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6"/>
  </p:notesMasterIdLst>
  <p:handoutMasterIdLst>
    <p:handoutMasterId r:id="rId77"/>
  </p:handoutMasterIdLst>
  <p:sldIdLst>
    <p:sldId id="256" r:id="rId2"/>
    <p:sldId id="302" r:id="rId3"/>
    <p:sldId id="436" r:id="rId4"/>
    <p:sldId id="394" r:id="rId5"/>
    <p:sldId id="395" r:id="rId6"/>
    <p:sldId id="402" r:id="rId7"/>
    <p:sldId id="403" r:id="rId8"/>
    <p:sldId id="404" r:id="rId9"/>
    <p:sldId id="396" r:id="rId10"/>
    <p:sldId id="445" r:id="rId11"/>
    <p:sldId id="416" r:id="rId12"/>
    <p:sldId id="417" r:id="rId13"/>
    <p:sldId id="446" r:id="rId14"/>
    <p:sldId id="422" r:id="rId15"/>
    <p:sldId id="448" r:id="rId16"/>
    <p:sldId id="449" r:id="rId17"/>
    <p:sldId id="450" r:id="rId18"/>
    <p:sldId id="451" r:id="rId19"/>
    <p:sldId id="452" r:id="rId20"/>
    <p:sldId id="453" r:id="rId21"/>
    <p:sldId id="454" r:id="rId22"/>
    <p:sldId id="456" r:id="rId23"/>
    <p:sldId id="473" r:id="rId24"/>
    <p:sldId id="458" r:id="rId25"/>
    <p:sldId id="459" r:id="rId26"/>
    <p:sldId id="460" r:id="rId27"/>
    <p:sldId id="461" r:id="rId28"/>
    <p:sldId id="462" r:id="rId29"/>
    <p:sldId id="463" r:id="rId30"/>
    <p:sldId id="464" r:id="rId31"/>
    <p:sldId id="465" r:id="rId32"/>
    <p:sldId id="466" r:id="rId33"/>
    <p:sldId id="467" r:id="rId34"/>
    <p:sldId id="468" r:id="rId35"/>
    <p:sldId id="469" r:id="rId36"/>
    <p:sldId id="470" r:id="rId37"/>
    <p:sldId id="471" r:id="rId38"/>
    <p:sldId id="472" r:id="rId39"/>
    <p:sldId id="474" r:id="rId40"/>
    <p:sldId id="492" r:id="rId41"/>
    <p:sldId id="493" r:id="rId42"/>
    <p:sldId id="494" r:id="rId43"/>
    <p:sldId id="495" r:id="rId44"/>
    <p:sldId id="496" r:id="rId45"/>
    <p:sldId id="497" r:id="rId46"/>
    <p:sldId id="498" r:id="rId47"/>
    <p:sldId id="499" r:id="rId48"/>
    <p:sldId id="500" r:id="rId49"/>
    <p:sldId id="501" r:id="rId50"/>
    <p:sldId id="502" r:id="rId51"/>
    <p:sldId id="503" r:id="rId52"/>
    <p:sldId id="508" r:id="rId53"/>
    <p:sldId id="505" r:id="rId54"/>
    <p:sldId id="506" r:id="rId55"/>
    <p:sldId id="507" r:id="rId56"/>
    <p:sldId id="475" r:id="rId57"/>
    <p:sldId id="476" r:id="rId58"/>
    <p:sldId id="477" r:id="rId59"/>
    <p:sldId id="478" r:id="rId60"/>
    <p:sldId id="479" r:id="rId61"/>
    <p:sldId id="480" r:id="rId62"/>
    <p:sldId id="481" r:id="rId63"/>
    <p:sldId id="482" r:id="rId64"/>
    <p:sldId id="483" r:id="rId65"/>
    <p:sldId id="484" r:id="rId66"/>
    <p:sldId id="485" r:id="rId67"/>
    <p:sldId id="486" r:id="rId68"/>
    <p:sldId id="487" r:id="rId69"/>
    <p:sldId id="509" r:id="rId70"/>
    <p:sldId id="489" r:id="rId71"/>
    <p:sldId id="490" r:id="rId72"/>
    <p:sldId id="491" r:id="rId73"/>
    <p:sldId id="457" r:id="rId74"/>
    <p:sldId id="510" r:id="rId75"/>
  </p:sldIdLst>
  <p:sldSz cx="9144000" cy="6858000" type="screen4x3"/>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at, Eva-Maria" initials="ME" lastIdx="3" clrIdx="0"/>
  <p:cmAuthor id="2" name="Probst, Thomas" initials="PT" lastIdx="26" clrIdx="1"/>
  <p:cmAuthor id="3" name="Burkard, Christoph" initials="BC" lastIdx="5" clrIdx="2"/>
  <p:cmAuthor id="4" name="Weingarten, Jörg" initials="WEI" lastIdx="4" clrIdx="3"/>
  <p:cmAuthor id="5" name="vonBoetticher, Dietmar" initials="vD" lastIdx="10"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8E8"/>
    <a:srgbClr val="E9EDF4"/>
    <a:srgbClr val="3399FF"/>
    <a:srgbClr val="DB820B"/>
    <a:srgbClr val="DA8F0B"/>
    <a:srgbClr val="FF9900"/>
    <a:srgbClr val="CC3300"/>
    <a:srgbClr val="D6E9D8"/>
    <a:srgbClr val="EFE0C8"/>
    <a:srgbClr val="EFE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48" autoAdjust="0"/>
    <p:restoredTop sz="78268" autoAdjust="0"/>
  </p:normalViewPr>
  <p:slideViewPr>
    <p:cSldViewPr showGuides="1">
      <p:cViewPr varScale="1">
        <p:scale>
          <a:sx n="112" d="100"/>
          <a:sy n="112" d="100"/>
        </p:scale>
        <p:origin x="55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3077137" cy="511813"/>
          </a:xfrm>
          <a:prstGeom prst="rect">
            <a:avLst/>
          </a:prstGeom>
        </p:spPr>
        <p:txBody>
          <a:bodyPr vert="horz" lIns="94760" tIns="47380" rIns="94760" bIns="47380" rtlCol="0"/>
          <a:lstStyle>
            <a:lvl1pPr algn="l">
              <a:defRPr sz="1200"/>
            </a:lvl1pPr>
          </a:lstStyle>
          <a:p>
            <a:endParaRPr lang="de-DE"/>
          </a:p>
        </p:txBody>
      </p:sp>
      <p:sp>
        <p:nvSpPr>
          <p:cNvPr id="3" name="Datumsplatzhalter 2"/>
          <p:cNvSpPr>
            <a:spLocks noGrp="1"/>
          </p:cNvSpPr>
          <p:nvPr>
            <p:ph type="dt" sz="quarter" idx="1"/>
          </p:nvPr>
        </p:nvSpPr>
        <p:spPr>
          <a:xfrm>
            <a:off x="4020507" y="1"/>
            <a:ext cx="3077137" cy="511813"/>
          </a:xfrm>
          <a:prstGeom prst="rect">
            <a:avLst/>
          </a:prstGeom>
        </p:spPr>
        <p:txBody>
          <a:bodyPr vert="horz" lIns="94760" tIns="47380" rIns="94760" bIns="47380" rtlCol="0"/>
          <a:lstStyle>
            <a:lvl1pPr algn="r">
              <a:defRPr sz="1200"/>
            </a:lvl1pPr>
          </a:lstStyle>
          <a:p>
            <a:fld id="{58B38B7B-4761-408D-AB95-02035E81AF12}" type="datetimeFigureOut">
              <a:rPr lang="de-DE" smtClean="0"/>
              <a:t>01.07.2020</a:t>
            </a:fld>
            <a:endParaRPr lang="de-DE"/>
          </a:p>
        </p:txBody>
      </p:sp>
      <p:sp>
        <p:nvSpPr>
          <p:cNvPr id="4" name="Fußzeilenplatzhalter 3"/>
          <p:cNvSpPr>
            <a:spLocks noGrp="1"/>
          </p:cNvSpPr>
          <p:nvPr>
            <p:ph type="ftr" sz="quarter" idx="2"/>
          </p:nvPr>
        </p:nvSpPr>
        <p:spPr>
          <a:xfrm>
            <a:off x="0" y="9721156"/>
            <a:ext cx="3077137" cy="511812"/>
          </a:xfrm>
          <a:prstGeom prst="rect">
            <a:avLst/>
          </a:prstGeom>
        </p:spPr>
        <p:txBody>
          <a:bodyPr vert="horz" lIns="94760" tIns="47380" rIns="94760" bIns="47380" rtlCol="0" anchor="b"/>
          <a:lstStyle>
            <a:lvl1pPr algn="l">
              <a:defRPr sz="1200"/>
            </a:lvl1pPr>
          </a:lstStyle>
          <a:p>
            <a:endParaRPr lang="de-DE"/>
          </a:p>
        </p:txBody>
      </p:sp>
      <p:sp>
        <p:nvSpPr>
          <p:cNvPr id="5" name="Foliennummernplatzhalter 4"/>
          <p:cNvSpPr>
            <a:spLocks noGrp="1"/>
          </p:cNvSpPr>
          <p:nvPr>
            <p:ph type="sldNum" sz="quarter" idx="3"/>
          </p:nvPr>
        </p:nvSpPr>
        <p:spPr>
          <a:xfrm>
            <a:off x="4020507" y="9721156"/>
            <a:ext cx="3077137" cy="511812"/>
          </a:xfrm>
          <a:prstGeom prst="rect">
            <a:avLst/>
          </a:prstGeom>
        </p:spPr>
        <p:txBody>
          <a:bodyPr vert="horz" lIns="94760" tIns="47380" rIns="94760" bIns="47380" rtlCol="0" anchor="b"/>
          <a:lstStyle>
            <a:lvl1pPr algn="r">
              <a:defRPr sz="1200"/>
            </a:lvl1pPr>
          </a:lstStyle>
          <a:p>
            <a:fld id="{A6291F51-8DA5-4BA7-A2D5-48215C930BC6}" type="slidenum">
              <a:rPr lang="de-DE" smtClean="0"/>
              <a:t>‹Nr.›</a:t>
            </a:fld>
            <a:endParaRPr lang="de-DE"/>
          </a:p>
        </p:txBody>
      </p:sp>
    </p:spTree>
    <p:extLst>
      <p:ext uri="{BB962C8B-B14F-4D97-AF65-F5344CB8AC3E}">
        <p14:creationId xmlns:p14="http://schemas.microsoft.com/office/powerpoint/2010/main" val="1555366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1"/>
            <a:ext cx="3076363" cy="511731"/>
          </a:xfrm>
          <a:prstGeom prst="rect">
            <a:avLst/>
          </a:prstGeom>
        </p:spPr>
        <p:txBody>
          <a:bodyPr vert="horz" lIns="94760" tIns="47380" rIns="94760" bIns="47380" rtlCol="0"/>
          <a:lstStyle>
            <a:lvl1pPr algn="l">
              <a:defRPr sz="1200"/>
            </a:lvl1pPr>
          </a:lstStyle>
          <a:p>
            <a:endParaRPr lang="de-DE"/>
          </a:p>
        </p:txBody>
      </p:sp>
      <p:sp>
        <p:nvSpPr>
          <p:cNvPr id="3" name="Datumsplatzhalter 2"/>
          <p:cNvSpPr>
            <a:spLocks noGrp="1"/>
          </p:cNvSpPr>
          <p:nvPr>
            <p:ph type="dt" idx="1"/>
          </p:nvPr>
        </p:nvSpPr>
        <p:spPr>
          <a:xfrm>
            <a:off x="4021297" y="1"/>
            <a:ext cx="3076363" cy="511731"/>
          </a:xfrm>
          <a:prstGeom prst="rect">
            <a:avLst/>
          </a:prstGeom>
        </p:spPr>
        <p:txBody>
          <a:bodyPr vert="horz" lIns="94760" tIns="47380" rIns="94760" bIns="47380" rtlCol="0"/>
          <a:lstStyle>
            <a:lvl1pPr algn="r">
              <a:defRPr sz="1200"/>
            </a:lvl1pPr>
          </a:lstStyle>
          <a:p>
            <a:fld id="{985472B4-A8F5-4AAC-8AF9-E73AECEF49A5}" type="datetimeFigureOut">
              <a:rPr lang="de-DE" smtClean="0"/>
              <a:t>01.07.2020</a:t>
            </a:fld>
            <a:endParaRPr lang="de-DE"/>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60" tIns="47380" rIns="94760" bIns="47380" rtlCol="0" anchor="ctr"/>
          <a:lstStyle/>
          <a:p>
            <a:endParaRPr lang="de-DE"/>
          </a:p>
        </p:txBody>
      </p:sp>
      <p:sp>
        <p:nvSpPr>
          <p:cNvPr id="5" name="Notizenplatzhalter 4"/>
          <p:cNvSpPr>
            <a:spLocks noGrp="1"/>
          </p:cNvSpPr>
          <p:nvPr>
            <p:ph type="body" sz="quarter" idx="3"/>
          </p:nvPr>
        </p:nvSpPr>
        <p:spPr>
          <a:xfrm>
            <a:off x="709931" y="4861443"/>
            <a:ext cx="5679440" cy="4605576"/>
          </a:xfrm>
          <a:prstGeom prst="rect">
            <a:avLst/>
          </a:prstGeom>
        </p:spPr>
        <p:txBody>
          <a:bodyPr vert="horz" lIns="94760" tIns="47380" rIns="94760" bIns="4738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3" y="9721107"/>
            <a:ext cx="3076363" cy="511731"/>
          </a:xfrm>
          <a:prstGeom prst="rect">
            <a:avLst/>
          </a:prstGeom>
        </p:spPr>
        <p:txBody>
          <a:bodyPr vert="horz" lIns="94760" tIns="47380" rIns="94760" bIns="47380" rtlCol="0" anchor="b"/>
          <a:lstStyle>
            <a:lvl1pPr algn="l">
              <a:defRPr sz="1200"/>
            </a:lvl1pPr>
          </a:lstStyle>
          <a:p>
            <a:endParaRPr lang="de-DE"/>
          </a:p>
        </p:txBody>
      </p:sp>
      <p:sp>
        <p:nvSpPr>
          <p:cNvPr id="7" name="Foliennummernplatzhalter 6"/>
          <p:cNvSpPr>
            <a:spLocks noGrp="1"/>
          </p:cNvSpPr>
          <p:nvPr>
            <p:ph type="sldNum" sz="quarter" idx="5"/>
          </p:nvPr>
        </p:nvSpPr>
        <p:spPr>
          <a:xfrm>
            <a:off x="4021297" y="9721107"/>
            <a:ext cx="3076363" cy="511731"/>
          </a:xfrm>
          <a:prstGeom prst="rect">
            <a:avLst/>
          </a:prstGeom>
        </p:spPr>
        <p:txBody>
          <a:bodyPr vert="horz" lIns="94760" tIns="47380" rIns="94760" bIns="47380" rtlCol="0" anchor="b"/>
          <a:lstStyle>
            <a:lvl1pPr algn="r">
              <a:defRPr sz="1200"/>
            </a:lvl1pPr>
          </a:lstStyle>
          <a:p>
            <a:fld id="{91EBFD06-840E-465F-BEE3-A3A19D45DCF6}" type="slidenum">
              <a:rPr lang="de-DE" smtClean="0"/>
              <a:t>‹Nr.›</a:t>
            </a:fld>
            <a:endParaRPr lang="de-DE"/>
          </a:p>
        </p:txBody>
      </p:sp>
    </p:spTree>
    <p:extLst>
      <p:ext uri="{BB962C8B-B14F-4D97-AF65-F5344CB8AC3E}">
        <p14:creationId xmlns:p14="http://schemas.microsoft.com/office/powerpoint/2010/main" val="229289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a:p>
          <a:p>
            <a:endParaRPr lang="de-DE" baseline="0"/>
          </a:p>
          <a:p>
            <a:endParaRPr lang="de-DE" baseline="0"/>
          </a:p>
        </p:txBody>
      </p:sp>
      <p:sp>
        <p:nvSpPr>
          <p:cNvPr id="4" name="Foliennummernplatzhalter 3"/>
          <p:cNvSpPr>
            <a:spLocks noGrp="1"/>
          </p:cNvSpPr>
          <p:nvPr>
            <p:ph type="sldNum" sz="quarter" idx="10"/>
          </p:nvPr>
        </p:nvSpPr>
        <p:spPr/>
        <p:txBody>
          <a:bodyPr/>
          <a:lstStyle/>
          <a:p>
            <a:fld id="{91EBFD06-840E-465F-BEE3-A3A19D45DCF6}" type="slidenum">
              <a:rPr lang="de-DE" smtClean="0"/>
              <a:t>1</a:t>
            </a:fld>
            <a:endParaRPr lang="de-DE"/>
          </a:p>
        </p:txBody>
      </p:sp>
    </p:spTree>
    <p:extLst>
      <p:ext uri="{BB962C8B-B14F-4D97-AF65-F5344CB8AC3E}">
        <p14:creationId xmlns:p14="http://schemas.microsoft.com/office/powerpoint/2010/main" val="1683920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20</a:t>
            </a:fld>
            <a:endParaRPr lang="de-DE" dirty="0"/>
          </a:p>
        </p:txBody>
      </p:sp>
    </p:spTree>
    <p:extLst>
      <p:ext uri="{BB962C8B-B14F-4D97-AF65-F5344CB8AC3E}">
        <p14:creationId xmlns:p14="http://schemas.microsoft.com/office/powerpoint/2010/main" val="2776680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PlaceHolder 1"/>
          <p:cNvSpPr>
            <a:spLocks noGrp="1" noRot="1" noChangeAspect="1"/>
          </p:cNvSpPr>
          <p:nvPr>
            <p:ph type="sldImg"/>
          </p:nvPr>
        </p:nvSpPr>
        <p:spPr>
          <a:xfrm>
            <a:off x="917575" y="744538"/>
            <a:ext cx="4960938" cy="3721100"/>
          </a:xfrm>
          <a:prstGeom prst="rect">
            <a:avLst/>
          </a:prstGeom>
        </p:spPr>
      </p:sp>
      <p:sp>
        <p:nvSpPr>
          <p:cNvPr id="405" name="PlaceHolder 2"/>
          <p:cNvSpPr>
            <a:spLocks noGrp="1"/>
          </p:cNvSpPr>
          <p:nvPr>
            <p:ph type="body"/>
          </p:nvPr>
        </p:nvSpPr>
        <p:spPr>
          <a:xfrm>
            <a:off x="679680" y="4715280"/>
            <a:ext cx="5437080" cy="4465800"/>
          </a:xfrm>
          <a:prstGeom prst="rect">
            <a:avLst/>
          </a:prstGeom>
        </p:spPr>
        <p:txBody>
          <a:bodyPr lIns="0" tIns="0" rIns="0" bIns="0">
            <a:noAutofit/>
          </a:bodyPr>
          <a:lstStyle/>
          <a:p>
            <a:endParaRPr lang="de-DE" sz="2000" b="0" strike="noStrike" spc="-1">
              <a:latin typeface="Arial"/>
            </a:endParaRPr>
          </a:p>
        </p:txBody>
      </p:sp>
      <p:sp>
        <p:nvSpPr>
          <p:cNvPr id="406" name="CustomShape 3"/>
          <p:cNvSpPr/>
          <p:nvPr/>
        </p:nvSpPr>
        <p:spPr>
          <a:xfrm>
            <a:off x="3850560" y="9428760"/>
            <a:ext cx="2944440" cy="495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2D1B56FE-D46C-4AE9-B300-22A57B9CA530}" type="slidenum">
              <a:rPr lang="de-DE" sz="1200" b="0" strike="noStrike" spc="-1">
                <a:solidFill>
                  <a:srgbClr val="000000"/>
                </a:solidFill>
                <a:latin typeface="Times New Roman"/>
              </a:rPr>
              <a:t>24</a:t>
            </a:fld>
            <a:endParaRPr lang="de-DE" sz="1200" b="0" strike="noStrike" spc="-1">
              <a:latin typeface="Arial"/>
            </a:endParaRPr>
          </a:p>
        </p:txBody>
      </p:sp>
    </p:spTree>
    <p:extLst>
      <p:ext uri="{BB962C8B-B14F-4D97-AF65-F5344CB8AC3E}">
        <p14:creationId xmlns:p14="http://schemas.microsoft.com/office/powerpoint/2010/main" val="84732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PlaceHolder 1"/>
          <p:cNvSpPr>
            <a:spLocks noGrp="1" noRot="1" noChangeAspect="1"/>
          </p:cNvSpPr>
          <p:nvPr>
            <p:ph type="sldImg"/>
          </p:nvPr>
        </p:nvSpPr>
        <p:spPr>
          <a:xfrm>
            <a:off x="917575" y="744538"/>
            <a:ext cx="4960938" cy="3721100"/>
          </a:xfrm>
          <a:prstGeom prst="rect">
            <a:avLst/>
          </a:prstGeom>
        </p:spPr>
      </p:sp>
      <p:sp>
        <p:nvSpPr>
          <p:cNvPr id="408" name="PlaceHolder 2"/>
          <p:cNvSpPr>
            <a:spLocks noGrp="1"/>
          </p:cNvSpPr>
          <p:nvPr>
            <p:ph type="body"/>
          </p:nvPr>
        </p:nvSpPr>
        <p:spPr>
          <a:xfrm>
            <a:off x="679680" y="4715280"/>
            <a:ext cx="5437080" cy="4465800"/>
          </a:xfrm>
          <a:prstGeom prst="rect">
            <a:avLst/>
          </a:prstGeom>
        </p:spPr>
        <p:txBody>
          <a:bodyPr lIns="0" tIns="0" rIns="0" bIns="0">
            <a:noAutofit/>
          </a:bodyPr>
          <a:lstStyle/>
          <a:p>
            <a:endParaRPr lang="de-DE" sz="2000" b="0" strike="noStrike" spc="-1">
              <a:latin typeface="Arial"/>
            </a:endParaRPr>
          </a:p>
        </p:txBody>
      </p:sp>
      <p:sp>
        <p:nvSpPr>
          <p:cNvPr id="409" name="CustomShape 3"/>
          <p:cNvSpPr/>
          <p:nvPr/>
        </p:nvSpPr>
        <p:spPr>
          <a:xfrm>
            <a:off x="3850560" y="9428760"/>
            <a:ext cx="2944440" cy="495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488F76D5-1E50-4E88-8F37-7B23D3A4FC63}" type="slidenum">
              <a:rPr lang="de-DE" sz="1200" b="0" strike="noStrike" spc="-1">
                <a:solidFill>
                  <a:srgbClr val="000000"/>
                </a:solidFill>
                <a:latin typeface="Times New Roman"/>
              </a:rPr>
              <a:t>25</a:t>
            </a:fld>
            <a:endParaRPr lang="de-DE" sz="1200" b="0" strike="noStrike" spc="-1">
              <a:latin typeface="Arial"/>
            </a:endParaRPr>
          </a:p>
        </p:txBody>
      </p:sp>
      <p:sp>
        <p:nvSpPr>
          <p:cNvPr id="410" name="CustomShape 4"/>
          <p:cNvSpPr/>
          <p:nvPr/>
        </p:nvSpPr>
        <p:spPr>
          <a:xfrm>
            <a:off x="917640" y="744480"/>
            <a:ext cx="4961520" cy="372168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839924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PlaceHolder 1"/>
          <p:cNvSpPr>
            <a:spLocks noGrp="1" noRot="1" noChangeAspect="1"/>
          </p:cNvSpPr>
          <p:nvPr>
            <p:ph type="sldImg"/>
          </p:nvPr>
        </p:nvSpPr>
        <p:spPr>
          <a:xfrm>
            <a:off x="917575" y="744538"/>
            <a:ext cx="4960938" cy="3721100"/>
          </a:xfrm>
          <a:prstGeom prst="rect">
            <a:avLst/>
          </a:prstGeom>
        </p:spPr>
      </p:sp>
      <p:sp>
        <p:nvSpPr>
          <p:cNvPr id="412" name="PlaceHolder 2"/>
          <p:cNvSpPr>
            <a:spLocks noGrp="1"/>
          </p:cNvSpPr>
          <p:nvPr>
            <p:ph type="body"/>
          </p:nvPr>
        </p:nvSpPr>
        <p:spPr>
          <a:xfrm>
            <a:off x="679680" y="4715280"/>
            <a:ext cx="5437080" cy="4465800"/>
          </a:xfrm>
          <a:prstGeom prst="rect">
            <a:avLst/>
          </a:prstGeom>
        </p:spPr>
        <p:txBody>
          <a:bodyPr lIns="0" tIns="0" rIns="0" bIns="0">
            <a:noAutofit/>
          </a:bodyPr>
          <a:lstStyle/>
          <a:p>
            <a:endParaRPr lang="de-DE" sz="2000" b="0" strike="noStrike" spc="-1">
              <a:latin typeface="Arial"/>
            </a:endParaRPr>
          </a:p>
        </p:txBody>
      </p:sp>
      <p:sp>
        <p:nvSpPr>
          <p:cNvPr id="413" name="CustomShape 3"/>
          <p:cNvSpPr/>
          <p:nvPr/>
        </p:nvSpPr>
        <p:spPr>
          <a:xfrm>
            <a:off x="3850560" y="9428760"/>
            <a:ext cx="2944440" cy="495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20A35D95-EF05-4A74-A2BD-AD9D823710FE}" type="slidenum">
              <a:rPr lang="de-DE" sz="1200" b="0" strike="noStrike" spc="-1">
                <a:solidFill>
                  <a:srgbClr val="000000"/>
                </a:solidFill>
                <a:latin typeface="Times New Roman"/>
              </a:rPr>
              <a:t>26</a:t>
            </a:fld>
            <a:endParaRPr lang="de-DE" sz="1200" b="0" strike="noStrike" spc="-1">
              <a:latin typeface="Arial"/>
            </a:endParaRPr>
          </a:p>
        </p:txBody>
      </p:sp>
    </p:spTree>
    <p:extLst>
      <p:ext uri="{BB962C8B-B14F-4D97-AF65-F5344CB8AC3E}">
        <p14:creationId xmlns:p14="http://schemas.microsoft.com/office/powerpoint/2010/main" val="838287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PlaceHolder 1"/>
          <p:cNvSpPr>
            <a:spLocks noGrp="1" noRot="1" noChangeAspect="1"/>
          </p:cNvSpPr>
          <p:nvPr>
            <p:ph type="sldImg"/>
          </p:nvPr>
        </p:nvSpPr>
        <p:spPr>
          <a:xfrm>
            <a:off x="917575" y="744538"/>
            <a:ext cx="4960938" cy="3721100"/>
          </a:xfrm>
          <a:prstGeom prst="rect">
            <a:avLst/>
          </a:prstGeom>
        </p:spPr>
      </p:sp>
      <p:sp>
        <p:nvSpPr>
          <p:cNvPr id="415" name="PlaceHolder 2"/>
          <p:cNvSpPr>
            <a:spLocks noGrp="1"/>
          </p:cNvSpPr>
          <p:nvPr>
            <p:ph type="body"/>
          </p:nvPr>
        </p:nvSpPr>
        <p:spPr>
          <a:xfrm>
            <a:off x="679680" y="4715280"/>
            <a:ext cx="5437080" cy="4465800"/>
          </a:xfrm>
          <a:prstGeom prst="rect">
            <a:avLst/>
          </a:prstGeom>
        </p:spPr>
        <p:txBody>
          <a:bodyPr lIns="0" tIns="0" rIns="0" bIns="0">
            <a:noAutofit/>
          </a:bodyPr>
          <a:lstStyle/>
          <a:p>
            <a:endParaRPr lang="de-DE" sz="2000" b="0" strike="noStrike" spc="-1">
              <a:latin typeface="Arial"/>
            </a:endParaRPr>
          </a:p>
        </p:txBody>
      </p:sp>
      <p:sp>
        <p:nvSpPr>
          <p:cNvPr id="416" name="CustomShape 3"/>
          <p:cNvSpPr/>
          <p:nvPr/>
        </p:nvSpPr>
        <p:spPr>
          <a:xfrm>
            <a:off x="3850560" y="9428760"/>
            <a:ext cx="2944440" cy="495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418019FC-9F35-4CF0-87B8-322AA78B47D2}" type="slidenum">
              <a:rPr lang="de-DE" sz="1200" b="0" strike="noStrike" spc="-1">
                <a:solidFill>
                  <a:srgbClr val="000000"/>
                </a:solidFill>
                <a:latin typeface="Times New Roman"/>
              </a:rPr>
              <a:t>27</a:t>
            </a:fld>
            <a:endParaRPr lang="de-DE" sz="1200" b="0" strike="noStrike" spc="-1">
              <a:latin typeface="Arial"/>
            </a:endParaRPr>
          </a:p>
        </p:txBody>
      </p:sp>
    </p:spTree>
    <p:extLst>
      <p:ext uri="{BB962C8B-B14F-4D97-AF65-F5344CB8AC3E}">
        <p14:creationId xmlns:p14="http://schemas.microsoft.com/office/powerpoint/2010/main" val="3645392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PlaceHolder 1"/>
          <p:cNvSpPr>
            <a:spLocks noGrp="1" noRot="1" noChangeAspect="1"/>
          </p:cNvSpPr>
          <p:nvPr>
            <p:ph type="sldImg"/>
          </p:nvPr>
        </p:nvSpPr>
        <p:spPr>
          <a:xfrm>
            <a:off x="917575" y="744538"/>
            <a:ext cx="4960938" cy="3721100"/>
          </a:xfrm>
          <a:prstGeom prst="rect">
            <a:avLst/>
          </a:prstGeom>
        </p:spPr>
      </p:sp>
      <p:sp>
        <p:nvSpPr>
          <p:cNvPr id="418" name="PlaceHolder 2"/>
          <p:cNvSpPr>
            <a:spLocks noGrp="1"/>
          </p:cNvSpPr>
          <p:nvPr>
            <p:ph type="body"/>
          </p:nvPr>
        </p:nvSpPr>
        <p:spPr>
          <a:xfrm>
            <a:off x="679680" y="4715280"/>
            <a:ext cx="5437080" cy="4465800"/>
          </a:xfrm>
          <a:prstGeom prst="rect">
            <a:avLst/>
          </a:prstGeom>
        </p:spPr>
        <p:txBody>
          <a:bodyPr lIns="0" tIns="0" rIns="0" bIns="0">
            <a:noAutofit/>
          </a:bodyPr>
          <a:lstStyle/>
          <a:p>
            <a:endParaRPr lang="de-DE" sz="2000" b="0" strike="noStrike" spc="-1">
              <a:latin typeface="Arial"/>
            </a:endParaRPr>
          </a:p>
        </p:txBody>
      </p:sp>
      <p:sp>
        <p:nvSpPr>
          <p:cNvPr id="419" name="CustomShape 3"/>
          <p:cNvSpPr/>
          <p:nvPr/>
        </p:nvSpPr>
        <p:spPr>
          <a:xfrm>
            <a:off x="3849840" y="9428040"/>
            <a:ext cx="2945160" cy="4957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9F5D72BB-73DF-48DD-953A-218FC2ABE752}" type="slidenum">
              <a:rPr lang="de-DE" sz="1200" b="0" strike="noStrike" spc="-1">
                <a:solidFill>
                  <a:srgbClr val="000000"/>
                </a:solidFill>
                <a:latin typeface="Calibri"/>
                <a:ea typeface="+mn-ea"/>
              </a:rPr>
              <a:t>28</a:t>
            </a:fld>
            <a:endParaRPr lang="de-DE" sz="1200" b="0" strike="noStrike" spc="-1">
              <a:latin typeface="Arial"/>
            </a:endParaRPr>
          </a:p>
        </p:txBody>
      </p:sp>
    </p:spTree>
    <p:extLst>
      <p:ext uri="{BB962C8B-B14F-4D97-AF65-F5344CB8AC3E}">
        <p14:creationId xmlns:p14="http://schemas.microsoft.com/office/powerpoint/2010/main" val="4147291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PlaceHolder 1"/>
          <p:cNvSpPr>
            <a:spLocks noGrp="1" noRot="1" noChangeAspect="1"/>
          </p:cNvSpPr>
          <p:nvPr>
            <p:ph type="sldImg"/>
          </p:nvPr>
        </p:nvSpPr>
        <p:spPr>
          <a:xfrm>
            <a:off x="917575" y="744538"/>
            <a:ext cx="4960938" cy="3721100"/>
          </a:xfrm>
          <a:prstGeom prst="rect">
            <a:avLst/>
          </a:prstGeom>
        </p:spPr>
      </p:sp>
      <p:sp>
        <p:nvSpPr>
          <p:cNvPr id="421" name="PlaceHolder 2"/>
          <p:cNvSpPr>
            <a:spLocks noGrp="1"/>
          </p:cNvSpPr>
          <p:nvPr>
            <p:ph type="body"/>
          </p:nvPr>
        </p:nvSpPr>
        <p:spPr>
          <a:xfrm>
            <a:off x="679680" y="4715280"/>
            <a:ext cx="5437080" cy="4465800"/>
          </a:xfrm>
          <a:prstGeom prst="rect">
            <a:avLst/>
          </a:prstGeom>
        </p:spPr>
        <p:txBody>
          <a:bodyPr lIns="0" tIns="0" rIns="0" bIns="0">
            <a:noAutofit/>
          </a:bodyPr>
          <a:lstStyle/>
          <a:p>
            <a:endParaRPr lang="de-DE" sz="2000" b="0" strike="noStrike" spc="-1">
              <a:latin typeface="Arial"/>
            </a:endParaRPr>
          </a:p>
        </p:txBody>
      </p:sp>
      <p:sp>
        <p:nvSpPr>
          <p:cNvPr id="422" name="CustomShape 3"/>
          <p:cNvSpPr/>
          <p:nvPr/>
        </p:nvSpPr>
        <p:spPr>
          <a:xfrm>
            <a:off x="3849840" y="9428040"/>
            <a:ext cx="2945160" cy="4957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D183C4EB-0279-4CC1-8AE5-C5112A6888D1}" type="slidenum">
              <a:rPr lang="de-DE" sz="1200" b="0" strike="noStrike" spc="-1">
                <a:solidFill>
                  <a:srgbClr val="000000"/>
                </a:solidFill>
                <a:latin typeface="Calibri"/>
                <a:ea typeface="+mn-ea"/>
              </a:rPr>
              <a:t>29</a:t>
            </a:fld>
            <a:endParaRPr lang="de-DE" sz="1200" b="0" strike="noStrike" spc="-1">
              <a:latin typeface="Arial"/>
            </a:endParaRPr>
          </a:p>
        </p:txBody>
      </p:sp>
    </p:spTree>
    <p:extLst>
      <p:ext uri="{BB962C8B-B14F-4D97-AF65-F5344CB8AC3E}">
        <p14:creationId xmlns:p14="http://schemas.microsoft.com/office/powerpoint/2010/main" val="695938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PlaceHolder 1"/>
          <p:cNvSpPr>
            <a:spLocks noGrp="1" noRot="1" noChangeAspect="1"/>
          </p:cNvSpPr>
          <p:nvPr>
            <p:ph type="sldImg"/>
          </p:nvPr>
        </p:nvSpPr>
        <p:spPr>
          <a:xfrm>
            <a:off x="917575" y="744538"/>
            <a:ext cx="4960938" cy="3721100"/>
          </a:xfrm>
          <a:prstGeom prst="rect">
            <a:avLst/>
          </a:prstGeom>
        </p:spPr>
      </p:sp>
      <p:sp>
        <p:nvSpPr>
          <p:cNvPr id="424" name="PlaceHolder 2"/>
          <p:cNvSpPr>
            <a:spLocks noGrp="1"/>
          </p:cNvSpPr>
          <p:nvPr>
            <p:ph type="body"/>
          </p:nvPr>
        </p:nvSpPr>
        <p:spPr>
          <a:xfrm>
            <a:off x="679680" y="4715280"/>
            <a:ext cx="5437080" cy="4465800"/>
          </a:xfrm>
          <a:prstGeom prst="rect">
            <a:avLst/>
          </a:prstGeom>
        </p:spPr>
        <p:txBody>
          <a:bodyPr lIns="0" tIns="0" rIns="0" bIns="0">
            <a:noAutofit/>
          </a:bodyPr>
          <a:lstStyle/>
          <a:p>
            <a:endParaRPr lang="de-DE" sz="2000" b="0" strike="noStrike" spc="-1">
              <a:latin typeface="Arial"/>
            </a:endParaRPr>
          </a:p>
        </p:txBody>
      </p:sp>
      <p:sp>
        <p:nvSpPr>
          <p:cNvPr id="425" name="CustomShape 3"/>
          <p:cNvSpPr/>
          <p:nvPr/>
        </p:nvSpPr>
        <p:spPr>
          <a:xfrm>
            <a:off x="3850560" y="9428760"/>
            <a:ext cx="2944440" cy="495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695B50C9-AF61-49D3-88BC-9EA4D417DA65}" type="slidenum">
              <a:rPr lang="de-DE" sz="1200" b="0" strike="noStrike" spc="-1">
                <a:solidFill>
                  <a:srgbClr val="000000"/>
                </a:solidFill>
                <a:latin typeface="+mn-lt"/>
                <a:ea typeface="+mn-ea"/>
              </a:rPr>
              <a:t>30</a:t>
            </a:fld>
            <a:endParaRPr lang="de-DE" sz="1200" b="0" strike="noStrike" spc="-1">
              <a:latin typeface="Arial"/>
            </a:endParaRPr>
          </a:p>
        </p:txBody>
      </p:sp>
    </p:spTree>
    <p:extLst>
      <p:ext uri="{BB962C8B-B14F-4D97-AF65-F5344CB8AC3E}">
        <p14:creationId xmlns:p14="http://schemas.microsoft.com/office/powerpoint/2010/main" val="719674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PlaceHolder 1"/>
          <p:cNvSpPr>
            <a:spLocks noGrp="1" noRot="1" noChangeAspect="1"/>
          </p:cNvSpPr>
          <p:nvPr>
            <p:ph type="sldImg"/>
          </p:nvPr>
        </p:nvSpPr>
        <p:spPr>
          <a:xfrm>
            <a:off x="917575" y="744538"/>
            <a:ext cx="4960938" cy="3721100"/>
          </a:xfrm>
          <a:prstGeom prst="rect">
            <a:avLst/>
          </a:prstGeom>
        </p:spPr>
      </p:sp>
      <p:sp>
        <p:nvSpPr>
          <p:cNvPr id="427" name="PlaceHolder 2"/>
          <p:cNvSpPr>
            <a:spLocks noGrp="1"/>
          </p:cNvSpPr>
          <p:nvPr>
            <p:ph type="body"/>
          </p:nvPr>
        </p:nvSpPr>
        <p:spPr>
          <a:xfrm>
            <a:off x="679680" y="4715280"/>
            <a:ext cx="5437080" cy="4465800"/>
          </a:xfrm>
          <a:prstGeom prst="rect">
            <a:avLst/>
          </a:prstGeom>
        </p:spPr>
        <p:txBody>
          <a:bodyPr lIns="0" tIns="0" rIns="0" bIns="0">
            <a:noAutofit/>
          </a:bodyPr>
          <a:lstStyle/>
          <a:p>
            <a:endParaRPr lang="de-DE" sz="2000" b="0" strike="noStrike" spc="-1">
              <a:latin typeface="Arial"/>
            </a:endParaRPr>
          </a:p>
        </p:txBody>
      </p:sp>
      <p:sp>
        <p:nvSpPr>
          <p:cNvPr id="428" name="CustomShape 3"/>
          <p:cNvSpPr/>
          <p:nvPr/>
        </p:nvSpPr>
        <p:spPr>
          <a:xfrm>
            <a:off x="3850560" y="9428760"/>
            <a:ext cx="2944440" cy="495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03BED119-D300-4461-99C0-E304D6C141EA}" type="slidenum">
              <a:rPr lang="de-DE" sz="1200" b="0" strike="noStrike" spc="-1">
                <a:solidFill>
                  <a:srgbClr val="000000"/>
                </a:solidFill>
                <a:latin typeface="+mn-lt"/>
                <a:ea typeface="+mn-ea"/>
              </a:rPr>
              <a:t>31</a:t>
            </a:fld>
            <a:endParaRPr lang="de-DE" sz="1200" b="0" strike="noStrike" spc="-1">
              <a:latin typeface="Arial"/>
            </a:endParaRPr>
          </a:p>
        </p:txBody>
      </p:sp>
    </p:spTree>
    <p:extLst>
      <p:ext uri="{BB962C8B-B14F-4D97-AF65-F5344CB8AC3E}">
        <p14:creationId xmlns:p14="http://schemas.microsoft.com/office/powerpoint/2010/main" val="3464172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PlaceHolder 1"/>
          <p:cNvSpPr>
            <a:spLocks noGrp="1" noRot="1" noChangeAspect="1"/>
          </p:cNvSpPr>
          <p:nvPr>
            <p:ph type="sldImg"/>
          </p:nvPr>
        </p:nvSpPr>
        <p:spPr>
          <a:xfrm>
            <a:off x="917575" y="744538"/>
            <a:ext cx="4960938" cy="3721100"/>
          </a:xfrm>
          <a:prstGeom prst="rect">
            <a:avLst/>
          </a:prstGeom>
        </p:spPr>
      </p:sp>
      <p:sp>
        <p:nvSpPr>
          <p:cNvPr id="430" name="PlaceHolder 2"/>
          <p:cNvSpPr>
            <a:spLocks noGrp="1"/>
          </p:cNvSpPr>
          <p:nvPr>
            <p:ph type="body"/>
          </p:nvPr>
        </p:nvSpPr>
        <p:spPr>
          <a:xfrm>
            <a:off x="679680" y="4715280"/>
            <a:ext cx="5437080" cy="4465800"/>
          </a:xfrm>
          <a:prstGeom prst="rect">
            <a:avLst/>
          </a:prstGeom>
        </p:spPr>
        <p:txBody>
          <a:bodyPr lIns="0" tIns="0" rIns="0" bIns="0">
            <a:noAutofit/>
          </a:bodyPr>
          <a:lstStyle/>
          <a:p>
            <a:endParaRPr lang="de-DE" sz="2000" b="0" strike="noStrike" spc="-1">
              <a:latin typeface="Arial"/>
            </a:endParaRPr>
          </a:p>
        </p:txBody>
      </p:sp>
      <p:sp>
        <p:nvSpPr>
          <p:cNvPr id="431" name="CustomShape 3"/>
          <p:cNvSpPr/>
          <p:nvPr/>
        </p:nvSpPr>
        <p:spPr>
          <a:xfrm>
            <a:off x="3850560" y="9428760"/>
            <a:ext cx="2944440" cy="495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684ABC1A-8B8F-47F4-AD74-D875F334FB20}" type="slidenum">
              <a:rPr lang="de-DE" sz="1200" b="0" strike="noStrike" spc="-1">
                <a:solidFill>
                  <a:srgbClr val="000000"/>
                </a:solidFill>
                <a:latin typeface="+mn-lt"/>
                <a:ea typeface="+mn-ea"/>
              </a:rPr>
              <a:t>32</a:t>
            </a:fld>
            <a:endParaRPr lang="de-DE" sz="1200" b="0" strike="noStrike" spc="-1">
              <a:latin typeface="Arial"/>
            </a:endParaRPr>
          </a:p>
        </p:txBody>
      </p:sp>
    </p:spTree>
    <p:extLst>
      <p:ext uri="{BB962C8B-B14F-4D97-AF65-F5344CB8AC3E}">
        <p14:creationId xmlns:p14="http://schemas.microsoft.com/office/powerpoint/2010/main" val="2936234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2</a:t>
            </a:fld>
            <a:endParaRPr lang="de-DE"/>
          </a:p>
        </p:txBody>
      </p:sp>
    </p:spTree>
    <p:extLst>
      <p:ext uri="{BB962C8B-B14F-4D97-AF65-F5344CB8AC3E}">
        <p14:creationId xmlns:p14="http://schemas.microsoft.com/office/powerpoint/2010/main" val="3728150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PlaceHolder 1"/>
          <p:cNvSpPr>
            <a:spLocks noGrp="1" noRot="1" noChangeAspect="1"/>
          </p:cNvSpPr>
          <p:nvPr>
            <p:ph type="sldImg"/>
          </p:nvPr>
        </p:nvSpPr>
        <p:spPr>
          <a:xfrm>
            <a:off x="917575" y="744538"/>
            <a:ext cx="4960938" cy="3721100"/>
          </a:xfrm>
          <a:prstGeom prst="rect">
            <a:avLst/>
          </a:prstGeom>
        </p:spPr>
      </p:sp>
      <p:sp>
        <p:nvSpPr>
          <p:cNvPr id="433" name="PlaceHolder 2"/>
          <p:cNvSpPr>
            <a:spLocks noGrp="1"/>
          </p:cNvSpPr>
          <p:nvPr>
            <p:ph type="body"/>
          </p:nvPr>
        </p:nvSpPr>
        <p:spPr>
          <a:xfrm>
            <a:off x="679680" y="4715280"/>
            <a:ext cx="5437080" cy="4465800"/>
          </a:xfrm>
          <a:prstGeom prst="rect">
            <a:avLst/>
          </a:prstGeom>
        </p:spPr>
        <p:txBody>
          <a:bodyPr lIns="0" tIns="0" rIns="0" bIns="0">
            <a:noAutofit/>
          </a:bodyPr>
          <a:lstStyle/>
          <a:p>
            <a:endParaRPr lang="de-DE" sz="2000" b="0" strike="noStrike" spc="-1" dirty="0">
              <a:latin typeface="Arial"/>
            </a:endParaRPr>
          </a:p>
        </p:txBody>
      </p:sp>
      <p:sp>
        <p:nvSpPr>
          <p:cNvPr id="434" name="CustomShape 3"/>
          <p:cNvSpPr/>
          <p:nvPr/>
        </p:nvSpPr>
        <p:spPr>
          <a:xfrm>
            <a:off x="3850560" y="9428760"/>
            <a:ext cx="2944440" cy="495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9ED506B7-DFDC-4961-898C-E7F1A70387C8}" type="slidenum">
              <a:rPr lang="de-DE" sz="1200" b="0" strike="noStrike" spc="-1">
                <a:solidFill>
                  <a:srgbClr val="000000"/>
                </a:solidFill>
                <a:latin typeface="+mn-lt"/>
                <a:ea typeface="+mn-ea"/>
              </a:rPr>
              <a:t>33</a:t>
            </a:fld>
            <a:endParaRPr lang="de-DE" sz="1200" b="0" strike="noStrike" spc="-1">
              <a:latin typeface="Arial"/>
            </a:endParaRPr>
          </a:p>
        </p:txBody>
      </p:sp>
    </p:spTree>
    <p:extLst>
      <p:ext uri="{BB962C8B-B14F-4D97-AF65-F5344CB8AC3E}">
        <p14:creationId xmlns:p14="http://schemas.microsoft.com/office/powerpoint/2010/main" val="1218764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PlaceHolder 1"/>
          <p:cNvSpPr>
            <a:spLocks noGrp="1" noRot="1" noChangeAspect="1"/>
          </p:cNvSpPr>
          <p:nvPr>
            <p:ph type="sldImg"/>
          </p:nvPr>
        </p:nvSpPr>
        <p:spPr>
          <a:xfrm>
            <a:off x="917575" y="744538"/>
            <a:ext cx="4960938" cy="3721100"/>
          </a:xfrm>
          <a:prstGeom prst="rect">
            <a:avLst/>
          </a:prstGeom>
        </p:spPr>
      </p:sp>
      <p:sp>
        <p:nvSpPr>
          <p:cNvPr id="436" name="PlaceHolder 2"/>
          <p:cNvSpPr>
            <a:spLocks noGrp="1"/>
          </p:cNvSpPr>
          <p:nvPr>
            <p:ph type="body"/>
          </p:nvPr>
        </p:nvSpPr>
        <p:spPr>
          <a:xfrm>
            <a:off x="679680" y="4715280"/>
            <a:ext cx="5437080" cy="4465800"/>
          </a:xfrm>
          <a:prstGeom prst="rect">
            <a:avLst/>
          </a:prstGeom>
        </p:spPr>
        <p:txBody>
          <a:bodyPr lIns="0" tIns="0" rIns="0" bIns="0">
            <a:noAutofit/>
          </a:bodyPr>
          <a:lstStyle/>
          <a:p>
            <a:endParaRPr lang="de-DE" sz="2000" b="0" strike="noStrike" spc="-1">
              <a:latin typeface="Arial"/>
            </a:endParaRPr>
          </a:p>
        </p:txBody>
      </p:sp>
      <p:sp>
        <p:nvSpPr>
          <p:cNvPr id="437" name="CustomShape 3"/>
          <p:cNvSpPr/>
          <p:nvPr/>
        </p:nvSpPr>
        <p:spPr>
          <a:xfrm>
            <a:off x="3850560" y="9428760"/>
            <a:ext cx="2944440" cy="495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6C966EC5-0EDB-4051-862C-BD3B48D7A5F2}" type="slidenum">
              <a:rPr lang="de-DE" sz="1200" b="0" strike="noStrike" spc="-1">
                <a:solidFill>
                  <a:srgbClr val="000000"/>
                </a:solidFill>
                <a:latin typeface="+mn-lt"/>
                <a:ea typeface="+mn-ea"/>
              </a:rPr>
              <a:t>34</a:t>
            </a:fld>
            <a:endParaRPr lang="de-DE" sz="1200" b="0" strike="noStrike" spc="-1">
              <a:latin typeface="Arial"/>
            </a:endParaRPr>
          </a:p>
        </p:txBody>
      </p:sp>
    </p:spTree>
    <p:extLst>
      <p:ext uri="{BB962C8B-B14F-4D97-AF65-F5344CB8AC3E}">
        <p14:creationId xmlns:p14="http://schemas.microsoft.com/office/powerpoint/2010/main" val="628903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PlaceHolder 1"/>
          <p:cNvSpPr>
            <a:spLocks noGrp="1" noRot="1" noChangeAspect="1"/>
          </p:cNvSpPr>
          <p:nvPr>
            <p:ph type="sldImg"/>
          </p:nvPr>
        </p:nvSpPr>
        <p:spPr>
          <a:xfrm>
            <a:off x="917575" y="744538"/>
            <a:ext cx="4960938" cy="3721100"/>
          </a:xfrm>
          <a:prstGeom prst="rect">
            <a:avLst/>
          </a:prstGeom>
        </p:spPr>
      </p:sp>
      <p:sp>
        <p:nvSpPr>
          <p:cNvPr id="439" name="PlaceHolder 2"/>
          <p:cNvSpPr>
            <a:spLocks noGrp="1"/>
          </p:cNvSpPr>
          <p:nvPr>
            <p:ph type="body"/>
          </p:nvPr>
        </p:nvSpPr>
        <p:spPr>
          <a:xfrm>
            <a:off x="679680" y="4715280"/>
            <a:ext cx="5437080" cy="4465800"/>
          </a:xfrm>
          <a:prstGeom prst="rect">
            <a:avLst/>
          </a:prstGeom>
        </p:spPr>
        <p:txBody>
          <a:bodyPr lIns="0" tIns="0" rIns="0" bIns="0">
            <a:noAutofit/>
          </a:bodyPr>
          <a:lstStyle/>
          <a:p>
            <a:endParaRPr lang="de-DE" sz="2000" b="0" strike="noStrike" spc="-1">
              <a:latin typeface="Arial"/>
            </a:endParaRPr>
          </a:p>
        </p:txBody>
      </p:sp>
      <p:sp>
        <p:nvSpPr>
          <p:cNvPr id="440" name="CustomShape 3"/>
          <p:cNvSpPr/>
          <p:nvPr/>
        </p:nvSpPr>
        <p:spPr>
          <a:xfrm>
            <a:off x="3850560" y="9428760"/>
            <a:ext cx="2944440" cy="495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10715648-E96B-4794-80C2-487222143543}" type="slidenum">
              <a:rPr lang="de-DE" sz="1200" b="0" strike="noStrike" spc="-1">
                <a:solidFill>
                  <a:srgbClr val="000000"/>
                </a:solidFill>
                <a:latin typeface="Times New Roman"/>
              </a:rPr>
              <a:t>35</a:t>
            </a:fld>
            <a:endParaRPr lang="de-DE" sz="1200" b="0" strike="noStrike" spc="-1">
              <a:latin typeface="Arial"/>
            </a:endParaRPr>
          </a:p>
        </p:txBody>
      </p:sp>
    </p:spTree>
    <p:extLst>
      <p:ext uri="{BB962C8B-B14F-4D97-AF65-F5344CB8AC3E}">
        <p14:creationId xmlns:p14="http://schemas.microsoft.com/office/powerpoint/2010/main" val="31868516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PlaceHolder 1"/>
          <p:cNvSpPr>
            <a:spLocks noGrp="1" noRot="1" noChangeAspect="1"/>
          </p:cNvSpPr>
          <p:nvPr>
            <p:ph type="sldImg"/>
          </p:nvPr>
        </p:nvSpPr>
        <p:spPr>
          <a:xfrm>
            <a:off x="917575" y="744538"/>
            <a:ext cx="4960938" cy="3721100"/>
          </a:xfrm>
          <a:prstGeom prst="rect">
            <a:avLst/>
          </a:prstGeom>
        </p:spPr>
      </p:sp>
      <p:sp>
        <p:nvSpPr>
          <p:cNvPr id="442" name="PlaceHolder 2"/>
          <p:cNvSpPr>
            <a:spLocks noGrp="1"/>
          </p:cNvSpPr>
          <p:nvPr>
            <p:ph type="body"/>
          </p:nvPr>
        </p:nvSpPr>
        <p:spPr>
          <a:xfrm>
            <a:off x="679680" y="4715280"/>
            <a:ext cx="5437080" cy="4465800"/>
          </a:xfrm>
          <a:prstGeom prst="rect">
            <a:avLst/>
          </a:prstGeom>
        </p:spPr>
        <p:txBody>
          <a:bodyPr lIns="0" tIns="0" rIns="0" bIns="0">
            <a:noAutofit/>
          </a:bodyPr>
          <a:lstStyle/>
          <a:p>
            <a:endParaRPr lang="de-DE" sz="2000" b="0" strike="noStrike" spc="-1">
              <a:latin typeface="Arial"/>
            </a:endParaRPr>
          </a:p>
        </p:txBody>
      </p:sp>
      <p:sp>
        <p:nvSpPr>
          <p:cNvPr id="443" name="CustomShape 3"/>
          <p:cNvSpPr/>
          <p:nvPr/>
        </p:nvSpPr>
        <p:spPr>
          <a:xfrm>
            <a:off x="3850560" y="9428760"/>
            <a:ext cx="2944440" cy="495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7ACB9480-C7D0-401B-BB62-EF7B95146321}" type="slidenum">
              <a:rPr lang="de-DE" sz="1200" b="0" strike="noStrike" spc="-1">
                <a:solidFill>
                  <a:srgbClr val="000000"/>
                </a:solidFill>
                <a:latin typeface="Times New Roman"/>
              </a:rPr>
              <a:t>36</a:t>
            </a:fld>
            <a:endParaRPr lang="de-DE" sz="1200" b="0" strike="noStrike" spc="-1">
              <a:latin typeface="Arial"/>
            </a:endParaRPr>
          </a:p>
        </p:txBody>
      </p:sp>
    </p:spTree>
    <p:extLst>
      <p:ext uri="{BB962C8B-B14F-4D97-AF65-F5344CB8AC3E}">
        <p14:creationId xmlns:p14="http://schemas.microsoft.com/office/powerpoint/2010/main" val="8248209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PlaceHolder 1"/>
          <p:cNvSpPr>
            <a:spLocks noGrp="1" noRot="1" noChangeAspect="1"/>
          </p:cNvSpPr>
          <p:nvPr>
            <p:ph type="sldImg"/>
          </p:nvPr>
        </p:nvSpPr>
        <p:spPr>
          <a:xfrm>
            <a:off x="917575" y="744538"/>
            <a:ext cx="4960938" cy="3721100"/>
          </a:xfrm>
          <a:prstGeom prst="rect">
            <a:avLst/>
          </a:prstGeom>
        </p:spPr>
      </p:sp>
      <p:sp>
        <p:nvSpPr>
          <p:cNvPr id="445" name="PlaceHolder 2"/>
          <p:cNvSpPr>
            <a:spLocks noGrp="1"/>
          </p:cNvSpPr>
          <p:nvPr>
            <p:ph type="body"/>
          </p:nvPr>
        </p:nvSpPr>
        <p:spPr>
          <a:xfrm>
            <a:off x="679680" y="4715280"/>
            <a:ext cx="5437080" cy="4465800"/>
          </a:xfrm>
          <a:prstGeom prst="rect">
            <a:avLst/>
          </a:prstGeom>
        </p:spPr>
        <p:txBody>
          <a:bodyPr lIns="0" tIns="0" rIns="0" bIns="0">
            <a:noAutofit/>
          </a:bodyPr>
          <a:lstStyle/>
          <a:p>
            <a:endParaRPr lang="de-DE" sz="2000" b="0" strike="noStrike" spc="-1">
              <a:latin typeface="Arial"/>
            </a:endParaRPr>
          </a:p>
        </p:txBody>
      </p:sp>
      <p:sp>
        <p:nvSpPr>
          <p:cNvPr id="446" name="CustomShape 3"/>
          <p:cNvSpPr/>
          <p:nvPr/>
        </p:nvSpPr>
        <p:spPr>
          <a:xfrm>
            <a:off x="3850560" y="9428760"/>
            <a:ext cx="2944440" cy="495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180B32E3-63F1-4C36-BFD5-01F9EFE7CEB0}" type="slidenum">
              <a:rPr lang="de-DE" sz="1200" b="0" strike="noStrike" spc="-1">
                <a:solidFill>
                  <a:srgbClr val="000000"/>
                </a:solidFill>
                <a:latin typeface="Times New Roman"/>
              </a:rPr>
              <a:t>37</a:t>
            </a:fld>
            <a:endParaRPr lang="de-DE" sz="1200" b="0" strike="noStrike" spc="-1">
              <a:latin typeface="Arial"/>
            </a:endParaRPr>
          </a:p>
        </p:txBody>
      </p:sp>
    </p:spTree>
    <p:extLst>
      <p:ext uri="{BB962C8B-B14F-4D97-AF65-F5344CB8AC3E}">
        <p14:creationId xmlns:p14="http://schemas.microsoft.com/office/powerpoint/2010/main" val="12571849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PlaceHolder 1"/>
          <p:cNvSpPr>
            <a:spLocks noGrp="1" noRot="1" noChangeAspect="1"/>
          </p:cNvSpPr>
          <p:nvPr>
            <p:ph type="sldImg"/>
          </p:nvPr>
        </p:nvSpPr>
        <p:spPr>
          <a:xfrm>
            <a:off x="917575" y="744538"/>
            <a:ext cx="4960938" cy="3721100"/>
          </a:xfrm>
          <a:prstGeom prst="rect">
            <a:avLst/>
          </a:prstGeom>
        </p:spPr>
      </p:sp>
      <p:sp>
        <p:nvSpPr>
          <p:cNvPr id="448" name="PlaceHolder 2"/>
          <p:cNvSpPr>
            <a:spLocks noGrp="1"/>
          </p:cNvSpPr>
          <p:nvPr>
            <p:ph type="body"/>
          </p:nvPr>
        </p:nvSpPr>
        <p:spPr>
          <a:xfrm>
            <a:off x="679680" y="4715280"/>
            <a:ext cx="5437080" cy="4465800"/>
          </a:xfrm>
          <a:prstGeom prst="rect">
            <a:avLst/>
          </a:prstGeom>
        </p:spPr>
        <p:txBody>
          <a:bodyPr lIns="0" tIns="0" rIns="0" bIns="0">
            <a:noAutofit/>
          </a:bodyPr>
          <a:lstStyle/>
          <a:p>
            <a:endParaRPr lang="de-DE" sz="2000" b="0" strike="noStrike" spc="-1">
              <a:latin typeface="Arial"/>
            </a:endParaRPr>
          </a:p>
        </p:txBody>
      </p:sp>
      <p:sp>
        <p:nvSpPr>
          <p:cNvPr id="449" name="CustomShape 3"/>
          <p:cNvSpPr/>
          <p:nvPr/>
        </p:nvSpPr>
        <p:spPr>
          <a:xfrm>
            <a:off x="3850560" y="9428760"/>
            <a:ext cx="2944440" cy="495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5E4CFA0C-0E8C-409E-9F9D-87707C5E92BF}" type="slidenum">
              <a:rPr lang="de-DE" sz="1200" b="0" strike="noStrike" spc="-1">
                <a:solidFill>
                  <a:srgbClr val="000000"/>
                </a:solidFill>
                <a:latin typeface="Times New Roman"/>
              </a:rPr>
              <a:t>38</a:t>
            </a:fld>
            <a:endParaRPr lang="de-DE" sz="1200" b="0" strike="noStrike" spc="-1">
              <a:latin typeface="Arial"/>
            </a:endParaRPr>
          </a:p>
        </p:txBody>
      </p:sp>
    </p:spTree>
    <p:extLst>
      <p:ext uri="{BB962C8B-B14F-4D97-AF65-F5344CB8AC3E}">
        <p14:creationId xmlns:p14="http://schemas.microsoft.com/office/powerpoint/2010/main" val="22134452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Folienbildplatzhalter 1"/>
          <p:cNvSpPr>
            <a:spLocks noGrp="1" noRot="1" noChangeAspect="1"/>
          </p:cNvSpPr>
          <p:nvPr>
            <p:ph type="sldImg"/>
          </p:nvPr>
        </p:nvSpPr>
        <p:spPr bwMode="auto">
          <a:noFill/>
          <a:ln>
            <a:solidFill>
              <a:srgbClr val="000000"/>
            </a:solidFill>
            <a:miter lim="800000"/>
            <a:headEnd/>
            <a:tailEnd/>
          </a:ln>
        </p:spPr>
      </p:sp>
      <p:sp>
        <p:nvSpPr>
          <p:cNvPr id="24578"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dirty="0"/>
          </a:p>
        </p:txBody>
      </p:sp>
      <p:sp>
        <p:nvSpPr>
          <p:cNvPr id="24579"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B4E445-9606-4463-A47B-0CD3050D8440}" type="slidenum">
              <a:rPr lang="de-DE">
                <a:cs typeface="Arial" charset="0"/>
              </a:rPr>
              <a:pPr fontAlgn="base">
                <a:spcBef>
                  <a:spcPct val="0"/>
                </a:spcBef>
                <a:spcAft>
                  <a:spcPct val="0"/>
                </a:spcAft>
              </a:pPr>
              <a:t>40</a:t>
            </a:fld>
            <a:endParaRPr lang="de-DE">
              <a:cs typeface="Arial" charset="0"/>
            </a:endParaRPr>
          </a:p>
        </p:txBody>
      </p:sp>
      <p:sp>
        <p:nvSpPr>
          <p:cNvPr id="24580" name="Folienbildplatzhalter 1"/>
          <p:cNvSpPr txBox="1">
            <a:spLocks noRot="1" noChangeAspect="1"/>
          </p:cNvSpPr>
          <p:nvPr/>
        </p:nvSpPr>
        <p:spPr bwMode="auto">
          <a:xfrm>
            <a:off x="917575" y="744538"/>
            <a:ext cx="4962525" cy="3722687"/>
          </a:xfrm>
          <a:prstGeom prst="rect">
            <a:avLst/>
          </a:prstGeom>
          <a:noFill/>
          <a:ln w="12700">
            <a:solidFill>
              <a:srgbClr val="000000"/>
            </a:solidFill>
            <a:miter lim="800000"/>
            <a:headEnd/>
            <a:tailEnd/>
          </a:ln>
        </p:spPr>
        <p:txBody>
          <a:bodyPr/>
          <a:lstStyle/>
          <a:p>
            <a:endParaRPr lang="de-DE"/>
          </a:p>
        </p:txBody>
      </p:sp>
    </p:spTree>
    <p:extLst>
      <p:ext uri="{BB962C8B-B14F-4D97-AF65-F5344CB8AC3E}">
        <p14:creationId xmlns:p14="http://schemas.microsoft.com/office/powerpoint/2010/main" val="35546264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Folienbildplatzhalter 1"/>
          <p:cNvSpPr>
            <a:spLocks noGrp="1" noRot="1" noChangeAspect="1"/>
          </p:cNvSpPr>
          <p:nvPr>
            <p:ph type="sldImg"/>
          </p:nvPr>
        </p:nvSpPr>
        <p:spPr bwMode="auto">
          <a:noFill/>
          <a:ln>
            <a:solidFill>
              <a:srgbClr val="000000"/>
            </a:solidFill>
            <a:miter lim="800000"/>
            <a:headEnd/>
            <a:tailEnd/>
          </a:ln>
        </p:spPr>
      </p:sp>
      <p:sp>
        <p:nvSpPr>
          <p:cNvPr id="26626"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dirty="0"/>
          </a:p>
        </p:txBody>
      </p:sp>
      <p:sp>
        <p:nvSpPr>
          <p:cNvPr id="26627"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153B44-BCEA-49B0-891E-BC1DFBDA25D7}" type="slidenum">
              <a:rPr lang="de-DE">
                <a:cs typeface="Arial" charset="0"/>
              </a:rPr>
              <a:pPr fontAlgn="base">
                <a:spcBef>
                  <a:spcPct val="0"/>
                </a:spcBef>
                <a:spcAft>
                  <a:spcPct val="0"/>
                </a:spcAft>
              </a:pPr>
              <a:t>41</a:t>
            </a:fld>
            <a:endParaRPr lang="de-DE">
              <a:cs typeface="Arial" charset="0"/>
            </a:endParaRPr>
          </a:p>
        </p:txBody>
      </p:sp>
    </p:spTree>
    <p:extLst>
      <p:ext uri="{BB962C8B-B14F-4D97-AF65-F5344CB8AC3E}">
        <p14:creationId xmlns:p14="http://schemas.microsoft.com/office/powerpoint/2010/main" val="24980215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Folienbildplatzhalter 1"/>
          <p:cNvSpPr>
            <a:spLocks noGrp="1" noRot="1" noChangeAspect="1"/>
          </p:cNvSpPr>
          <p:nvPr>
            <p:ph type="sldImg"/>
          </p:nvPr>
        </p:nvSpPr>
        <p:spPr bwMode="auto">
          <a:noFill/>
          <a:ln>
            <a:solidFill>
              <a:srgbClr val="000000"/>
            </a:solidFill>
            <a:miter lim="800000"/>
            <a:headEnd/>
            <a:tailEnd/>
          </a:ln>
        </p:spPr>
      </p:sp>
      <p:sp>
        <p:nvSpPr>
          <p:cNvPr id="2253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dirty="0"/>
          </a:p>
        </p:txBody>
      </p:sp>
      <p:sp>
        <p:nvSpPr>
          <p:cNvPr id="2253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01F89A-D915-4873-8E16-3EA898C14667}" type="slidenum">
              <a:rPr lang="de-DE">
                <a:cs typeface="Arial" charset="0"/>
              </a:rPr>
              <a:pPr fontAlgn="base">
                <a:spcBef>
                  <a:spcPct val="0"/>
                </a:spcBef>
                <a:spcAft>
                  <a:spcPct val="0"/>
                </a:spcAft>
              </a:pPr>
              <a:t>42</a:t>
            </a:fld>
            <a:endParaRPr lang="de-DE">
              <a:cs typeface="Arial" charset="0"/>
            </a:endParaRPr>
          </a:p>
        </p:txBody>
      </p:sp>
    </p:spTree>
    <p:extLst>
      <p:ext uri="{BB962C8B-B14F-4D97-AF65-F5344CB8AC3E}">
        <p14:creationId xmlns:p14="http://schemas.microsoft.com/office/powerpoint/2010/main" val="219511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bwMode="auto">
          <a:noFill/>
          <a:ln>
            <a:solidFill>
              <a:srgbClr val="000000"/>
            </a:solidFill>
            <a:miter lim="800000"/>
            <a:headEnd/>
            <a:tailEnd/>
          </a:ln>
        </p:spPr>
      </p:sp>
      <p:sp>
        <p:nvSpPr>
          <p:cNvPr id="60419"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dirty="0"/>
          </a:p>
        </p:txBody>
      </p:sp>
      <p:sp>
        <p:nvSpPr>
          <p:cNvPr id="60420" name="Foliennummernplatzhalter 3"/>
          <p:cNvSpPr txBox="1">
            <a:spLocks noGrp="1"/>
          </p:cNvSpPr>
          <p:nvPr/>
        </p:nvSpPr>
        <p:spPr bwMode="auto">
          <a:xfrm>
            <a:off x="3849688" y="9428163"/>
            <a:ext cx="2946400" cy="496887"/>
          </a:xfrm>
          <a:prstGeom prst="rect">
            <a:avLst/>
          </a:prstGeom>
          <a:noFill/>
          <a:ln w="9525">
            <a:noFill/>
            <a:miter lim="800000"/>
            <a:headEnd/>
            <a:tailEnd/>
          </a:ln>
        </p:spPr>
        <p:txBody>
          <a:bodyPr lIns="91432" tIns="45716" rIns="91432" bIns="45716" anchor="b"/>
          <a:lstStyle/>
          <a:p>
            <a:pPr algn="r"/>
            <a:fld id="{B84A7CC8-B395-4B55-86C5-F27BCAA3D026}" type="slidenum">
              <a:rPr lang="de-DE" sz="1200">
                <a:latin typeface="Calibri" pitchFamily="34" charset="0"/>
              </a:rPr>
              <a:pPr algn="r"/>
              <a:t>43</a:t>
            </a:fld>
            <a:endParaRPr lang="de-DE" sz="1200">
              <a:latin typeface="Calibri" pitchFamily="34" charset="0"/>
            </a:endParaRPr>
          </a:p>
        </p:txBody>
      </p:sp>
    </p:spTree>
    <p:extLst>
      <p:ext uri="{BB962C8B-B14F-4D97-AF65-F5344CB8AC3E}">
        <p14:creationId xmlns:p14="http://schemas.microsoft.com/office/powerpoint/2010/main" val="798629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i="1" dirty="0"/>
          </a:p>
          <a:p>
            <a:endParaRPr lang="de-DE" i="1" dirty="0"/>
          </a:p>
          <a:p>
            <a:endParaRPr lang="de-DE" i="1" dirty="0"/>
          </a:p>
        </p:txBody>
      </p:sp>
      <p:sp>
        <p:nvSpPr>
          <p:cNvPr id="4" name="Foliennummernplatzhalter 3"/>
          <p:cNvSpPr>
            <a:spLocks noGrp="1"/>
          </p:cNvSpPr>
          <p:nvPr>
            <p:ph type="sldNum" sz="quarter" idx="10"/>
          </p:nvPr>
        </p:nvSpPr>
        <p:spPr/>
        <p:txBody>
          <a:bodyPr/>
          <a:lstStyle/>
          <a:p>
            <a:fld id="{91EBFD06-840E-465F-BEE3-A3A19D45DCF6}" type="slidenum">
              <a:rPr lang="de-DE" smtClean="0"/>
              <a:t>6</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39264185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lienbildplatzhalter 1"/>
          <p:cNvSpPr>
            <a:spLocks noGrp="1" noRot="1" noChangeAspect="1" noTextEdit="1"/>
          </p:cNvSpPr>
          <p:nvPr>
            <p:ph type="sldImg"/>
          </p:nvPr>
        </p:nvSpPr>
        <p:spPr bwMode="auto">
          <a:noFill/>
          <a:ln>
            <a:solidFill>
              <a:srgbClr val="000000"/>
            </a:solidFill>
            <a:miter lim="800000"/>
            <a:headEnd/>
            <a:tailEnd/>
          </a:ln>
        </p:spPr>
      </p:sp>
      <p:sp>
        <p:nvSpPr>
          <p:cNvPr id="66563"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dirty="0"/>
          </a:p>
        </p:txBody>
      </p:sp>
      <p:sp>
        <p:nvSpPr>
          <p:cNvPr id="66564" name="Foliennummernplatzhalter 3"/>
          <p:cNvSpPr txBox="1">
            <a:spLocks noGrp="1"/>
          </p:cNvSpPr>
          <p:nvPr/>
        </p:nvSpPr>
        <p:spPr bwMode="auto">
          <a:xfrm>
            <a:off x="3849688" y="9428163"/>
            <a:ext cx="2946400" cy="496887"/>
          </a:xfrm>
          <a:prstGeom prst="rect">
            <a:avLst/>
          </a:prstGeom>
          <a:noFill/>
          <a:ln w="9525">
            <a:noFill/>
            <a:miter lim="800000"/>
            <a:headEnd/>
            <a:tailEnd/>
          </a:ln>
        </p:spPr>
        <p:txBody>
          <a:bodyPr lIns="91432" tIns="45716" rIns="91432" bIns="45716" anchor="b"/>
          <a:lstStyle/>
          <a:p>
            <a:pPr algn="r"/>
            <a:fld id="{627971B2-69EA-479B-A3D2-F89E204C4042}" type="slidenum">
              <a:rPr lang="de-DE" sz="1200">
                <a:latin typeface="Calibri" pitchFamily="34" charset="0"/>
              </a:rPr>
              <a:pPr algn="r"/>
              <a:t>45</a:t>
            </a:fld>
            <a:endParaRPr lang="de-DE" sz="1200">
              <a:latin typeface="Calibri" pitchFamily="34" charset="0"/>
            </a:endParaRPr>
          </a:p>
        </p:txBody>
      </p:sp>
    </p:spTree>
    <p:extLst>
      <p:ext uri="{BB962C8B-B14F-4D97-AF65-F5344CB8AC3E}">
        <p14:creationId xmlns:p14="http://schemas.microsoft.com/office/powerpoint/2010/main" val="16776962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B51E2C8-6789-4C8F-999B-84619C900E3B}" type="slidenum">
              <a:rPr lang="de-DE" smtClean="0"/>
              <a:pPr>
                <a:defRPr/>
              </a:pPr>
              <a:t>46</a:t>
            </a:fld>
            <a:endParaRPr lang="de-DE"/>
          </a:p>
        </p:txBody>
      </p:sp>
    </p:spTree>
    <p:extLst>
      <p:ext uri="{BB962C8B-B14F-4D97-AF65-F5344CB8AC3E}">
        <p14:creationId xmlns:p14="http://schemas.microsoft.com/office/powerpoint/2010/main" val="39848408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B51E2C8-6789-4C8F-999B-84619C900E3B}" type="slidenum">
              <a:rPr lang="de-DE" smtClean="0"/>
              <a:pPr>
                <a:defRPr/>
              </a:pPr>
              <a:t>47</a:t>
            </a:fld>
            <a:endParaRPr lang="de-DE"/>
          </a:p>
        </p:txBody>
      </p:sp>
    </p:spTree>
    <p:extLst>
      <p:ext uri="{BB962C8B-B14F-4D97-AF65-F5344CB8AC3E}">
        <p14:creationId xmlns:p14="http://schemas.microsoft.com/office/powerpoint/2010/main" val="25965310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B51E2C8-6789-4C8F-999B-84619C900E3B}" type="slidenum">
              <a:rPr lang="de-DE" smtClean="0"/>
              <a:pPr>
                <a:defRPr/>
              </a:pPr>
              <a:t>48</a:t>
            </a:fld>
            <a:endParaRPr lang="de-DE"/>
          </a:p>
        </p:txBody>
      </p:sp>
    </p:spTree>
    <p:extLst>
      <p:ext uri="{BB962C8B-B14F-4D97-AF65-F5344CB8AC3E}">
        <p14:creationId xmlns:p14="http://schemas.microsoft.com/office/powerpoint/2010/main" val="15446270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B51E2C8-6789-4C8F-999B-84619C900E3B}" type="slidenum">
              <a:rPr lang="de-DE" smtClean="0"/>
              <a:pPr>
                <a:defRPr/>
              </a:pPr>
              <a:t>49</a:t>
            </a:fld>
            <a:endParaRPr lang="de-DE"/>
          </a:p>
        </p:txBody>
      </p:sp>
    </p:spTree>
    <p:extLst>
      <p:ext uri="{BB962C8B-B14F-4D97-AF65-F5344CB8AC3E}">
        <p14:creationId xmlns:p14="http://schemas.microsoft.com/office/powerpoint/2010/main" val="5861552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B51E2C8-6789-4C8F-999B-84619C900E3B}" type="slidenum">
              <a:rPr lang="de-DE" smtClean="0"/>
              <a:pPr>
                <a:defRPr/>
              </a:pPr>
              <a:t>50</a:t>
            </a:fld>
            <a:endParaRPr lang="de-DE"/>
          </a:p>
        </p:txBody>
      </p:sp>
    </p:spTree>
    <p:extLst>
      <p:ext uri="{BB962C8B-B14F-4D97-AF65-F5344CB8AC3E}">
        <p14:creationId xmlns:p14="http://schemas.microsoft.com/office/powerpoint/2010/main" val="23504485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B51E2C8-6789-4C8F-999B-84619C900E3B}" type="slidenum">
              <a:rPr lang="de-DE" smtClean="0"/>
              <a:pPr>
                <a:defRPr/>
              </a:pPr>
              <a:t>51</a:t>
            </a:fld>
            <a:endParaRPr lang="de-DE"/>
          </a:p>
        </p:txBody>
      </p:sp>
    </p:spTree>
    <p:extLst>
      <p:ext uri="{BB962C8B-B14F-4D97-AF65-F5344CB8AC3E}">
        <p14:creationId xmlns:p14="http://schemas.microsoft.com/office/powerpoint/2010/main" val="29588476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PlaceHolder 1"/>
          <p:cNvSpPr>
            <a:spLocks noGrp="1" noRot="1" noChangeAspect="1"/>
          </p:cNvSpPr>
          <p:nvPr>
            <p:ph type="sldImg"/>
          </p:nvPr>
        </p:nvSpPr>
        <p:spPr>
          <a:xfrm>
            <a:off x="917575" y="744538"/>
            <a:ext cx="4960938" cy="3721100"/>
          </a:xfrm>
          <a:prstGeom prst="rect">
            <a:avLst/>
          </a:prstGeom>
        </p:spPr>
      </p:sp>
      <p:sp>
        <p:nvSpPr>
          <p:cNvPr id="439" name="PlaceHolder 2"/>
          <p:cNvSpPr>
            <a:spLocks noGrp="1"/>
          </p:cNvSpPr>
          <p:nvPr>
            <p:ph type="body"/>
          </p:nvPr>
        </p:nvSpPr>
        <p:spPr>
          <a:xfrm>
            <a:off x="679680" y="4715280"/>
            <a:ext cx="5437080" cy="4465800"/>
          </a:xfrm>
          <a:prstGeom prst="rect">
            <a:avLst/>
          </a:prstGeom>
        </p:spPr>
        <p:txBody>
          <a:bodyPr lIns="0" tIns="0" rIns="0" bIns="0">
            <a:noAutofit/>
          </a:bodyPr>
          <a:lstStyle/>
          <a:p>
            <a:endParaRPr lang="de-DE" sz="2000" b="0" strike="noStrike" spc="-1">
              <a:latin typeface="Arial"/>
            </a:endParaRPr>
          </a:p>
        </p:txBody>
      </p:sp>
      <p:sp>
        <p:nvSpPr>
          <p:cNvPr id="440" name="CustomShape 3"/>
          <p:cNvSpPr/>
          <p:nvPr/>
        </p:nvSpPr>
        <p:spPr>
          <a:xfrm>
            <a:off x="3850560" y="9428760"/>
            <a:ext cx="2944440" cy="495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10715648-E96B-4794-80C2-487222143543}" type="slidenum">
              <a:rPr lang="de-DE" sz="1200" b="0" strike="noStrike" spc="-1">
                <a:solidFill>
                  <a:srgbClr val="000000"/>
                </a:solidFill>
                <a:latin typeface="Times New Roman"/>
              </a:rPr>
              <a:t>52</a:t>
            </a:fld>
            <a:endParaRPr lang="de-DE" sz="1200" b="0" strike="noStrike" spc="-1">
              <a:latin typeface="Arial"/>
            </a:endParaRPr>
          </a:p>
        </p:txBody>
      </p:sp>
    </p:spTree>
    <p:extLst>
      <p:ext uri="{BB962C8B-B14F-4D97-AF65-F5344CB8AC3E}">
        <p14:creationId xmlns:p14="http://schemas.microsoft.com/office/powerpoint/2010/main" val="1352577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53</a:t>
            </a:fld>
            <a:endParaRPr lang="de-DE" dirty="0"/>
          </a:p>
        </p:txBody>
      </p:sp>
    </p:spTree>
    <p:extLst>
      <p:ext uri="{BB962C8B-B14F-4D97-AF65-F5344CB8AC3E}">
        <p14:creationId xmlns:p14="http://schemas.microsoft.com/office/powerpoint/2010/main" val="37916424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Folienbildplatzhalter 1"/>
          <p:cNvSpPr>
            <a:spLocks noGrp="1" noRot="1" noChangeAspect="1"/>
          </p:cNvSpPr>
          <p:nvPr>
            <p:ph type="sldImg"/>
          </p:nvPr>
        </p:nvSpPr>
        <p:spPr bwMode="auto">
          <a:noFill/>
          <a:ln>
            <a:solidFill>
              <a:srgbClr val="000000"/>
            </a:solidFill>
            <a:miter lim="800000"/>
            <a:headEnd/>
            <a:tailEnd/>
          </a:ln>
        </p:spPr>
      </p:sp>
      <p:sp>
        <p:nvSpPr>
          <p:cNvPr id="46082"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p>
        </p:txBody>
      </p:sp>
      <p:sp>
        <p:nvSpPr>
          <p:cNvPr id="46083"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66B470-0770-4E3E-8060-BD9189F3383E}" type="slidenum">
              <a:rPr lang="de-DE">
                <a:cs typeface="Arial" charset="0"/>
              </a:rPr>
              <a:pPr fontAlgn="base">
                <a:spcBef>
                  <a:spcPct val="0"/>
                </a:spcBef>
                <a:spcAft>
                  <a:spcPct val="0"/>
                </a:spcAft>
              </a:pPr>
              <a:t>54</a:t>
            </a:fld>
            <a:endParaRPr lang="de-DE">
              <a:cs typeface="Arial" charset="0"/>
            </a:endParaRPr>
          </a:p>
        </p:txBody>
      </p:sp>
    </p:spTree>
    <p:extLst>
      <p:ext uri="{BB962C8B-B14F-4D97-AF65-F5344CB8AC3E}">
        <p14:creationId xmlns:p14="http://schemas.microsoft.com/office/powerpoint/2010/main" val="2963904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7</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42106289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B51E2C8-6789-4C8F-999B-84619C900E3B}" type="slidenum">
              <a:rPr lang="de-DE" smtClean="0"/>
              <a:pPr>
                <a:defRPr/>
              </a:pPr>
              <a:t>55</a:t>
            </a:fld>
            <a:endParaRPr lang="de-DE"/>
          </a:p>
        </p:txBody>
      </p:sp>
    </p:spTree>
    <p:extLst>
      <p:ext uri="{BB962C8B-B14F-4D97-AF65-F5344CB8AC3E}">
        <p14:creationId xmlns:p14="http://schemas.microsoft.com/office/powerpoint/2010/main" val="404497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PlaceHolder 1"/>
          <p:cNvSpPr>
            <a:spLocks noGrp="1" noRot="1" noChangeAspect="1"/>
          </p:cNvSpPr>
          <p:nvPr>
            <p:ph type="sldImg"/>
          </p:nvPr>
        </p:nvSpPr>
        <p:spPr>
          <a:xfrm>
            <a:off x="917575" y="744538"/>
            <a:ext cx="4960938" cy="3721100"/>
          </a:xfrm>
          <a:prstGeom prst="rect">
            <a:avLst/>
          </a:prstGeom>
        </p:spPr>
      </p:sp>
      <p:sp>
        <p:nvSpPr>
          <p:cNvPr id="402" name="PlaceHolder 2"/>
          <p:cNvSpPr>
            <a:spLocks noGrp="1"/>
          </p:cNvSpPr>
          <p:nvPr>
            <p:ph type="body"/>
          </p:nvPr>
        </p:nvSpPr>
        <p:spPr>
          <a:xfrm>
            <a:off x="679680" y="4715280"/>
            <a:ext cx="5436720" cy="4465440"/>
          </a:xfrm>
          <a:prstGeom prst="rect">
            <a:avLst/>
          </a:prstGeom>
        </p:spPr>
        <p:txBody>
          <a:bodyPr lIns="0" tIns="0" rIns="0" bIns="0">
            <a:noAutofit/>
          </a:bodyPr>
          <a:lstStyle/>
          <a:p>
            <a:endParaRPr lang="de-DE" sz="2000" b="0" strike="noStrike" spc="-1">
              <a:latin typeface="Arial"/>
            </a:endParaRPr>
          </a:p>
        </p:txBody>
      </p:sp>
      <p:sp>
        <p:nvSpPr>
          <p:cNvPr id="403" name="CustomShape 3"/>
          <p:cNvSpPr/>
          <p:nvPr/>
        </p:nvSpPr>
        <p:spPr>
          <a:xfrm>
            <a:off x="3850560" y="9428760"/>
            <a:ext cx="2944080" cy="495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B882A165-97A3-424E-8323-42E590DF0778}" type="slidenum">
              <a:rPr lang="de-DE" sz="1200" b="0" strike="noStrike" spc="-1">
                <a:solidFill>
                  <a:srgbClr val="000000"/>
                </a:solidFill>
                <a:latin typeface="+mn-lt"/>
                <a:ea typeface="+mn-ea"/>
              </a:rPr>
              <a:t>57</a:t>
            </a:fld>
            <a:endParaRPr lang="de-DE" sz="1200" b="0" strike="noStrike" spc="-1">
              <a:latin typeface="Arial"/>
            </a:endParaRPr>
          </a:p>
        </p:txBody>
      </p:sp>
    </p:spTree>
    <p:extLst>
      <p:ext uri="{BB962C8B-B14F-4D97-AF65-F5344CB8AC3E}">
        <p14:creationId xmlns:p14="http://schemas.microsoft.com/office/powerpoint/2010/main" val="38932178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PlaceHolder 1"/>
          <p:cNvSpPr>
            <a:spLocks noGrp="1" noRot="1" noChangeAspect="1"/>
          </p:cNvSpPr>
          <p:nvPr>
            <p:ph type="sldImg"/>
          </p:nvPr>
        </p:nvSpPr>
        <p:spPr>
          <a:xfrm>
            <a:off x="917575" y="744538"/>
            <a:ext cx="4960938" cy="3721100"/>
          </a:xfrm>
          <a:prstGeom prst="rect">
            <a:avLst/>
          </a:prstGeom>
        </p:spPr>
      </p:sp>
      <p:sp>
        <p:nvSpPr>
          <p:cNvPr id="405" name="PlaceHolder 2"/>
          <p:cNvSpPr>
            <a:spLocks noGrp="1"/>
          </p:cNvSpPr>
          <p:nvPr>
            <p:ph type="body"/>
          </p:nvPr>
        </p:nvSpPr>
        <p:spPr>
          <a:xfrm>
            <a:off x="679680" y="4715280"/>
            <a:ext cx="5436720" cy="4465440"/>
          </a:xfrm>
          <a:prstGeom prst="rect">
            <a:avLst/>
          </a:prstGeom>
        </p:spPr>
        <p:txBody>
          <a:bodyPr lIns="0" tIns="0" rIns="0" bIns="0">
            <a:noAutofit/>
          </a:bodyPr>
          <a:lstStyle/>
          <a:p>
            <a:endParaRPr lang="de-DE" sz="2000" b="0" strike="noStrike" spc="-1">
              <a:latin typeface="Arial"/>
            </a:endParaRPr>
          </a:p>
        </p:txBody>
      </p:sp>
      <p:sp>
        <p:nvSpPr>
          <p:cNvPr id="406" name="CustomShape 3"/>
          <p:cNvSpPr/>
          <p:nvPr/>
        </p:nvSpPr>
        <p:spPr>
          <a:xfrm>
            <a:off x="3850560" y="9428760"/>
            <a:ext cx="2944080" cy="495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504ACF6E-8392-4A1B-9DAD-640449A93FDC}" type="slidenum">
              <a:rPr lang="de-DE" sz="1200" b="0" strike="noStrike" spc="-1">
                <a:solidFill>
                  <a:srgbClr val="000000"/>
                </a:solidFill>
                <a:latin typeface="Times New Roman"/>
              </a:rPr>
              <a:t>58</a:t>
            </a:fld>
            <a:endParaRPr lang="de-DE" sz="1200" b="0" strike="noStrike" spc="-1">
              <a:latin typeface="Arial"/>
            </a:endParaRPr>
          </a:p>
        </p:txBody>
      </p:sp>
    </p:spTree>
    <p:extLst>
      <p:ext uri="{BB962C8B-B14F-4D97-AF65-F5344CB8AC3E}">
        <p14:creationId xmlns:p14="http://schemas.microsoft.com/office/powerpoint/2010/main" val="32770886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PlaceHolder 1"/>
          <p:cNvSpPr>
            <a:spLocks noGrp="1" noRot="1" noChangeAspect="1"/>
          </p:cNvSpPr>
          <p:nvPr>
            <p:ph type="sldImg"/>
          </p:nvPr>
        </p:nvSpPr>
        <p:spPr>
          <a:xfrm>
            <a:off x="917575" y="744538"/>
            <a:ext cx="4960938" cy="3721100"/>
          </a:xfrm>
          <a:prstGeom prst="rect">
            <a:avLst/>
          </a:prstGeom>
        </p:spPr>
      </p:sp>
      <p:sp>
        <p:nvSpPr>
          <p:cNvPr id="408" name="PlaceHolder 2"/>
          <p:cNvSpPr>
            <a:spLocks noGrp="1"/>
          </p:cNvSpPr>
          <p:nvPr>
            <p:ph type="body"/>
          </p:nvPr>
        </p:nvSpPr>
        <p:spPr>
          <a:xfrm>
            <a:off x="679680" y="4715280"/>
            <a:ext cx="5436720" cy="4465440"/>
          </a:xfrm>
          <a:prstGeom prst="rect">
            <a:avLst/>
          </a:prstGeom>
        </p:spPr>
        <p:txBody>
          <a:bodyPr lIns="0" tIns="0" rIns="0" bIns="0">
            <a:noAutofit/>
          </a:bodyPr>
          <a:lstStyle/>
          <a:p>
            <a:endParaRPr lang="de-DE" sz="2000" b="0" strike="noStrike" spc="-1">
              <a:latin typeface="Arial"/>
            </a:endParaRPr>
          </a:p>
        </p:txBody>
      </p:sp>
      <p:sp>
        <p:nvSpPr>
          <p:cNvPr id="409" name="CustomShape 3"/>
          <p:cNvSpPr/>
          <p:nvPr/>
        </p:nvSpPr>
        <p:spPr>
          <a:xfrm>
            <a:off x="3850560" y="9428760"/>
            <a:ext cx="2944080" cy="495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C3700ED1-BD16-4346-BD9C-343696E5B805}" type="slidenum">
              <a:rPr lang="de-DE" sz="1200" b="0" strike="noStrike" spc="-1">
                <a:solidFill>
                  <a:srgbClr val="000000"/>
                </a:solidFill>
                <a:latin typeface="Times New Roman"/>
              </a:rPr>
              <a:t>59</a:t>
            </a:fld>
            <a:endParaRPr lang="de-DE" sz="1200" b="0" strike="noStrike" spc="-1">
              <a:latin typeface="Arial"/>
            </a:endParaRPr>
          </a:p>
        </p:txBody>
      </p:sp>
      <p:sp>
        <p:nvSpPr>
          <p:cNvPr id="410" name="CustomShape 4"/>
          <p:cNvSpPr/>
          <p:nvPr/>
        </p:nvSpPr>
        <p:spPr>
          <a:xfrm>
            <a:off x="917640" y="744480"/>
            <a:ext cx="4961160" cy="372132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29363411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PlaceHolder 1"/>
          <p:cNvSpPr>
            <a:spLocks noGrp="1" noRot="1" noChangeAspect="1"/>
          </p:cNvSpPr>
          <p:nvPr>
            <p:ph type="sldImg"/>
          </p:nvPr>
        </p:nvSpPr>
        <p:spPr>
          <a:xfrm>
            <a:off x="917575" y="744538"/>
            <a:ext cx="4960938" cy="3721100"/>
          </a:xfrm>
          <a:prstGeom prst="rect">
            <a:avLst/>
          </a:prstGeom>
        </p:spPr>
      </p:sp>
      <p:sp>
        <p:nvSpPr>
          <p:cNvPr id="412" name="PlaceHolder 2"/>
          <p:cNvSpPr>
            <a:spLocks noGrp="1"/>
          </p:cNvSpPr>
          <p:nvPr>
            <p:ph type="body"/>
          </p:nvPr>
        </p:nvSpPr>
        <p:spPr>
          <a:xfrm>
            <a:off x="679680" y="4715280"/>
            <a:ext cx="5436720" cy="4465440"/>
          </a:xfrm>
          <a:prstGeom prst="rect">
            <a:avLst/>
          </a:prstGeom>
        </p:spPr>
        <p:txBody>
          <a:bodyPr lIns="0" tIns="0" rIns="0" bIns="0">
            <a:noAutofit/>
          </a:bodyPr>
          <a:lstStyle/>
          <a:p>
            <a:endParaRPr lang="de-DE" sz="2000" b="0" strike="noStrike" spc="-1">
              <a:latin typeface="Arial"/>
            </a:endParaRPr>
          </a:p>
        </p:txBody>
      </p:sp>
      <p:sp>
        <p:nvSpPr>
          <p:cNvPr id="413" name="CustomShape 3"/>
          <p:cNvSpPr/>
          <p:nvPr/>
        </p:nvSpPr>
        <p:spPr>
          <a:xfrm>
            <a:off x="3850560" y="9428760"/>
            <a:ext cx="2944080" cy="495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BC8298B4-6A87-40AC-B1BE-20444DA6CF2A}" type="slidenum">
              <a:rPr lang="de-DE" sz="1200" b="0" strike="noStrike" spc="-1">
                <a:solidFill>
                  <a:srgbClr val="000000"/>
                </a:solidFill>
                <a:latin typeface="Times New Roman"/>
              </a:rPr>
              <a:t>60</a:t>
            </a:fld>
            <a:endParaRPr lang="de-DE" sz="1200" b="0" strike="noStrike" spc="-1">
              <a:latin typeface="Arial"/>
            </a:endParaRPr>
          </a:p>
        </p:txBody>
      </p:sp>
    </p:spTree>
    <p:extLst>
      <p:ext uri="{BB962C8B-B14F-4D97-AF65-F5344CB8AC3E}">
        <p14:creationId xmlns:p14="http://schemas.microsoft.com/office/powerpoint/2010/main" val="38313598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PlaceHolder 1"/>
          <p:cNvSpPr>
            <a:spLocks noGrp="1" noRot="1" noChangeAspect="1"/>
          </p:cNvSpPr>
          <p:nvPr>
            <p:ph type="sldImg"/>
          </p:nvPr>
        </p:nvSpPr>
        <p:spPr>
          <a:xfrm>
            <a:off x="917575" y="744538"/>
            <a:ext cx="4960938" cy="3721100"/>
          </a:xfrm>
          <a:prstGeom prst="rect">
            <a:avLst/>
          </a:prstGeom>
        </p:spPr>
      </p:sp>
      <p:sp>
        <p:nvSpPr>
          <p:cNvPr id="415" name="PlaceHolder 2"/>
          <p:cNvSpPr>
            <a:spLocks noGrp="1"/>
          </p:cNvSpPr>
          <p:nvPr>
            <p:ph type="body"/>
          </p:nvPr>
        </p:nvSpPr>
        <p:spPr>
          <a:xfrm>
            <a:off x="679680" y="4715280"/>
            <a:ext cx="5436720" cy="4465440"/>
          </a:xfrm>
          <a:prstGeom prst="rect">
            <a:avLst/>
          </a:prstGeom>
        </p:spPr>
        <p:txBody>
          <a:bodyPr lIns="0" tIns="0" rIns="0" bIns="0">
            <a:noAutofit/>
          </a:bodyPr>
          <a:lstStyle/>
          <a:p>
            <a:endParaRPr lang="de-DE" sz="2000" b="0" strike="noStrike" spc="-1">
              <a:latin typeface="Arial"/>
            </a:endParaRPr>
          </a:p>
        </p:txBody>
      </p:sp>
      <p:sp>
        <p:nvSpPr>
          <p:cNvPr id="416" name="CustomShape 3"/>
          <p:cNvSpPr/>
          <p:nvPr/>
        </p:nvSpPr>
        <p:spPr>
          <a:xfrm>
            <a:off x="3850560" y="9428760"/>
            <a:ext cx="2944080" cy="495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3386DD98-D262-4761-BBA5-D3123921C148}" type="slidenum">
              <a:rPr lang="de-DE" sz="1200" b="0" strike="noStrike" spc="-1">
                <a:solidFill>
                  <a:srgbClr val="000000"/>
                </a:solidFill>
                <a:latin typeface="Times New Roman"/>
              </a:rPr>
              <a:t>61</a:t>
            </a:fld>
            <a:endParaRPr lang="de-DE" sz="1200" b="0" strike="noStrike" spc="-1">
              <a:latin typeface="Arial"/>
            </a:endParaRPr>
          </a:p>
        </p:txBody>
      </p:sp>
    </p:spTree>
    <p:extLst>
      <p:ext uri="{BB962C8B-B14F-4D97-AF65-F5344CB8AC3E}">
        <p14:creationId xmlns:p14="http://schemas.microsoft.com/office/powerpoint/2010/main" val="24096277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PlaceHolder 1"/>
          <p:cNvSpPr>
            <a:spLocks noGrp="1" noRot="1" noChangeAspect="1"/>
          </p:cNvSpPr>
          <p:nvPr>
            <p:ph type="sldImg"/>
          </p:nvPr>
        </p:nvSpPr>
        <p:spPr>
          <a:xfrm>
            <a:off x="917575" y="744538"/>
            <a:ext cx="4960938" cy="3721100"/>
          </a:xfrm>
          <a:prstGeom prst="rect">
            <a:avLst/>
          </a:prstGeom>
        </p:spPr>
      </p:sp>
      <p:sp>
        <p:nvSpPr>
          <p:cNvPr id="418" name="PlaceHolder 2"/>
          <p:cNvSpPr>
            <a:spLocks noGrp="1"/>
          </p:cNvSpPr>
          <p:nvPr>
            <p:ph type="body"/>
          </p:nvPr>
        </p:nvSpPr>
        <p:spPr>
          <a:xfrm>
            <a:off x="679680" y="4715280"/>
            <a:ext cx="5436720" cy="4465440"/>
          </a:xfrm>
          <a:prstGeom prst="rect">
            <a:avLst/>
          </a:prstGeom>
        </p:spPr>
        <p:txBody>
          <a:bodyPr lIns="0" tIns="0" rIns="0" bIns="0">
            <a:noAutofit/>
          </a:bodyPr>
          <a:lstStyle/>
          <a:p>
            <a:endParaRPr lang="de-DE" sz="2000" b="0" strike="noStrike" spc="-1">
              <a:latin typeface="Arial"/>
            </a:endParaRPr>
          </a:p>
        </p:txBody>
      </p:sp>
      <p:sp>
        <p:nvSpPr>
          <p:cNvPr id="419" name="CustomShape 3"/>
          <p:cNvSpPr/>
          <p:nvPr/>
        </p:nvSpPr>
        <p:spPr>
          <a:xfrm>
            <a:off x="3849840" y="9428040"/>
            <a:ext cx="2944800" cy="4953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03499AC3-260D-497F-B19B-083A6A02A088}" type="slidenum">
              <a:rPr lang="de-DE" sz="1200" b="0" strike="noStrike" spc="-1">
                <a:solidFill>
                  <a:srgbClr val="000000"/>
                </a:solidFill>
                <a:latin typeface="Calibri"/>
                <a:ea typeface="+mn-ea"/>
              </a:rPr>
              <a:t>62</a:t>
            </a:fld>
            <a:endParaRPr lang="de-DE" sz="1200" b="0" strike="noStrike" spc="-1">
              <a:latin typeface="Arial"/>
            </a:endParaRPr>
          </a:p>
        </p:txBody>
      </p:sp>
    </p:spTree>
    <p:extLst>
      <p:ext uri="{BB962C8B-B14F-4D97-AF65-F5344CB8AC3E}">
        <p14:creationId xmlns:p14="http://schemas.microsoft.com/office/powerpoint/2010/main" val="16947342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PlaceHolder 1"/>
          <p:cNvSpPr>
            <a:spLocks noGrp="1" noRot="1" noChangeAspect="1"/>
          </p:cNvSpPr>
          <p:nvPr>
            <p:ph type="sldImg"/>
          </p:nvPr>
        </p:nvSpPr>
        <p:spPr>
          <a:xfrm>
            <a:off x="917575" y="744538"/>
            <a:ext cx="4960938" cy="3721100"/>
          </a:xfrm>
          <a:prstGeom prst="rect">
            <a:avLst/>
          </a:prstGeom>
        </p:spPr>
      </p:sp>
      <p:sp>
        <p:nvSpPr>
          <p:cNvPr id="421" name="PlaceHolder 2"/>
          <p:cNvSpPr>
            <a:spLocks noGrp="1"/>
          </p:cNvSpPr>
          <p:nvPr>
            <p:ph type="body"/>
          </p:nvPr>
        </p:nvSpPr>
        <p:spPr>
          <a:xfrm>
            <a:off x="679680" y="4715280"/>
            <a:ext cx="5436720" cy="4465440"/>
          </a:xfrm>
          <a:prstGeom prst="rect">
            <a:avLst/>
          </a:prstGeom>
        </p:spPr>
        <p:txBody>
          <a:bodyPr lIns="0" tIns="0" rIns="0" bIns="0">
            <a:noAutofit/>
          </a:bodyPr>
          <a:lstStyle/>
          <a:p>
            <a:endParaRPr lang="de-DE" sz="2000" b="0" strike="noStrike" spc="-1">
              <a:latin typeface="Arial"/>
            </a:endParaRPr>
          </a:p>
        </p:txBody>
      </p:sp>
      <p:sp>
        <p:nvSpPr>
          <p:cNvPr id="422" name="CustomShape 3"/>
          <p:cNvSpPr/>
          <p:nvPr/>
        </p:nvSpPr>
        <p:spPr>
          <a:xfrm>
            <a:off x="3849840" y="9428040"/>
            <a:ext cx="2944800" cy="4953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E5E49D37-D223-4D2E-B735-C469C5C4D230}" type="slidenum">
              <a:rPr lang="de-DE" sz="1200" b="0" strike="noStrike" spc="-1">
                <a:solidFill>
                  <a:srgbClr val="000000"/>
                </a:solidFill>
                <a:latin typeface="Calibri"/>
                <a:ea typeface="+mn-ea"/>
              </a:rPr>
              <a:t>63</a:t>
            </a:fld>
            <a:endParaRPr lang="de-DE" sz="1200" b="0" strike="noStrike" spc="-1">
              <a:latin typeface="Arial"/>
            </a:endParaRPr>
          </a:p>
        </p:txBody>
      </p:sp>
    </p:spTree>
    <p:extLst>
      <p:ext uri="{BB962C8B-B14F-4D97-AF65-F5344CB8AC3E}">
        <p14:creationId xmlns:p14="http://schemas.microsoft.com/office/powerpoint/2010/main" val="22621893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PlaceHolder 1"/>
          <p:cNvSpPr>
            <a:spLocks noGrp="1" noRot="1" noChangeAspect="1"/>
          </p:cNvSpPr>
          <p:nvPr>
            <p:ph type="sldImg"/>
          </p:nvPr>
        </p:nvSpPr>
        <p:spPr>
          <a:xfrm>
            <a:off x="917575" y="744538"/>
            <a:ext cx="4960938" cy="3721100"/>
          </a:xfrm>
          <a:prstGeom prst="rect">
            <a:avLst/>
          </a:prstGeom>
        </p:spPr>
      </p:sp>
      <p:sp>
        <p:nvSpPr>
          <p:cNvPr id="424" name="PlaceHolder 2"/>
          <p:cNvSpPr>
            <a:spLocks noGrp="1"/>
          </p:cNvSpPr>
          <p:nvPr>
            <p:ph type="body"/>
          </p:nvPr>
        </p:nvSpPr>
        <p:spPr>
          <a:xfrm>
            <a:off x="679680" y="4715280"/>
            <a:ext cx="5436720" cy="4465440"/>
          </a:xfrm>
          <a:prstGeom prst="rect">
            <a:avLst/>
          </a:prstGeom>
        </p:spPr>
        <p:txBody>
          <a:bodyPr lIns="0" tIns="0" rIns="0" bIns="0">
            <a:noAutofit/>
          </a:bodyPr>
          <a:lstStyle/>
          <a:p>
            <a:endParaRPr lang="de-DE" sz="2000" b="0" strike="noStrike" spc="-1">
              <a:latin typeface="Arial"/>
            </a:endParaRPr>
          </a:p>
        </p:txBody>
      </p:sp>
      <p:sp>
        <p:nvSpPr>
          <p:cNvPr id="425" name="CustomShape 3"/>
          <p:cNvSpPr/>
          <p:nvPr/>
        </p:nvSpPr>
        <p:spPr>
          <a:xfrm>
            <a:off x="3850560" y="9428760"/>
            <a:ext cx="2944080" cy="495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154992D2-B63A-4983-BCD3-226224CDED46}" type="slidenum">
              <a:rPr lang="de-DE" sz="1200" b="0" strike="noStrike" spc="-1">
                <a:solidFill>
                  <a:srgbClr val="000000"/>
                </a:solidFill>
                <a:latin typeface="+mn-lt"/>
                <a:ea typeface="+mn-ea"/>
              </a:rPr>
              <a:t>64</a:t>
            </a:fld>
            <a:endParaRPr lang="de-DE" sz="1200" b="0" strike="noStrike" spc="-1">
              <a:latin typeface="Arial"/>
            </a:endParaRPr>
          </a:p>
        </p:txBody>
      </p:sp>
    </p:spTree>
    <p:extLst>
      <p:ext uri="{BB962C8B-B14F-4D97-AF65-F5344CB8AC3E}">
        <p14:creationId xmlns:p14="http://schemas.microsoft.com/office/powerpoint/2010/main" val="9562969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PlaceHolder 1"/>
          <p:cNvSpPr>
            <a:spLocks noGrp="1" noRot="1" noChangeAspect="1"/>
          </p:cNvSpPr>
          <p:nvPr>
            <p:ph type="sldImg"/>
          </p:nvPr>
        </p:nvSpPr>
        <p:spPr>
          <a:xfrm>
            <a:off x="917575" y="744538"/>
            <a:ext cx="4960938" cy="3721100"/>
          </a:xfrm>
          <a:prstGeom prst="rect">
            <a:avLst/>
          </a:prstGeom>
        </p:spPr>
      </p:sp>
      <p:sp>
        <p:nvSpPr>
          <p:cNvPr id="427" name="PlaceHolder 2"/>
          <p:cNvSpPr>
            <a:spLocks noGrp="1"/>
          </p:cNvSpPr>
          <p:nvPr>
            <p:ph type="body"/>
          </p:nvPr>
        </p:nvSpPr>
        <p:spPr>
          <a:xfrm>
            <a:off x="679680" y="4715280"/>
            <a:ext cx="5436720" cy="4465440"/>
          </a:xfrm>
          <a:prstGeom prst="rect">
            <a:avLst/>
          </a:prstGeom>
        </p:spPr>
        <p:txBody>
          <a:bodyPr lIns="0" tIns="0" rIns="0" bIns="0">
            <a:noAutofit/>
          </a:bodyPr>
          <a:lstStyle/>
          <a:p>
            <a:endParaRPr lang="de-DE" sz="2000" b="0" strike="noStrike" spc="-1">
              <a:latin typeface="Arial"/>
            </a:endParaRPr>
          </a:p>
        </p:txBody>
      </p:sp>
      <p:sp>
        <p:nvSpPr>
          <p:cNvPr id="428" name="CustomShape 3"/>
          <p:cNvSpPr/>
          <p:nvPr/>
        </p:nvSpPr>
        <p:spPr>
          <a:xfrm>
            <a:off x="3850560" y="9428760"/>
            <a:ext cx="2944080" cy="495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0CC6AF36-BFDB-4EF8-9452-F968C80B0B9F}" type="slidenum">
              <a:rPr lang="de-DE" sz="1200" b="0" strike="noStrike" spc="-1">
                <a:solidFill>
                  <a:srgbClr val="000000"/>
                </a:solidFill>
                <a:latin typeface="+mn-lt"/>
                <a:ea typeface="+mn-ea"/>
              </a:rPr>
              <a:t>65</a:t>
            </a:fld>
            <a:endParaRPr lang="de-DE" sz="1200" b="0" strike="noStrike" spc="-1">
              <a:latin typeface="Arial"/>
            </a:endParaRPr>
          </a:p>
        </p:txBody>
      </p:sp>
    </p:spTree>
    <p:extLst>
      <p:ext uri="{BB962C8B-B14F-4D97-AF65-F5344CB8AC3E}">
        <p14:creationId xmlns:p14="http://schemas.microsoft.com/office/powerpoint/2010/main" val="1352820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11</a:t>
            </a:fld>
            <a:endParaRPr lang="de-DE"/>
          </a:p>
        </p:txBody>
      </p:sp>
    </p:spTree>
    <p:extLst>
      <p:ext uri="{BB962C8B-B14F-4D97-AF65-F5344CB8AC3E}">
        <p14:creationId xmlns:p14="http://schemas.microsoft.com/office/powerpoint/2010/main" val="39149063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PlaceHolder 1"/>
          <p:cNvSpPr>
            <a:spLocks noGrp="1" noRot="1" noChangeAspect="1"/>
          </p:cNvSpPr>
          <p:nvPr>
            <p:ph type="sldImg"/>
          </p:nvPr>
        </p:nvSpPr>
        <p:spPr>
          <a:xfrm>
            <a:off x="917575" y="744538"/>
            <a:ext cx="4960938" cy="3721100"/>
          </a:xfrm>
          <a:prstGeom prst="rect">
            <a:avLst/>
          </a:prstGeom>
        </p:spPr>
      </p:sp>
      <p:sp>
        <p:nvSpPr>
          <p:cNvPr id="430" name="PlaceHolder 2"/>
          <p:cNvSpPr>
            <a:spLocks noGrp="1"/>
          </p:cNvSpPr>
          <p:nvPr>
            <p:ph type="body"/>
          </p:nvPr>
        </p:nvSpPr>
        <p:spPr>
          <a:xfrm>
            <a:off x="679680" y="4715280"/>
            <a:ext cx="5436720" cy="4465440"/>
          </a:xfrm>
          <a:prstGeom prst="rect">
            <a:avLst/>
          </a:prstGeom>
        </p:spPr>
        <p:txBody>
          <a:bodyPr lIns="0" tIns="0" rIns="0" bIns="0">
            <a:noAutofit/>
          </a:bodyPr>
          <a:lstStyle/>
          <a:p>
            <a:endParaRPr lang="de-DE" sz="2000" b="0" strike="noStrike" spc="-1">
              <a:latin typeface="Arial"/>
            </a:endParaRPr>
          </a:p>
        </p:txBody>
      </p:sp>
      <p:sp>
        <p:nvSpPr>
          <p:cNvPr id="431" name="CustomShape 3"/>
          <p:cNvSpPr/>
          <p:nvPr/>
        </p:nvSpPr>
        <p:spPr>
          <a:xfrm>
            <a:off x="3850560" y="9428760"/>
            <a:ext cx="2944080" cy="495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EFD816A9-894D-4B29-A7B9-445289483492}" type="slidenum">
              <a:rPr lang="de-DE" sz="1200" b="0" strike="noStrike" spc="-1">
                <a:solidFill>
                  <a:srgbClr val="000000"/>
                </a:solidFill>
                <a:latin typeface="+mn-lt"/>
                <a:ea typeface="+mn-ea"/>
              </a:rPr>
              <a:t>66</a:t>
            </a:fld>
            <a:endParaRPr lang="de-DE" sz="1200" b="0" strike="noStrike" spc="-1">
              <a:latin typeface="Arial"/>
            </a:endParaRPr>
          </a:p>
        </p:txBody>
      </p:sp>
    </p:spTree>
    <p:extLst>
      <p:ext uri="{BB962C8B-B14F-4D97-AF65-F5344CB8AC3E}">
        <p14:creationId xmlns:p14="http://schemas.microsoft.com/office/powerpoint/2010/main" val="6184313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PlaceHolder 1"/>
          <p:cNvSpPr>
            <a:spLocks noGrp="1" noRot="1" noChangeAspect="1"/>
          </p:cNvSpPr>
          <p:nvPr>
            <p:ph type="sldImg"/>
          </p:nvPr>
        </p:nvSpPr>
        <p:spPr>
          <a:xfrm>
            <a:off x="917575" y="744538"/>
            <a:ext cx="4960938" cy="3721100"/>
          </a:xfrm>
          <a:prstGeom prst="rect">
            <a:avLst/>
          </a:prstGeom>
        </p:spPr>
      </p:sp>
      <p:sp>
        <p:nvSpPr>
          <p:cNvPr id="433" name="PlaceHolder 2"/>
          <p:cNvSpPr>
            <a:spLocks noGrp="1"/>
          </p:cNvSpPr>
          <p:nvPr>
            <p:ph type="body"/>
          </p:nvPr>
        </p:nvSpPr>
        <p:spPr>
          <a:xfrm>
            <a:off x="679680" y="4715280"/>
            <a:ext cx="5436720" cy="4465440"/>
          </a:xfrm>
          <a:prstGeom prst="rect">
            <a:avLst/>
          </a:prstGeom>
        </p:spPr>
        <p:txBody>
          <a:bodyPr lIns="0" tIns="0" rIns="0" bIns="0">
            <a:noAutofit/>
          </a:bodyPr>
          <a:lstStyle/>
          <a:p>
            <a:endParaRPr lang="de-DE" sz="2000" b="0" strike="noStrike" spc="-1">
              <a:latin typeface="Arial"/>
            </a:endParaRPr>
          </a:p>
        </p:txBody>
      </p:sp>
      <p:sp>
        <p:nvSpPr>
          <p:cNvPr id="434" name="CustomShape 3"/>
          <p:cNvSpPr/>
          <p:nvPr/>
        </p:nvSpPr>
        <p:spPr>
          <a:xfrm>
            <a:off x="3850560" y="9428760"/>
            <a:ext cx="2944080" cy="495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5C09316C-7488-47DA-B0B9-7C14286A0ACC}" type="slidenum">
              <a:rPr lang="de-DE" sz="1200" b="0" strike="noStrike" spc="-1">
                <a:solidFill>
                  <a:srgbClr val="000000"/>
                </a:solidFill>
                <a:latin typeface="+mn-lt"/>
                <a:ea typeface="+mn-ea"/>
              </a:rPr>
              <a:t>67</a:t>
            </a:fld>
            <a:endParaRPr lang="de-DE" sz="1200" b="0" strike="noStrike" spc="-1">
              <a:latin typeface="Arial"/>
            </a:endParaRPr>
          </a:p>
        </p:txBody>
      </p:sp>
    </p:spTree>
    <p:extLst>
      <p:ext uri="{BB962C8B-B14F-4D97-AF65-F5344CB8AC3E}">
        <p14:creationId xmlns:p14="http://schemas.microsoft.com/office/powerpoint/2010/main" val="24594533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PlaceHolder 1"/>
          <p:cNvSpPr>
            <a:spLocks noGrp="1" noRot="1" noChangeAspect="1"/>
          </p:cNvSpPr>
          <p:nvPr>
            <p:ph type="sldImg"/>
          </p:nvPr>
        </p:nvSpPr>
        <p:spPr>
          <a:xfrm>
            <a:off x="917575" y="744538"/>
            <a:ext cx="4960938" cy="3721100"/>
          </a:xfrm>
          <a:prstGeom prst="rect">
            <a:avLst/>
          </a:prstGeom>
        </p:spPr>
      </p:sp>
      <p:sp>
        <p:nvSpPr>
          <p:cNvPr id="436" name="PlaceHolder 2"/>
          <p:cNvSpPr>
            <a:spLocks noGrp="1"/>
          </p:cNvSpPr>
          <p:nvPr>
            <p:ph type="body"/>
          </p:nvPr>
        </p:nvSpPr>
        <p:spPr>
          <a:xfrm>
            <a:off x="679680" y="4715280"/>
            <a:ext cx="5436720" cy="4465440"/>
          </a:xfrm>
          <a:prstGeom prst="rect">
            <a:avLst/>
          </a:prstGeom>
        </p:spPr>
        <p:txBody>
          <a:bodyPr lIns="0" tIns="0" rIns="0" bIns="0">
            <a:noAutofit/>
          </a:bodyPr>
          <a:lstStyle/>
          <a:p>
            <a:endParaRPr lang="de-DE" sz="2000" b="0" strike="noStrike" spc="-1">
              <a:latin typeface="Arial"/>
            </a:endParaRPr>
          </a:p>
        </p:txBody>
      </p:sp>
      <p:sp>
        <p:nvSpPr>
          <p:cNvPr id="437" name="CustomShape 3"/>
          <p:cNvSpPr/>
          <p:nvPr/>
        </p:nvSpPr>
        <p:spPr>
          <a:xfrm>
            <a:off x="3850560" y="9428760"/>
            <a:ext cx="2944080" cy="495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C22885DA-034A-4140-AA7E-1A12CADA904A}" type="slidenum">
              <a:rPr lang="de-DE" sz="1200" b="0" strike="noStrike" spc="-1">
                <a:solidFill>
                  <a:srgbClr val="000000"/>
                </a:solidFill>
                <a:latin typeface="+mn-lt"/>
                <a:ea typeface="+mn-ea"/>
              </a:rPr>
              <a:t>68</a:t>
            </a:fld>
            <a:endParaRPr lang="de-DE" sz="1200" b="0" strike="noStrike" spc="-1">
              <a:latin typeface="Arial"/>
            </a:endParaRPr>
          </a:p>
        </p:txBody>
      </p:sp>
    </p:spTree>
    <p:extLst>
      <p:ext uri="{BB962C8B-B14F-4D97-AF65-F5344CB8AC3E}">
        <p14:creationId xmlns:p14="http://schemas.microsoft.com/office/powerpoint/2010/main" val="30067806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PlaceHolder 1"/>
          <p:cNvSpPr>
            <a:spLocks noGrp="1" noRot="1" noChangeAspect="1"/>
          </p:cNvSpPr>
          <p:nvPr>
            <p:ph type="sldImg"/>
          </p:nvPr>
        </p:nvSpPr>
        <p:spPr>
          <a:xfrm>
            <a:off x="917575" y="744538"/>
            <a:ext cx="4960938" cy="3721100"/>
          </a:xfrm>
          <a:prstGeom prst="rect">
            <a:avLst/>
          </a:prstGeom>
        </p:spPr>
      </p:sp>
      <p:sp>
        <p:nvSpPr>
          <p:cNvPr id="439" name="PlaceHolder 2"/>
          <p:cNvSpPr>
            <a:spLocks noGrp="1"/>
          </p:cNvSpPr>
          <p:nvPr>
            <p:ph type="body"/>
          </p:nvPr>
        </p:nvSpPr>
        <p:spPr>
          <a:xfrm>
            <a:off x="679680" y="4715280"/>
            <a:ext cx="5437080" cy="4465800"/>
          </a:xfrm>
          <a:prstGeom prst="rect">
            <a:avLst/>
          </a:prstGeom>
        </p:spPr>
        <p:txBody>
          <a:bodyPr lIns="0" tIns="0" rIns="0" bIns="0">
            <a:noAutofit/>
          </a:bodyPr>
          <a:lstStyle/>
          <a:p>
            <a:endParaRPr lang="de-DE" sz="2000" b="0" strike="noStrike" spc="-1">
              <a:latin typeface="Arial"/>
            </a:endParaRPr>
          </a:p>
        </p:txBody>
      </p:sp>
      <p:sp>
        <p:nvSpPr>
          <p:cNvPr id="440" name="CustomShape 3"/>
          <p:cNvSpPr/>
          <p:nvPr/>
        </p:nvSpPr>
        <p:spPr>
          <a:xfrm>
            <a:off x="3850560" y="9428760"/>
            <a:ext cx="2944440" cy="495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10715648-E96B-4794-80C2-487222143543}" type="slidenum">
              <a:rPr lang="de-DE" sz="1200" b="0" strike="noStrike" spc="-1">
                <a:solidFill>
                  <a:srgbClr val="000000"/>
                </a:solidFill>
                <a:latin typeface="Times New Roman"/>
              </a:rPr>
              <a:t>69</a:t>
            </a:fld>
            <a:endParaRPr lang="de-DE" sz="1200" b="0" strike="noStrike" spc="-1">
              <a:latin typeface="Arial"/>
            </a:endParaRPr>
          </a:p>
        </p:txBody>
      </p:sp>
    </p:spTree>
    <p:extLst>
      <p:ext uri="{BB962C8B-B14F-4D97-AF65-F5344CB8AC3E}">
        <p14:creationId xmlns:p14="http://schemas.microsoft.com/office/powerpoint/2010/main" val="14881151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PlaceHolder 1"/>
          <p:cNvSpPr>
            <a:spLocks noGrp="1" noRot="1" noChangeAspect="1"/>
          </p:cNvSpPr>
          <p:nvPr>
            <p:ph type="sldImg"/>
          </p:nvPr>
        </p:nvSpPr>
        <p:spPr>
          <a:xfrm>
            <a:off x="917575" y="744538"/>
            <a:ext cx="4960938" cy="3721100"/>
          </a:xfrm>
          <a:prstGeom prst="rect">
            <a:avLst/>
          </a:prstGeom>
        </p:spPr>
      </p:sp>
      <p:sp>
        <p:nvSpPr>
          <p:cNvPr id="442" name="PlaceHolder 2"/>
          <p:cNvSpPr>
            <a:spLocks noGrp="1"/>
          </p:cNvSpPr>
          <p:nvPr>
            <p:ph type="body"/>
          </p:nvPr>
        </p:nvSpPr>
        <p:spPr>
          <a:xfrm>
            <a:off x="679680" y="4715280"/>
            <a:ext cx="5436720" cy="4465440"/>
          </a:xfrm>
          <a:prstGeom prst="rect">
            <a:avLst/>
          </a:prstGeom>
        </p:spPr>
        <p:txBody>
          <a:bodyPr lIns="0" tIns="0" rIns="0" bIns="0">
            <a:noAutofit/>
          </a:bodyPr>
          <a:lstStyle/>
          <a:p>
            <a:endParaRPr lang="de-DE" sz="2000" b="0" strike="noStrike" spc="-1">
              <a:latin typeface="Arial"/>
            </a:endParaRPr>
          </a:p>
        </p:txBody>
      </p:sp>
      <p:sp>
        <p:nvSpPr>
          <p:cNvPr id="443" name="CustomShape 3"/>
          <p:cNvSpPr/>
          <p:nvPr/>
        </p:nvSpPr>
        <p:spPr>
          <a:xfrm>
            <a:off x="3850560" y="9428760"/>
            <a:ext cx="2944080" cy="495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9656D532-1968-4AAF-9824-638F8E155266}" type="slidenum">
              <a:rPr lang="de-DE" sz="1200" b="0" strike="noStrike" spc="-1">
                <a:solidFill>
                  <a:srgbClr val="000000"/>
                </a:solidFill>
                <a:latin typeface="Times New Roman"/>
              </a:rPr>
              <a:t>70</a:t>
            </a:fld>
            <a:endParaRPr lang="de-DE" sz="1200" b="0" strike="noStrike" spc="-1">
              <a:latin typeface="Arial"/>
            </a:endParaRPr>
          </a:p>
        </p:txBody>
      </p:sp>
    </p:spTree>
    <p:extLst>
      <p:ext uri="{BB962C8B-B14F-4D97-AF65-F5344CB8AC3E}">
        <p14:creationId xmlns:p14="http://schemas.microsoft.com/office/powerpoint/2010/main" val="4017744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PlaceHolder 1"/>
          <p:cNvSpPr>
            <a:spLocks noGrp="1" noRot="1" noChangeAspect="1"/>
          </p:cNvSpPr>
          <p:nvPr>
            <p:ph type="sldImg"/>
          </p:nvPr>
        </p:nvSpPr>
        <p:spPr>
          <a:xfrm>
            <a:off x="917575" y="744538"/>
            <a:ext cx="4960938" cy="3721100"/>
          </a:xfrm>
          <a:prstGeom prst="rect">
            <a:avLst/>
          </a:prstGeom>
        </p:spPr>
      </p:sp>
      <p:sp>
        <p:nvSpPr>
          <p:cNvPr id="445" name="PlaceHolder 2"/>
          <p:cNvSpPr>
            <a:spLocks noGrp="1"/>
          </p:cNvSpPr>
          <p:nvPr>
            <p:ph type="body"/>
          </p:nvPr>
        </p:nvSpPr>
        <p:spPr>
          <a:xfrm>
            <a:off x="679680" y="4715280"/>
            <a:ext cx="5436720" cy="4465440"/>
          </a:xfrm>
          <a:prstGeom prst="rect">
            <a:avLst/>
          </a:prstGeom>
        </p:spPr>
        <p:txBody>
          <a:bodyPr lIns="0" tIns="0" rIns="0" bIns="0">
            <a:noAutofit/>
          </a:bodyPr>
          <a:lstStyle/>
          <a:p>
            <a:endParaRPr lang="de-DE" sz="2000" b="0" strike="noStrike" spc="-1">
              <a:latin typeface="Arial"/>
            </a:endParaRPr>
          </a:p>
        </p:txBody>
      </p:sp>
      <p:sp>
        <p:nvSpPr>
          <p:cNvPr id="446" name="CustomShape 3"/>
          <p:cNvSpPr/>
          <p:nvPr/>
        </p:nvSpPr>
        <p:spPr>
          <a:xfrm>
            <a:off x="3850560" y="9428760"/>
            <a:ext cx="2944080" cy="495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D9F783D3-62A0-4622-800C-F1F284BB5EAD}" type="slidenum">
              <a:rPr lang="de-DE" sz="1200" b="0" strike="noStrike" spc="-1">
                <a:solidFill>
                  <a:srgbClr val="000000"/>
                </a:solidFill>
                <a:latin typeface="Times New Roman"/>
              </a:rPr>
              <a:t>71</a:t>
            </a:fld>
            <a:endParaRPr lang="de-DE" sz="1200" b="0" strike="noStrike" spc="-1">
              <a:latin typeface="Arial"/>
            </a:endParaRPr>
          </a:p>
        </p:txBody>
      </p:sp>
    </p:spTree>
    <p:extLst>
      <p:ext uri="{BB962C8B-B14F-4D97-AF65-F5344CB8AC3E}">
        <p14:creationId xmlns:p14="http://schemas.microsoft.com/office/powerpoint/2010/main" val="29074632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PlaceHolder 1"/>
          <p:cNvSpPr>
            <a:spLocks noGrp="1" noRot="1" noChangeAspect="1"/>
          </p:cNvSpPr>
          <p:nvPr>
            <p:ph type="sldImg"/>
          </p:nvPr>
        </p:nvSpPr>
        <p:spPr>
          <a:xfrm>
            <a:off x="917575" y="744538"/>
            <a:ext cx="4960938" cy="3721100"/>
          </a:xfrm>
          <a:prstGeom prst="rect">
            <a:avLst/>
          </a:prstGeom>
        </p:spPr>
      </p:sp>
      <p:sp>
        <p:nvSpPr>
          <p:cNvPr id="448" name="PlaceHolder 2"/>
          <p:cNvSpPr>
            <a:spLocks noGrp="1"/>
          </p:cNvSpPr>
          <p:nvPr>
            <p:ph type="body"/>
          </p:nvPr>
        </p:nvSpPr>
        <p:spPr>
          <a:xfrm>
            <a:off x="679680" y="4715280"/>
            <a:ext cx="5436720" cy="4465440"/>
          </a:xfrm>
          <a:prstGeom prst="rect">
            <a:avLst/>
          </a:prstGeom>
        </p:spPr>
        <p:txBody>
          <a:bodyPr lIns="0" tIns="0" rIns="0" bIns="0">
            <a:noAutofit/>
          </a:bodyPr>
          <a:lstStyle/>
          <a:p>
            <a:endParaRPr lang="de-DE" sz="2000" b="0" strike="noStrike" spc="-1">
              <a:latin typeface="Arial"/>
            </a:endParaRPr>
          </a:p>
        </p:txBody>
      </p:sp>
      <p:sp>
        <p:nvSpPr>
          <p:cNvPr id="449" name="CustomShape 3"/>
          <p:cNvSpPr/>
          <p:nvPr/>
        </p:nvSpPr>
        <p:spPr>
          <a:xfrm>
            <a:off x="3850560" y="9428760"/>
            <a:ext cx="2944080" cy="495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29E435D6-8D27-485D-B2D5-DE3664B0348B}" type="slidenum">
              <a:rPr lang="de-DE" sz="1200" b="0" strike="noStrike" spc="-1">
                <a:solidFill>
                  <a:srgbClr val="000000"/>
                </a:solidFill>
                <a:latin typeface="Times New Roman"/>
              </a:rPr>
              <a:t>72</a:t>
            </a:fld>
            <a:endParaRPr lang="de-DE" sz="1200" b="0" strike="noStrike" spc="-1">
              <a:latin typeface="Arial"/>
            </a:endParaRPr>
          </a:p>
        </p:txBody>
      </p:sp>
    </p:spTree>
    <p:extLst>
      <p:ext uri="{BB962C8B-B14F-4D97-AF65-F5344CB8AC3E}">
        <p14:creationId xmlns:p14="http://schemas.microsoft.com/office/powerpoint/2010/main" val="4774301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74</a:t>
            </a:fld>
            <a:endParaRPr lang="de-DE" dirty="0"/>
          </a:p>
        </p:txBody>
      </p:sp>
    </p:spTree>
    <p:extLst>
      <p:ext uri="{BB962C8B-B14F-4D97-AF65-F5344CB8AC3E}">
        <p14:creationId xmlns:p14="http://schemas.microsoft.com/office/powerpoint/2010/main" val="2012314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12</a:t>
            </a:fld>
            <a:endParaRPr lang="de-DE"/>
          </a:p>
        </p:txBody>
      </p:sp>
    </p:spTree>
    <p:extLst>
      <p:ext uri="{BB962C8B-B14F-4D97-AF65-F5344CB8AC3E}">
        <p14:creationId xmlns:p14="http://schemas.microsoft.com/office/powerpoint/2010/main" val="1365652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13</a:t>
            </a:fld>
            <a:endParaRPr lang="de-DE" dirty="0"/>
          </a:p>
        </p:txBody>
      </p:sp>
    </p:spTree>
    <p:extLst>
      <p:ext uri="{BB962C8B-B14F-4D97-AF65-F5344CB8AC3E}">
        <p14:creationId xmlns:p14="http://schemas.microsoft.com/office/powerpoint/2010/main" val="3572877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14</a:t>
            </a:fld>
            <a:endParaRPr lang="de-DE"/>
          </a:p>
        </p:txBody>
      </p:sp>
    </p:spTree>
    <p:extLst>
      <p:ext uri="{BB962C8B-B14F-4D97-AF65-F5344CB8AC3E}">
        <p14:creationId xmlns:p14="http://schemas.microsoft.com/office/powerpoint/2010/main" val="2270810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19</a:t>
            </a:fld>
            <a:endParaRPr lang="de-DE" dirty="0"/>
          </a:p>
        </p:txBody>
      </p:sp>
    </p:spTree>
    <p:extLst>
      <p:ext uri="{BB962C8B-B14F-4D97-AF65-F5344CB8AC3E}">
        <p14:creationId xmlns:p14="http://schemas.microsoft.com/office/powerpoint/2010/main" val="118945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r>
              <a:rPr lang="de-DE"/>
              <a:t>Kernlehrplanentwicklung  HS, RS, GS Auftaktveranstaltung Soest, 14.03.2019</a:t>
            </a:r>
          </a:p>
        </p:txBody>
      </p:sp>
      <p:sp>
        <p:nvSpPr>
          <p:cNvPr id="5" name="Fußzeilenplatzhalter 4"/>
          <p:cNvSpPr>
            <a:spLocks noGrp="1"/>
          </p:cNvSpPr>
          <p:nvPr>
            <p:ph type="ftr" sz="quarter" idx="11"/>
          </p:nvPr>
        </p:nvSpPr>
        <p:spPr/>
        <p:txBody>
          <a:bodyPr/>
          <a:lstStyle/>
          <a:p>
            <a:r>
              <a:rPr lang="de-DE"/>
              <a:t>Implementationsveranstaltung zur Einführung der Kernlehrpläne</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63460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a:xfrm>
            <a:off x="457200" y="1700808"/>
            <a:ext cx="8229600" cy="4248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a:t>Kernlehrplanentwicklung  HS, RS, GS Auftaktveranstaltung Soest, 14.03.2019</a:t>
            </a:r>
          </a:p>
        </p:txBody>
      </p:sp>
      <p:sp>
        <p:nvSpPr>
          <p:cNvPr id="5" name="Fußzeilenplatzhalter 4"/>
          <p:cNvSpPr>
            <a:spLocks noGrp="1"/>
          </p:cNvSpPr>
          <p:nvPr>
            <p:ph type="ftr" sz="quarter" idx="11"/>
          </p:nvPr>
        </p:nvSpPr>
        <p:spPr/>
        <p:txBody>
          <a:bodyPr/>
          <a:lstStyle/>
          <a:p>
            <a:r>
              <a:rPr lang="de-DE"/>
              <a:t>Implementationsveranstaltung zur Einführung der Kernlehrpläne</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2474806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700809"/>
            <a:ext cx="2057400" cy="4248472"/>
          </a:xfrm>
        </p:spPr>
        <p:txBody>
          <a:bodyPr vert="eaVert"/>
          <a:lstStyle/>
          <a:p>
            <a:r>
              <a:rPr lang="de-DE"/>
              <a:t>Titelmasterformat durch Klicken bearbeiten</a:t>
            </a:r>
            <a:endParaRPr lang="de-DE" dirty="0"/>
          </a:p>
        </p:txBody>
      </p:sp>
      <p:sp>
        <p:nvSpPr>
          <p:cNvPr id="3" name="Vertikaler Textplatzhalter 2"/>
          <p:cNvSpPr>
            <a:spLocks noGrp="1"/>
          </p:cNvSpPr>
          <p:nvPr>
            <p:ph type="body" orient="vert" idx="1"/>
          </p:nvPr>
        </p:nvSpPr>
        <p:spPr>
          <a:xfrm>
            <a:off x="457200" y="1700809"/>
            <a:ext cx="6019800" cy="4248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p>
            <a:r>
              <a:rPr lang="de-DE"/>
              <a:t>Kernlehrplanentwicklung  HS, RS, GS Auftaktveranstaltung Soest, 14.03.2019</a:t>
            </a:r>
          </a:p>
        </p:txBody>
      </p:sp>
      <p:sp>
        <p:nvSpPr>
          <p:cNvPr id="5" name="Fußzeilenplatzhalter 4"/>
          <p:cNvSpPr>
            <a:spLocks noGrp="1"/>
          </p:cNvSpPr>
          <p:nvPr>
            <p:ph type="ftr" sz="quarter" idx="11"/>
          </p:nvPr>
        </p:nvSpPr>
        <p:spPr/>
        <p:txBody>
          <a:bodyPr/>
          <a:lstStyle/>
          <a:p>
            <a:r>
              <a:rPr lang="de-DE"/>
              <a:t>Implementationsveranstaltung zur Einführung der Kernlehrpläne</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964282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infach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57200" y="1700808"/>
            <a:ext cx="8229600" cy="4205064"/>
          </a:xfrm>
          <a:prstGeom prst="rect">
            <a:avLst/>
          </a:prstGeom>
          <a:solidFill>
            <a:srgbClr val="EFE0C8"/>
          </a:solidFill>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a:t>Textmasterformat bearbeiten</a:t>
            </a:r>
          </a:p>
        </p:txBody>
      </p:sp>
      <p:sp>
        <p:nvSpPr>
          <p:cNvPr id="4" name="Datumsplatzhalter 3"/>
          <p:cNvSpPr>
            <a:spLocks noGrp="1"/>
          </p:cNvSpPr>
          <p:nvPr>
            <p:ph type="dt" sz="half" idx="10"/>
          </p:nvPr>
        </p:nvSpPr>
        <p:spPr>
          <a:xfrm>
            <a:off x="467544" y="6381328"/>
            <a:ext cx="2818656" cy="365125"/>
          </a:xfrm>
        </p:spPr>
        <p:txBody>
          <a:bodyPr/>
          <a:lstStyle/>
          <a:p>
            <a:r>
              <a:rPr lang="de-DE"/>
              <a:t>Kernlehrplanentwicklung  HS, RS, GS Auftaktveranstaltung Soest, 14.03.2019</a:t>
            </a:r>
          </a:p>
        </p:txBody>
      </p:sp>
      <p:sp>
        <p:nvSpPr>
          <p:cNvPr id="5" name="Fußzeilenplatzhalter 4"/>
          <p:cNvSpPr>
            <a:spLocks noGrp="1"/>
          </p:cNvSpPr>
          <p:nvPr>
            <p:ph type="ftr" sz="quarter" idx="11"/>
          </p:nvPr>
        </p:nvSpPr>
        <p:spPr/>
        <p:txBody>
          <a:bodyPr/>
          <a:lstStyle/>
          <a:p>
            <a:r>
              <a:rPr lang="de-DE"/>
              <a:t>Implementationsveranstaltung zur Einführung der Kernlehrpläne</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744216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57200" y="1700808"/>
            <a:ext cx="8229600" cy="4205064"/>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r>
              <a:rPr lang="de-DE"/>
              <a:t>Kernlehrplanentwicklung  HS, RS, GS Auftaktveranstaltung Soest, 14.03.2019</a:t>
            </a:r>
          </a:p>
        </p:txBody>
      </p:sp>
      <p:sp>
        <p:nvSpPr>
          <p:cNvPr id="5" name="Fußzeilenplatzhalter 4"/>
          <p:cNvSpPr>
            <a:spLocks noGrp="1"/>
          </p:cNvSpPr>
          <p:nvPr>
            <p:ph type="ftr" sz="quarter" idx="11"/>
          </p:nvPr>
        </p:nvSpPr>
        <p:spPr/>
        <p:txBody>
          <a:bodyPr/>
          <a:lstStyle/>
          <a:p>
            <a:r>
              <a:rPr lang="de-DE"/>
              <a:t>Implementationsveranstaltung zur Einführung der Kernlehrpläne</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54287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r>
              <a:rPr lang="de-DE"/>
              <a:t>Kernlehrplanentwicklung  HS, RS, GS Auftaktveranstaltung Soest, 14.03.2019</a:t>
            </a:r>
          </a:p>
        </p:txBody>
      </p:sp>
      <p:sp>
        <p:nvSpPr>
          <p:cNvPr id="5" name="Fußzeilenplatzhalter 4"/>
          <p:cNvSpPr>
            <a:spLocks noGrp="1"/>
          </p:cNvSpPr>
          <p:nvPr>
            <p:ph type="ftr" sz="quarter" idx="11"/>
          </p:nvPr>
        </p:nvSpPr>
        <p:spPr/>
        <p:txBody>
          <a:bodyPr/>
          <a:lstStyle/>
          <a:p>
            <a:r>
              <a:rPr lang="de-DE"/>
              <a:t>Implementationsveranstaltung zur Einführung der Kernlehrpläne</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676187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r>
              <a:rPr lang="de-DE"/>
              <a:t>Kernlehrplanentwicklung  HS, RS, GS Auftaktveranstaltung Soest, 14.03.2019</a:t>
            </a:r>
          </a:p>
        </p:txBody>
      </p:sp>
      <p:sp>
        <p:nvSpPr>
          <p:cNvPr id="6" name="Fußzeilenplatzhalter 5"/>
          <p:cNvSpPr>
            <a:spLocks noGrp="1"/>
          </p:cNvSpPr>
          <p:nvPr>
            <p:ph type="ftr" sz="quarter" idx="11"/>
          </p:nvPr>
        </p:nvSpPr>
        <p:spPr/>
        <p:txBody>
          <a:bodyPr/>
          <a:lstStyle/>
          <a:p>
            <a:r>
              <a:rPr lang="de-DE"/>
              <a:t>Implementationsveranstaltung zur Einführung der Kernlehrpläne</a:t>
            </a:r>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3973358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628801"/>
            <a:ext cx="4040188"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4645025" y="1628801"/>
            <a:ext cx="4041775"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p:cNvSpPr>
            <a:spLocks noGrp="1"/>
          </p:cNvSpPr>
          <p:nvPr>
            <p:ph type="dt" sz="half" idx="10"/>
          </p:nvPr>
        </p:nvSpPr>
        <p:spPr/>
        <p:txBody>
          <a:bodyPr/>
          <a:lstStyle/>
          <a:p>
            <a:r>
              <a:rPr lang="de-DE"/>
              <a:t>Kernlehrplanentwicklung  HS, RS, GS Auftaktveranstaltung Soest, 14.03.2019</a:t>
            </a:r>
          </a:p>
        </p:txBody>
      </p:sp>
      <p:sp>
        <p:nvSpPr>
          <p:cNvPr id="8" name="Fußzeilenplatzhalter 7"/>
          <p:cNvSpPr>
            <a:spLocks noGrp="1"/>
          </p:cNvSpPr>
          <p:nvPr>
            <p:ph type="ftr" sz="quarter" idx="11"/>
          </p:nvPr>
        </p:nvSpPr>
        <p:spPr/>
        <p:txBody>
          <a:bodyPr/>
          <a:lstStyle/>
          <a:p>
            <a:r>
              <a:rPr lang="de-DE"/>
              <a:t>Implementationsveranstaltung zur Einführung der Kernlehrpläne</a:t>
            </a:r>
          </a:p>
        </p:txBody>
      </p:sp>
      <p:sp>
        <p:nvSpPr>
          <p:cNvPr id="9" name="Foliennummernplatzhalter 8"/>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2066295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r>
              <a:rPr lang="de-DE"/>
              <a:t>Kernlehrplanentwicklung  HS, RS, GS Auftaktveranstaltung Soest, 14.03.2019</a:t>
            </a:r>
          </a:p>
        </p:txBody>
      </p:sp>
      <p:sp>
        <p:nvSpPr>
          <p:cNvPr id="4" name="Fußzeilenplatzhalter 3"/>
          <p:cNvSpPr>
            <a:spLocks noGrp="1"/>
          </p:cNvSpPr>
          <p:nvPr>
            <p:ph type="ftr" sz="quarter" idx="11"/>
          </p:nvPr>
        </p:nvSpPr>
        <p:spPr/>
        <p:txBody>
          <a:bodyPr/>
          <a:lstStyle/>
          <a:p>
            <a:r>
              <a:rPr lang="de-DE"/>
              <a:t>Implementationsveranstaltung zur Einführung der Kernlehrpläne</a:t>
            </a:r>
          </a:p>
        </p:txBody>
      </p:sp>
      <p:sp>
        <p:nvSpPr>
          <p:cNvPr id="5" name="Foliennummernplatzhalter 4"/>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4183604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Kernlehrplanentwicklung  HS, RS, GS Auftaktveranstaltung Soest, 14.03.2019</a:t>
            </a:r>
          </a:p>
        </p:txBody>
      </p:sp>
      <p:sp>
        <p:nvSpPr>
          <p:cNvPr id="3" name="Fußzeilenplatzhalter 2"/>
          <p:cNvSpPr>
            <a:spLocks noGrp="1"/>
          </p:cNvSpPr>
          <p:nvPr>
            <p:ph type="ftr" sz="quarter" idx="11"/>
          </p:nvPr>
        </p:nvSpPr>
        <p:spPr/>
        <p:txBody>
          <a:bodyPr/>
          <a:lstStyle/>
          <a:p>
            <a:r>
              <a:rPr lang="de-DE"/>
              <a:t>Implementationsveranstaltung zur Einführung der Kernlehrpläne</a:t>
            </a:r>
          </a:p>
        </p:txBody>
      </p:sp>
      <p:sp>
        <p:nvSpPr>
          <p:cNvPr id="4" name="Foliennummernplatzhalter 3"/>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49074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1772817"/>
            <a:ext cx="5486400" cy="295475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4" name="Textplatzhalter 3"/>
          <p:cNvSpPr>
            <a:spLocks noGrp="1"/>
          </p:cNvSpPr>
          <p:nvPr>
            <p:ph type="body" sz="half" idx="2"/>
          </p:nvPr>
        </p:nvSpPr>
        <p:spPr>
          <a:xfrm>
            <a:off x="1792288" y="5367338"/>
            <a:ext cx="5486400" cy="58194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r>
              <a:rPr lang="de-DE"/>
              <a:t>Kernlehrplanentwicklung  HS, RS, GS Auftaktveranstaltung Soest, 14.03.2019</a:t>
            </a:r>
          </a:p>
        </p:txBody>
      </p:sp>
      <p:sp>
        <p:nvSpPr>
          <p:cNvPr id="6" name="Fußzeilenplatzhalter 5"/>
          <p:cNvSpPr>
            <a:spLocks noGrp="1"/>
          </p:cNvSpPr>
          <p:nvPr>
            <p:ph type="ftr" sz="quarter" idx="11"/>
          </p:nvPr>
        </p:nvSpPr>
        <p:spPr/>
        <p:txBody>
          <a:bodyPr/>
          <a:lstStyle/>
          <a:p>
            <a:r>
              <a:rPr lang="de-DE"/>
              <a:t>Implementationsveranstaltung zur Einführung der Kernlehrpläne</a:t>
            </a:r>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193871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1124744"/>
            <a:ext cx="8229600" cy="360040"/>
          </a:xfrm>
          <a:prstGeom prst="rect">
            <a:avLst/>
          </a:prstGeom>
        </p:spPr>
        <p:txBody>
          <a:bodyPr vert="horz" lIns="91440" tIns="45720" rIns="91440" bIns="45720" rtlCol="0" anchor="ctr">
            <a:noAutofit/>
          </a:bodyPr>
          <a:lstStyle/>
          <a:p>
            <a:r>
              <a:rPr lang="de-DE" dirty="0"/>
              <a:t>Titelmasterformat durch Klicken bearbeiten</a:t>
            </a:r>
          </a:p>
        </p:txBody>
      </p:sp>
      <p:sp>
        <p:nvSpPr>
          <p:cNvPr id="4" name="Datumsplatzhalter 3"/>
          <p:cNvSpPr>
            <a:spLocks noGrp="1"/>
          </p:cNvSpPr>
          <p:nvPr>
            <p:ph type="dt" sz="half" idx="2"/>
          </p:nvPr>
        </p:nvSpPr>
        <p:spPr>
          <a:xfrm>
            <a:off x="457200" y="6356350"/>
            <a:ext cx="2818656"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r>
              <a:rPr lang="de-DE"/>
              <a:t>Kernlehrplanentwicklung  HS, RS, GS Auftaktveranstaltung Soest, 14.03.2019</a:t>
            </a:r>
            <a:endParaRPr lang="de-DE" dirty="0"/>
          </a:p>
        </p:txBody>
      </p:sp>
      <p:sp>
        <p:nvSpPr>
          <p:cNvPr id="5" name="Fußzeilenplatzhalter 4"/>
          <p:cNvSpPr>
            <a:spLocks noGrp="1"/>
          </p:cNvSpPr>
          <p:nvPr>
            <p:ph type="ftr" sz="quarter" idx="3"/>
          </p:nvPr>
        </p:nvSpPr>
        <p:spPr>
          <a:xfrm>
            <a:off x="3419872" y="6356350"/>
            <a:ext cx="29523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Implementationsveranstaltung zur Einführung der Kernlehrpläne</a:t>
            </a:r>
            <a:endParaRPr lang="de-DE" dirty="0"/>
          </a:p>
        </p:txBody>
      </p:sp>
      <p:sp>
        <p:nvSpPr>
          <p:cNvPr id="6" name="Foliennummernplatzhalt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A4277-7E7A-4AAF-BFC7-47646BF5CD0C}" type="slidenum">
              <a:rPr lang="de-DE" smtClean="0"/>
              <a:t>‹Nr.›</a:t>
            </a:fld>
            <a:endParaRPr lang="de-DE"/>
          </a:p>
        </p:txBody>
      </p:sp>
      <p:sp>
        <p:nvSpPr>
          <p:cNvPr id="10" name="Textplatzhalter 2"/>
          <p:cNvSpPr>
            <a:spLocks noGrp="1"/>
          </p:cNvSpPr>
          <p:nvPr>
            <p:ph type="body" idx="1"/>
          </p:nvPr>
        </p:nvSpPr>
        <p:spPr>
          <a:xfrm>
            <a:off x="457200" y="1700809"/>
            <a:ext cx="8229600" cy="4248472"/>
          </a:xfrm>
          <a:prstGeom prst="rect">
            <a:avLst/>
          </a:prstGeom>
          <a:solidFill>
            <a:schemeClr val="bg1"/>
          </a:solidFill>
          <a:effectLst/>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1" name="Picture 2" descr="Logo QUA-LiS NR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4507" y="341329"/>
            <a:ext cx="2153277" cy="61748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Gerade Verbindung 12"/>
          <p:cNvCxnSpPr/>
          <p:nvPr/>
        </p:nvCxnSpPr>
        <p:spPr>
          <a:xfrm>
            <a:off x="467544" y="1556792"/>
            <a:ext cx="8208912"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CustomShape 6"/>
          <p:cNvSpPr/>
          <p:nvPr/>
        </p:nvSpPr>
        <p:spPr>
          <a:xfrm>
            <a:off x="0" y="6060575"/>
            <a:ext cx="2987640" cy="143640"/>
          </a:xfrm>
          <a:prstGeom prst="rect">
            <a:avLst/>
          </a:prstGeom>
          <a:gradFill>
            <a:gsLst>
              <a:gs pos="0">
                <a:srgbClr val="008000"/>
              </a:gs>
              <a:gs pos="100000">
                <a:srgbClr val="FFFFCC"/>
              </a:gs>
            </a:gsLst>
            <a:lin ang="0"/>
          </a:gradFill>
          <a:ln w="25560">
            <a:noFill/>
          </a:ln>
        </p:spPr>
      </p:sp>
      <p:sp>
        <p:nvSpPr>
          <p:cNvPr id="15" name="CustomShape 8"/>
          <p:cNvSpPr/>
          <p:nvPr/>
        </p:nvSpPr>
        <p:spPr>
          <a:xfrm>
            <a:off x="3090600" y="6060575"/>
            <a:ext cx="2987640" cy="143640"/>
          </a:xfrm>
          <a:prstGeom prst="rect">
            <a:avLst/>
          </a:prstGeom>
          <a:gradFill>
            <a:gsLst>
              <a:gs pos="0">
                <a:srgbClr val="808080"/>
              </a:gs>
              <a:gs pos="100000">
                <a:srgbClr val="FFFFCC"/>
              </a:gs>
            </a:gsLst>
            <a:lin ang="0"/>
          </a:gradFill>
          <a:ln w="25560">
            <a:noFill/>
          </a:ln>
        </p:spPr>
      </p:sp>
      <p:sp>
        <p:nvSpPr>
          <p:cNvPr id="16" name="Rechteck 15"/>
          <p:cNvSpPr/>
          <p:nvPr/>
        </p:nvSpPr>
        <p:spPr>
          <a:xfrm>
            <a:off x="6158160" y="6060640"/>
            <a:ext cx="2988000" cy="144016"/>
          </a:xfrm>
          <a:prstGeom prst="rect">
            <a:avLst/>
          </a:prstGeom>
          <a:gradFill flip="none" rotWithShape="1">
            <a:gsLst>
              <a:gs pos="1000">
                <a:srgbClr val="FFFFCC"/>
              </a:gs>
              <a:gs pos="100000">
                <a:srgbClr val="FF0000"/>
              </a:gs>
              <a:gs pos="100000">
                <a:srgbClr val="D1C39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V:\QUA-LIS\Formulare und Muster\AbsenderKennungMSB neu-farbig.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652121" y="407495"/>
            <a:ext cx="3024336" cy="619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359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Lst>
  <p:hf sldNum="0" hdr="0" dt="0"/>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www.schulentwicklung.nrw.de/lehrplaene/lehrplannavigator-s-i/"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hyperlink" Target="https://www.schulentwicklung.nrw.de/lehrplaene/lehrplannavigator-s-i/"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hyperlink" Target="https://www.schulentwicklung.nrw.de/lehrplaene/lehrplannavigator-s-i/"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a:xfrm>
            <a:off x="683568" y="1412776"/>
            <a:ext cx="8132440" cy="3456384"/>
          </a:xfrm>
          <a:prstGeom prst="rect">
            <a:avLst/>
          </a:prstGeom>
        </p:spPr>
        <p:txBody>
          <a:bodyPr vert="horz" lIns="91440" tIns="45720" rIns="91440" bIns="45720" rtlCol="0" anchor="ctr">
            <a:noAutofit/>
          </a:bodyPr>
          <a:lstStyle>
            <a:lvl1pPr algn="l" defTabSz="914400" rtl="0" eaLnBrk="1" latinLnBrk="0" hangingPunct="1">
              <a:spcBef>
                <a:spcPct val="0"/>
              </a:spcBef>
              <a:buNone/>
              <a:defRPr sz="3400" kern="1200">
                <a:solidFill>
                  <a:schemeClr val="tx1"/>
                </a:solidFill>
                <a:latin typeface="+mj-lt"/>
                <a:ea typeface="+mj-ea"/>
                <a:cs typeface="+mj-cs"/>
              </a:defRPr>
            </a:lvl1pPr>
          </a:lstStyle>
          <a:p>
            <a:pPr algn="ctr"/>
            <a:r>
              <a:rPr lang="de-DE" sz="3600" dirty="0">
                <a:solidFill>
                  <a:srgbClr val="0070C0"/>
                </a:solidFill>
                <a:latin typeface="+mn-lt"/>
              </a:rPr>
              <a:t/>
            </a:r>
            <a:br>
              <a:rPr lang="de-DE" sz="3600" dirty="0">
                <a:solidFill>
                  <a:srgbClr val="0070C0"/>
                </a:solidFill>
                <a:latin typeface="+mn-lt"/>
              </a:rPr>
            </a:br>
            <a:r>
              <a:rPr lang="de-DE" sz="3600" dirty="0">
                <a:solidFill>
                  <a:srgbClr val="0070C0"/>
                </a:solidFill>
                <a:latin typeface="+mn-lt"/>
              </a:rPr>
              <a:t/>
            </a:r>
            <a:br>
              <a:rPr lang="de-DE" sz="3600" dirty="0">
                <a:solidFill>
                  <a:srgbClr val="0070C0"/>
                </a:solidFill>
                <a:latin typeface="+mn-lt"/>
              </a:rPr>
            </a:br>
            <a:r>
              <a:rPr lang="de-DE" sz="3600" dirty="0">
                <a:solidFill>
                  <a:srgbClr val="0070C0"/>
                </a:solidFill>
                <a:latin typeface="+mn-lt"/>
              </a:rPr>
              <a:t/>
            </a:r>
            <a:br>
              <a:rPr lang="de-DE" sz="3600" dirty="0">
                <a:solidFill>
                  <a:srgbClr val="0070C0"/>
                </a:solidFill>
                <a:latin typeface="+mn-lt"/>
              </a:rPr>
            </a:br>
            <a:r>
              <a:rPr lang="de-DE" sz="3600" dirty="0">
                <a:solidFill>
                  <a:srgbClr val="0070C0"/>
                </a:solidFill>
              </a:rPr>
              <a:t/>
            </a:r>
            <a:br>
              <a:rPr lang="de-DE" sz="3600" dirty="0">
                <a:solidFill>
                  <a:srgbClr val="0070C0"/>
                </a:solidFill>
              </a:rPr>
            </a:br>
            <a:r>
              <a:rPr lang="de-DE" sz="3600" dirty="0">
                <a:solidFill>
                  <a:srgbClr val="0070C0"/>
                </a:solidFill>
              </a:rPr>
              <a:t/>
            </a:r>
            <a:br>
              <a:rPr lang="de-DE" sz="3600" dirty="0">
                <a:solidFill>
                  <a:srgbClr val="0070C0"/>
                </a:solidFill>
              </a:rPr>
            </a:br>
            <a:r>
              <a:rPr lang="de-DE" sz="3600" dirty="0">
                <a:solidFill>
                  <a:srgbClr val="0070C0"/>
                </a:solidFill>
              </a:rPr>
              <a:t>Neue Kernlehrpläne</a:t>
            </a:r>
            <a:br>
              <a:rPr lang="de-DE" sz="3600" dirty="0">
                <a:solidFill>
                  <a:srgbClr val="0070C0"/>
                </a:solidFill>
              </a:rPr>
            </a:br>
            <a:r>
              <a:rPr lang="de-DE" sz="3600" dirty="0">
                <a:solidFill>
                  <a:srgbClr val="0070C0"/>
                </a:solidFill>
              </a:rPr>
              <a:t>für die Sekundarstufe I der </a:t>
            </a:r>
          </a:p>
          <a:p>
            <a:pPr algn="ctr"/>
            <a:r>
              <a:rPr lang="de-DE" sz="3600" dirty="0">
                <a:solidFill>
                  <a:srgbClr val="0070C0"/>
                </a:solidFill>
              </a:rPr>
              <a:t>Hauptschule</a:t>
            </a:r>
            <a:br>
              <a:rPr lang="de-DE" sz="3600" dirty="0">
                <a:solidFill>
                  <a:srgbClr val="0070C0"/>
                </a:solidFill>
              </a:rPr>
            </a:br>
            <a:r>
              <a:rPr lang="de-DE" sz="3600" dirty="0">
                <a:solidFill>
                  <a:srgbClr val="0070C0"/>
                </a:solidFill>
              </a:rPr>
              <a:t/>
            </a:r>
            <a:br>
              <a:rPr lang="de-DE" sz="3600" dirty="0">
                <a:solidFill>
                  <a:srgbClr val="0070C0"/>
                </a:solidFill>
              </a:rPr>
            </a:br>
            <a:r>
              <a:rPr lang="de-DE" sz="3600" dirty="0">
                <a:solidFill>
                  <a:srgbClr val="0070C0"/>
                </a:solidFill>
              </a:rPr>
              <a:t>Kernlehrplan Wirtschaft und Arbeitswelt</a:t>
            </a:r>
          </a:p>
          <a:p>
            <a:pPr algn="ctr"/>
            <a:r>
              <a:rPr lang="de-DE" sz="3600" dirty="0">
                <a:solidFill>
                  <a:srgbClr val="0070C0"/>
                </a:solidFill>
              </a:rPr>
              <a:t>(Wirtschaft, Hauswirtschaft, Technik)</a:t>
            </a:r>
            <a:br>
              <a:rPr lang="de-DE" sz="3600" dirty="0">
                <a:solidFill>
                  <a:srgbClr val="0070C0"/>
                </a:solidFill>
              </a:rPr>
            </a:br>
            <a:r>
              <a:rPr lang="de-DE" sz="3600" dirty="0">
                <a:latin typeface="+mn-lt"/>
              </a:rPr>
              <a:t/>
            </a:r>
            <a:br>
              <a:rPr lang="de-DE" sz="3600" dirty="0">
                <a:latin typeface="+mn-lt"/>
              </a:rPr>
            </a:br>
            <a:endParaRPr lang="de-DE" sz="3600" dirty="0">
              <a:latin typeface="+mn-lt"/>
            </a:endParaRPr>
          </a:p>
        </p:txBody>
      </p:sp>
    </p:spTree>
    <p:extLst>
      <p:ext uri="{BB962C8B-B14F-4D97-AF65-F5344CB8AC3E}">
        <p14:creationId xmlns:p14="http://schemas.microsoft.com/office/powerpoint/2010/main" val="3070786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2060848"/>
            <a:ext cx="8147248" cy="3384376"/>
          </a:xfrm>
        </p:spPr>
        <p:txBody>
          <a:bodyPr anchor="ctr" anchorCtr="0">
            <a:normAutofit/>
          </a:bodyPr>
          <a:lstStyle/>
          <a:p>
            <a:pPr algn="ctr"/>
            <a:r>
              <a:rPr lang="de-DE" sz="3200" b="0" dirty="0">
                <a:solidFill>
                  <a:srgbClr val="0070C0"/>
                </a:solidFill>
              </a:rPr>
              <a:t>2. Übergreifende Aufgaben</a:t>
            </a:r>
          </a:p>
        </p:txBody>
      </p:sp>
      <p:sp>
        <p:nvSpPr>
          <p:cNvPr id="6" name="Fußzeilenplatzhalter 5"/>
          <p:cNvSpPr>
            <a:spLocks noGrp="1"/>
          </p:cNvSpPr>
          <p:nvPr>
            <p:ph type="ftr" sz="quarter" idx="11"/>
          </p:nvPr>
        </p:nvSpPr>
        <p:spPr/>
        <p:txBody>
          <a:bodyPr/>
          <a:lstStyle/>
          <a:p>
            <a:r>
              <a:rPr lang="de-DE"/>
              <a:t>Implementationsveranstaltung zur Einführung der Kernlehrpläne</a:t>
            </a:r>
            <a:endParaRPr lang="de-DE" dirty="0"/>
          </a:p>
        </p:txBody>
      </p:sp>
    </p:spTree>
    <p:extLst>
      <p:ext uri="{BB962C8B-B14F-4D97-AF65-F5344CB8AC3E}">
        <p14:creationId xmlns:p14="http://schemas.microsoft.com/office/powerpoint/2010/main" val="547132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a:t>Fokussierte </a:t>
            </a:r>
            <a:r>
              <a:rPr lang="de-DE" sz="3200" dirty="0" smtClean="0"/>
              <a:t>Querschnittsaufgaben für alle Fächer</a:t>
            </a:r>
            <a:endParaRPr lang="de-DE" sz="3200" dirty="0"/>
          </a:p>
        </p:txBody>
      </p:sp>
      <p:sp>
        <p:nvSpPr>
          <p:cNvPr id="3" name="Inhaltsplatzhalter 2"/>
          <p:cNvSpPr>
            <a:spLocks noGrp="1"/>
          </p:cNvSpPr>
          <p:nvPr>
            <p:ph idx="1"/>
          </p:nvPr>
        </p:nvSpPr>
        <p:spPr/>
        <p:txBody>
          <a:bodyPr>
            <a:normAutofit fontScale="70000" lnSpcReduction="20000"/>
          </a:bodyPr>
          <a:lstStyle/>
          <a:p>
            <a:pPr>
              <a:spcBef>
                <a:spcPts val="1200"/>
              </a:spcBef>
            </a:pPr>
            <a:r>
              <a:rPr lang="de-DE" b="1" dirty="0"/>
              <a:t>Bildung in der digitalen Welt</a:t>
            </a:r>
            <a:r>
              <a:rPr lang="de-DE" dirty="0"/>
              <a:t/>
            </a:r>
            <a:br>
              <a:rPr lang="de-DE" dirty="0"/>
            </a:br>
            <a:r>
              <a:rPr lang="de-DE" dirty="0"/>
              <a:t>Grundlage: Medienkompetenzrahmen NRW</a:t>
            </a:r>
          </a:p>
          <a:p>
            <a:pPr>
              <a:spcBef>
                <a:spcPts val="1200"/>
              </a:spcBef>
            </a:pPr>
            <a:r>
              <a:rPr lang="de-DE" b="1" dirty="0"/>
              <a:t>Verbraucherbildung / BNE</a:t>
            </a:r>
            <a:r>
              <a:rPr lang="de-DE" dirty="0"/>
              <a:t/>
            </a:r>
            <a:br>
              <a:rPr lang="de-DE" dirty="0"/>
            </a:br>
            <a:r>
              <a:rPr lang="de-DE" dirty="0"/>
              <a:t>Grundlagen: Rahmenvorgabe Verbraucherbildung, Leitlinie Bildung für nachhaltige Entwicklung</a:t>
            </a:r>
          </a:p>
          <a:p>
            <a:pPr>
              <a:spcBef>
                <a:spcPts val="1200"/>
              </a:spcBef>
            </a:pPr>
            <a:r>
              <a:rPr lang="de-DE" b="1" dirty="0"/>
              <a:t>Berufliche Orientierung </a:t>
            </a:r>
            <a:r>
              <a:rPr lang="de-DE" dirty="0"/>
              <a:t/>
            </a:r>
            <a:br>
              <a:rPr lang="de-DE" dirty="0"/>
            </a:br>
            <a:r>
              <a:rPr lang="de-DE" dirty="0"/>
              <a:t>Grundlage: </a:t>
            </a:r>
            <a:r>
              <a:rPr lang="de-DE" dirty="0" err="1"/>
              <a:t>Curriculumentwicklung</a:t>
            </a:r>
            <a:r>
              <a:rPr lang="de-DE" dirty="0"/>
              <a:t> </a:t>
            </a:r>
            <a:r>
              <a:rPr lang="de-DE" dirty="0"/>
              <a:t>Studien- und Berufsorientierung </a:t>
            </a:r>
            <a:r>
              <a:rPr lang="de-DE" dirty="0"/>
              <a:t>/ </a:t>
            </a:r>
            <a:r>
              <a:rPr lang="de-DE" dirty="0" err="1"/>
              <a:t>KAoA</a:t>
            </a:r>
            <a:r>
              <a:rPr lang="de-DE" dirty="0"/>
              <a:t> / Berufsorientierungsindex</a:t>
            </a:r>
          </a:p>
          <a:p>
            <a:pPr marL="0" indent="0">
              <a:buNone/>
            </a:pPr>
            <a:endParaRPr lang="de-DE" dirty="0"/>
          </a:p>
          <a:p>
            <a:pPr marL="0" indent="0">
              <a:buNone/>
            </a:pPr>
            <a:r>
              <a:rPr lang="de-DE" b="1" dirty="0"/>
              <a:t>Einbindung in die Kernlehrpläne</a:t>
            </a:r>
          </a:p>
          <a:p>
            <a:pPr>
              <a:spcBef>
                <a:spcPts val="1200"/>
              </a:spcBef>
            </a:pPr>
            <a:r>
              <a:rPr lang="de-DE" dirty="0"/>
              <a:t>Fachspezifische Anbindung und Konkretisierung</a:t>
            </a:r>
          </a:p>
          <a:p>
            <a:pPr>
              <a:spcBef>
                <a:spcPts val="1200"/>
              </a:spcBef>
            </a:pPr>
            <a:r>
              <a:rPr lang="de-DE" dirty="0"/>
              <a:t>Erreichen der Vorgaben arbeitsteilig im Zusammenspiel aller Fächer und im Verlauf des gesamten Bildungsgangs </a:t>
            </a:r>
          </a:p>
          <a:p>
            <a:endParaRPr lang="de-DE" dirty="0"/>
          </a:p>
          <a:p>
            <a:endParaRPr lang="de-DE" dirty="0"/>
          </a:p>
        </p:txBody>
      </p:sp>
      <p:sp>
        <p:nvSpPr>
          <p:cNvPr id="5" name="Fußzeilenplatzhalter 4">
            <a:extLst>
              <a:ext uri="{FF2B5EF4-FFF2-40B4-BE49-F238E27FC236}">
                <a16:creationId xmlns:a16="http://schemas.microsoft.com/office/drawing/2014/main" id="{CB0AEBBC-D1E7-344B-878A-9C4767E727BC}"/>
              </a:ext>
            </a:extLst>
          </p:cNvPr>
          <p:cNvSpPr>
            <a:spLocks noGrp="1"/>
          </p:cNvSpPr>
          <p:nvPr>
            <p:ph type="ftr" sz="quarter" idx="11"/>
          </p:nvPr>
        </p:nvSpPr>
        <p:spPr/>
        <p:txBody>
          <a:bodyPr/>
          <a:lstStyle/>
          <a:p>
            <a:r>
              <a:rPr lang="de-DE"/>
              <a:t>Implementationsveranstaltung zur Einführung der Kernlehrpläne</a:t>
            </a:r>
            <a:endParaRPr lang="de-DE" dirty="0"/>
          </a:p>
        </p:txBody>
      </p:sp>
    </p:spTree>
    <p:extLst>
      <p:ext uri="{BB962C8B-B14F-4D97-AF65-F5344CB8AC3E}">
        <p14:creationId xmlns:p14="http://schemas.microsoft.com/office/powerpoint/2010/main" val="3719900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Fachliche Einbindung des MKR</a:t>
            </a:r>
          </a:p>
        </p:txBody>
      </p:sp>
      <p:pic>
        <p:nvPicPr>
          <p:cNvPr id="6" name="Grafik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700808"/>
            <a:ext cx="5472608" cy="4248472"/>
          </a:xfrm>
          <a:prstGeom prst="rect">
            <a:avLst/>
          </a:prstGeom>
          <a:noFill/>
          <a:ln>
            <a:solidFill>
              <a:schemeClr val="tx1"/>
            </a:solidFill>
          </a:ln>
        </p:spPr>
      </p:pic>
      <p:sp>
        <p:nvSpPr>
          <p:cNvPr id="7" name="Textfeld 6"/>
          <p:cNvSpPr txBox="1"/>
          <p:nvPr/>
        </p:nvSpPr>
        <p:spPr>
          <a:xfrm>
            <a:off x="6228184" y="2106545"/>
            <a:ext cx="1917961" cy="646331"/>
          </a:xfrm>
          <a:prstGeom prst="rect">
            <a:avLst/>
          </a:prstGeom>
          <a:noFill/>
        </p:spPr>
        <p:txBody>
          <a:bodyPr wrap="none" rtlCol="0">
            <a:spAutoFit/>
          </a:bodyPr>
          <a:lstStyle/>
          <a:p>
            <a:r>
              <a:rPr lang="de-DE" dirty="0"/>
              <a:t>Gebrauch digitaler</a:t>
            </a:r>
          </a:p>
          <a:p>
            <a:r>
              <a:rPr lang="de-DE" dirty="0"/>
              <a:t>Basiswerkzeuge</a:t>
            </a:r>
          </a:p>
        </p:txBody>
      </p:sp>
      <p:sp>
        <p:nvSpPr>
          <p:cNvPr id="8" name="Textfeld 7"/>
          <p:cNvSpPr txBox="1"/>
          <p:nvPr/>
        </p:nvSpPr>
        <p:spPr>
          <a:xfrm>
            <a:off x="6228184" y="4438853"/>
            <a:ext cx="1973041" cy="646331"/>
          </a:xfrm>
          <a:prstGeom prst="rect">
            <a:avLst/>
          </a:prstGeom>
          <a:noFill/>
        </p:spPr>
        <p:txBody>
          <a:bodyPr wrap="none" rtlCol="0">
            <a:spAutoFit/>
          </a:bodyPr>
          <a:lstStyle/>
          <a:p>
            <a:r>
              <a:rPr lang="de-DE" dirty="0"/>
              <a:t>Thematisierung in</a:t>
            </a:r>
          </a:p>
          <a:p>
            <a:r>
              <a:rPr lang="de-DE" dirty="0"/>
              <a:t>fachlichen Inhalten</a:t>
            </a:r>
          </a:p>
        </p:txBody>
      </p:sp>
      <p:sp>
        <p:nvSpPr>
          <p:cNvPr id="9" name="Rechteck 8"/>
          <p:cNvSpPr/>
          <p:nvPr/>
        </p:nvSpPr>
        <p:spPr>
          <a:xfrm>
            <a:off x="467544" y="4725144"/>
            <a:ext cx="5328592" cy="8640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467544" y="2593479"/>
            <a:ext cx="864096"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1403648" y="2593479"/>
            <a:ext cx="3456384"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6228184" y="3104018"/>
            <a:ext cx="2289216" cy="923330"/>
          </a:xfrm>
          <a:prstGeom prst="rect">
            <a:avLst/>
          </a:prstGeom>
          <a:noFill/>
        </p:spPr>
        <p:txBody>
          <a:bodyPr wrap="none" rtlCol="0">
            <a:spAutoFit/>
          </a:bodyPr>
          <a:lstStyle/>
          <a:p>
            <a:r>
              <a:rPr lang="de-DE" dirty="0"/>
              <a:t>Entwicklung fachlicher</a:t>
            </a:r>
          </a:p>
          <a:p>
            <a:r>
              <a:rPr lang="de-DE" dirty="0"/>
              <a:t>Kompetenzen mithilfe</a:t>
            </a:r>
          </a:p>
          <a:p>
            <a:r>
              <a:rPr lang="de-DE" dirty="0"/>
              <a:t>digitaler Medien</a:t>
            </a:r>
          </a:p>
        </p:txBody>
      </p:sp>
      <p:grpSp>
        <p:nvGrpSpPr>
          <p:cNvPr id="18" name="Gruppieren 17">
            <a:extLst>
              <a:ext uri="{FF2B5EF4-FFF2-40B4-BE49-F238E27FC236}">
                <a16:creationId xmlns:a16="http://schemas.microsoft.com/office/drawing/2014/main" id="{53BE227B-2982-E848-9B0D-5F249B84F54C}"/>
              </a:ext>
            </a:extLst>
          </p:cNvPr>
          <p:cNvGrpSpPr/>
          <p:nvPr/>
        </p:nvGrpSpPr>
        <p:grpSpPr>
          <a:xfrm>
            <a:off x="719572" y="3501878"/>
            <a:ext cx="360040" cy="369332"/>
            <a:chOff x="719572" y="3501878"/>
            <a:chExt cx="360040" cy="369332"/>
          </a:xfrm>
        </p:grpSpPr>
        <p:sp>
          <p:nvSpPr>
            <p:cNvPr id="13" name="Oval 12">
              <a:extLst>
                <a:ext uri="{FF2B5EF4-FFF2-40B4-BE49-F238E27FC236}">
                  <a16:creationId xmlns:a16="http://schemas.microsoft.com/office/drawing/2014/main" id="{4CF1D672-DABD-234B-B52D-8265240EFCD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FCEE5356-BF29-B544-B28F-FB39D0247DCC}"/>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1</a:t>
              </a:r>
            </a:p>
          </p:txBody>
        </p:sp>
      </p:grpSp>
      <p:grpSp>
        <p:nvGrpSpPr>
          <p:cNvPr id="20" name="Gruppieren 19">
            <a:extLst>
              <a:ext uri="{FF2B5EF4-FFF2-40B4-BE49-F238E27FC236}">
                <a16:creationId xmlns:a16="http://schemas.microsoft.com/office/drawing/2014/main" id="{1E4900B7-0389-2142-A503-C7E94BF0E330}"/>
              </a:ext>
            </a:extLst>
          </p:cNvPr>
          <p:cNvGrpSpPr/>
          <p:nvPr/>
        </p:nvGrpSpPr>
        <p:grpSpPr>
          <a:xfrm>
            <a:off x="6228184" y="2780928"/>
            <a:ext cx="360040" cy="369332"/>
            <a:chOff x="719572" y="3501878"/>
            <a:chExt cx="360040" cy="369332"/>
          </a:xfrm>
        </p:grpSpPr>
        <p:sp>
          <p:nvSpPr>
            <p:cNvPr id="21" name="Oval 20">
              <a:extLst>
                <a:ext uri="{FF2B5EF4-FFF2-40B4-BE49-F238E27FC236}">
                  <a16:creationId xmlns:a16="http://schemas.microsoft.com/office/drawing/2014/main" id="{2F9A1A72-34E5-E34B-B367-20BDFA369576}"/>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3A62F9D1-6043-0346-831A-84387D34B95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2</a:t>
              </a:r>
            </a:p>
          </p:txBody>
        </p:sp>
      </p:grpSp>
      <p:grpSp>
        <p:nvGrpSpPr>
          <p:cNvPr id="23" name="Gruppieren 22">
            <a:extLst>
              <a:ext uri="{FF2B5EF4-FFF2-40B4-BE49-F238E27FC236}">
                <a16:creationId xmlns:a16="http://schemas.microsoft.com/office/drawing/2014/main" id="{F002D604-5919-CB44-9E40-4E6144FBAAFB}"/>
              </a:ext>
            </a:extLst>
          </p:cNvPr>
          <p:cNvGrpSpPr/>
          <p:nvPr/>
        </p:nvGrpSpPr>
        <p:grpSpPr>
          <a:xfrm>
            <a:off x="6228184" y="4050652"/>
            <a:ext cx="360040" cy="369332"/>
            <a:chOff x="719572" y="3501878"/>
            <a:chExt cx="360040" cy="369332"/>
          </a:xfrm>
        </p:grpSpPr>
        <p:sp>
          <p:nvSpPr>
            <p:cNvPr id="24" name="Oval 23">
              <a:extLst>
                <a:ext uri="{FF2B5EF4-FFF2-40B4-BE49-F238E27FC236}">
                  <a16:creationId xmlns:a16="http://schemas.microsoft.com/office/drawing/2014/main" id="{74E04825-B227-6544-BF88-617D137DF410}"/>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a:extLst>
                <a:ext uri="{FF2B5EF4-FFF2-40B4-BE49-F238E27FC236}">
                  <a16:creationId xmlns:a16="http://schemas.microsoft.com/office/drawing/2014/main" id="{60521FE4-F1A9-7645-A007-1CDDFBA09550}"/>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3</a:t>
              </a:r>
            </a:p>
          </p:txBody>
        </p:sp>
      </p:grpSp>
      <p:grpSp>
        <p:nvGrpSpPr>
          <p:cNvPr id="26" name="Gruppieren 25">
            <a:extLst>
              <a:ext uri="{FF2B5EF4-FFF2-40B4-BE49-F238E27FC236}">
                <a16:creationId xmlns:a16="http://schemas.microsoft.com/office/drawing/2014/main" id="{B8BFBAE7-DB75-DE4B-A11A-271D67C34016}"/>
              </a:ext>
            </a:extLst>
          </p:cNvPr>
          <p:cNvGrpSpPr/>
          <p:nvPr/>
        </p:nvGrpSpPr>
        <p:grpSpPr>
          <a:xfrm>
            <a:off x="6228184" y="1700808"/>
            <a:ext cx="360040" cy="369332"/>
            <a:chOff x="719572" y="3501878"/>
            <a:chExt cx="360040" cy="369332"/>
          </a:xfrm>
        </p:grpSpPr>
        <p:sp>
          <p:nvSpPr>
            <p:cNvPr id="27" name="Oval 26">
              <a:extLst>
                <a:ext uri="{FF2B5EF4-FFF2-40B4-BE49-F238E27FC236}">
                  <a16:creationId xmlns:a16="http://schemas.microsoft.com/office/drawing/2014/main" id="{21A52B08-CCAB-F647-AFF2-D68378C0118A}"/>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Textfeld 27">
              <a:extLst>
                <a:ext uri="{FF2B5EF4-FFF2-40B4-BE49-F238E27FC236}">
                  <a16:creationId xmlns:a16="http://schemas.microsoft.com/office/drawing/2014/main" id="{1ED25FB5-EAF7-5444-9742-C5EA10C3C65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1</a:t>
              </a:r>
            </a:p>
          </p:txBody>
        </p:sp>
      </p:grpSp>
      <p:grpSp>
        <p:nvGrpSpPr>
          <p:cNvPr id="29" name="Gruppieren 28">
            <a:extLst>
              <a:ext uri="{FF2B5EF4-FFF2-40B4-BE49-F238E27FC236}">
                <a16:creationId xmlns:a16="http://schemas.microsoft.com/office/drawing/2014/main" id="{4C2DABBD-0F48-9243-B2CB-41F2B25A463F}"/>
              </a:ext>
            </a:extLst>
          </p:cNvPr>
          <p:cNvGrpSpPr/>
          <p:nvPr/>
        </p:nvGrpSpPr>
        <p:grpSpPr>
          <a:xfrm>
            <a:off x="2987824" y="5007659"/>
            <a:ext cx="360040" cy="369332"/>
            <a:chOff x="719572" y="3501878"/>
            <a:chExt cx="360040" cy="369332"/>
          </a:xfrm>
        </p:grpSpPr>
        <p:sp>
          <p:nvSpPr>
            <p:cNvPr id="30" name="Oval 29">
              <a:extLst>
                <a:ext uri="{FF2B5EF4-FFF2-40B4-BE49-F238E27FC236}">
                  <a16:creationId xmlns:a16="http://schemas.microsoft.com/office/drawing/2014/main" id="{1038C4E1-09A6-A74C-BF7A-59BEDFDCF5C4}"/>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Textfeld 30">
              <a:extLst>
                <a:ext uri="{FF2B5EF4-FFF2-40B4-BE49-F238E27FC236}">
                  <a16:creationId xmlns:a16="http://schemas.microsoft.com/office/drawing/2014/main" id="{A55B6619-9A41-4545-BA0F-37EDA0368B0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3</a:t>
              </a:r>
            </a:p>
          </p:txBody>
        </p:sp>
      </p:grpSp>
      <p:grpSp>
        <p:nvGrpSpPr>
          <p:cNvPr id="32" name="Gruppieren 31">
            <a:extLst>
              <a:ext uri="{FF2B5EF4-FFF2-40B4-BE49-F238E27FC236}">
                <a16:creationId xmlns:a16="http://schemas.microsoft.com/office/drawing/2014/main" id="{E27A8DA5-546F-254D-908C-13FD88A687E2}"/>
              </a:ext>
            </a:extLst>
          </p:cNvPr>
          <p:cNvGrpSpPr/>
          <p:nvPr/>
        </p:nvGrpSpPr>
        <p:grpSpPr>
          <a:xfrm>
            <a:off x="2987824" y="3492586"/>
            <a:ext cx="360040" cy="369332"/>
            <a:chOff x="719572" y="3501878"/>
            <a:chExt cx="360040" cy="369332"/>
          </a:xfrm>
        </p:grpSpPr>
        <p:sp>
          <p:nvSpPr>
            <p:cNvPr id="33" name="Oval 32">
              <a:extLst>
                <a:ext uri="{FF2B5EF4-FFF2-40B4-BE49-F238E27FC236}">
                  <a16:creationId xmlns:a16="http://schemas.microsoft.com/office/drawing/2014/main" id="{F587E511-5D56-0C42-8AB2-0FBB75ADE2B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a:extLst>
                <a:ext uri="{FF2B5EF4-FFF2-40B4-BE49-F238E27FC236}">
                  <a16:creationId xmlns:a16="http://schemas.microsoft.com/office/drawing/2014/main" id="{A7DEE4C2-3855-C449-9906-CE830B89C656}"/>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2</a:t>
              </a:r>
            </a:p>
          </p:txBody>
        </p:sp>
      </p:grpSp>
      <p:sp>
        <p:nvSpPr>
          <p:cNvPr id="35" name="Textfeld 34"/>
          <p:cNvSpPr txBox="1"/>
          <p:nvPr/>
        </p:nvSpPr>
        <p:spPr>
          <a:xfrm>
            <a:off x="6228184" y="5445224"/>
            <a:ext cx="1531188" cy="646331"/>
          </a:xfrm>
          <a:prstGeom prst="rect">
            <a:avLst/>
          </a:prstGeom>
          <a:noFill/>
        </p:spPr>
        <p:txBody>
          <a:bodyPr wrap="none" rtlCol="0">
            <a:spAutoFit/>
          </a:bodyPr>
          <a:lstStyle/>
          <a:p>
            <a:r>
              <a:rPr lang="de-DE"/>
              <a:t>Informatische</a:t>
            </a:r>
            <a:endParaRPr lang="de-DE" dirty="0"/>
          </a:p>
          <a:p>
            <a:r>
              <a:rPr lang="de-DE" dirty="0"/>
              <a:t>Grundbildung </a:t>
            </a:r>
          </a:p>
        </p:txBody>
      </p:sp>
      <p:grpSp>
        <p:nvGrpSpPr>
          <p:cNvPr id="36" name="Gruppieren 35">
            <a:extLst>
              <a:ext uri="{FF2B5EF4-FFF2-40B4-BE49-F238E27FC236}">
                <a16:creationId xmlns:a16="http://schemas.microsoft.com/office/drawing/2014/main" id="{F002D604-5919-CB44-9E40-4E6144FBAAFB}"/>
              </a:ext>
            </a:extLst>
          </p:cNvPr>
          <p:cNvGrpSpPr/>
          <p:nvPr/>
        </p:nvGrpSpPr>
        <p:grpSpPr>
          <a:xfrm>
            <a:off x="6228184" y="5085184"/>
            <a:ext cx="360040" cy="369332"/>
            <a:chOff x="719572" y="3501878"/>
            <a:chExt cx="360040" cy="369332"/>
          </a:xfrm>
        </p:grpSpPr>
        <p:sp>
          <p:nvSpPr>
            <p:cNvPr id="37" name="Oval 23">
              <a:extLst>
                <a:ext uri="{FF2B5EF4-FFF2-40B4-BE49-F238E27FC236}">
                  <a16:creationId xmlns:a16="http://schemas.microsoft.com/office/drawing/2014/main" id="{74E04825-B227-6544-BF88-617D137DF410}"/>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Textfeld 37">
              <a:extLst>
                <a:ext uri="{FF2B5EF4-FFF2-40B4-BE49-F238E27FC236}">
                  <a16:creationId xmlns:a16="http://schemas.microsoft.com/office/drawing/2014/main" id="{60521FE4-F1A9-7645-A007-1CDDFBA09550}"/>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4</a:t>
              </a:r>
            </a:p>
          </p:txBody>
        </p:sp>
      </p:grpSp>
      <p:sp>
        <p:nvSpPr>
          <p:cNvPr id="39" name="Rechteck 38"/>
          <p:cNvSpPr/>
          <p:nvPr/>
        </p:nvSpPr>
        <p:spPr>
          <a:xfrm>
            <a:off x="4932040" y="2590304"/>
            <a:ext cx="864096"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0" name="Gruppieren 39">
            <a:extLst>
              <a:ext uri="{FF2B5EF4-FFF2-40B4-BE49-F238E27FC236}">
                <a16:creationId xmlns:a16="http://schemas.microsoft.com/office/drawing/2014/main" id="{53BE227B-2982-E848-9B0D-5F249B84F54C}"/>
              </a:ext>
            </a:extLst>
          </p:cNvPr>
          <p:cNvGrpSpPr/>
          <p:nvPr/>
        </p:nvGrpSpPr>
        <p:grpSpPr>
          <a:xfrm>
            <a:off x="5184068" y="3498703"/>
            <a:ext cx="360040" cy="369332"/>
            <a:chOff x="719572" y="3501878"/>
            <a:chExt cx="360040" cy="369332"/>
          </a:xfrm>
        </p:grpSpPr>
        <p:sp>
          <p:nvSpPr>
            <p:cNvPr id="41" name="Oval 12">
              <a:extLst>
                <a:ext uri="{FF2B5EF4-FFF2-40B4-BE49-F238E27FC236}">
                  <a16:creationId xmlns:a16="http://schemas.microsoft.com/office/drawing/2014/main" id="{4CF1D672-DABD-234B-B52D-8265240EFCD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Textfeld 41">
              <a:extLst>
                <a:ext uri="{FF2B5EF4-FFF2-40B4-BE49-F238E27FC236}">
                  <a16:creationId xmlns:a16="http://schemas.microsoft.com/office/drawing/2014/main" id="{FCEE5356-BF29-B544-B28F-FB39D0247DCC}"/>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4</a:t>
              </a:r>
            </a:p>
          </p:txBody>
        </p:sp>
      </p:grpSp>
      <p:sp>
        <p:nvSpPr>
          <p:cNvPr id="3" name="Fußzeilenplatzhalter 2"/>
          <p:cNvSpPr>
            <a:spLocks noGrp="1"/>
          </p:cNvSpPr>
          <p:nvPr>
            <p:ph type="ftr" sz="quarter" idx="11"/>
          </p:nvPr>
        </p:nvSpPr>
        <p:spPr/>
        <p:txBody>
          <a:bodyPr/>
          <a:lstStyle/>
          <a:p>
            <a:r>
              <a:rPr lang="de-DE"/>
              <a:t>Implementationsveranstaltung zur Einführung der Kernlehrpläne</a:t>
            </a:r>
          </a:p>
        </p:txBody>
      </p:sp>
    </p:spTree>
    <p:extLst>
      <p:ext uri="{BB962C8B-B14F-4D97-AF65-F5344CB8AC3E}">
        <p14:creationId xmlns:p14="http://schemas.microsoft.com/office/powerpoint/2010/main" val="1227722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Einbindung des Medienkompetenzrahmens</a:t>
            </a:r>
          </a:p>
        </p:txBody>
      </p:sp>
      <p:sp>
        <p:nvSpPr>
          <p:cNvPr id="3" name="Inhaltsplatzhalter 2"/>
          <p:cNvSpPr>
            <a:spLocks noGrp="1"/>
          </p:cNvSpPr>
          <p:nvPr>
            <p:ph idx="1"/>
          </p:nvPr>
        </p:nvSpPr>
        <p:spPr/>
        <p:txBody>
          <a:bodyPr>
            <a:normAutofit fontScale="92500" lnSpcReduction="20000"/>
          </a:bodyPr>
          <a:lstStyle/>
          <a:p>
            <a:r>
              <a:rPr lang="de-DE" dirty="0"/>
              <a:t>Kernlehrpläne leisten einen wichtigen Beitrag, die Kompetenzanforderungen des MKR fachlich zu konkretisieren.</a:t>
            </a:r>
          </a:p>
          <a:p>
            <a:r>
              <a:rPr lang="de-DE" dirty="0"/>
              <a:t>Bezüge zur Informatik werden fachangemessen aufgezeigt.</a:t>
            </a:r>
          </a:p>
          <a:p>
            <a:r>
              <a:rPr lang="de-DE" dirty="0"/>
              <a:t>Weitergehende Unterstützungsmaterialien zur Stärkung der informatischen Bildung werden zur Verfügung gestellt.</a:t>
            </a:r>
          </a:p>
          <a:p>
            <a:r>
              <a:rPr lang="de-DE" dirty="0"/>
              <a:t>Der MKR ist und bleibt verbindlicher Orientierungs-rahmen für die Weiterentwicklung des schulischen Medienkonzepts.</a:t>
            </a:r>
          </a:p>
          <a:p>
            <a:endParaRPr lang="de-DE" dirty="0"/>
          </a:p>
          <a:p>
            <a:endParaRPr lang="de-DE" dirty="0"/>
          </a:p>
          <a:p>
            <a:endParaRPr lang="de-DE" dirty="0"/>
          </a:p>
          <a:p>
            <a:endParaRPr lang="de-DE" dirty="0"/>
          </a:p>
        </p:txBody>
      </p:sp>
      <p:sp>
        <p:nvSpPr>
          <p:cNvPr id="5" name="Fußzeilenplatzhalter 4"/>
          <p:cNvSpPr>
            <a:spLocks noGrp="1"/>
          </p:cNvSpPr>
          <p:nvPr>
            <p:ph type="ftr" sz="quarter" idx="11"/>
          </p:nvPr>
        </p:nvSpPr>
        <p:spPr/>
        <p:txBody>
          <a:bodyPr/>
          <a:lstStyle/>
          <a:p>
            <a:r>
              <a:rPr lang="de-DE"/>
              <a:t>Implementationsveranstaltung zur Einführung der Kernlehrpläne</a:t>
            </a:r>
          </a:p>
        </p:txBody>
      </p:sp>
    </p:spTree>
    <p:extLst>
      <p:ext uri="{BB962C8B-B14F-4D97-AF65-F5344CB8AC3E}">
        <p14:creationId xmlns:p14="http://schemas.microsoft.com/office/powerpoint/2010/main" val="940139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Rahmenvorgabe Verbraucherbildung</a:t>
            </a:r>
          </a:p>
        </p:txBody>
      </p:sp>
      <p:sp>
        <p:nvSpPr>
          <p:cNvPr id="5" name="Fußzeilenplatzhalter 4"/>
          <p:cNvSpPr>
            <a:spLocks noGrp="1"/>
          </p:cNvSpPr>
          <p:nvPr>
            <p:ph type="ftr" sz="quarter" idx="11"/>
          </p:nvPr>
        </p:nvSpPr>
        <p:spPr/>
        <p:txBody>
          <a:bodyPr/>
          <a:lstStyle/>
          <a:p>
            <a:r>
              <a:rPr lang="de-DE"/>
              <a:t>Implementationsveranstaltung zur Einführung der Kernlehrpläne</a:t>
            </a:r>
            <a:endParaRPr lang="de-DE" dirty="0"/>
          </a:p>
        </p:txBody>
      </p:sp>
      <p:graphicFrame>
        <p:nvGraphicFramePr>
          <p:cNvPr id="8" name="Tabelle 7"/>
          <p:cNvGraphicFramePr>
            <a:graphicFrameLocks noGrp="1"/>
          </p:cNvGraphicFramePr>
          <p:nvPr>
            <p:extLst>
              <p:ext uri="{D42A27DB-BD31-4B8C-83A1-F6EECF244321}">
                <p14:modId xmlns:p14="http://schemas.microsoft.com/office/powerpoint/2010/main" val="2656319844"/>
              </p:ext>
            </p:extLst>
          </p:nvPr>
        </p:nvGraphicFramePr>
        <p:xfrm>
          <a:off x="683565" y="1916832"/>
          <a:ext cx="7848874" cy="1909064"/>
        </p:xfrm>
        <a:graphic>
          <a:graphicData uri="http://schemas.openxmlformats.org/drawingml/2006/table">
            <a:tbl>
              <a:tblPr firstRow="1" bandRow="1"/>
              <a:tblGrid>
                <a:gridCol w="1960348">
                  <a:extLst>
                    <a:ext uri="{9D8B030D-6E8A-4147-A177-3AD203B41FA5}">
                      <a16:colId xmlns:a16="http://schemas.microsoft.com/office/drawing/2014/main" val="20000"/>
                    </a:ext>
                  </a:extLst>
                </a:gridCol>
                <a:gridCol w="2089209">
                  <a:extLst>
                    <a:ext uri="{9D8B030D-6E8A-4147-A177-3AD203B41FA5}">
                      <a16:colId xmlns:a16="http://schemas.microsoft.com/office/drawing/2014/main" val="20001"/>
                    </a:ext>
                  </a:extLst>
                </a:gridCol>
                <a:gridCol w="2089209">
                  <a:extLst>
                    <a:ext uri="{9D8B030D-6E8A-4147-A177-3AD203B41FA5}">
                      <a16:colId xmlns:a16="http://schemas.microsoft.com/office/drawing/2014/main" val="20002"/>
                    </a:ext>
                  </a:extLst>
                </a:gridCol>
                <a:gridCol w="1710108">
                  <a:extLst>
                    <a:ext uri="{9D8B030D-6E8A-4147-A177-3AD203B41FA5}">
                      <a16:colId xmlns:a16="http://schemas.microsoft.com/office/drawing/2014/main" val="20003"/>
                    </a:ext>
                  </a:extLst>
                </a:gridCol>
              </a:tblGrid>
              <a:tr h="585051">
                <a:tc gridSpan="4">
                  <a:txBody>
                    <a:bodyPr/>
                    <a:lstStyle/>
                    <a:p>
                      <a:pPr algn="ctr">
                        <a:lnSpc>
                          <a:spcPct val="115000"/>
                        </a:lnSpc>
                        <a:spcAft>
                          <a:spcPts val="1000"/>
                        </a:spcAft>
                      </a:pPr>
                      <a:r>
                        <a:rPr lang="de-DE" sz="1400" dirty="0">
                          <a:effectLst/>
                          <a:latin typeface="Arial"/>
                          <a:ea typeface="Calibri"/>
                          <a:cs typeface="Times New Roman"/>
                        </a:rPr>
                        <a:t>Übergreifender Bereich</a:t>
                      </a:r>
                      <a:endParaRPr lang="de-DE" sz="1400" dirty="0">
                        <a:effectLst/>
                        <a:latin typeface="Calibri"/>
                        <a:ea typeface="Calibri"/>
                        <a:cs typeface="Times New Roman"/>
                      </a:endParaRPr>
                    </a:p>
                    <a:p>
                      <a:pPr algn="ctr">
                        <a:lnSpc>
                          <a:spcPct val="115000"/>
                        </a:lnSpc>
                        <a:spcAft>
                          <a:spcPts val="1000"/>
                        </a:spcAft>
                      </a:pPr>
                      <a:r>
                        <a:rPr lang="de-DE" sz="1400" dirty="0">
                          <a:effectLst/>
                          <a:latin typeface="Arial"/>
                          <a:ea typeface="Calibri"/>
                          <a:cs typeface="Times New Roman"/>
                        </a:rPr>
                        <a:t>Allgemeiner Konsum </a:t>
                      </a:r>
                      <a:endParaRPr lang="de-DE" sz="1400" dirty="0">
                        <a:effectLst/>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999125">
                <a:tc>
                  <a:txBody>
                    <a:bodyPr/>
                    <a:lstStyle/>
                    <a:p>
                      <a:pPr algn="l">
                        <a:lnSpc>
                          <a:spcPct val="115000"/>
                        </a:lnSpc>
                        <a:spcAft>
                          <a:spcPts val="1000"/>
                        </a:spcAft>
                      </a:pPr>
                      <a:r>
                        <a:rPr lang="de-DE" sz="1400" dirty="0">
                          <a:effectLst/>
                          <a:latin typeface="Arial"/>
                          <a:ea typeface="Calibri"/>
                          <a:cs typeface="Times New Roman"/>
                        </a:rPr>
                        <a:t>Bereich A </a:t>
                      </a:r>
                      <a:endParaRPr lang="de-DE" sz="1400" dirty="0">
                        <a:effectLst/>
                        <a:latin typeface="Calibri"/>
                        <a:ea typeface="Calibri"/>
                        <a:cs typeface="Times New Roman"/>
                      </a:endParaRPr>
                    </a:p>
                    <a:p>
                      <a:pPr algn="l">
                        <a:lnSpc>
                          <a:spcPct val="115000"/>
                        </a:lnSpc>
                        <a:spcAft>
                          <a:spcPts val="1000"/>
                        </a:spcAft>
                      </a:pPr>
                      <a:r>
                        <a:rPr lang="de-DE" sz="1400" dirty="0">
                          <a:effectLst/>
                          <a:latin typeface="Arial"/>
                          <a:ea typeface="Calibri"/>
                          <a:cs typeface="Times New Roman"/>
                        </a:rPr>
                        <a:t>Finanzen, Marktgeschehen und Verbraucherrecht</a:t>
                      </a:r>
                      <a:endParaRPr lang="de-DE" sz="1400" dirty="0">
                        <a:effectLst/>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de-DE" sz="1400" dirty="0">
                          <a:effectLst/>
                          <a:latin typeface="Arial"/>
                          <a:ea typeface="Calibri"/>
                          <a:cs typeface="Times New Roman"/>
                        </a:rPr>
                        <a:t>Bereich B</a:t>
                      </a:r>
                      <a:endParaRPr lang="de-DE" sz="1400" dirty="0">
                        <a:effectLst/>
                        <a:latin typeface="Calibri"/>
                        <a:ea typeface="Calibri"/>
                        <a:cs typeface="Times New Roman"/>
                      </a:endParaRPr>
                    </a:p>
                    <a:p>
                      <a:pPr algn="l">
                        <a:lnSpc>
                          <a:spcPct val="115000"/>
                        </a:lnSpc>
                        <a:spcAft>
                          <a:spcPts val="1000"/>
                        </a:spcAft>
                      </a:pPr>
                      <a:r>
                        <a:rPr lang="de-DE" sz="1400" dirty="0">
                          <a:effectLst/>
                          <a:latin typeface="Arial"/>
                          <a:ea typeface="Calibri"/>
                          <a:cs typeface="Times New Roman"/>
                        </a:rPr>
                        <a:t>Ernährung und Gesundheit</a:t>
                      </a:r>
                      <a:endParaRPr lang="de-DE" sz="1400" dirty="0">
                        <a:effectLst/>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de-DE" sz="1400" dirty="0">
                          <a:effectLst/>
                          <a:latin typeface="Arial"/>
                          <a:ea typeface="Calibri"/>
                          <a:cs typeface="Times New Roman"/>
                        </a:rPr>
                        <a:t>Bereich C </a:t>
                      </a:r>
                      <a:endParaRPr lang="de-DE" sz="1400" dirty="0">
                        <a:effectLst/>
                        <a:latin typeface="Calibri"/>
                        <a:ea typeface="Calibri"/>
                        <a:cs typeface="Times New Roman"/>
                      </a:endParaRPr>
                    </a:p>
                    <a:p>
                      <a:pPr algn="l">
                        <a:lnSpc>
                          <a:spcPct val="115000"/>
                        </a:lnSpc>
                        <a:spcAft>
                          <a:spcPts val="1000"/>
                        </a:spcAft>
                      </a:pPr>
                      <a:r>
                        <a:rPr lang="de-DE" sz="1400" dirty="0">
                          <a:effectLst/>
                          <a:latin typeface="Arial"/>
                          <a:ea typeface="Calibri"/>
                          <a:cs typeface="Times New Roman"/>
                        </a:rPr>
                        <a:t>Medien und Information in der digitalen Welt</a:t>
                      </a:r>
                      <a:endParaRPr lang="de-DE" sz="1400" dirty="0">
                        <a:effectLst/>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de-DE" sz="1400" dirty="0">
                          <a:effectLst/>
                          <a:latin typeface="Arial"/>
                          <a:ea typeface="Calibri"/>
                          <a:cs typeface="Times New Roman"/>
                        </a:rPr>
                        <a:t>Bereich D</a:t>
                      </a:r>
                      <a:endParaRPr lang="de-DE" sz="1400" dirty="0">
                        <a:effectLst/>
                        <a:latin typeface="Calibri"/>
                        <a:ea typeface="Calibri"/>
                        <a:cs typeface="Times New Roman"/>
                      </a:endParaRPr>
                    </a:p>
                    <a:p>
                      <a:pPr algn="l">
                        <a:lnSpc>
                          <a:spcPct val="115000"/>
                        </a:lnSpc>
                        <a:spcAft>
                          <a:spcPts val="1000"/>
                        </a:spcAft>
                      </a:pPr>
                      <a:r>
                        <a:rPr lang="de-DE" sz="1400" dirty="0">
                          <a:effectLst/>
                          <a:latin typeface="Arial"/>
                          <a:ea typeface="Calibri"/>
                          <a:cs typeface="Times New Roman"/>
                        </a:rPr>
                        <a:t>Leben, Wohnen und Mobilität</a:t>
                      </a:r>
                      <a:endParaRPr lang="de-DE" sz="1400" dirty="0">
                        <a:effectLst/>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Textfeld 9"/>
          <p:cNvSpPr txBox="1"/>
          <p:nvPr/>
        </p:nvSpPr>
        <p:spPr>
          <a:xfrm>
            <a:off x="909467" y="1628800"/>
            <a:ext cx="7622973" cy="338554"/>
          </a:xfrm>
          <a:prstGeom prst="rect">
            <a:avLst/>
          </a:prstGeom>
          <a:noFill/>
        </p:spPr>
        <p:txBody>
          <a:bodyPr wrap="square" rtlCol="0">
            <a:spAutoFit/>
          </a:bodyPr>
          <a:lstStyle/>
          <a:p>
            <a:pPr algn="ctr"/>
            <a:r>
              <a:rPr lang="de-DE" sz="1600" b="1"/>
              <a:t>1.</a:t>
            </a:r>
            <a:r>
              <a:rPr lang="de-DE" sz="1600"/>
              <a:t> </a:t>
            </a:r>
            <a:r>
              <a:rPr lang="de-DE" sz="1600" b="1"/>
              <a:t>Inhaltsbereiche der Verbraucherbildung</a:t>
            </a:r>
            <a:endParaRPr lang="de-DE"/>
          </a:p>
        </p:txBody>
      </p:sp>
      <p:sp>
        <p:nvSpPr>
          <p:cNvPr id="11" name="Textfeld 10"/>
          <p:cNvSpPr txBox="1"/>
          <p:nvPr/>
        </p:nvSpPr>
        <p:spPr>
          <a:xfrm>
            <a:off x="909467" y="3429000"/>
            <a:ext cx="7550965" cy="2874120"/>
          </a:xfrm>
          <a:prstGeom prst="rect">
            <a:avLst/>
          </a:prstGeom>
          <a:noFill/>
        </p:spPr>
        <p:txBody>
          <a:bodyPr wrap="square" rtlCol="0">
            <a:spAutoFit/>
          </a:bodyPr>
          <a:lstStyle/>
          <a:p>
            <a:pPr algn="ctr">
              <a:lnSpc>
                <a:spcPct val="115000"/>
              </a:lnSpc>
              <a:spcAft>
                <a:spcPts val="1000"/>
              </a:spcAft>
            </a:pPr>
            <a:endParaRPr lang="de-DE" sz="1400" b="1" dirty="0">
              <a:latin typeface="Arial"/>
              <a:ea typeface="Calibri"/>
              <a:cs typeface="Times New Roman"/>
            </a:endParaRPr>
          </a:p>
          <a:p>
            <a:pPr algn="ctr">
              <a:lnSpc>
                <a:spcPct val="115000"/>
              </a:lnSpc>
              <a:spcAft>
                <a:spcPts val="1000"/>
              </a:spcAft>
            </a:pPr>
            <a:r>
              <a:rPr lang="de-DE" sz="1400" b="1" dirty="0">
                <a:latin typeface="Arial"/>
                <a:ea typeface="Calibri"/>
                <a:cs typeface="Times New Roman"/>
              </a:rPr>
              <a:t>2.</a:t>
            </a:r>
            <a:r>
              <a:rPr lang="de-DE" sz="1400" dirty="0">
                <a:latin typeface="Arial"/>
                <a:ea typeface="Calibri"/>
                <a:cs typeface="Times New Roman"/>
              </a:rPr>
              <a:t> </a:t>
            </a:r>
            <a:r>
              <a:rPr lang="de-DE" sz="1400" b="1" dirty="0">
                <a:latin typeface="Arial"/>
                <a:ea typeface="Calibri"/>
                <a:cs typeface="Times New Roman"/>
              </a:rPr>
              <a:t>Ziele der Verbraucherbildung</a:t>
            </a:r>
            <a:r>
              <a:rPr lang="de-DE" sz="1400" dirty="0">
                <a:latin typeface="Arial"/>
                <a:ea typeface="Calibri"/>
                <a:cs typeface="Times New Roman"/>
              </a:rPr>
              <a:t> </a:t>
            </a:r>
          </a:p>
          <a:p>
            <a:pPr>
              <a:lnSpc>
                <a:spcPct val="115000"/>
              </a:lnSpc>
            </a:pPr>
            <a:r>
              <a:rPr lang="de-DE" sz="1400" dirty="0">
                <a:latin typeface="Arial"/>
                <a:ea typeface="Calibri"/>
                <a:cs typeface="Times New Roman"/>
              </a:rPr>
              <a:t>Auseinandersetzung mit</a:t>
            </a:r>
          </a:p>
          <a:p>
            <a:pPr>
              <a:lnSpc>
                <a:spcPct val="115000"/>
              </a:lnSpc>
            </a:pPr>
            <a:endParaRPr lang="de-DE" sz="1200" dirty="0">
              <a:ea typeface="Calibri"/>
              <a:cs typeface="Times New Roman"/>
            </a:endParaRPr>
          </a:p>
          <a:p>
            <a:pPr marL="342900" lvl="0" indent="-342900">
              <a:buFont typeface="+mj-lt"/>
              <a:buAutoNum type="arabicParenR"/>
              <a:tabLst>
                <a:tab pos="457200" algn="l"/>
              </a:tabLst>
            </a:pPr>
            <a:r>
              <a:rPr lang="de-DE" sz="1400" dirty="0">
                <a:latin typeface="Arial"/>
                <a:ea typeface="Calibri"/>
                <a:cs typeface="Times New Roman"/>
              </a:rPr>
              <a:t>individuellen Bedürfnissen und Bedarfen</a:t>
            </a:r>
            <a:endParaRPr lang="de-DE" sz="1400" dirty="0">
              <a:ea typeface="Calibri"/>
              <a:cs typeface="Times New Roman"/>
            </a:endParaRPr>
          </a:p>
          <a:p>
            <a:pPr marL="342900" lvl="0" indent="-342900">
              <a:buFont typeface="+mj-lt"/>
              <a:buAutoNum type="arabicParenR"/>
              <a:tabLst>
                <a:tab pos="457200" algn="l"/>
              </a:tabLst>
            </a:pPr>
            <a:r>
              <a:rPr lang="de-DE" sz="1400" dirty="0">
                <a:latin typeface="Arial"/>
                <a:ea typeface="Calibri"/>
                <a:cs typeface="Times New Roman"/>
              </a:rPr>
              <a:t>gesellschaftlichen Einflüssen auf Konsumentscheidungen</a:t>
            </a:r>
            <a:endParaRPr lang="de-DE" sz="1400" dirty="0">
              <a:ea typeface="Calibri"/>
              <a:cs typeface="Times New Roman"/>
            </a:endParaRPr>
          </a:p>
          <a:p>
            <a:pPr marL="342900" lvl="0" indent="-342900">
              <a:buFont typeface="+mj-lt"/>
              <a:buAutoNum type="arabicParenR"/>
              <a:tabLst>
                <a:tab pos="457200" algn="l"/>
              </a:tabLst>
            </a:pPr>
            <a:r>
              <a:rPr lang="de-DE" sz="1400" dirty="0">
                <a:latin typeface="Arial"/>
                <a:ea typeface="Calibri"/>
                <a:cs typeface="Times New Roman"/>
              </a:rPr>
              <a:t>individuellen und gesellschaftlichen Folgen des Konsums </a:t>
            </a:r>
            <a:endParaRPr lang="de-DE" sz="1400" dirty="0">
              <a:ea typeface="Calibri"/>
              <a:cs typeface="Times New Roman"/>
            </a:endParaRPr>
          </a:p>
          <a:p>
            <a:pPr marL="342900" lvl="0" indent="-342900">
              <a:buFont typeface="+mj-lt"/>
              <a:buAutoNum type="arabicParenR"/>
              <a:tabLst>
                <a:tab pos="457200" algn="l"/>
              </a:tabLst>
            </a:pPr>
            <a:r>
              <a:rPr lang="de-DE" sz="1400" dirty="0">
                <a:latin typeface="Arial"/>
                <a:ea typeface="Calibri"/>
                <a:cs typeface="Times New Roman"/>
              </a:rPr>
              <a:t>politisch-rechtlichen und sozioökonomischen Rahmenbedingungen </a:t>
            </a:r>
            <a:endParaRPr lang="de-DE" sz="1400" dirty="0">
              <a:ea typeface="Calibri"/>
              <a:cs typeface="Times New Roman"/>
            </a:endParaRPr>
          </a:p>
          <a:p>
            <a:pPr marL="342900" lvl="0" indent="-342900">
              <a:buFont typeface="+mj-lt"/>
              <a:buAutoNum type="arabicParenR"/>
              <a:tabLst>
                <a:tab pos="457200" algn="l"/>
              </a:tabLst>
            </a:pPr>
            <a:r>
              <a:rPr lang="de-DE" sz="1400" dirty="0">
                <a:latin typeface="Arial"/>
                <a:ea typeface="Calibri"/>
                <a:cs typeface="Times New Roman"/>
              </a:rPr>
              <a:t>Kriterien für Konsumentscheidungen</a:t>
            </a:r>
            <a:endParaRPr lang="de-DE" sz="1400" dirty="0">
              <a:ea typeface="Calibri"/>
              <a:cs typeface="Times New Roman"/>
            </a:endParaRPr>
          </a:p>
          <a:p>
            <a:pPr marL="342900" lvl="0" indent="-342900">
              <a:buFont typeface="+mj-lt"/>
              <a:buAutoNum type="arabicParenR"/>
              <a:tabLst>
                <a:tab pos="457200" algn="l"/>
              </a:tabLst>
            </a:pPr>
            <a:r>
              <a:rPr lang="de-DE" sz="1400" dirty="0">
                <a:latin typeface="Arial"/>
                <a:ea typeface="Calibri"/>
                <a:cs typeface="Times New Roman"/>
              </a:rPr>
              <a:t>individuellen, kollektiven und politischen Gestaltungsoptionen des Konsums </a:t>
            </a:r>
            <a:endParaRPr lang="de-DE" sz="1400" dirty="0">
              <a:ea typeface="Calibri"/>
              <a:cs typeface="Times New Roman"/>
            </a:endParaRPr>
          </a:p>
          <a:p>
            <a:endParaRPr lang="de-DE" dirty="0"/>
          </a:p>
        </p:txBody>
      </p:sp>
    </p:spTree>
    <p:extLst>
      <p:ext uri="{BB962C8B-B14F-4D97-AF65-F5344CB8AC3E}">
        <p14:creationId xmlns:p14="http://schemas.microsoft.com/office/powerpoint/2010/main" val="4196575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D0AACC-DB7C-CB49-A3A5-7DEFCD9E9304}"/>
              </a:ext>
            </a:extLst>
          </p:cNvPr>
          <p:cNvSpPr>
            <a:spLocks noGrp="1"/>
          </p:cNvSpPr>
          <p:nvPr>
            <p:ph type="title"/>
          </p:nvPr>
        </p:nvSpPr>
        <p:spPr/>
        <p:txBody>
          <a:bodyPr/>
          <a:lstStyle/>
          <a:p>
            <a:r>
              <a:rPr lang="de-DE" dirty="0"/>
              <a:t>Fachliche Einbindung Berufliche Orientierung</a:t>
            </a:r>
          </a:p>
        </p:txBody>
      </p:sp>
      <p:sp>
        <p:nvSpPr>
          <p:cNvPr id="3" name="Inhaltsplatzhalter 2">
            <a:extLst>
              <a:ext uri="{FF2B5EF4-FFF2-40B4-BE49-F238E27FC236}">
                <a16:creationId xmlns:a16="http://schemas.microsoft.com/office/drawing/2014/main" id="{874F4ADD-174B-B64E-A227-DBE92DE34F67}"/>
              </a:ext>
            </a:extLst>
          </p:cNvPr>
          <p:cNvSpPr>
            <a:spLocks noGrp="1"/>
          </p:cNvSpPr>
          <p:nvPr>
            <p:ph idx="1"/>
          </p:nvPr>
        </p:nvSpPr>
        <p:spPr>
          <a:xfrm>
            <a:off x="440100" y="4077072"/>
            <a:ext cx="8229600" cy="1944216"/>
          </a:xfrm>
        </p:spPr>
        <p:txBody>
          <a:bodyPr>
            <a:normAutofit fontScale="92500" lnSpcReduction="20000"/>
          </a:bodyPr>
          <a:lstStyle/>
          <a:p>
            <a:pPr marL="57150" indent="0">
              <a:buNone/>
            </a:pPr>
            <a:r>
              <a:rPr lang="de-DE" dirty="0"/>
              <a:t>Lern- und Kompetenzbereiche (BOX):</a:t>
            </a:r>
          </a:p>
          <a:p>
            <a:pPr lvl="1"/>
            <a:r>
              <a:rPr lang="de-DE" dirty="0"/>
              <a:t>Berufliche Sicherheit (1)</a:t>
            </a:r>
          </a:p>
          <a:p>
            <a:pPr lvl="1"/>
            <a:r>
              <a:rPr lang="de-DE" dirty="0"/>
              <a:t>Berufliches Selbstkonzept (2)</a:t>
            </a:r>
          </a:p>
          <a:p>
            <a:pPr lvl="1"/>
            <a:r>
              <a:rPr lang="de-DE" dirty="0"/>
              <a:t>Selbstwirksamkeit (3)</a:t>
            </a:r>
          </a:p>
          <a:p>
            <a:pPr lvl="1"/>
            <a:r>
              <a:rPr lang="de-DE" dirty="0"/>
              <a:t>Flexibilität (4)</a:t>
            </a:r>
          </a:p>
          <a:p>
            <a:pPr lvl="1"/>
            <a:r>
              <a:rPr lang="de-DE" dirty="0"/>
              <a:t>Berufswahlengagement (5)</a:t>
            </a:r>
          </a:p>
        </p:txBody>
      </p:sp>
      <p:pic>
        <p:nvPicPr>
          <p:cNvPr id="11" name="Grafik 2">
            <a:extLst>
              <a:ext uri="{FF2B5EF4-FFF2-40B4-BE49-F238E27FC236}">
                <a16:creationId xmlns:a16="http://schemas.microsoft.com/office/drawing/2014/main" id="{19B90162-FEA1-244B-B783-2CB046D1A5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0368" y="1819846"/>
            <a:ext cx="3989332" cy="2131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3">
            <a:extLst>
              <a:ext uri="{FF2B5EF4-FFF2-40B4-BE49-F238E27FC236}">
                <a16:creationId xmlns:a16="http://schemas.microsoft.com/office/drawing/2014/main" id="{EFB426E5-1A55-A64D-918B-7620A627FE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454" y="1841676"/>
            <a:ext cx="3166395"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ußzeilenplatzhalter 4"/>
          <p:cNvSpPr>
            <a:spLocks noGrp="1"/>
          </p:cNvSpPr>
          <p:nvPr>
            <p:ph type="ftr" sz="quarter" idx="11"/>
          </p:nvPr>
        </p:nvSpPr>
        <p:spPr/>
        <p:txBody>
          <a:bodyPr/>
          <a:lstStyle/>
          <a:p>
            <a:r>
              <a:rPr lang="de-DE"/>
              <a:t>Implementationsveranstaltung zur Einführung der Kernlehrpläne</a:t>
            </a:r>
          </a:p>
        </p:txBody>
      </p:sp>
    </p:spTree>
    <p:extLst>
      <p:ext uri="{BB962C8B-B14F-4D97-AF65-F5344CB8AC3E}">
        <p14:creationId xmlns:p14="http://schemas.microsoft.com/office/powerpoint/2010/main" val="1906818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1268760"/>
            <a:ext cx="8147248" cy="4104456"/>
          </a:xfrm>
        </p:spPr>
        <p:txBody>
          <a:bodyPr anchor="ctr" anchorCtr="0">
            <a:noAutofit/>
          </a:bodyPr>
          <a:lstStyle/>
          <a:p>
            <a:pPr algn="ctr"/>
            <a:r>
              <a:rPr lang="de-DE" sz="3200" b="0" dirty="0">
                <a:solidFill>
                  <a:srgbClr val="0070C0"/>
                </a:solidFill>
              </a:rPr>
              <a:t/>
            </a:r>
            <a:br>
              <a:rPr lang="de-DE" sz="3200" b="0" dirty="0">
                <a:solidFill>
                  <a:srgbClr val="0070C0"/>
                </a:solidFill>
              </a:rPr>
            </a:br>
            <a:r>
              <a:rPr lang="de-DE" sz="3200" b="0" dirty="0">
                <a:solidFill>
                  <a:srgbClr val="0070C0"/>
                </a:solidFill>
              </a:rPr>
              <a:t/>
            </a:r>
            <a:br>
              <a:rPr lang="de-DE" sz="3200" b="0" dirty="0">
                <a:solidFill>
                  <a:srgbClr val="0070C0"/>
                </a:solidFill>
              </a:rPr>
            </a:br>
            <a:r>
              <a:rPr lang="de-DE" sz="3200" b="0" dirty="0">
                <a:solidFill>
                  <a:srgbClr val="0070C0"/>
                </a:solidFill>
              </a:rPr>
              <a:t/>
            </a:r>
            <a:br>
              <a:rPr lang="de-DE" sz="3200" b="0" dirty="0">
                <a:solidFill>
                  <a:srgbClr val="0070C0"/>
                </a:solidFill>
              </a:rPr>
            </a:br>
            <a:r>
              <a:rPr lang="de-DE" sz="3600" b="0" dirty="0">
                <a:solidFill>
                  <a:srgbClr val="0070C0"/>
                </a:solidFill>
                <a:latin typeface="+mn-lt"/>
              </a:rPr>
              <a:t>3. Schulinterne Lehrpläne</a:t>
            </a:r>
            <a:br>
              <a:rPr lang="de-DE" sz="3600" b="0" dirty="0">
                <a:solidFill>
                  <a:srgbClr val="0070C0"/>
                </a:solidFill>
                <a:latin typeface="+mn-lt"/>
              </a:rPr>
            </a:br>
            <a:r>
              <a:rPr lang="de-DE" sz="3200" b="0" dirty="0">
                <a:solidFill>
                  <a:srgbClr val="0070C0"/>
                </a:solidFill>
              </a:rPr>
              <a:t/>
            </a:r>
            <a:br>
              <a:rPr lang="de-DE" sz="3200" b="0" dirty="0">
                <a:solidFill>
                  <a:srgbClr val="0070C0"/>
                </a:solidFill>
              </a:rPr>
            </a:br>
            <a:endParaRPr lang="de-DE" sz="3200" b="0" dirty="0">
              <a:solidFill>
                <a:srgbClr val="0070C0"/>
              </a:solidFill>
            </a:endParaRPr>
          </a:p>
        </p:txBody>
      </p:sp>
      <p:sp>
        <p:nvSpPr>
          <p:cNvPr id="6" name="Fußzeilenplatzhalter 5"/>
          <p:cNvSpPr>
            <a:spLocks noGrp="1"/>
          </p:cNvSpPr>
          <p:nvPr>
            <p:ph type="ftr" sz="quarter" idx="11"/>
          </p:nvPr>
        </p:nvSpPr>
        <p:spPr/>
        <p:txBody>
          <a:bodyPr/>
          <a:lstStyle/>
          <a:p>
            <a:r>
              <a:rPr lang="de-DE"/>
              <a:t>Implementationsveranstaltung zur Einführung der Kernlehrpläne</a:t>
            </a:r>
            <a:endParaRPr lang="de-DE" dirty="0"/>
          </a:p>
        </p:txBody>
      </p:sp>
    </p:spTree>
    <p:extLst>
      <p:ext uri="{BB962C8B-B14F-4D97-AF65-F5344CB8AC3E}">
        <p14:creationId xmlns:p14="http://schemas.microsoft.com/office/powerpoint/2010/main" val="3050296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dirty="0"/>
              <a:t>Schulinterne Lehrpläne - rechtlicher Rahmen</a:t>
            </a:r>
          </a:p>
        </p:txBody>
      </p:sp>
      <p:sp>
        <p:nvSpPr>
          <p:cNvPr id="6" name="Inhaltsplatzhalter 2">
            <a:extLst>
              <a:ext uri="{FF2B5EF4-FFF2-40B4-BE49-F238E27FC236}">
                <a16:creationId xmlns:a16="http://schemas.microsoft.com/office/drawing/2014/main" id="{2B853F5F-5949-794C-9799-C2F6F6D2C13D}"/>
              </a:ext>
            </a:extLst>
          </p:cNvPr>
          <p:cNvSpPr txBox="1">
            <a:spLocks/>
          </p:cNvSpPr>
          <p:nvPr/>
        </p:nvSpPr>
        <p:spPr>
          <a:xfrm>
            <a:off x="467544" y="1988840"/>
            <a:ext cx="8229600" cy="381642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None/>
            </a:pPr>
            <a:r>
              <a:rPr lang="de-DE" altLang="de-DE" sz="1800" b="1" dirty="0" smtClean="0"/>
              <a:t>§ </a:t>
            </a:r>
            <a:r>
              <a:rPr lang="de-DE" altLang="de-DE" sz="1800" b="1" dirty="0" smtClean="0"/>
              <a:t>29 </a:t>
            </a:r>
            <a:r>
              <a:rPr lang="de-DE" altLang="de-DE" sz="1800" b="1" dirty="0" err="1" smtClean="0"/>
              <a:t>SchulG</a:t>
            </a:r>
            <a:endParaRPr lang="de-DE" altLang="de-DE" sz="1800" b="1" dirty="0"/>
          </a:p>
          <a:p>
            <a:pPr marL="0" indent="0" algn="ctr">
              <a:spcBef>
                <a:spcPct val="50000"/>
              </a:spcBef>
              <a:buFont typeface="Arial" panose="020B0604020202020204" pitchFamily="34" charset="0"/>
              <a:buNone/>
            </a:pPr>
            <a:r>
              <a:rPr lang="de-DE" altLang="de-DE" sz="1800" b="1" dirty="0"/>
              <a:t>Unterrichtsvorgaben</a:t>
            </a:r>
          </a:p>
          <a:p>
            <a:pPr marL="542925" indent="-542925">
              <a:spcBef>
                <a:spcPct val="50000"/>
              </a:spcBef>
              <a:buFontTx/>
              <a:buAutoNum type="arabicParenBoth"/>
            </a:pPr>
            <a:r>
              <a:rPr lang="de-DE" altLang="de-DE" sz="1800" dirty="0"/>
              <a:t>Das </a:t>
            </a:r>
            <a:r>
              <a:rPr lang="de-DE" altLang="de-DE" sz="1800" b="1" dirty="0"/>
              <a:t>Ministerium</a:t>
            </a:r>
            <a:r>
              <a:rPr lang="de-DE" altLang="de-DE" sz="1800" dirty="0"/>
              <a:t> erlässt in der Regel </a:t>
            </a:r>
            <a:r>
              <a:rPr lang="de-DE" altLang="de-DE" sz="1800" b="1" dirty="0"/>
              <a:t>schulformspezifische Vorgaben </a:t>
            </a:r>
            <a:r>
              <a:rPr lang="de-DE" altLang="de-DE" sz="1800" dirty="0"/>
              <a:t>für den Unterricht (Richtlinien, Rahmenvorgaben, </a:t>
            </a:r>
            <a:r>
              <a:rPr lang="de-DE" altLang="de-DE" sz="1800" b="1" dirty="0"/>
              <a:t>Lehrpläne</a:t>
            </a:r>
            <a:r>
              <a:rPr lang="de-DE" altLang="de-DE" sz="1800" dirty="0"/>
              <a:t>). Diese legen insbesondere die Ziele und Inhalte für die Bildungsgänge, Unterrichtsfächer und Lernbereiche fest und bestimmen die erwarteten Lernergebnisse (Bildungsstandards).</a:t>
            </a:r>
          </a:p>
          <a:p>
            <a:pPr marL="542925" indent="-542925">
              <a:spcBef>
                <a:spcPct val="50000"/>
              </a:spcBef>
              <a:buFontTx/>
              <a:buAutoNum type="arabicParenBoth"/>
            </a:pPr>
            <a:r>
              <a:rPr lang="de-DE" altLang="de-DE" sz="1800" dirty="0"/>
              <a:t>Die </a:t>
            </a:r>
            <a:r>
              <a:rPr lang="de-DE" altLang="de-DE" sz="1800" b="1" dirty="0"/>
              <a:t>Schulen</a:t>
            </a:r>
            <a:r>
              <a:rPr lang="de-DE" altLang="de-DE" sz="1800" dirty="0"/>
              <a:t> bestimmen auf der Grundlage der Unterrichtsvorgaben nach Absatz 1 in Verbindung mit ihrem Schulprogramm </a:t>
            </a:r>
            <a:r>
              <a:rPr lang="de-DE" altLang="de-DE" sz="1800" b="1" dirty="0"/>
              <a:t>schuleigene Unterrichtsvorgaben</a:t>
            </a:r>
            <a:r>
              <a:rPr lang="de-DE" altLang="de-DE" sz="1800" dirty="0"/>
              <a:t>.</a:t>
            </a:r>
          </a:p>
          <a:p>
            <a:pPr marL="542925" indent="-542925">
              <a:spcBef>
                <a:spcPct val="50000"/>
              </a:spcBef>
              <a:buFontTx/>
              <a:buAutoNum type="arabicParenBoth"/>
            </a:pPr>
            <a:r>
              <a:rPr lang="de-DE" altLang="de-DE" sz="1800" dirty="0"/>
              <a:t>Unterrichtsvorgaben nach den Absätzen 1 und 2 sind so zu fassen, dass für die Lehrerinnen und Lehrer ein </a:t>
            </a:r>
            <a:r>
              <a:rPr lang="de-DE" altLang="de-DE" sz="1800" b="1" dirty="0"/>
              <a:t>pädagogischer Gestaltungsspielraum </a:t>
            </a:r>
            <a:r>
              <a:rPr lang="de-DE" altLang="de-DE" sz="1800" dirty="0"/>
              <a:t>bleibt.</a:t>
            </a:r>
          </a:p>
          <a:p>
            <a:pPr marL="542925"/>
            <a:endParaRPr lang="de-DE" dirty="0"/>
          </a:p>
        </p:txBody>
      </p:sp>
      <p:pic>
        <p:nvPicPr>
          <p:cNvPr id="7" name="Picture 50" descr="paragraph_2">
            <a:extLst>
              <a:ext uri="{FF2B5EF4-FFF2-40B4-BE49-F238E27FC236}">
                <a16:creationId xmlns:a16="http://schemas.microsoft.com/office/drawing/2014/main" id="{85CD0BEE-55BF-0E44-98E6-E99F3FCD4A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794" y="1772816"/>
            <a:ext cx="97631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ußzeilenplatzhalter 3"/>
          <p:cNvSpPr>
            <a:spLocks noGrp="1"/>
          </p:cNvSpPr>
          <p:nvPr>
            <p:ph type="ftr" sz="quarter" idx="11"/>
          </p:nvPr>
        </p:nvSpPr>
        <p:spPr/>
        <p:txBody>
          <a:bodyPr/>
          <a:lstStyle/>
          <a:p>
            <a:r>
              <a:rPr lang="de-DE"/>
              <a:t>Implementationsveranstaltung zur Einführung der Kernlehrpläne</a:t>
            </a:r>
          </a:p>
        </p:txBody>
      </p:sp>
    </p:spTree>
    <p:extLst>
      <p:ext uri="{BB962C8B-B14F-4D97-AF65-F5344CB8AC3E}">
        <p14:creationId xmlns:p14="http://schemas.microsoft.com/office/powerpoint/2010/main" val="864171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dirty="0"/>
              <a:t>Schulinterne Lehrpläne - rechtlicher Rahmen</a:t>
            </a:r>
          </a:p>
        </p:txBody>
      </p:sp>
      <p:sp>
        <p:nvSpPr>
          <p:cNvPr id="8" name="Inhaltsplatzhalter 2">
            <a:extLst>
              <a:ext uri="{FF2B5EF4-FFF2-40B4-BE49-F238E27FC236}">
                <a16:creationId xmlns:a16="http://schemas.microsoft.com/office/drawing/2014/main" id="{06F28B1B-32C5-6648-AE4A-7B465D11DF2C}"/>
              </a:ext>
            </a:extLst>
          </p:cNvPr>
          <p:cNvSpPr txBox="1">
            <a:spLocks/>
          </p:cNvSpPr>
          <p:nvPr/>
        </p:nvSpPr>
        <p:spPr>
          <a:xfrm>
            <a:off x="609600" y="1853208"/>
            <a:ext cx="8229600" cy="42050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None/>
            </a:pPr>
            <a:r>
              <a:rPr lang="de-DE" altLang="de-DE" sz="1600" b="1" dirty="0" smtClean="0"/>
              <a:t>§ </a:t>
            </a:r>
            <a:r>
              <a:rPr lang="de-DE" altLang="de-DE" sz="1600" b="1" dirty="0" smtClean="0"/>
              <a:t>70 </a:t>
            </a:r>
            <a:r>
              <a:rPr lang="de-DE" altLang="de-DE" sz="1600" b="1" dirty="0" err="1" smtClean="0"/>
              <a:t>SchulG</a:t>
            </a:r>
            <a:endParaRPr lang="de-DE" altLang="de-DE" sz="1600" b="1" dirty="0"/>
          </a:p>
          <a:p>
            <a:pPr marL="0" indent="0" algn="ctr">
              <a:spcBef>
                <a:spcPct val="50000"/>
              </a:spcBef>
              <a:buFont typeface="Arial" panose="020B0604020202020204" pitchFamily="34" charset="0"/>
              <a:buNone/>
            </a:pPr>
            <a:r>
              <a:rPr lang="de-DE" altLang="de-DE" sz="1600" b="1" dirty="0"/>
              <a:t>Fachkonferenz, Bildungsgangkonferenz</a:t>
            </a:r>
          </a:p>
          <a:p>
            <a:pPr marL="0" indent="0">
              <a:spcBef>
                <a:spcPct val="50000"/>
              </a:spcBef>
              <a:buFont typeface="Arial" panose="020B0604020202020204" pitchFamily="34" charset="0"/>
              <a:buNone/>
            </a:pPr>
            <a:r>
              <a:rPr lang="de-DE" altLang="de-DE" sz="1600" dirty="0"/>
              <a:t>…</a:t>
            </a:r>
          </a:p>
          <a:p>
            <a:pPr>
              <a:spcBef>
                <a:spcPct val="50000"/>
              </a:spcBef>
              <a:buFontTx/>
              <a:buAutoNum type="arabicParenBoth" startAt="3"/>
            </a:pPr>
            <a:r>
              <a:rPr lang="de-DE" altLang="de-DE" sz="1600" dirty="0"/>
              <a:t>Die Fachkonferenz berät über alle das Fach oder die Fachrichtung betreffenden Angelegenheiten einschließlich der Zusammenarbeit mit anderen Fächern. Sie trägt Verantwortung für die schulinterne Qualitätssicherung und -entwicklung der fachlichen Arbeit und berät über Ziele, Arbeitspläne, Evaluationsmaßnahmen und -ergebnisse und Rechenschaftslegung.</a:t>
            </a:r>
          </a:p>
          <a:p>
            <a:pPr>
              <a:spcBef>
                <a:spcPct val="50000"/>
              </a:spcBef>
              <a:buFontTx/>
              <a:buAutoNum type="arabicParenBoth" startAt="3"/>
            </a:pPr>
            <a:r>
              <a:rPr lang="de-DE" altLang="de-DE" sz="1600" dirty="0"/>
              <a:t>Die Fachkonferenz entscheidet in ihrem Fach insbesondere über</a:t>
            </a:r>
          </a:p>
          <a:p>
            <a:pPr lvl="1">
              <a:spcBef>
                <a:spcPct val="50000"/>
              </a:spcBef>
              <a:buFontTx/>
              <a:buAutoNum type="arabicPeriod"/>
            </a:pPr>
            <a:r>
              <a:rPr lang="de-DE" altLang="de-DE" sz="1600" dirty="0"/>
              <a:t>Grundsätze zur fachdidaktischen und fachmethodischen Arbeit</a:t>
            </a:r>
            <a:r>
              <a:rPr lang="de-DE" altLang="de-DE" sz="1600" dirty="0">
                <a:solidFill>
                  <a:srgbClr val="FF0000"/>
                </a:solidFill>
              </a:rPr>
              <a:t>,</a:t>
            </a:r>
          </a:p>
          <a:p>
            <a:pPr lvl="1">
              <a:spcBef>
                <a:spcPct val="50000"/>
              </a:spcBef>
              <a:buFontTx/>
              <a:buAutoNum type="arabicPeriod"/>
            </a:pPr>
            <a:r>
              <a:rPr lang="de-DE" altLang="de-DE" sz="1600" dirty="0"/>
              <a:t>Grundsätze zur Leistungsbewertung,</a:t>
            </a:r>
          </a:p>
          <a:p>
            <a:pPr lvl="1">
              <a:spcBef>
                <a:spcPct val="50000"/>
              </a:spcBef>
              <a:buFontTx/>
              <a:buAutoNum type="arabicPeriod"/>
            </a:pPr>
            <a:r>
              <a:rPr lang="de-DE" altLang="de-DE" sz="1600" dirty="0"/>
              <a:t>Vorschläge an die Lehrerkonferenz zur Einführung von Lernmitteln</a:t>
            </a:r>
            <a:r>
              <a:rPr lang="de-DE" altLang="de-DE" sz="1600" dirty="0">
                <a:solidFill>
                  <a:srgbClr val="FF0000"/>
                </a:solidFill>
              </a:rPr>
              <a:t>.</a:t>
            </a:r>
          </a:p>
        </p:txBody>
      </p:sp>
      <p:pic>
        <p:nvPicPr>
          <p:cNvPr id="9" name="Picture 50" descr="paragraph_2">
            <a:extLst>
              <a:ext uri="{FF2B5EF4-FFF2-40B4-BE49-F238E27FC236}">
                <a16:creationId xmlns:a16="http://schemas.microsoft.com/office/drawing/2014/main" id="{7448CAB6-CF26-2140-A437-3E8C5E4534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194" y="1925216"/>
            <a:ext cx="97631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ußzeilenplatzhalter 3"/>
          <p:cNvSpPr>
            <a:spLocks noGrp="1"/>
          </p:cNvSpPr>
          <p:nvPr>
            <p:ph type="ftr" sz="quarter" idx="11"/>
          </p:nvPr>
        </p:nvSpPr>
        <p:spPr/>
        <p:txBody>
          <a:bodyPr/>
          <a:lstStyle/>
          <a:p>
            <a:r>
              <a:rPr lang="de-DE"/>
              <a:t>Implementationsveranstaltung zur Einführung der Kernlehrpläne</a:t>
            </a:r>
          </a:p>
        </p:txBody>
      </p:sp>
    </p:spTree>
    <p:extLst>
      <p:ext uri="{BB962C8B-B14F-4D97-AF65-F5344CB8AC3E}">
        <p14:creationId xmlns:p14="http://schemas.microsoft.com/office/powerpoint/2010/main" val="3799935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076897"/>
            <a:ext cx="8158606" cy="504403"/>
          </a:xfrm>
        </p:spPr>
        <p:txBody>
          <a:bodyPr/>
          <a:lstStyle/>
          <a:p>
            <a:r>
              <a:rPr lang="de-DE" sz="3200" dirty="0"/>
              <a:t>Curriculumentwicklung</a:t>
            </a:r>
            <a:endParaRPr lang="de-DE" sz="1600" b="1" dirty="0"/>
          </a:p>
        </p:txBody>
      </p:sp>
      <p:grpSp>
        <p:nvGrpSpPr>
          <p:cNvPr id="3" name="Gruppieren 2"/>
          <p:cNvGrpSpPr/>
          <p:nvPr/>
        </p:nvGrpSpPr>
        <p:grpSpPr>
          <a:xfrm>
            <a:off x="1259632" y="3429000"/>
            <a:ext cx="2160000" cy="2340000"/>
            <a:chOff x="361453" y="3978650"/>
            <a:chExt cx="2160000" cy="2340000"/>
          </a:xfrm>
        </p:grpSpPr>
        <p:sp>
          <p:nvSpPr>
            <p:cNvPr id="11" name="Rectangle 6"/>
            <p:cNvSpPr>
              <a:spLocks noChangeArrowheads="1"/>
            </p:cNvSpPr>
            <p:nvPr/>
          </p:nvSpPr>
          <p:spPr bwMode="auto">
            <a:xfrm>
              <a:off x="361453" y="3978650"/>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dirty="0"/>
            </a:p>
          </p:txBody>
        </p:sp>
        <p:sp>
          <p:nvSpPr>
            <p:cNvPr id="12" name="Text Box 10"/>
            <p:cNvSpPr txBox="1">
              <a:spLocks noChangeArrowheads="1"/>
            </p:cNvSpPr>
            <p:nvPr/>
          </p:nvSpPr>
          <p:spPr bwMode="auto">
            <a:xfrm>
              <a:off x="880542" y="5519701"/>
              <a:ext cx="1203187" cy="646331"/>
            </a:xfrm>
            <a:prstGeom prst="rect">
              <a:avLst/>
            </a:prstGeom>
            <a:noFill/>
            <a:ln>
              <a:noFill/>
            </a:ln>
            <a:effectLst/>
          </p:spPr>
          <p:txBody>
            <a:bodyPr wrap="squar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pPr algn="ctr"/>
              <a:r>
                <a:rPr lang="de-DE" altLang="de-DE" dirty="0"/>
                <a:t>Kern-lehrpläne</a:t>
              </a:r>
            </a:p>
          </p:txBody>
        </p:sp>
        <p:pic>
          <p:nvPicPr>
            <p:cNvPr id="13" name="Picture 14" descr="NRW_MSW_RGB"/>
            <p:cNvPicPr>
              <a:picLocks noChangeAspect="1" noChangeArrowheads="1"/>
            </p:cNvPicPr>
            <p:nvPr/>
          </p:nvPicPr>
          <p:blipFill>
            <a:blip r:embed="rId3" cstate="print">
              <a:extLst>
                <a:ext uri="{28A0092B-C50C-407E-A947-70E740481C1C}">
                  <a14:useLocalDpi xmlns:a14="http://schemas.microsoft.com/office/drawing/2010/main" val="0"/>
                </a:ext>
              </a:extLst>
            </a:blip>
            <a:srcRect l="80573"/>
            <a:stretch>
              <a:fillRect/>
            </a:stretch>
          </p:blipFill>
          <p:spPr bwMode="auto">
            <a:xfrm>
              <a:off x="880542" y="4184239"/>
              <a:ext cx="1203187" cy="1296987"/>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8" name="Gruppieren 17"/>
          <p:cNvGrpSpPr/>
          <p:nvPr/>
        </p:nvGrpSpPr>
        <p:grpSpPr>
          <a:xfrm>
            <a:off x="5364088" y="3429000"/>
            <a:ext cx="2160000" cy="2340000"/>
            <a:chOff x="3281362" y="2192338"/>
            <a:chExt cx="2160000" cy="2340000"/>
          </a:xfrm>
        </p:grpSpPr>
        <p:sp>
          <p:nvSpPr>
            <p:cNvPr id="15" name="Rectangle 6"/>
            <p:cNvSpPr>
              <a:spLocks noChangeArrowheads="1"/>
            </p:cNvSpPr>
            <p:nvPr/>
          </p:nvSpPr>
          <p:spPr bwMode="auto">
            <a:xfrm>
              <a:off x="3281362" y="2192338"/>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dirty="0"/>
            </a:p>
          </p:txBody>
        </p:sp>
        <p:sp>
          <p:nvSpPr>
            <p:cNvPr id="16" name="Text Box 11"/>
            <p:cNvSpPr txBox="1">
              <a:spLocks noChangeArrowheads="1"/>
            </p:cNvSpPr>
            <p:nvPr/>
          </p:nvSpPr>
          <p:spPr bwMode="auto">
            <a:xfrm>
              <a:off x="3550435" y="3744352"/>
              <a:ext cx="1582484" cy="646331"/>
            </a:xfrm>
            <a:prstGeom prst="rect">
              <a:avLst/>
            </a:pr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r>
                <a:rPr lang="de-DE" altLang="de-DE" dirty="0"/>
                <a:t>Schulinterne</a:t>
              </a:r>
            </a:p>
            <a:p>
              <a:pPr algn="ctr"/>
              <a:r>
                <a:rPr lang="de-DE" altLang="de-DE" dirty="0"/>
                <a:t>Lehrpläne</a:t>
              </a:r>
            </a:p>
          </p:txBody>
        </p:sp>
        <p:pic>
          <p:nvPicPr>
            <p:cNvPr id="17"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2994" y="2362597"/>
              <a:ext cx="1741461" cy="1337594"/>
            </a:xfrm>
            <a:prstGeom prst="rect">
              <a:avLst/>
            </a:prstGeom>
            <a:solidFill>
              <a:schemeClr val="bg1">
                <a:lumMod val="85000"/>
              </a:schemeClr>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 name="Textfeld 18"/>
          <p:cNvSpPr txBox="1"/>
          <p:nvPr/>
        </p:nvSpPr>
        <p:spPr>
          <a:xfrm>
            <a:off x="1403648" y="1700808"/>
            <a:ext cx="2015984" cy="1661993"/>
          </a:xfrm>
          <a:prstGeom prst="rect">
            <a:avLst/>
          </a:prstGeom>
          <a:noFill/>
        </p:spPr>
        <p:txBody>
          <a:bodyPr wrap="square" rtlCol="0">
            <a:spAutoFit/>
          </a:bodyPr>
          <a:lstStyle/>
          <a:p>
            <a:pPr algn="ctr"/>
            <a:r>
              <a:rPr lang="de-DE" sz="2400" b="1" dirty="0">
                <a:solidFill>
                  <a:srgbClr val="003CB4"/>
                </a:solidFill>
              </a:rPr>
              <a:t>Kompetenz-erwartungen</a:t>
            </a:r>
            <a:endParaRPr lang="de-DE" b="1" dirty="0"/>
          </a:p>
          <a:p>
            <a:pPr algn="ctr"/>
            <a:r>
              <a:rPr lang="de-DE" b="1" dirty="0"/>
              <a:t>Was?</a:t>
            </a:r>
          </a:p>
          <a:p>
            <a:pPr algn="ctr"/>
            <a:r>
              <a:rPr lang="de-DE" b="1" dirty="0"/>
              <a:t>Welches Niveau?</a:t>
            </a:r>
          </a:p>
          <a:p>
            <a:pPr algn="ctr"/>
            <a:r>
              <a:rPr lang="de-DE" b="1" dirty="0"/>
              <a:t>Wofür?</a:t>
            </a:r>
          </a:p>
        </p:txBody>
      </p:sp>
      <p:sp>
        <p:nvSpPr>
          <p:cNvPr id="20" name="Textfeld 19"/>
          <p:cNvSpPr txBox="1"/>
          <p:nvPr/>
        </p:nvSpPr>
        <p:spPr>
          <a:xfrm>
            <a:off x="5563264" y="1700808"/>
            <a:ext cx="1960823" cy="1661993"/>
          </a:xfrm>
          <a:prstGeom prst="rect">
            <a:avLst/>
          </a:prstGeom>
          <a:noFill/>
        </p:spPr>
        <p:txBody>
          <a:bodyPr wrap="square" rtlCol="0">
            <a:spAutoFit/>
          </a:bodyPr>
          <a:lstStyle/>
          <a:p>
            <a:pPr algn="ctr"/>
            <a:r>
              <a:rPr lang="de-DE" sz="2400" b="1" dirty="0">
                <a:solidFill>
                  <a:srgbClr val="003CB4"/>
                </a:solidFill>
              </a:rPr>
              <a:t>Kompetenz-entwicklung</a:t>
            </a:r>
          </a:p>
          <a:p>
            <a:pPr algn="ctr"/>
            <a:r>
              <a:rPr lang="de-DE" b="1" dirty="0"/>
              <a:t>Wie?</a:t>
            </a:r>
          </a:p>
          <a:p>
            <a:pPr algn="ctr"/>
            <a:r>
              <a:rPr lang="de-DE" b="1" dirty="0"/>
              <a:t>Wann?</a:t>
            </a:r>
          </a:p>
          <a:p>
            <a:pPr algn="ctr"/>
            <a:r>
              <a:rPr lang="de-DE" b="1" dirty="0"/>
              <a:t>Womit?</a:t>
            </a:r>
          </a:p>
        </p:txBody>
      </p:sp>
      <p:sp>
        <p:nvSpPr>
          <p:cNvPr id="5" name="Pfeil nach rechts 4"/>
          <p:cNvSpPr/>
          <p:nvPr/>
        </p:nvSpPr>
        <p:spPr>
          <a:xfrm>
            <a:off x="3990603" y="2708920"/>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Pfeil nach rechts 21"/>
          <p:cNvSpPr/>
          <p:nvPr/>
        </p:nvSpPr>
        <p:spPr>
          <a:xfrm>
            <a:off x="3995936" y="4437112"/>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Fußzeilenplatzhalter 3"/>
          <p:cNvSpPr>
            <a:spLocks noGrp="1"/>
          </p:cNvSpPr>
          <p:nvPr>
            <p:ph type="ftr" sz="quarter" idx="11"/>
          </p:nvPr>
        </p:nvSpPr>
        <p:spPr/>
        <p:txBody>
          <a:bodyPr/>
          <a:lstStyle/>
          <a:p>
            <a:r>
              <a:rPr lang="de-DE"/>
              <a:t>Implementationsveranstaltung zur Einführung der Kernlehrpläne</a:t>
            </a:r>
          </a:p>
        </p:txBody>
      </p:sp>
    </p:spTree>
    <p:extLst>
      <p:ext uri="{BB962C8B-B14F-4D97-AF65-F5344CB8AC3E}">
        <p14:creationId xmlns:p14="http://schemas.microsoft.com/office/powerpoint/2010/main" val="1095068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Gliederung</a:t>
            </a:r>
            <a:endParaRPr lang="de-DE" dirty="0"/>
          </a:p>
        </p:txBody>
      </p:sp>
      <p:sp>
        <p:nvSpPr>
          <p:cNvPr id="3" name="Inhaltsplatzhalter 2"/>
          <p:cNvSpPr>
            <a:spLocks noGrp="1"/>
          </p:cNvSpPr>
          <p:nvPr>
            <p:ph idx="1"/>
          </p:nvPr>
        </p:nvSpPr>
        <p:spPr>
          <a:xfrm>
            <a:off x="457200" y="1960240"/>
            <a:ext cx="8229600" cy="3845024"/>
          </a:xfrm>
        </p:spPr>
        <p:txBody>
          <a:bodyPr>
            <a:normAutofit/>
          </a:bodyPr>
          <a:lstStyle/>
          <a:p>
            <a:pPr marL="514350" indent="-514350">
              <a:buFont typeface="+mj-lt"/>
              <a:buAutoNum type="arabicPeriod"/>
            </a:pPr>
            <a:r>
              <a:rPr lang="de-DE" dirty="0"/>
              <a:t>Merkmale der neuen Kernlehrpläne</a:t>
            </a:r>
          </a:p>
          <a:p>
            <a:pPr marL="514350" lvl="0" indent="-514350">
              <a:buFont typeface="+mj-lt"/>
              <a:buAutoNum type="arabicPeriod"/>
            </a:pPr>
            <a:r>
              <a:rPr lang="de-DE" dirty="0"/>
              <a:t>Übergreifende Aufgaben</a:t>
            </a:r>
          </a:p>
          <a:p>
            <a:pPr marL="514350" indent="-514350">
              <a:buFont typeface="+mj-lt"/>
              <a:buAutoNum type="arabicPeriod"/>
            </a:pPr>
            <a:r>
              <a:rPr lang="de-DE" dirty="0"/>
              <a:t>Schulinterne Lehrpläne</a:t>
            </a:r>
          </a:p>
          <a:p>
            <a:pPr marL="514350" lvl="0" indent="-514350">
              <a:buFont typeface="+mj-lt"/>
              <a:buAutoNum type="arabicPeriod"/>
            </a:pPr>
            <a:r>
              <a:rPr lang="de-DE" dirty="0"/>
              <a:t>Der Kernlehrplan Wirtschaft und                                  Arbeitswelt im Detail</a:t>
            </a:r>
          </a:p>
          <a:p>
            <a:pPr marL="514350" lvl="0" indent="-514350">
              <a:buFont typeface="+mj-lt"/>
              <a:buAutoNum type="arabicPeriod"/>
            </a:pPr>
            <a:r>
              <a:rPr lang="de-DE" dirty="0"/>
              <a:t>Fachliche Unterstützungsmaterialien</a:t>
            </a:r>
          </a:p>
          <a:p>
            <a:pPr marL="0" indent="0">
              <a:buNone/>
            </a:pPr>
            <a:endParaRPr lang="de-DE" dirty="0"/>
          </a:p>
        </p:txBody>
      </p:sp>
      <p:sp>
        <p:nvSpPr>
          <p:cNvPr id="5" name="Fußzeilenplatzhalter 4"/>
          <p:cNvSpPr>
            <a:spLocks noGrp="1"/>
          </p:cNvSpPr>
          <p:nvPr>
            <p:ph type="ftr" sz="quarter" idx="11"/>
          </p:nvPr>
        </p:nvSpPr>
        <p:spPr/>
        <p:txBody>
          <a:bodyPr/>
          <a:lstStyle/>
          <a:p>
            <a:r>
              <a:rPr lang="de-DE"/>
              <a:t>Implementationsveranstaltung zur Einführung der Kernlehrpläne</a:t>
            </a:r>
            <a:endParaRPr lang="de-DE" dirty="0"/>
          </a:p>
        </p:txBody>
      </p:sp>
      <p:pic>
        <p:nvPicPr>
          <p:cNvPr id="7" name="Picture 2" descr="http://www.unifr.ch/pedg/bild_foto_logo/agenda.jpg"/>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6660232" y="1772816"/>
            <a:ext cx="1969198"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161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330E7-2FED-9240-B43B-791B2DA812C7}"/>
              </a:ext>
            </a:extLst>
          </p:cNvPr>
          <p:cNvSpPr>
            <a:spLocks noGrp="1"/>
          </p:cNvSpPr>
          <p:nvPr>
            <p:ph type="title"/>
          </p:nvPr>
        </p:nvSpPr>
        <p:spPr/>
        <p:txBody>
          <a:bodyPr/>
          <a:lstStyle/>
          <a:p>
            <a:r>
              <a:rPr lang="de-DE" dirty="0"/>
              <a:t>Funktionen von schulinternen Lehrplänen</a:t>
            </a:r>
          </a:p>
        </p:txBody>
      </p:sp>
      <p:sp>
        <p:nvSpPr>
          <p:cNvPr id="3" name="Inhaltsplatzhalter 2">
            <a:extLst>
              <a:ext uri="{FF2B5EF4-FFF2-40B4-BE49-F238E27FC236}">
                <a16:creationId xmlns:a16="http://schemas.microsoft.com/office/drawing/2014/main" id="{C5220460-9AF9-EB40-9934-3D9213581DA9}"/>
              </a:ext>
            </a:extLst>
          </p:cNvPr>
          <p:cNvSpPr>
            <a:spLocks noGrp="1"/>
          </p:cNvSpPr>
          <p:nvPr>
            <p:ph idx="1"/>
          </p:nvPr>
        </p:nvSpPr>
        <p:spPr>
          <a:xfrm>
            <a:off x="457200" y="1916832"/>
            <a:ext cx="8229600" cy="3989040"/>
          </a:xfrm>
        </p:spPr>
        <p:txBody>
          <a:bodyPr>
            <a:normAutofit fontScale="92500" lnSpcReduction="10000"/>
          </a:bodyPr>
          <a:lstStyle/>
          <a:p>
            <a:pPr>
              <a:spcBef>
                <a:spcPts val="1200"/>
              </a:spcBef>
            </a:pPr>
            <a:r>
              <a:rPr lang="de-DE" dirty="0"/>
              <a:t>Schulbezogene Konkretisierung der Kernlehrpläne</a:t>
            </a:r>
          </a:p>
          <a:p>
            <a:pPr>
              <a:spcBef>
                <a:spcPts val="1200"/>
              </a:spcBef>
            </a:pPr>
            <a:r>
              <a:rPr lang="de-DE" dirty="0"/>
              <a:t>Instrument zur Unterrichtsentwicklung und Unterrichtsvorbereitung</a:t>
            </a:r>
          </a:p>
          <a:p>
            <a:pPr>
              <a:spcBef>
                <a:spcPts val="1200"/>
              </a:spcBef>
            </a:pPr>
            <a:r>
              <a:rPr lang="de-DE" dirty="0"/>
              <a:t>Abgestimmte Konzepte zur Leistungsbewertung</a:t>
            </a:r>
          </a:p>
          <a:p>
            <a:pPr>
              <a:spcBef>
                <a:spcPts val="1200"/>
              </a:spcBef>
            </a:pPr>
            <a:r>
              <a:rPr lang="de-DE" dirty="0"/>
              <a:t>Ausgestaltung von Freiräumen </a:t>
            </a:r>
          </a:p>
          <a:p>
            <a:pPr>
              <a:spcBef>
                <a:spcPts val="1200"/>
              </a:spcBef>
            </a:pPr>
            <a:r>
              <a:rPr lang="de-DE" dirty="0"/>
              <a:t>Grundlage der fachlichen Arbeit im Team</a:t>
            </a:r>
          </a:p>
          <a:p>
            <a:pPr>
              <a:spcBef>
                <a:spcPts val="1200"/>
              </a:spcBef>
            </a:pPr>
            <a:r>
              <a:rPr lang="de-DE" dirty="0"/>
              <a:t>Transparenz für alle am Bildungsprozess Beteiligten</a:t>
            </a:r>
          </a:p>
          <a:p>
            <a:pPr>
              <a:spcBef>
                <a:spcPts val="1200"/>
              </a:spcBef>
            </a:pPr>
            <a:r>
              <a:rPr lang="de-DE" dirty="0"/>
              <a:t>Maßstab für Evaluation und Rechenschaftslegung</a:t>
            </a:r>
          </a:p>
          <a:p>
            <a:pPr marL="0" indent="0">
              <a:buNone/>
            </a:pPr>
            <a:endParaRPr lang="de-DE" dirty="0"/>
          </a:p>
        </p:txBody>
      </p:sp>
      <p:sp>
        <p:nvSpPr>
          <p:cNvPr id="5" name="Fußzeilenplatzhalter 4"/>
          <p:cNvSpPr>
            <a:spLocks noGrp="1"/>
          </p:cNvSpPr>
          <p:nvPr>
            <p:ph type="ftr" sz="quarter" idx="11"/>
          </p:nvPr>
        </p:nvSpPr>
        <p:spPr/>
        <p:txBody>
          <a:bodyPr/>
          <a:lstStyle/>
          <a:p>
            <a:r>
              <a:rPr lang="de-DE"/>
              <a:t>Implementationsveranstaltung zur Einführung der Kernlehrpläne</a:t>
            </a:r>
          </a:p>
        </p:txBody>
      </p:sp>
    </p:spTree>
    <p:extLst>
      <p:ext uri="{BB962C8B-B14F-4D97-AF65-F5344CB8AC3E}">
        <p14:creationId xmlns:p14="http://schemas.microsoft.com/office/powerpoint/2010/main" val="4155699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F9747-424B-1D47-8C18-363169B25A6A}"/>
              </a:ext>
            </a:extLst>
          </p:cNvPr>
          <p:cNvSpPr>
            <a:spLocks noGrp="1"/>
          </p:cNvSpPr>
          <p:nvPr>
            <p:ph type="title"/>
          </p:nvPr>
        </p:nvSpPr>
        <p:spPr/>
        <p:txBody>
          <a:bodyPr/>
          <a:lstStyle/>
          <a:p>
            <a:r>
              <a:rPr lang="de-DE" sz="2800" dirty="0" smtClean="0"/>
              <a:t>Gliederungsbeispiel </a:t>
            </a:r>
            <a:r>
              <a:rPr lang="de-DE" sz="2800" dirty="0"/>
              <a:t>für einen schulinternen Lehrplan</a:t>
            </a:r>
          </a:p>
        </p:txBody>
      </p:sp>
      <p:sp>
        <p:nvSpPr>
          <p:cNvPr id="9" name="Inhaltsplatzhalter 2">
            <a:extLst>
              <a:ext uri="{FF2B5EF4-FFF2-40B4-BE49-F238E27FC236}">
                <a16:creationId xmlns:a16="http://schemas.microsoft.com/office/drawing/2014/main" id="{8B8A3032-F31A-124D-AA79-6C3891DEC2EA}"/>
              </a:ext>
            </a:extLst>
          </p:cNvPr>
          <p:cNvSpPr txBox="1">
            <a:spLocks/>
          </p:cNvSpPr>
          <p:nvPr/>
        </p:nvSpPr>
        <p:spPr>
          <a:xfrm>
            <a:off x="323528" y="1772816"/>
            <a:ext cx="8568952" cy="4176464"/>
          </a:xfrm>
          <a:prstGeom prst="rect">
            <a:avLst/>
          </a:prstGeom>
          <a:solidFill>
            <a:schemeClr val="bg1"/>
          </a:solidFill>
          <a:effectLst/>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536575">
              <a:buFont typeface="Arial" panose="020B0604020202020204" pitchFamily="34" charset="0"/>
              <a:buNone/>
            </a:pPr>
            <a:r>
              <a:rPr lang="de-DE" sz="2600" dirty="0"/>
              <a:t>Inhalt</a:t>
            </a:r>
          </a:p>
          <a:p>
            <a:pPr marL="0" indent="0" defTabSz="536575">
              <a:buFont typeface="Arial" panose="020B0604020202020204" pitchFamily="34" charset="0"/>
              <a:buNone/>
            </a:pPr>
            <a:r>
              <a:rPr lang="de-DE" sz="2600" dirty="0"/>
              <a:t>1	Rahmenbedingungen der fachlichen Arbeit</a:t>
            </a:r>
          </a:p>
          <a:p>
            <a:pPr marL="0" indent="0" defTabSz="536575">
              <a:buFont typeface="Arial" panose="020B0604020202020204" pitchFamily="34" charset="0"/>
              <a:buNone/>
            </a:pPr>
            <a:r>
              <a:rPr lang="de-DE" sz="2600" dirty="0"/>
              <a:t>2	Entscheidungen zum Unterricht</a:t>
            </a:r>
          </a:p>
          <a:p>
            <a:pPr marL="400050" lvl="1" indent="0" defTabSz="536575">
              <a:buFont typeface="Arial" panose="020B0604020202020204" pitchFamily="34" charset="0"/>
              <a:buNone/>
            </a:pPr>
            <a:r>
              <a:rPr lang="de-DE" sz="2600" dirty="0"/>
              <a:t>2.1 	Unterrichtsvorhaben [tabellarische Übersicht]	</a:t>
            </a:r>
          </a:p>
          <a:p>
            <a:pPr marL="400050" lvl="1" indent="0" defTabSz="536575">
              <a:buFont typeface="Arial" panose="020B0604020202020204" pitchFamily="34" charset="0"/>
              <a:buNone/>
            </a:pPr>
            <a:r>
              <a:rPr lang="de-DE" sz="2600" dirty="0"/>
              <a:t>2.2	Grundsätze der fachmethodischen und fachdidaktischen Arbeit</a:t>
            </a:r>
          </a:p>
          <a:p>
            <a:pPr marL="400050" lvl="1" indent="0" defTabSz="536575">
              <a:buFont typeface="Arial" panose="020B0604020202020204" pitchFamily="34" charset="0"/>
              <a:buNone/>
            </a:pPr>
            <a:r>
              <a:rPr lang="de-DE" sz="2600" dirty="0"/>
              <a:t>2.3	Grundsätze der Leistungsbewertung und Leistungsrückmeldung</a:t>
            </a:r>
          </a:p>
          <a:p>
            <a:pPr marL="400050" lvl="1" indent="0" defTabSz="536575">
              <a:buFont typeface="Arial" panose="020B0604020202020204" pitchFamily="34" charset="0"/>
              <a:buNone/>
            </a:pPr>
            <a:r>
              <a:rPr lang="de-DE" sz="2600" dirty="0"/>
              <a:t>2.4	Lehr- und Lernmittel</a:t>
            </a:r>
          </a:p>
          <a:p>
            <a:pPr marL="0" indent="0" defTabSz="536575">
              <a:buFont typeface="Arial" panose="020B0604020202020204" pitchFamily="34" charset="0"/>
              <a:buNone/>
            </a:pPr>
            <a:r>
              <a:rPr lang="de-DE" sz="2600" dirty="0"/>
              <a:t>3	Entscheidungen zu fach- und unterrichtsübergreifenden Fragen</a:t>
            </a:r>
          </a:p>
          <a:p>
            <a:pPr marL="0" indent="0" defTabSz="536575">
              <a:buFont typeface="Arial" panose="020B0604020202020204" pitchFamily="34" charset="0"/>
              <a:buNone/>
            </a:pPr>
            <a:r>
              <a:rPr lang="de-DE" sz="2600" dirty="0"/>
              <a:t>4	Qualitätssicherung und Evaluation</a:t>
            </a:r>
          </a:p>
          <a:p>
            <a:pPr marL="0" indent="0" defTabSz="536575">
              <a:buNone/>
            </a:pPr>
            <a:endParaRPr lang="de-DE" sz="2600" dirty="0"/>
          </a:p>
          <a:p>
            <a:pPr marL="0" indent="0" defTabSz="536575">
              <a:buNone/>
            </a:pPr>
            <a:r>
              <a:rPr lang="de-DE" sz="2600" dirty="0"/>
              <a:t>Unterstützungsmaterial im Lehrplannavigator: (</a:t>
            </a:r>
            <a:r>
              <a:rPr lang="de-DE" sz="2600" dirty="0">
                <a:hlinkClick r:id="rId2"/>
              </a:rPr>
              <a:t>https://www.schulentwicklung.nrw.de/lehrplaene/lehrplannavigator-s-i/</a:t>
            </a:r>
            <a:r>
              <a:rPr lang="de-DE" sz="2600" dirty="0"/>
              <a:t>)</a:t>
            </a:r>
          </a:p>
        </p:txBody>
      </p:sp>
      <p:sp>
        <p:nvSpPr>
          <p:cNvPr id="3" name="Fußzeilenplatzhalter 2"/>
          <p:cNvSpPr>
            <a:spLocks noGrp="1"/>
          </p:cNvSpPr>
          <p:nvPr>
            <p:ph type="ftr" sz="quarter" idx="11"/>
          </p:nvPr>
        </p:nvSpPr>
        <p:spPr/>
        <p:txBody>
          <a:bodyPr/>
          <a:lstStyle/>
          <a:p>
            <a:r>
              <a:rPr lang="de-DE"/>
              <a:t>Implementationsveranstaltung zur Einführung der Kernlehrpläne</a:t>
            </a:r>
          </a:p>
        </p:txBody>
      </p:sp>
    </p:spTree>
    <p:extLst>
      <p:ext uri="{BB962C8B-B14F-4D97-AF65-F5344CB8AC3E}">
        <p14:creationId xmlns:p14="http://schemas.microsoft.com/office/powerpoint/2010/main" val="2209448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1916832"/>
            <a:ext cx="8147248" cy="3096344"/>
          </a:xfrm>
        </p:spPr>
        <p:txBody>
          <a:bodyPr anchor="ctr" anchorCtr="0">
            <a:noAutofit/>
          </a:bodyPr>
          <a:lstStyle/>
          <a:p>
            <a:pPr algn="ctr"/>
            <a:r>
              <a:rPr lang="de-DE" sz="3200" b="0" dirty="0">
                <a:solidFill>
                  <a:srgbClr val="0070C0"/>
                </a:solidFill>
              </a:rPr>
              <a:t/>
            </a:r>
            <a:br>
              <a:rPr lang="de-DE" sz="3200" b="0" dirty="0">
                <a:solidFill>
                  <a:srgbClr val="0070C0"/>
                </a:solidFill>
              </a:rPr>
            </a:br>
            <a:r>
              <a:rPr lang="de-DE" sz="3200" b="0" dirty="0">
                <a:solidFill>
                  <a:srgbClr val="0070C0"/>
                </a:solidFill>
              </a:rPr>
              <a:t/>
            </a:r>
            <a:br>
              <a:rPr lang="de-DE" sz="3200" b="0" dirty="0">
                <a:solidFill>
                  <a:srgbClr val="0070C0"/>
                </a:solidFill>
              </a:rPr>
            </a:br>
            <a:r>
              <a:rPr lang="de-DE" sz="3200" b="0" dirty="0">
                <a:solidFill>
                  <a:srgbClr val="0070C0"/>
                </a:solidFill>
              </a:rPr>
              <a:t/>
            </a:r>
            <a:br>
              <a:rPr lang="de-DE" sz="3200" b="0" dirty="0">
                <a:solidFill>
                  <a:srgbClr val="0070C0"/>
                </a:solidFill>
              </a:rPr>
            </a:br>
            <a:r>
              <a:rPr lang="de-DE" sz="3600" b="0" dirty="0">
                <a:solidFill>
                  <a:srgbClr val="0070C0"/>
                </a:solidFill>
                <a:latin typeface="+mn-lt"/>
              </a:rPr>
              <a:t>4. Der Kernlehrplan Wirtschaft und Arbeitswelt im Detail</a:t>
            </a:r>
            <a:br>
              <a:rPr lang="de-DE" sz="3600" b="0" dirty="0">
                <a:solidFill>
                  <a:srgbClr val="0070C0"/>
                </a:solidFill>
                <a:latin typeface="+mn-lt"/>
              </a:rPr>
            </a:br>
            <a:r>
              <a:rPr lang="de-DE" sz="3200" b="0" dirty="0">
                <a:solidFill>
                  <a:srgbClr val="0070C0"/>
                </a:solidFill>
              </a:rPr>
              <a:t/>
            </a:r>
            <a:br>
              <a:rPr lang="de-DE" sz="3200" b="0" dirty="0">
                <a:solidFill>
                  <a:srgbClr val="0070C0"/>
                </a:solidFill>
              </a:rPr>
            </a:br>
            <a:endParaRPr lang="de-DE" sz="3200" b="0" dirty="0">
              <a:solidFill>
                <a:srgbClr val="0070C0"/>
              </a:solidFill>
            </a:endParaRPr>
          </a:p>
        </p:txBody>
      </p:sp>
      <p:sp>
        <p:nvSpPr>
          <p:cNvPr id="6" name="Fußzeilenplatzhalter 5"/>
          <p:cNvSpPr>
            <a:spLocks noGrp="1"/>
          </p:cNvSpPr>
          <p:nvPr>
            <p:ph type="ftr" sz="quarter" idx="11"/>
          </p:nvPr>
        </p:nvSpPr>
        <p:spPr/>
        <p:txBody>
          <a:bodyPr/>
          <a:lstStyle/>
          <a:p>
            <a:r>
              <a:rPr lang="de-DE" dirty="0"/>
              <a:t>Implementationsveranstaltung zur Einführung der Kernlehrpläne</a:t>
            </a:r>
          </a:p>
        </p:txBody>
      </p:sp>
    </p:spTree>
    <p:extLst>
      <p:ext uri="{BB962C8B-B14F-4D97-AF65-F5344CB8AC3E}">
        <p14:creationId xmlns:p14="http://schemas.microsoft.com/office/powerpoint/2010/main" val="3599566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1916832"/>
            <a:ext cx="8147248" cy="3096344"/>
          </a:xfrm>
        </p:spPr>
        <p:txBody>
          <a:bodyPr anchor="ctr" anchorCtr="0">
            <a:noAutofit/>
          </a:bodyPr>
          <a:lstStyle/>
          <a:p>
            <a:pPr algn="ctr"/>
            <a:r>
              <a:rPr lang="de-DE" sz="3200" b="0" dirty="0">
                <a:solidFill>
                  <a:srgbClr val="0070C0"/>
                </a:solidFill>
              </a:rPr>
              <a:t/>
            </a:r>
            <a:br>
              <a:rPr lang="de-DE" sz="3200" b="0" dirty="0">
                <a:solidFill>
                  <a:srgbClr val="0070C0"/>
                </a:solidFill>
              </a:rPr>
            </a:br>
            <a:r>
              <a:rPr lang="de-DE" sz="3200" b="0" dirty="0">
                <a:solidFill>
                  <a:srgbClr val="0070C0"/>
                </a:solidFill>
              </a:rPr>
              <a:t/>
            </a:r>
            <a:br>
              <a:rPr lang="de-DE" sz="3200" b="0" dirty="0">
                <a:solidFill>
                  <a:srgbClr val="0070C0"/>
                </a:solidFill>
              </a:rPr>
            </a:br>
            <a:r>
              <a:rPr lang="de-DE" sz="3200" b="0" dirty="0">
                <a:solidFill>
                  <a:srgbClr val="0070C0"/>
                </a:solidFill>
              </a:rPr>
              <a:t/>
            </a:r>
            <a:br>
              <a:rPr lang="de-DE" sz="3200" b="0" dirty="0">
                <a:solidFill>
                  <a:srgbClr val="0070C0"/>
                </a:solidFill>
              </a:rPr>
            </a:br>
            <a:r>
              <a:rPr lang="de-DE" sz="3600" b="0" dirty="0">
                <a:solidFill>
                  <a:srgbClr val="0070C0"/>
                </a:solidFill>
                <a:latin typeface="+mn-lt"/>
              </a:rPr>
              <a:t>Abschnitt A: Wirtschaft</a:t>
            </a:r>
            <a:br>
              <a:rPr lang="de-DE" sz="3600" b="0" dirty="0">
                <a:solidFill>
                  <a:srgbClr val="0070C0"/>
                </a:solidFill>
                <a:latin typeface="+mn-lt"/>
              </a:rPr>
            </a:br>
            <a:r>
              <a:rPr lang="de-DE" sz="3200" b="0" dirty="0">
                <a:solidFill>
                  <a:srgbClr val="0070C0"/>
                </a:solidFill>
              </a:rPr>
              <a:t/>
            </a:r>
            <a:br>
              <a:rPr lang="de-DE" sz="3200" b="0" dirty="0">
                <a:solidFill>
                  <a:srgbClr val="0070C0"/>
                </a:solidFill>
              </a:rPr>
            </a:br>
            <a:endParaRPr lang="de-DE" sz="3200" b="0" dirty="0">
              <a:solidFill>
                <a:srgbClr val="0070C0"/>
              </a:solidFill>
            </a:endParaRPr>
          </a:p>
        </p:txBody>
      </p:sp>
      <p:sp>
        <p:nvSpPr>
          <p:cNvPr id="6" name="Fußzeilenplatzhalter 5"/>
          <p:cNvSpPr>
            <a:spLocks noGrp="1"/>
          </p:cNvSpPr>
          <p:nvPr>
            <p:ph type="ftr" sz="quarter" idx="11"/>
          </p:nvPr>
        </p:nvSpPr>
        <p:spPr/>
        <p:txBody>
          <a:bodyPr/>
          <a:lstStyle/>
          <a:p>
            <a:r>
              <a:rPr lang="de-DE"/>
              <a:t>Implementationsveranstaltung zur Einführung der Kernlehrpläne</a:t>
            </a:r>
            <a:endParaRPr lang="de-DE" dirty="0"/>
          </a:p>
        </p:txBody>
      </p:sp>
    </p:spTree>
    <p:extLst>
      <p:ext uri="{BB962C8B-B14F-4D97-AF65-F5344CB8AC3E}">
        <p14:creationId xmlns:p14="http://schemas.microsoft.com/office/powerpoint/2010/main" val="2354214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CustomShape 1"/>
          <p:cNvSpPr/>
          <p:nvPr/>
        </p:nvSpPr>
        <p:spPr>
          <a:xfrm>
            <a:off x="457200" y="1124640"/>
            <a:ext cx="8228520" cy="358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400" b="0" strike="noStrike" spc="-1">
                <a:solidFill>
                  <a:srgbClr val="000000"/>
                </a:solidFill>
                <a:latin typeface="Calibri"/>
                <a:ea typeface="DejaVu Sans"/>
              </a:rPr>
              <a:t>Die wichtigsten Kontinuitäten</a:t>
            </a:r>
            <a:endParaRPr lang="de-DE" sz="3400" b="0" strike="noStrike" spc="-1">
              <a:latin typeface="Arial"/>
            </a:endParaRPr>
          </a:p>
        </p:txBody>
      </p:sp>
      <p:sp>
        <p:nvSpPr>
          <p:cNvPr id="285" name="CustomShape 2"/>
          <p:cNvSpPr/>
          <p:nvPr/>
        </p:nvSpPr>
        <p:spPr>
          <a:xfrm>
            <a:off x="457200" y="1700280"/>
            <a:ext cx="8228520" cy="42040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100000"/>
              </a:lnSpc>
              <a:spcBef>
                <a:spcPts val="561"/>
              </a:spcBef>
            </a:pPr>
            <a:r>
              <a:rPr lang="de-DE" sz="2800" b="0" strike="noStrike" spc="-1" dirty="0">
                <a:solidFill>
                  <a:srgbClr val="000000"/>
                </a:solidFill>
                <a:latin typeface="Calibri"/>
                <a:ea typeface="DejaVu Sans"/>
              </a:rPr>
              <a:t>Beibehalten der drei Bezugsdisziplinen</a:t>
            </a:r>
            <a:endParaRPr lang="de-DE" sz="2800" b="0" strike="noStrike" spc="-1" dirty="0">
              <a:latin typeface="Arial"/>
            </a:endParaRPr>
          </a:p>
          <a:p>
            <a:pPr marL="743040" lvl="1" indent="-284760">
              <a:lnSpc>
                <a:spcPct val="100000"/>
              </a:lnSpc>
              <a:spcBef>
                <a:spcPts val="439"/>
              </a:spcBef>
              <a:buClr>
                <a:srgbClr val="000000"/>
              </a:buClr>
              <a:buFont typeface="Arial"/>
              <a:buChar char="–"/>
            </a:pPr>
            <a:r>
              <a:rPr lang="de-DE" sz="2000" b="0" strike="noStrike" spc="-1" dirty="0">
                <a:solidFill>
                  <a:srgbClr val="000000"/>
                </a:solidFill>
                <a:latin typeface="Calibri"/>
                <a:ea typeface="DejaVu Sans"/>
              </a:rPr>
              <a:t>	</a:t>
            </a:r>
            <a:r>
              <a:rPr lang="de-DE" sz="2200" b="0" strike="noStrike" spc="-1" dirty="0">
                <a:solidFill>
                  <a:srgbClr val="000000"/>
                </a:solidFill>
                <a:latin typeface="Calibri"/>
                <a:ea typeface="DejaVu Sans"/>
              </a:rPr>
              <a:t>Ökonomie </a:t>
            </a:r>
            <a:endParaRPr lang="de-DE" sz="2200" b="0" strike="noStrike" spc="-1" dirty="0">
              <a:latin typeface="Arial"/>
            </a:endParaRPr>
          </a:p>
          <a:p>
            <a:pPr marL="743040" lvl="1" indent="-284760">
              <a:lnSpc>
                <a:spcPct val="100000"/>
              </a:lnSpc>
              <a:spcBef>
                <a:spcPts val="439"/>
              </a:spcBef>
              <a:buClr>
                <a:srgbClr val="000000"/>
              </a:buClr>
              <a:buFont typeface="Arial"/>
              <a:buChar char="–"/>
            </a:pPr>
            <a:r>
              <a:rPr lang="de-DE" sz="2200" b="0" strike="noStrike" spc="-1" dirty="0">
                <a:solidFill>
                  <a:srgbClr val="000000"/>
                </a:solidFill>
                <a:latin typeface="Calibri"/>
                <a:ea typeface="DejaVu Sans"/>
              </a:rPr>
              <a:t>	</a:t>
            </a:r>
            <a:r>
              <a:rPr lang="de-DE" sz="2200" b="0" strike="noStrike" spc="-1" dirty="0" smtClean="0">
                <a:solidFill>
                  <a:srgbClr val="000000"/>
                </a:solidFill>
                <a:latin typeface="Calibri"/>
                <a:ea typeface="DejaVu Sans"/>
              </a:rPr>
              <a:t>Politikwissenschaft</a:t>
            </a:r>
            <a:endParaRPr lang="de-DE" sz="2200" b="0" strike="noStrike" spc="-1" dirty="0">
              <a:latin typeface="Arial"/>
            </a:endParaRPr>
          </a:p>
          <a:p>
            <a:pPr marL="743040" lvl="1" indent="-284760">
              <a:lnSpc>
                <a:spcPct val="100000"/>
              </a:lnSpc>
              <a:spcBef>
                <a:spcPts val="439"/>
              </a:spcBef>
              <a:buClr>
                <a:srgbClr val="000000"/>
              </a:buClr>
              <a:buFont typeface="Arial"/>
              <a:buChar char="–"/>
            </a:pPr>
            <a:r>
              <a:rPr lang="de-DE" sz="2200" b="0" strike="noStrike" spc="-1" dirty="0">
                <a:solidFill>
                  <a:srgbClr val="000000"/>
                </a:solidFill>
                <a:latin typeface="Calibri"/>
                <a:ea typeface="DejaVu Sans"/>
              </a:rPr>
              <a:t>	Soziologie</a:t>
            </a:r>
            <a:endParaRPr lang="de-DE" sz="2200" b="0" strike="noStrike" spc="-1" dirty="0">
              <a:latin typeface="Arial"/>
            </a:endParaRPr>
          </a:p>
          <a:p>
            <a:pPr marL="457200">
              <a:lnSpc>
                <a:spcPct val="100000"/>
              </a:lnSpc>
              <a:spcBef>
                <a:spcPts val="439"/>
              </a:spcBef>
            </a:pPr>
            <a:endParaRPr lang="de-DE" sz="2200" b="0" strike="noStrike" spc="-1" dirty="0">
              <a:latin typeface="Arial"/>
            </a:endParaRPr>
          </a:p>
          <a:p>
            <a:pPr marL="457200">
              <a:lnSpc>
                <a:spcPct val="100000"/>
              </a:lnSpc>
              <a:spcBef>
                <a:spcPts val="561"/>
              </a:spcBef>
            </a:pPr>
            <a:r>
              <a:rPr lang="de-DE" sz="2800" b="0" strike="noStrike" spc="-1" dirty="0">
                <a:solidFill>
                  <a:srgbClr val="000000"/>
                </a:solidFill>
                <a:latin typeface="Calibri"/>
                <a:ea typeface="DejaVu Sans"/>
              </a:rPr>
              <a:t>Prinzip der Interdisziplinarität</a:t>
            </a:r>
            <a:endParaRPr lang="de-DE" sz="2800" b="0" strike="noStrike" spc="-1" dirty="0">
              <a:latin typeface="Arial"/>
            </a:endParaRPr>
          </a:p>
          <a:p>
            <a:pPr marL="743040" lvl="1" indent="-284760">
              <a:lnSpc>
                <a:spcPct val="100000"/>
              </a:lnSpc>
              <a:spcBef>
                <a:spcPts val="439"/>
              </a:spcBef>
              <a:buClr>
                <a:srgbClr val="000000"/>
              </a:buClr>
              <a:buFont typeface="Arial"/>
              <a:buChar char="–"/>
            </a:pPr>
            <a:r>
              <a:rPr lang="de-DE" sz="2200" b="0" strike="noStrike" spc="-1" dirty="0">
                <a:solidFill>
                  <a:srgbClr val="000000"/>
                </a:solidFill>
                <a:latin typeface="Calibri"/>
                <a:ea typeface="DejaVu Sans"/>
              </a:rPr>
              <a:t>ökonomisches Orientierungs- und Handlungswissen</a:t>
            </a:r>
            <a:endParaRPr lang="de-DE" sz="2200" b="0" strike="noStrike" spc="-1" dirty="0">
              <a:latin typeface="Arial"/>
            </a:endParaRPr>
          </a:p>
          <a:p>
            <a:pPr marL="743040" lvl="1" indent="-284760">
              <a:lnSpc>
                <a:spcPct val="100000"/>
              </a:lnSpc>
              <a:spcBef>
                <a:spcPts val="439"/>
              </a:spcBef>
              <a:buClr>
                <a:srgbClr val="000000"/>
              </a:buClr>
              <a:buFont typeface="Arial"/>
              <a:buChar char="–"/>
            </a:pPr>
            <a:r>
              <a:rPr lang="de-DE" sz="2200" b="0" strike="noStrike" spc="-1" dirty="0">
                <a:solidFill>
                  <a:srgbClr val="000000"/>
                </a:solidFill>
                <a:latin typeface="Calibri"/>
                <a:ea typeface="DejaVu Sans"/>
              </a:rPr>
              <a:t>Einbeziehung politischer Bildung </a:t>
            </a:r>
            <a:endParaRPr lang="de-DE" sz="2200" b="0" strike="noStrike" spc="-1" dirty="0">
              <a:latin typeface="Arial"/>
            </a:endParaRPr>
          </a:p>
          <a:p>
            <a:pPr marL="743040" lvl="1" indent="-284760">
              <a:lnSpc>
                <a:spcPct val="100000"/>
              </a:lnSpc>
              <a:spcBef>
                <a:spcPts val="439"/>
              </a:spcBef>
              <a:buClr>
                <a:srgbClr val="000000"/>
              </a:buClr>
              <a:buFont typeface="Arial"/>
              <a:buChar char="–"/>
            </a:pPr>
            <a:r>
              <a:rPr lang="de-DE" sz="2200" b="0" strike="noStrike" spc="-1" dirty="0">
                <a:solidFill>
                  <a:srgbClr val="000000"/>
                </a:solidFill>
                <a:latin typeface="Calibri"/>
                <a:ea typeface="DejaVu Sans"/>
              </a:rPr>
              <a:t>Betrachtung gesellschaftlicher Strukturen, Prozesse und Phänomene </a:t>
            </a:r>
            <a:endParaRPr lang="de-DE" sz="2200" b="0" strike="noStrike" spc="-1" dirty="0">
              <a:latin typeface="Arial"/>
            </a:endParaRPr>
          </a:p>
          <a:p>
            <a:pPr>
              <a:lnSpc>
                <a:spcPct val="100000"/>
              </a:lnSpc>
            </a:pPr>
            <a:endParaRPr lang="de-DE" sz="2200" b="0" strike="noStrike" spc="-1" dirty="0">
              <a:latin typeface="Arial"/>
            </a:endParaRPr>
          </a:p>
          <a:p>
            <a:pPr>
              <a:lnSpc>
                <a:spcPct val="100000"/>
              </a:lnSpc>
              <a:spcBef>
                <a:spcPts val="561"/>
              </a:spcBef>
            </a:pPr>
            <a:endParaRPr lang="de-DE" sz="2200" b="0" strike="noStrike" spc="-1" dirty="0">
              <a:latin typeface="Arial"/>
            </a:endParaRPr>
          </a:p>
          <a:p>
            <a:pPr>
              <a:lnSpc>
                <a:spcPct val="100000"/>
              </a:lnSpc>
              <a:spcBef>
                <a:spcPts val="561"/>
              </a:spcBef>
            </a:pPr>
            <a:endParaRPr lang="de-DE" sz="2200" b="0" strike="noStrike" spc="-1" dirty="0">
              <a:latin typeface="Arial"/>
            </a:endParaRPr>
          </a:p>
        </p:txBody>
      </p:sp>
      <p:sp>
        <p:nvSpPr>
          <p:cNvPr id="287" name="CustomShape 4"/>
          <p:cNvSpPr/>
          <p:nvPr/>
        </p:nvSpPr>
        <p:spPr>
          <a:xfrm>
            <a:off x="8100360" y="6356520"/>
            <a:ext cx="58536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D4D61409-1B90-4FD7-B002-3EA3AD84F00E}" type="slidenum">
              <a:rPr lang="de-DE" sz="1200" b="0" strike="noStrike" spc="-1">
                <a:solidFill>
                  <a:srgbClr val="8B8B8B"/>
                </a:solidFill>
                <a:latin typeface="Calibri"/>
                <a:ea typeface="DejaVu Sans"/>
              </a:rPr>
              <a:t>24</a:t>
            </a:fld>
            <a:endParaRPr lang="de-DE" sz="1200" b="0" strike="noStrike" spc="-1">
              <a:latin typeface="Arial"/>
            </a:endParaRPr>
          </a:p>
        </p:txBody>
      </p:sp>
      <p:sp>
        <p:nvSpPr>
          <p:cNvPr id="6" name="Fußzeilenplatzhalter 5"/>
          <p:cNvSpPr>
            <a:spLocks noGrp="1"/>
          </p:cNvSpPr>
          <p:nvPr>
            <p:ph type="ftr" sz="quarter" idx="11"/>
          </p:nvPr>
        </p:nvSpPr>
        <p:spPr>
          <a:xfrm>
            <a:off x="3419872" y="6356350"/>
            <a:ext cx="2952328" cy="365125"/>
          </a:xfrm>
        </p:spPr>
        <p:txBody>
          <a:bodyPr/>
          <a:lstStyle/>
          <a:p>
            <a:r>
              <a:rPr lang="de-DE" dirty="0"/>
              <a:t>Implementationsveranstaltung zur Einführung der Kernlehrpläne</a:t>
            </a:r>
          </a:p>
        </p:txBody>
      </p:sp>
    </p:spTree>
    <p:extLst>
      <p:ext uri="{BB962C8B-B14F-4D97-AF65-F5344CB8AC3E}">
        <p14:creationId xmlns:p14="http://schemas.microsoft.com/office/powerpoint/2010/main" val="1023940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CustomShape 1"/>
          <p:cNvSpPr/>
          <p:nvPr/>
        </p:nvSpPr>
        <p:spPr>
          <a:xfrm>
            <a:off x="457200" y="1124640"/>
            <a:ext cx="8228520" cy="358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400" b="0" strike="noStrike" spc="-1">
                <a:solidFill>
                  <a:srgbClr val="000000"/>
                </a:solidFill>
                <a:latin typeface="Calibri"/>
                <a:ea typeface="DejaVu Sans"/>
              </a:rPr>
              <a:t>Die wichtigsten Kontinuitäten</a:t>
            </a:r>
            <a:endParaRPr lang="de-DE" sz="3400" b="0" strike="noStrike" spc="-1">
              <a:latin typeface="Arial"/>
            </a:endParaRPr>
          </a:p>
        </p:txBody>
      </p:sp>
      <p:sp>
        <p:nvSpPr>
          <p:cNvPr id="289" name="CustomShape 2"/>
          <p:cNvSpPr/>
          <p:nvPr/>
        </p:nvSpPr>
        <p:spPr>
          <a:xfrm>
            <a:off x="457200" y="1700280"/>
            <a:ext cx="8228520" cy="432000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rmAutofit fontScale="83500" lnSpcReduction="20000"/>
          </a:bodyPr>
          <a:lstStyle/>
          <a:p>
            <a:pPr>
              <a:lnSpc>
                <a:spcPct val="100000"/>
              </a:lnSpc>
              <a:spcBef>
                <a:spcPts val="720"/>
              </a:spcBef>
            </a:pPr>
            <a:r>
              <a:rPr lang="de-DE" sz="3600" b="0" strike="noStrike" spc="-1">
                <a:solidFill>
                  <a:srgbClr val="000000"/>
                </a:solidFill>
                <a:latin typeface="Calibri"/>
                <a:ea typeface="DejaVu Sans"/>
              </a:rPr>
              <a:t>Kompetenzbereiche</a:t>
            </a:r>
            <a:endParaRPr lang="de-DE" sz="3600" b="0" strike="noStrike" spc="-1">
              <a:latin typeface="Arial"/>
            </a:endParaRPr>
          </a:p>
          <a:p>
            <a:pPr marL="743040" lvl="1" indent="-284760">
              <a:lnSpc>
                <a:spcPct val="100000"/>
              </a:lnSpc>
              <a:spcBef>
                <a:spcPts val="561"/>
              </a:spcBef>
              <a:buClr>
                <a:srgbClr val="000000"/>
              </a:buClr>
              <a:buFont typeface="Symbol"/>
              <a:buChar char="-"/>
            </a:pPr>
            <a:r>
              <a:rPr lang="de-DE" sz="2800" b="0" strike="noStrike" spc="-1">
                <a:solidFill>
                  <a:srgbClr val="000000"/>
                </a:solidFill>
                <a:latin typeface="Calibri"/>
                <a:ea typeface="DejaVu Sans"/>
              </a:rPr>
              <a:t>Sachkompetenz</a:t>
            </a:r>
            <a:endParaRPr lang="de-DE" sz="2800" b="0" strike="noStrike" spc="-1">
              <a:latin typeface="Arial"/>
            </a:endParaRPr>
          </a:p>
          <a:p>
            <a:pPr marL="743040" lvl="1" indent="-284760">
              <a:lnSpc>
                <a:spcPct val="100000"/>
              </a:lnSpc>
              <a:spcBef>
                <a:spcPts val="561"/>
              </a:spcBef>
              <a:buClr>
                <a:srgbClr val="000000"/>
              </a:buClr>
              <a:buFont typeface="Symbol"/>
              <a:buChar char="-"/>
            </a:pPr>
            <a:r>
              <a:rPr lang="de-DE" sz="2800" b="0" strike="noStrike" spc="-1">
                <a:solidFill>
                  <a:srgbClr val="000000"/>
                </a:solidFill>
                <a:latin typeface="Calibri"/>
                <a:ea typeface="DejaVu Sans"/>
              </a:rPr>
              <a:t>Methodenkompetenz</a:t>
            </a:r>
            <a:endParaRPr lang="de-DE" sz="2800" b="0" strike="noStrike" spc="-1">
              <a:latin typeface="Arial"/>
            </a:endParaRPr>
          </a:p>
          <a:p>
            <a:pPr marL="743040" lvl="1" indent="-284760">
              <a:lnSpc>
                <a:spcPct val="100000"/>
              </a:lnSpc>
              <a:spcBef>
                <a:spcPts val="561"/>
              </a:spcBef>
              <a:buClr>
                <a:srgbClr val="000000"/>
              </a:buClr>
              <a:buFont typeface="Symbol"/>
              <a:buChar char="-"/>
            </a:pPr>
            <a:r>
              <a:rPr lang="de-DE" sz="2800" b="0" strike="noStrike" spc="-1">
                <a:solidFill>
                  <a:srgbClr val="000000"/>
                </a:solidFill>
                <a:latin typeface="Calibri"/>
                <a:ea typeface="DejaVu Sans"/>
              </a:rPr>
              <a:t>Urteilskompetenz</a:t>
            </a:r>
            <a:endParaRPr lang="de-DE" sz="2800" b="0" strike="noStrike" spc="-1">
              <a:latin typeface="Arial"/>
            </a:endParaRPr>
          </a:p>
          <a:p>
            <a:pPr marL="743040" lvl="1" indent="-284760">
              <a:lnSpc>
                <a:spcPct val="100000"/>
              </a:lnSpc>
              <a:spcBef>
                <a:spcPts val="561"/>
              </a:spcBef>
              <a:buClr>
                <a:srgbClr val="000000"/>
              </a:buClr>
              <a:buFont typeface="Symbol"/>
              <a:buChar char="-"/>
            </a:pPr>
            <a:r>
              <a:rPr lang="de-DE" sz="2800" b="0" strike="noStrike" spc="-1">
                <a:solidFill>
                  <a:srgbClr val="000000"/>
                </a:solidFill>
                <a:latin typeface="Calibri"/>
                <a:ea typeface="DejaVu Sans"/>
              </a:rPr>
              <a:t>Handlungskompetenz</a:t>
            </a:r>
            <a:endParaRPr lang="de-DE" sz="2800" b="0" strike="noStrike" spc="-1">
              <a:latin typeface="Arial"/>
            </a:endParaRPr>
          </a:p>
          <a:p>
            <a:pPr>
              <a:lnSpc>
                <a:spcPct val="100000"/>
              </a:lnSpc>
              <a:spcBef>
                <a:spcPts val="479"/>
              </a:spcBef>
            </a:pPr>
            <a:endParaRPr lang="de-DE" sz="2800" b="0" strike="noStrike" spc="-1">
              <a:latin typeface="Arial"/>
            </a:endParaRPr>
          </a:p>
          <a:p>
            <a:pPr>
              <a:lnSpc>
                <a:spcPct val="100000"/>
              </a:lnSpc>
              <a:spcBef>
                <a:spcPts val="720"/>
              </a:spcBef>
            </a:pPr>
            <a:r>
              <a:rPr lang="de-DE" sz="3600" b="0" strike="noStrike" spc="-1">
                <a:solidFill>
                  <a:srgbClr val="000000"/>
                </a:solidFill>
                <a:latin typeface="Calibri"/>
                <a:ea typeface="DejaVu Sans"/>
              </a:rPr>
              <a:t>Abstraktionsebenen</a:t>
            </a:r>
            <a:endParaRPr lang="de-DE" sz="3600" b="0" strike="noStrike" spc="-1">
              <a:latin typeface="Arial"/>
            </a:endParaRPr>
          </a:p>
          <a:p>
            <a:pPr marL="743040" lvl="1" indent="-284760">
              <a:lnSpc>
                <a:spcPct val="100000"/>
              </a:lnSpc>
              <a:spcBef>
                <a:spcPts val="519"/>
              </a:spcBef>
              <a:buClr>
                <a:srgbClr val="000000"/>
              </a:buClr>
              <a:buFont typeface="Symbol"/>
              <a:buChar char="-"/>
            </a:pPr>
            <a:r>
              <a:rPr lang="de-DE" sz="2600" b="1" strike="noStrike" spc="-1">
                <a:solidFill>
                  <a:srgbClr val="000000"/>
                </a:solidFill>
                <a:latin typeface="Calibri"/>
                <a:ea typeface="DejaVu Sans"/>
              </a:rPr>
              <a:t>1. Ebene: </a:t>
            </a:r>
            <a:r>
              <a:rPr lang="de-DE" sz="2600" b="0" strike="noStrike" spc="-1">
                <a:solidFill>
                  <a:srgbClr val="000000"/>
                </a:solidFill>
                <a:latin typeface="Calibri"/>
                <a:ea typeface="DejaVu Sans"/>
              </a:rPr>
              <a:t>Beschreibungen der Kompetenzbereiche</a:t>
            </a:r>
            <a:endParaRPr lang="de-DE" sz="2600" b="0" strike="noStrike" spc="-1">
              <a:latin typeface="Arial"/>
            </a:endParaRPr>
          </a:p>
          <a:p>
            <a:pPr marL="1143000" lvl="2" indent="-227520">
              <a:lnSpc>
                <a:spcPct val="100000"/>
              </a:lnSpc>
              <a:spcBef>
                <a:spcPts val="519"/>
              </a:spcBef>
              <a:buClr>
                <a:srgbClr val="000000"/>
              </a:buClr>
              <a:buFont typeface="Symbol"/>
              <a:buChar char="-"/>
            </a:pPr>
            <a:r>
              <a:rPr lang="de-DE" sz="2600" b="1" strike="noStrike" spc="-1">
                <a:solidFill>
                  <a:srgbClr val="000000"/>
                </a:solidFill>
                <a:latin typeface="Calibri"/>
                <a:ea typeface="DejaVu Sans"/>
              </a:rPr>
              <a:t>2. Ebene: </a:t>
            </a:r>
            <a:r>
              <a:rPr lang="de-DE" sz="2600" b="0" strike="noStrike" spc="-1">
                <a:solidFill>
                  <a:srgbClr val="000000"/>
                </a:solidFill>
                <a:latin typeface="Calibri"/>
                <a:ea typeface="DejaVu Sans"/>
              </a:rPr>
              <a:t>Übergeordnete Kompetenzen differenziert bis zum Ende der Sek. I</a:t>
            </a:r>
            <a:endParaRPr lang="de-DE" sz="2600" b="0" strike="noStrike" spc="-1">
              <a:latin typeface="Arial"/>
            </a:endParaRPr>
          </a:p>
          <a:p>
            <a:pPr marL="1600200" lvl="3" indent="-227520">
              <a:lnSpc>
                <a:spcPct val="100000"/>
              </a:lnSpc>
              <a:spcBef>
                <a:spcPts val="519"/>
              </a:spcBef>
              <a:buClr>
                <a:srgbClr val="000000"/>
              </a:buClr>
              <a:buFont typeface="Symbol"/>
              <a:buChar char="-"/>
            </a:pPr>
            <a:r>
              <a:rPr lang="de-DE" sz="2600" b="1" strike="noStrike" spc="-1">
                <a:solidFill>
                  <a:srgbClr val="000000"/>
                </a:solidFill>
                <a:latin typeface="Calibri"/>
                <a:ea typeface="DejaVu Sans"/>
              </a:rPr>
              <a:t>3. Ebene: </a:t>
            </a:r>
            <a:r>
              <a:rPr lang="de-DE" sz="2600" b="0" strike="noStrike" spc="-1">
                <a:solidFill>
                  <a:srgbClr val="000000"/>
                </a:solidFill>
                <a:latin typeface="Calibri"/>
                <a:ea typeface="DejaVu Sans"/>
              </a:rPr>
              <a:t>Konkretisierte Kompetenzen zu den einzelnen Inhaltsfeldern</a:t>
            </a:r>
            <a:endParaRPr lang="de-DE" sz="2600" b="0" strike="noStrike" spc="-1">
              <a:latin typeface="Arial"/>
            </a:endParaRPr>
          </a:p>
        </p:txBody>
      </p:sp>
      <p:sp>
        <p:nvSpPr>
          <p:cNvPr id="291" name="CustomShape 4"/>
          <p:cNvSpPr/>
          <p:nvPr/>
        </p:nvSpPr>
        <p:spPr>
          <a:xfrm>
            <a:off x="8100360" y="6356520"/>
            <a:ext cx="58536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518D42B6-DFB2-4D15-AB1A-B4353657302D}" type="slidenum">
              <a:rPr lang="de-DE" sz="1200" b="0" strike="noStrike" spc="-1">
                <a:solidFill>
                  <a:srgbClr val="8B8B8B"/>
                </a:solidFill>
                <a:latin typeface="Calibri"/>
                <a:ea typeface="DejaVu Sans"/>
              </a:rPr>
              <a:t>25</a:t>
            </a:fld>
            <a:endParaRPr lang="de-DE" sz="1200" b="0" strike="noStrike" spc="-1">
              <a:latin typeface="Arial"/>
            </a:endParaRPr>
          </a:p>
        </p:txBody>
      </p:sp>
      <p:sp>
        <p:nvSpPr>
          <p:cNvPr id="6" name="Fußzeilenplatzhalter 5"/>
          <p:cNvSpPr>
            <a:spLocks noGrp="1"/>
          </p:cNvSpPr>
          <p:nvPr>
            <p:ph type="ftr" sz="quarter" idx="11"/>
          </p:nvPr>
        </p:nvSpPr>
        <p:spPr>
          <a:xfrm>
            <a:off x="3419872" y="6356350"/>
            <a:ext cx="2952328" cy="365125"/>
          </a:xfrm>
        </p:spPr>
        <p:txBody>
          <a:bodyPr/>
          <a:lstStyle/>
          <a:p>
            <a:r>
              <a:rPr lang="de-DE" dirty="0"/>
              <a:t>Implementationsveranstaltung zur Einführung der Kernlehrpläne</a:t>
            </a:r>
          </a:p>
        </p:txBody>
      </p:sp>
    </p:spTree>
    <p:extLst>
      <p:ext uri="{BB962C8B-B14F-4D97-AF65-F5344CB8AC3E}">
        <p14:creationId xmlns:p14="http://schemas.microsoft.com/office/powerpoint/2010/main" val="2858554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CustomShape 1"/>
          <p:cNvSpPr/>
          <p:nvPr/>
        </p:nvSpPr>
        <p:spPr>
          <a:xfrm>
            <a:off x="457200" y="1124640"/>
            <a:ext cx="8228520" cy="358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400" b="0" strike="noStrike" spc="-1">
                <a:solidFill>
                  <a:srgbClr val="000000"/>
                </a:solidFill>
                <a:latin typeface="Calibri"/>
                <a:ea typeface="DejaVu Sans"/>
              </a:rPr>
              <a:t>Die wichtigsten Neuerungen</a:t>
            </a:r>
            <a:endParaRPr lang="de-DE" sz="3400" b="0" strike="noStrike" spc="-1">
              <a:latin typeface="Arial"/>
            </a:endParaRPr>
          </a:p>
        </p:txBody>
      </p:sp>
      <p:sp>
        <p:nvSpPr>
          <p:cNvPr id="293" name="CustomShape 2"/>
          <p:cNvSpPr/>
          <p:nvPr/>
        </p:nvSpPr>
        <p:spPr>
          <a:xfrm>
            <a:off x="457200" y="1744560"/>
            <a:ext cx="8228520" cy="42040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561"/>
              </a:spcBef>
            </a:pPr>
            <a:r>
              <a:rPr lang="de-DE" sz="2800" b="0" strike="noStrike" spc="-1" dirty="0">
                <a:solidFill>
                  <a:srgbClr val="000000"/>
                </a:solidFill>
                <a:latin typeface="Calibri"/>
                <a:ea typeface="DejaVu Sans"/>
              </a:rPr>
              <a:t>Neue Fachbezeichnung: „Wirtschaft und Arbeitswelt“</a:t>
            </a:r>
            <a:endParaRPr lang="de-DE" sz="2800" b="0" strike="noStrike" spc="-1" dirty="0">
              <a:latin typeface="Arial"/>
            </a:endParaRPr>
          </a:p>
          <a:p>
            <a:pPr>
              <a:lnSpc>
                <a:spcPct val="100000"/>
              </a:lnSpc>
              <a:spcBef>
                <a:spcPts val="561"/>
              </a:spcBef>
            </a:pPr>
            <a:r>
              <a:rPr lang="de-DE" sz="2800" b="0" strike="noStrike" spc="-1" dirty="0">
                <a:solidFill>
                  <a:srgbClr val="000000"/>
                </a:solidFill>
                <a:latin typeface="Calibri"/>
                <a:ea typeface="DejaVu Sans"/>
              </a:rPr>
              <a:t>Eigenes Inhaltsfeld „Beruf und Arbeitswelt“</a:t>
            </a:r>
            <a:endParaRPr lang="de-DE" sz="2800" b="0" strike="noStrike" spc="-1" dirty="0">
              <a:latin typeface="Arial"/>
            </a:endParaRPr>
          </a:p>
          <a:p>
            <a:pPr>
              <a:lnSpc>
                <a:spcPct val="100000"/>
              </a:lnSpc>
              <a:spcBef>
                <a:spcPts val="561"/>
              </a:spcBef>
            </a:pPr>
            <a:r>
              <a:rPr lang="de-DE" sz="2800" b="0" strike="noStrike" spc="-1" dirty="0">
                <a:solidFill>
                  <a:srgbClr val="000000"/>
                </a:solidFill>
                <a:latin typeface="Calibri"/>
                <a:ea typeface="DejaVu Sans"/>
              </a:rPr>
              <a:t>Berücksichtigung der Digitalisierung und der Bildung für nachhaltige Entwicklung</a:t>
            </a:r>
            <a:endParaRPr lang="de-DE" sz="2800" b="0" strike="noStrike" spc="-1" dirty="0">
              <a:latin typeface="Arial"/>
            </a:endParaRPr>
          </a:p>
          <a:p>
            <a:pPr>
              <a:lnSpc>
                <a:spcPct val="100000"/>
              </a:lnSpc>
              <a:spcBef>
                <a:spcPts val="439"/>
              </a:spcBef>
            </a:pPr>
            <a:endParaRPr lang="de-DE" sz="2800" b="0" strike="noStrike" spc="-1" dirty="0">
              <a:latin typeface="Arial"/>
            </a:endParaRPr>
          </a:p>
          <a:p>
            <a:pPr>
              <a:lnSpc>
                <a:spcPct val="100000"/>
              </a:lnSpc>
              <a:spcBef>
                <a:spcPts val="561"/>
              </a:spcBef>
            </a:pPr>
            <a:r>
              <a:rPr lang="de-DE" sz="2800" b="0" strike="noStrike" spc="-1" dirty="0">
                <a:solidFill>
                  <a:srgbClr val="000000"/>
                </a:solidFill>
                <a:latin typeface="Calibri"/>
                <a:ea typeface="DejaVu Sans"/>
              </a:rPr>
              <a:t>Stundenumfang </a:t>
            </a:r>
            <a:r>
              <a:rPr lang="de-DE" sz="2000" b="0" strike="noStrike" spc="-1" dirty="0">
                <a:solidFill>
                  <a:srgbClr val="000000"/>
                </a:solidFill>
                <a:latin typeface="Calibri"/>
                <a:ea typeface="DejaVu Sans"/>
              </a:rPr>
              <a:t>(gem. APO-SI HS): </a:t>
            </a:r>
            <a:r>
              <a:rPr lang="de-DE" sz="2400" b="0" strike="noStrike" spc="-1" dirty="0">
                <a:latin typeface="Calibri"/>
                <a:ea typeface="DejaVu Sans"/>
              </a:rPr>
              <a:t>6</a:t>
            </a:r>
            <a:r>
              <a:rPr lang="de-DE" sz="2400" b="0" strike="noStrike" spc="-1" dirty="0">
                <a:solidFill>
                  <a:srgbClr val="000000"/>
                </a:solidFill>
                <a:latin typeface="Calibri"/>
                <a:ea typeface="DejaVu Sans"/>
              </a:rPr>
              <a:t> Wochenstunden</a:t>
            </a:r>
            <a:endParaRPr lang="de-DE" sz="2400" b="0" strike="noStrike" spc="-1" dirty="0">
              <a:latin typeface="Arial"/>
            </a:endParaRPr>
          </a:p>
        </p:txBody>
      </p:sp>
      <p:sp>
        <p:nvSpPr>
          <p:cNvPr id="295" name="CustomShape 4"/>
          <p:cNvSpPr/>
          <p:nvPr/>
        </p:nvSpPr>
        <p:spPr>
          <a:xfrm>
            <a:off x="8100360" y="6356520"/>
            <a:ext cx="58536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6A3B1EAF-6E3A-4150-AEF3-A341BC9BCCB5}" type="slidenum">
              <a:rPr lang="de-DE" sz="1200" b="0" strike="noStrike" spc="-1">
                <a:solidFill>
                  <a:srgbClr val="8B8B8B"/>
                </a:solidFill>
                <a:latin typeface="Calibri"/>
                <a:ea typeface="DejaVu Sans"/>
              </a:rPr>
              <a:t>26</a:t>
            </a:fld>
            <a:endParaRPr lang="de-DE" sz="1200" b="0" strike="noStrike" spc="-1">
              <a:latin typeface="Arial"/>
            </a:endParaRPr>
          </a:p>
        </p:txBody>
      </p:sp>
      <p:sp>
        <p:nvSpPr>
          <p:cNvPr id="6" name="Fußzeilenplatzhalter 5"/>
          <p:cNvSpPr>
            <a:spLocks noGrp="1"/>
          </p:cNvSpPr>
          <p:nvPr>
            <p:ph type="ftr" sz="quarter" idx="11"/>
          </p:nvPr>
        </p:nvSpPr>
        <p:spPr>
          <a:xfrm>
            <a:off x="3419872" y="6356350"/>
            <a:ext cx="2952328" cy="365125"/>
          </a:xfrm>
        </p:spPr>
        <p:txBody>
          <a:bodyPr/>
          <a:lstStyle/>
          <a:p>
            <a:r>
              <a:rPr lang="de-DE" dirty="0"/>
              <a:t>Implementationsveranstaltung zur Einführung der Kernlehrpläne</a:t>
            </a:r>
          </a:p>
        </p:txBody>
      </p:sp>
    </p:spTree>
    <p:extLst>
      <p:ext uri="{BB962C8B-B14F-4D97-AF65-F5344CB8AC3E}">
        <p14:creationId xmlns:p14="http://schemas.microsoft.com/office/powerpoint/2010/main" val="2268439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CustomShape 1"/>
          <p:cNvSpPr/>
          <p:nvPr/>
        </p:nvSpPr>
        <p:spPr>
          <a:xfrm>
            <a:off x="457200" y="1124640"/>
            <a:ext cx="8228520" cy="358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400" b="0" strike="noStrike" spc="-1">
                <a:solidFill>
                  <a:srgbClr val="000000"/>
                </a:solidFill>
                <a:latin typeface="Calibri"/>
                <a:ea typeface="DejaVu Sans"/>
              </a:rPr>
              <a:t>Aufgaben und Ziele des Faches </a:t>
            </a:r>
            <a:endParaRPr lang="de-DE" sz="3400" b="0" strike="noStrike" spc="-1">
              <a:latin typeface="Arial"/>
            </a:endParaRPr>
          </a:p>
        </p:txBody>
      </p:sp>
      <p:sp>
        <p:nvSpPr>
          <p:cNvPr id="298" name="CustomShape 3"/>
          <p:cNvSpPr/>
          <p:nvPr/>
        </p:nvSpPr>
        <p:spPr>
          <a:xfrm>
            <a:off x="8100360" y="6356520"/>
            <a:ext cx="58536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DD8D8D27-C2C1-44C9-819D-868985637C9B}" type="slidenum">
              <a:rPr lang="de-DE" sz="1200" b="0" strike="noStrike" spc="-1">
                <a:solidFill>
                  <a:srgbClr val="8B8B8B"/>
                </a:solidFill>
                <a:latin typeface="Calibri"/>
                <a:ea typeface="DejaVu Sans"/>
              </a:rPr>
              <a:t>27</a:t>
            </a:fld>
            <a:endParaRPr lang="de-DE" sz="1200" b="0" strike="noStrike" spc="-1">
              <a:latin typeface="Arial"/>
            </a:endParaRPr>
          </a:p>
        </p:txBody>
      </p:sp>
      <p:sp>
        <p:nvSpPr>
          <p:cNvPr id="299" name="CustomShape 4"/>
          <p:cNvSpPr/>
          <p:nvPr/>
        </p:nvSpPr>
        <p:spPr>
          <a:xfrm>
            <a:off x="457200" y="1700280"/>
            <a:ext cx="8228520" cy="42040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561"/>
              </a:spcBef>
            </a:pPr>
            <a:r>
              <a:t/>
            </a:r>
            <a:br/>
            <a:r>
              <a:rPr lang="de-DE" sz="2800" b="1" strike="noStrike" spc="-1">
                <a:solidFill>
                  <a:srgbClr val="000000"/>
                </a:solidFill>
                <a:latin typeface="Calibri"/>
                <a:ea typeface="DejaVu Sans"/>
              </a:rPr>
              <a:t>Entwicklung ökonomischer Mündigkeit</a:t>
            </a:r>
            <a:endParaRPr lang="de-DE" sz="2800" b="0" strike="noStrike" spc="-1">
              <a:latin typeface="Arial"/>
            </a:endParaRPr>
          </a:p>
          <a:p>
            <a:pPr>
              <a:lnSpc>
                <a:spcPct val="100000"/>
              </a:lnSpc>
              <a:spcBef>
                <a:spcPts val="561"/>
              </a:spcBef>
            </a:pPr>
            <a:endParaRPr lang="de-DE" sz="2800" b="0" strike="noStrike" spc="-1">
              <a:latin typeface="Arial"/>
            </a:endParaRPr>
          </a:p>
          <a:p>
            <a:pPr>
              <a:lnSpc>
                <a:spcPct val="100000"/>
              </a:lnSpc>
              <a:spcBef>
                <a:spcPts val="479"/>
              </a:spcBef>
            </a:pPr>
            <a:r>
              <a:rPr lang="de-DE" sz="2400" b="1" strike="noStrike" spc="-1">
                <a:solidFill>
                  <a:srgbClr val="000000"/>
                </a:solidFill>
                <a:latin typeface="Calibri"/>
                <a:ea typeface="DejaVu Sans"/>
              </a:rPr>
              <a:t>Ziel</a:t>
            </a:r>
            <a:r>
              <a:rPr lang="de-DE" sz="2400" b="0" strike="noStrike" spc="-1">
                <a:solidFill>
                  <a:srgbClr val="000000"/>
                </a:solidFill>
                <a:latin typeface="Calibri"/>
                <a:ea typeface="DejaVu Sans"/>
              </a:rPr>
              <a:t> ist es, die Schülerinnen und Schüler zu befähigen,</a:t>
            </a:r>
            <a:endParaRPr lang="de-DE" sz="2400" b="0" strike="noStrike" spc="-1">
              <a:latin typeface="Arial"/>
            </a:endParaRPr>
          </a:p>
          <a:p>
            <a:pPr marL="743040" lvl="1" indent="-284760">
              <a:lnSpc>
                <a:spcPct val="100000"/>
              </a:lnSpc>
              <a:spcBef>
                <a:spcPts val="479"/>
              </a:spcBef>
              <a:buClr>
                <a:srgbClr val="000000"/>
              </a:buClr>
              <a:buFont typeface="Arial"/>
              <a:buChar char="–"/>
            </a:pPr>
            <a:r>
              <a:rPr lang="de-DE" sz="2400" b="0" strike="noStrike" spc="-1">
                <a:solidFill>
                  <a:srgbClr val="000000"/>
                </a:solidFill>
                <a:latin typeface="Calibri"/>
                <a:ea typeface="DejaVu Sans"/>
              </a:rPr>
              <a:t>ihre Interessen in Wirtschaft, Politik und Gesellschaft mündig zu vertreten,</a:t>
            </a:r>
            <a:endParaRPr lang="de-DE" sz="2400" b="0" strike="noStrike" spc="-1">
              <a:latin typeface="Arial"/>
            </a:endParaRPr>
          </a:p>
          <a:p>
            <a:pPr marL="743040" lvl="1" indent="-284760">
              <a:lnSpc>
                <a:spcPct val="100000"/>
              </a:lnSpc>
              <a:spcBef>
                <a:spcPts val="479"/>
              </a:spcBef>
              <a:buClr>
                <a:srgbClr val="000000"/>
              </a:buClr>
              <a:buFont typeface="Arial"/>
              <a:buChar char="–"/>
            </a:pPr>
            <a:r>
              <a:rPr lang="de-DE" sz="2400" b="0" strike="noStrike" spc="-1">
                <a:solidFill>
                  <a:srgbClr val="000000"/>
                </a:solidFill>
                <a:latin typeface="Calibri"/>
                <a:ea typeface="DejaVu Sans"/>
              </a:rPr>
              <a:t>sachkundig zu urteilen,</a:t>
            </a:r>
            <a:endParaRPr lang="de-DE" sz="2400" b="0" strike="noStrike" spc="-1">
              <a:latin typeface="Arial"/>
            </a:endParaRPr>
          </a:p>
          <a:p>
            <a:pPr marL="743040" lvl="1" indent="-284760">
              <a:lnSpc>
                <a:spcPct val="100000"/>
              </a:lnSpc>
              <a:spcBef>
                <a:spcPts val="479"/>
              </a:spcBef>
              <a:buClr>
                <a:srgbClr val="000000"/>
              </a:buClr>
              <a:buFont typeface="Arial"/>
              <a:buChar char="–"/>
            </a:pPr>
            <a:r>
              <a:rPr lang="de-DE" sz="2400" b="0" strike="noStrike" spc="-1">
                <a:solidFill>
                  <a:srgbClr val="000000"/>
                </a:solidFill>
                <a:latin typeface="Calibri"/>
                <a:ea typeface="DejaVu Sans"/>
              </a:rPr>
              <a:t>verantwortungsvoll sowie demokratisch zu handeln.</a:t>
            </a:r>
            <a:endParaRPr lang="de-DE" sz="2400" b="0" strike="noStrike" spc="-1">
              <a:latin typeface="Arial"/>
            </a:endParaRPr>
          </a:p>
        </p:txBody>
      </p:sp>
      <p:sp>
        <p:nvSpPr>
          <p:cNvPr id="6" name="Fußzeilenplatzhalter 5"/>
          <p:cNvSpPr>
            <a:spLocks noGrp="1"/>
          </p:cNvSpPr>
          <p:nvPr>
            <p:ph type="ftr" sz="quarter" idx="11"/>
          </p:nvPr>
        </p:nvSpPr>
        <p:spPr>
          <a:xfrm>
            <a:off x="3419872" y="6356350"/>
            <a:ext cx="2952328" cy="365125"/>
          </a:xfrm>
        </p:spPr>
        <p:txBody>
          <a:bodyPr/>
          <a:lstStyle/>
          <a:p>
            <a:r>
              <a:rPr lang="de-DE" dirty="0"/>
              <a:t>Implementationsveranstaltung zur Einführung der Kernlehrpläne</a:t>
            </a:r>
          </a:p>
        </p:txBody>
      </p:sp>
    </p:spTree>
    <p:extLst>
      <p:ext uri="{BB962C8B-B14F-4D97-AF65-F5344CB8AC3E}">
        <p14:creationId xmlns:p14="http://schemas.microsoft.com/office/powerpoint/2010/main" val="3343097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CustomShape 1"/>
          <p:cNvSpPr/>
          <p:nvPr/>
        </p:nvSpPr>
        <p:spPr>
          <a:xfrm>
            <a:off x="457200" y="1125360"/>
            <a:ext cx="8228520" cy="430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77500" lnSpcReduction="20000"/>
          </a:bodyPr>
          <a:lstStyle/>
          <a:p>
            <a:pPr>
              <a:lnSpc>
                <a:spcPct val="100000"/>
              </a:lnSpc>
            </a:pPr>
            <a:r>
              <a:rPr lang="de-DE" sz="3400" b="0" strike="noStrike" spc="-1">
                <a:solidFill>
                  <a:srgbClr val="000000"/>
                </a:solidFill>
                <a:latin typeface="Calibri"/>
                <a:ea typeface="DejaVu Sans"/>
              </a:rPr>
              <a:t>Strukturmerkmale des KLP Wirtschaft und Arbeitswelt</a:t>
            </a:r>
            <a:endParaRPr lang="de-DE" sz="3400" b="0" strike="noStrike" spc="-1">
              <a:latin typeface="Arial"/>
            </a:endParaRPr>
          </a:p>
        </p:txBody>
      </p:sp>
      <p:sp>
        <p:nvSpPr>
          <p:cNvPr id="303" name="CustomShape 4"/>
          <p:cNvSpPr/>
          <p:nvPr/>
        </p:nvSpPr>
        <p:spPr>
          <a:xfrm>
            <a:off x="8101080" y="6356520"/>
            <a:ext cx="5846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B45ACB69-6571-4CA6-BCC7-1076585B6D1B}" type="slidenum">
              <a:rPr lang="de-DE" sz="1200" b="0" strike="noStrike" spc="-1">
                <a:solidFill>
                  <a:srgbClr val="8B8B8B"/>
                </a:solidFill>
                <a:latin typeface="Calibri"/>
                <a:ea typeface="DejaVu Sans"/>
              </a:rPr>
              <a:t>28</a:t>
            </a:fld>
            <a:endParaRPr lang="de-DE" sz="1200" b="0" strike="noStrike" spc="-1">
              <a:latin typeface="Arial"/>
            </a:endParaRPr>
          </a:p>
        </p:txBody>
      </p:sp>
      <p:sp>
        <p:nvSpPr>
          <p:cNvPr id="304" name="CustomShape 5"/>
          <p:cNvSpPr/>
          <p:nvPr/>
        </p:nvSpPr>
        <p:spPr>
          <a:xfrm>
            <a:off x="457200" y="2205000"/>
            <a:ext cx="8251200" cy="309420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641"/>
              </a:spcBef>
            </a:pPr>
            <a:r>
              <a:rPr lang="de-DE" sz="3200" b="0" strike="noStrike" spc="-1">
                <a:solidFill>
                  <a:srgbClr val="000000"/>
                </a:solidFill>
                <a:latin typeface="Calibri"/>
                <a:ea typeface="DejaVu Sans"/>
              </a:rPr>
              <a:t>6 Inhaltsfelder</a:t>
            </a:r>
            <a:endParaRPr lang="de-DE" sz="3200" b="0" strike="noStrike" spc="-1">
              <a:latin typeface="Arial"/>
            </a:endParaRPr>
          </a:p>
          <a:p>
            <a:pPr>
              <a:lnSpc>
                <a:spcPct val="100000"/>
              </a:lnSpc>
              <a:spcBef>
                <a:spcPts val="439"/>
              </a:spcBef>
            </a:pPr>
            <a:endParaRPr lang="de-DE" sz="3200" b="0" strike="noStrike" spc="-1">
              <a:latin typeface="Arial"/>
            </a:endParaRPr>
          </a:p>
          <a:p>
            <a:pPr marL="343080" indent="-342000">
              <a:lnSpc>
                <a:spcPct val="100000"/>
              </a:lnSpc>
              <a:spcBef>
                <a:spcPts val="561"/>
              </a:spcBef>
            </a:pPr>
            <a:r>
              <a:rPr lang="de-DE" sz="2800" b="0" strike="noStrike" spc="-1">
                <a:solidFill>
                  <a:srgbClr val="000000"/>
                </a:solidFill>
                <a:latin typeface="Calibri"/>
                <a:ea typeface="DejaVu Sans"/>
              </a:rPr>
              <a:t>Inhaltsfelder stellen keine Unterrichtsvorhaben dar. </a:t>
            </a:r>
            <a:endParaRPr lang="de-DE" sz="2800" b="0" strike="noStrike" spc="-1">
              <a:latin typeface="Arial"/>
            </a:endParaRPr>
          </a:p>
          <a:p>
            <a:pPr marL="343080" indent="-342000">
              <a:lnSpc>
                <a:spcPct val="100000"/>
              </a:lnSpc>
              <a:spcBef>
                <a:spcPts val="561"/>
              </a:spcBef>
            </a:pPr>
            <a:r>
              <a:rPr lang="de-DE" sz="2800" b="0" strike="noStrike" spc="-1">
                <a:solidFill>
                  <a:srgbClr val="000000"/>
                </a:solidFill>
                <a:latin typeface="Calibri"/>
                <a:ea typeface="DejaVu Sans"/>
              </a:rPr>
              <a:t>Über Unterrichtsvorhaben lässt sich eine Verknüpfung </a:t>
            </a:r>
            <a:endParaRPr lang="de-DE" sz="2800" b="0" strike="noStrike" spc="-1">
              <a:latin typeface="Arial"/>
            </a:endParaRPr>
          </a:p>
          <a:p>
            <a:pPr marL="343080" indent="-342000">
              <a:lnSpc>
                <a:spcPct val="100000"/>
              </a:lnSpc>
              <a:spcBef>
                <a:spcPts val="561"/>
              </a:spcBef>
            </a:pPr>
            <a:r>
              <a:rPr lang="de-DE" sz="2800" b="0" strike="noStrike" spc="-1">
                <a:solidFill>
                  <a:srgbClr val="000000"/>
                </a:solidFill>
                <a:latin typeface="Calibri"/>
                <a:ea typeface="DejaVu Sans"/>
              </a:rPr>
              <a:t>von Inhaltsfeldern realisieren. </a:t>
            </a:r>
            <a:endParaRPr lang="de-DE" sz="2800" b="0" strike="noStrike" spc="-1">
              <a:latin typeface="Arial"/>
            </a:endParaRPr>
          </a:p>
        </p:txBody>
      </p:sp>
      <p:sp>
        <p:nvSpPr>
          <p:cNvPr id="306" name="CustomShape 7"/>
          <p:cNvSpPr/>
          <p:nvPr/>
        </p:nvSpPr>
        <p:spPr>
          <a:xfrm>
            <a:off x="8100360" y="6356520"/>
            <a:ext cx="58536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02E4BF19-6E2F-4086-948F-7FE335573048}" type="slidenum">
              <a:rPr lang="de-DE" sz="1200" b="0" strike="noStrike" spc="-1">
                <a:solidFill>
                  <a:srgbClr val="8B8B8B"/>
                </a:solidFill>
                <a:latin typeface="Calibri"/>
                <a:ea typeface="DejaVu Sans"/>
              </a:rPr>
              <a:t>28</a:t>
            </a:fld>
            <a:endParaRPr lang="de-DE" sz="1200" b="0" strike="noStrike" spc="-1">
              <a:latin typeface="Arial"/>
            </a:endParaRPr>
          </a:p>
        </p:txBody>
      </p:sp>
      <p:sp>
        <p:nvSpPr>
          <p:cNvPr id="9" name="Fußzeilenplatzhalter 5"/>
          <p:cNvSpPr>
            <a:spLocks noGrp="1"/>
          </p:cNvSpPr>
          <p:nvPr>
            <p:ph type="ftr" sz="quarter" idx="11"/>
          </p:nvPr>
        </p:nvSpPr>
        <p:spPr>
          <a:xfrm>
            <a:off x="3419872" y="6356350"/>
            <a:ext cx="2952328" cy="365125"/>
          </a:xfrm>
        </p:spPr>
        <p:txBody>
          <a:bodyPr/>
          <a:lstStyle/>
          <a:p>
            <a:r>
              <a:rPr lang="de-DE" dirty="0"/>
              <a:t>Implementationsveranstaltung zur Einführung der Kernlehrpläne</a:t>
            </a:r>
          </a:p>
        </p:txBody>
      </p:sp>
    </p:spTree>
    <p:extLst>
      <p:ext uri="{BB962C8B-B14F-4D97-AF65-F5344CB8AC3E}">
        <p14:creationId xmlns:p14="http://schemas.microsoft.com/office/powerpoint/2010/main" val="2316473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CustomShape 1"/>
          <p:cNvSpPr/>
          <p:nvPr/>
        </p:nvSpPr>
        <p:spPr>
          <a:xfrm>
            <a:off x="457200" y="1125360"/>
            <a:ext cx="823968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2800" b="0" strike="noStrike" spc="-1">
                <a:solidFill>
                  <a:srgbClr val="000000"/>
                </a:solidFill>
                <a:latin typeface="Calibri"/>
                <a:ea typeface="DejaVu Sans"/>
              </a:rPr>
              <a:t>Strukturmerkmale des KLP Wirtschaft und Arbeitswelt</a:t>
            </a:r>
            <a:endParaRPr lang="de-DE" sz="2800" b="0" strike="noStrike" spc="-1">
              <a:latin typeface="Arial"/>
            </a:endParaRPr>
          </a:p>
        </p:txBody>
      </p:sp>
      <p:sp>
        <p:nvSpPr>
          <p:cNvPr id="310" name="CustomShape 4"/>
          <p:cNvSpPr/>
          <p:nvPr/>
        </p:nvSpPr>
        <p:spPr>
          <a:xfrm>
            <a:off x="8101080" y="6356520"/>
            <a:ext cx="5846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67EE17CF-FED4-4B43-9E8F-9DA3DBBE52A8}" type="slidenum">
              <a:rPr lang="de-DE" sz="1200" b="0" strike="noStrike" spc="-1">
                <a:solidFill>
                  <a:srgbClr val="8B8B8B"/>
                </a:solidFill>
                <a:latin typeface="Calibri"/>
                <a:ea typeface="DejaVu Sans"/>
              </a:rPr>
              <a:t>29</a:t>
            </a:fld>
            <a:endParaRPr lang="de-DE" sz="1200" b="0" strike="noStrike" spc="-1">
              <a:latin typeface="Arial"/>
            </a:endParaRPr>
          </a:p>
        </p:txBody>
      </p:sp>
      <p:sp>
        <p:nvSpPr>
          <p:cNvPr id="311" name="CustomShape 5"/>
          <p:cNvSpPr/>
          <p:nvPr/>
        </p:nvSpPr>
        <p:spPr>
          <a:xfrm>
            <a:off x="468360" y="1700280"/>
            <a:ext cx="8228520" cy="42040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de-DE" sz="1800" b="0" strike="noStrike" spc="-1">
              <a:latin typeface="Arial"/>
            </a:endParaRPr>
          </a:p>
          <a:p>
            <a:pPr>
              <a:lnSpc>
                <a:spcPct val="100000"/>
              </a:lnSpc>
            </a:pPr>
            <a:endParaRPr lang="de-DE" sz="1800" b="0" strike="noStrike" spc="-1">
              <a:latin typeface="Arial"/>
            </a:endParaRPr>
          </a:p>
        </p:txBody>
      </p:sp>
      <p:graphicFrame>
        <p:nvGraphicFramePr>
          <p:cNvPr id="312" name="Table 6"/>
          <p:cNvGraphicFramePr/>
          <p:nvPr/>
        </p:nvGraphicFramePr>
        <p:xfrm>
          <a:off x="539640" y="2034720"/>
          <a:ext cx="8064720" cy="3608640"/>
        </p:xfrm>
        <a:graphic>
          <a:graphicData uri="http://schemas.openxmlformats.org/drawingml/2006/table">
            <a:tbl>
              <a:tblPr/>
              <a:tblGrid>
                <a:gridCol w="4032360">
                  <a:extLst>
                    <a:ext uri="{9D8B030D-6E8A-4147-A177-3AD203B41FA5}">
                      <a16:colId xmlns:a16="http://schemas.microsoft.com/office/drawing/2014/main" val="20000"/>
                    </a:ext>
                  </a:extLst>
                </a:gridCol>
                <a:gridCol w="4032360">
                  <a:extLst>
                    <a:ext uri="{9D8B030D-6E8A-4147-A177-3AD203B41FA5}">
                      <a16:colId xmlns:a16="http://schemas.microsoft.com/office/drawing/2014/main" val="20001"/>
                    </a:ext>
                  </a:extLst>
                </a:gridCol>
              </a:tblGrid>
              <a:tr h="3608640">
                <a:tc>
                  <a:txBody>
                    <a:bodyPr/>
                    <a:lstStyle/>
                    <a:p>
                      <a:pPr algn="ctr">
                        <a:lnSpc>
                          <a:spcPct val="100000"/>
                        </a:lnSpc>
                      </a:pPr>
                      <a:r>
                        <a:rPr lang="de-DE" sz="2800" b="1" strike="noStrike" spc="-1">
                          <a:solidFill>
                            <a:srgbClr val="000000"/>
                          </a:solidFill>
                          <a:latin typeface="Calibri"/>
                        </a:rPr>
                        <a:t>Inhaltsfelder</a:t>
                      </a:r>
                      <a:endParaRPr lang="de-DE" sz="2800" b="0" strike="noStrike" spc="-1">
                        <a:latin typeface="Arial"/>
                      </a:endParaRPr>
                    </a:p>
                    <a:p>
                      <a:pPr marL="343080" indent="-342000">
                        <a:lnSpc>
                          <a:spcPct val="100000"/>
                        </a:lnSpc>
                        <a:buClr>
                          <a:srgbClr val="000000"/>
                        </a:buClr>
                        <a:buFont typeface="Arial"/>
                        <a:buChar char="•"/>
                      </a:pPr>
                      <a:r>
                        <a:rPr lang="de-DE" sz="2200" b="0" strike="noStrike" spc="-1">
                          <a:solidFill>
                            <a:srgbClr val="000000"/>
                          </a:solidFill>
                          <a:latin typeface="Calibri"/>
                        </a:rPr>
                        <a:t>Inhaltsfeldbeschreibungen</a:t>
                      </a:r>
                      <a:endParaRPr lang="de-DE" sz="2200" b="0" strike="noStrike" spc="-1">
                        <a:latin typeface="Arial"/>
                      </a:endParaRPr>
                    </a:p>
                    <a:p>
                      <a:pPr marL="343080" indent="-342000">
                        <a:lnSpc>
                          <a:spcPct val="100000"/>
                        </a:lnSpc>
                        <a:buClr>
                          <a:srgbClr val="000000"/>
                        </a:buClr>
                        <a:buFont typeface="Arial"/>
                        <a:buChar char="•"/>
                      </a:pPr>
                      <a:r>
                        <a:rPr lang="de-DE" sz="2200" b="0" strike="noStrike" spc="-1">
                          <a:solidFill>
                            <a:srgbClr val="000000"/>
                          </a:solidFill>
                          <a:latin typeface="Calibri"/>
                        </a:rPr>
                        <a:t>Inhaltliche Schwerpunkte zu den IF</a:t>
                      </a:r>
                      <a:endParaRPr lang="de-DE" sz="2200" b="0" strike="noStrike" spc="-1">
                        <a:latin typeface="Arial"/>
                      </a:endParaRPr>
                    </a:p>
                    <a:p>
                      <a:pPr>
                        <a:lnSpc>
                          <a:spcPct val="100000"/>
                        </a:lnSpc>
                      </a:pPr>
                      <a:endParaRPr lang="de-DE" sz="22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DCE6F2"/>
                    </a:solidFill>
                  </a:tcPr>
                </a:tc>
                <a:tc>
                  <a:txBody>
                    <a:bodyPr/>
                    <a:lstStyle/>
                    <a:p>
                      <a:pPr algn="ctr">
                        <a:lnSpc>
                          <a:spcPct val="100000"/>
                        </a:lnSpc>
                      </a:pPr>
                      <a:r>
                        <a:rPr lang="de-DE" sz="2800" b="1" strike="noStrike" spc="-1">
                          <a:solidFill>
                            <a:srgbClr val="000000"/>
                          </a:solidFill>
                          <a:latin typeface="Calibri"/>
                        </a:rPr>
                        <a:t>Kompetenzen</a:t>
                      </a:r>
                      <a:endParaRPr lang="de-DE" sz="2800" b="0" strike="noStrike" spc="-1">
                        <a:latin typeface="Arial"/>
                      </a:endParaRPr>
                    </a:p>
                    <a:p>
                      <a:pPr marL="343080" indent="-342000">
                        <a:lnSpc>
                          <a:spcPct val="100000"/>
                        </a:lnSpc>
                        <a:buClr>
                          <a:srgbClr val="000000"/>
                        </a:buClr>
                        <a:buFont typeface="Arial"/>
                        <a:buChar char="•"/>
                      </a:pPr>
                      <a:r>
                        <a:rPr lang="de-DE" sz="2200" b="0" strike="noStrike" spc="-1">
                          <a:solidFill>
                            <a:srgbClr val="000000"/>
                          </a:solidFill>
                          <a:latin typeface="Calibri"/>
                        </a:rPr>
                        <a:t>Beschreibungen der Kompetenzbereiche</a:t>
                      </a:r>
                      <a:endParaRPr lang="de-DE" sz="2200" b="0" strike="noStrike" spc="-1">
                        <a:latin typeface="Arial"/>
                      </a:endParaRPr>
                    </a:p>
                    <a:p>
                      <a:pPr marL="343080" indent="-342000">
                        <a:lnSpc>
                          <a:spcPct val="100000"/>
                        </a:lnSpc>
                        <a:buClr>
                          <a:srgbClr val="000000"/>
                        </a:buClr>
                        <a:buFont typeface="Arial"/>
                        <a:buChar char="•"/>
                      </a:pPr>
                      <a:r>
                        <a:rPr lang="de-DE" sz="2200" b="0" strike="noStrike" spc="-1">
                          <a:solidFill>
                            <a:srgbClr val="000000"/>
                          </a:solidFill>
                          <a:latin typeface="Calibri"/>
                        </a:rPr>
                        <a:t>Übergeordnete Kompetenzerwartungen</a:t>
                      </a:r>
                      <a:endParaRPr lang="de-DE" sz="2200" b="0" strike="noStrike" spc="-1">
                        <a:latin typeface="Arial"/>
                      </a:endParaRPr>
                    </a:p>
                    <a:p>
                      <a:pPr marL="343080" indent="-342000">
                        <a:lnSpc>
                          <a:spcPct val="100000"/>
                        </a:lnSpc>
                        <a:buClr>
                          <a:srgbClr val="000000"/>
                        </a:buClr>
                        <a:buFont typeface="Arial"/>
                        <a:buChar char="•"/>
                      </a:pPr>
                      <a:r>
                        <a:rPr lang="de-DE" sz="2200" b="0" strike="noStrike" spc="-1">
                          <a:solidFill>
                            <a:srgbClr val="000000"/>
                          </a:solidFill>
                          <a:latin typeface="Calibri"/>
                        </a:rPr>
                        <a:t>Konkretisierte Kompetenzerwartungen zu den IF im Bereich der Sach- und Urteilskompetenz</a:t>
                      </a:r>
                      <a:endParaRPr lang="de-DE" sz="22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DCE6F2"/>
                    </a:solidFill>
                  </a:tcPr>
                </a:tc>
                <a:extLst>
                  <a:ext uri="{0D108BD9-81ED-4DB2-BD59-A6C34878D82A}">
                    <a16:rowId xmlns:a16="http://schemas.microsoft.com/office/drawing/2014/main" val="10000"/>
                  </a:ext>
                </a:extLst>
              </a:tr>
            </a:tbl>
          </a:graphicData>
        </a:graphic>
      </p:graphicFrame>
      <p:sp>
        <p:nvSpPr>
          <p:cNvPr id="314" name="CustomShape 8"/>
          <p:cNvSpPr/>
          <p:nvPr/>
        </p:nvSpPr>
        <p:spPr>
          <a:xfrm>
            <a:off x="8100360" y="6356520"/>
            <a:ext cx="58536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CA463620-5FF0-498E-9B62-D5F94F47D49C}" type="slidenum">
              <a:rPr lang="de-DE" sz="1200" b="0" strike="noStrike" spc="-1">
                <a:solidFill>
                  <a:srgbClr val="8B8B8B"/>
                </a:solidFill>
                <a:latin typeface="Calibri"/>
                <a:ea typeface="DejaVu Sans"/>
              </a:rPr>
              <a:t>29</a:t>
            </a:fld>
            <a:endParaRPr lang="de-DE" sz="1200" b="0" strike="noStrike" spc="-1">
              <a:latin typeface="Arial"/>
            </a:endParaRPr>
          </a:p>
        </p:txBody>
      </p:sp>
      <p:sp>
        <p:nvSpPr>
          <p:cNvPr id="10" name="Fußzeilenplatzhalter 5"/>
          <p:cNvSpPr>
            <a:spLocks noGrp="1"/>
          </p:cNvSpPr>
          <p:nvPr>
            <p:ph type="ftr" sz="quarter" idx="11"/>
          </p:nvPr>
        </p:nvSpPr>
        <p:spPr>
          <a:xfrm>
            <a:off x="3419872" y="6356350"/>
            <a:ext cx="2952328" cy="365125"/>
          </a:xfrm>
        </p:spPr>
        <p:txBody>
          <a:bodyPr/>
          <a:lstStyle/>
          <a:p>
            <a:r>
              <a:rPr lang="de-DE" dirty="0"/>
              <a:t>Implementationsveranstaltung zur Einführung der Kernlehrpläne</a:t>
            </a:r>
          </a:p>
        </p:txBody>
      </p:sp>
    </p:spTree>
    <p:extLst>
      <p:ext uri="{BB962C8B-B14F-4D97-AF65-F5344CB8AC3E}">
        <p14:creationId xmlns:p14="http://schemas.microsoft.com/office/powerpoint/2010/main" val="3323659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1844824"/>
            <a:ext cx="8147248" cy="3816424"/>
          </a:xfrm>
        </p:spPr>
        <p:txBody>
          <a:bodyPr anchor="ctr" anchorCtr="0">
            <a:noAutofit/>
          </a:bodyPr>
          <a:lstStyle/>
          <a:p>
            <a:pPr algn="ctr"/>
            <a:r>
              <a:rPr lang="de-DE" sz="3200" b="0" dirty="0">
                <a:solidFill>
                  <a:srgbClr val="0070C0"/>
                </a:solidFill>
              </a:rPr>
              <a:t/>
            </a:r>
            <a:br>
              <a:rPr lang="de-DE" sz="3200" b="0" dirty="0">
                <a:solidFill>
                  <a:srgbClr val="0070C0"/>
                </a:solidFill>
              </a:rPr>
            </a:br>
            <a:r>
              <a:rPr lang="de-DE" sz="3600" b="0" dirty="0">
                <a:solidFill>
                  <a:srgbClr val="0070C0"/>
                </a:solidFill>
                <a:latin typeface="+mn-lt"/>
              </a:rPr>
              <a:t>1. Merkmale der neuen Kernlehrpläne</a:t>
            </a:r>
            <a:br>
              <a:rPr lang="de-DE" sz="3600" b="0" dirty="0">
                <a:solidFill>
                  <a:srgbClr val="0070C0"/>
                </a:solidFill>
                <a:latin typeface="+mn-lt"/>
              </a:rPr>
            </a:br>
            <a:r>
              <a:rPr lang="de-DE" sz="3200" b="0" dirty="0">
                <a:solidFill>
                  <a:srgbClr val="0070C0"/>
                </a:solidFill>
              </a:rPr>
              <a:t/>
            </a:r>
            <a:br>
              <a:rPr lang="de-DE" sz="3200" b="0" dirty="0">
                <a:solidFill>
                  <a:srgbClr val="0070C0"/>
                </a:solidFill>
              </a:rPr>
            </a:br>
            <a:endParaRPr lang="de-DE" sz="3200" b="0" dirty="0">
              <a:solidFill>
                <a:srgbClr val="0070C0"/>
              </a:solidFill>
            </a:endParaRPr>
          </a:p>
        </p:txBody>
      </p:sp>
      <p:sp>
        <p:nvSpPr>
          <p:cNvPr id="6" name="Fußzeilenplatzhalter 5"/>
          <p:cNvSpPr>
            <a:spLocks noGrp="1"/>
          </p:cNvSpPr>
          <p:nvPr>
            <p:ph type="ftr" sz="quarter" idx="11"/>
          </p:nvPr>
        </p:nvSpPr>
        <p:spPr/>
        <p:txBody>
          <a:bodyPr/>
          <a:lstStyle/>
          <a:p>
            <a:r>
              <a:rPr lang="de-DE"/>
              <a:t>Implementationsveranstaltung zur Einführung der Kernlehrpläne</a:t>
            </a:r>
            <a:endParaRPr lang="de-DE" dirty="0"/>
          </a:p>
        </p:txBody>
      </p:sp>
    </p:spTree>
    <p:extLst>
      <p:ext uri="{BB962C8B-B14F-4D97-AF65-F5344CB8AC3E}">
        <p14:creationId xmlns:p14="http://schemas.microsoft.com/office/powerpoint/2010/main" val="41334914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CustomShape 1"/>
          <p:cNvSpPr/>
          <p:nvPr/>
        </p:nvSpPr>
        <p:spPr>
          <a:xfrm>
            <a:off x="457200" y="1124640"/>
            <a:ext cx="8228520" cy="358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400" b="0" strike="noStrike" spc="-1">
                <a:solidFill>
                  <a:srgbClr val="000000"/>
                </a:solidFill>
                <a:latin typeface="Calibri"/>
                <a:ea typeface="DejaVu Sans"/>
              </a:rPr>
              <a:t>Stärkung der Fachlichkeit</a:t>
            </a:r>
            <a:endParaRPr lang="de-DE" sz="3400" b="0" strike="noStrike" spc="-1">
              <a:latin typeface="Arial"/>
            </a:endParaRPr>
          </a:p>
        </p:txBody>
      </p:sp>
      <p:sp>
        <p:nvSpPr>
          <p:cNvPr id="316" name="CustomShape 2"/>
          <p:cNvSpPr/>
          <p:nvPr/>
        </p:nvSpPr>
        <p:spPr>
          <a:xfrm>
            <a:off x="457200" y="1700640"/>
            <a:ext cx="8228520" cy="42040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561"/>
              </a:spcBef>
            </a:pPr>
            <a:r>
              <a:rPr lang="de-DE" sz="2800" b="0" strike="noStrike" spc="-1">
                <a:solidFill>
                  <a:srgbClr val="000000"/>
                </a:solidFill>
                <a:latin typeface="Calibri"/>
                <a:ea typeface="DejaVu Sans"/>
              </a:rPr>
              <a:t>Leitendes Prinzip für die Konzeption aller Inhaltsfelder</a:t>
            </a:r>
            <a:endParaRPr lang="de-DE" sz="2800" b="0" strike="noStrike" spc="-1">
              <a:latin typeface="Arial"/>
            </a:endParaRPr>
          </a:p>
          <a:p>
            <a:pPr marL="743040" lvl="1" indent="-284760">
              <a:lnSpc>
                <a:spcPct val="100000"/>
              </a:lnSpc>
              <a:spcBef>
                <a:spcPts val="439"/>
              </a:spcBef>
              <a:buClr>
                <a:srgbClr val="000000"/>
              </a:buClr>
              <a:buFont typeface="Arial"/>
              <a:buChar char="–"/>
            </a:pPr>
            <a:r>
              <a:rPr lang="de-DE" sz="2200" b="0" strike="noStrike" spc="-1">
                <a:solidFill>
                  <a:srgbClr val="000000"/>
                </a:solidFill>
                <a:latin typeface="Calibri"/>
                <a:ea typeface="DejaVu Sans"/>
              </a:rPr>
              <a:t>Präzisere Beschreibung der Inhaltsfelder</a:t>
            </a:r>
            <a:endParaRPr lang="de-DE" sz="2200" b="0" strike="noStrike" spc="-1">
              <a:latin typeface="Arial"/>
            </a:endParaRPr>
          </a:p>
          <a:p>
            <a:pPr marL="743040" lvl="1" indent="-284760">
              <a:lnSpc>
                <a:spcPct val="100000"/>
              </a:lnSpc>
              <a:spcBef>
                <a:spcPts val="439"/>
              </a:spcBef>
              <a:buClr>
                <a:srgbClr val="000000"/>
              </a:buClr>
              <a:buFont typeface="Arial"/>
              <a:buChar char="–"/>
            </a:pPr>
            <a:r>
              <a:rPr lang="de-DE" sz="2200" b="0" strike="noStrike" spc="-1">
                <a:solidFill>
                  <a:srgbClr val="000000"/>
                </a:solidFill>
                <a:latin typeface="Calibri"/>
                <a:ea typeface="DejaVu Sans"/>
              </a:rPr>
              <a:t>Stärkere Konkretion von fachlichen Schwerpunkten</a:t>
            </a:r>
            <a:endParaRPr lang="de-DE" sz="2200" b="0" strike="noStrike" spc="-1">
              <a:latin typeface="Arial"/>
            </a:endParaRPr>
          </a:p>
          <a:p>
            <a:pPr marL="743040" lvl="1" indent="-284760">
              <a:lnSpc>
                <a:spcPct val="100000"/>
              </a:lnSpc>
              <a:spcBef>
                <a:spcPts val="439"/>
              </a:spcBef>
              <a:buClr>
                <a:srgbClr val="000000"/>
              </a:buClr>
              <a:buFont typeface="Arial"/>
              <a:buChar char="–"/>
            </a:pPr>
            <a:r>
              <a:rPr lang="de-DE" sz="2200" b="0" strike="noStrike" spc="-1">
                <a:solidFill>
                  <a:srgbClr val="000000"/>
                </a:solidFill>
                <a:latin typeface="Calibri"/>
                <a:ea typeface="DejaVu Sans"/>
              </a:rPr>
              <a:t>Beschreibung fachlicher Prozesse durch konkretisierte Kompetenzerwartungen</a:t>
            </a:r>
            <a:endParaRPr lang="de-DE" sz="2200" b="0" strike="noStrike" spc="-1">
              <a:latin typeface="Arial"/>
            </a:endParaRPr>
          </a:p>
          <a:p>
            <a:pPr>
              <a:lnSpc>
                <a:spcPct val="100000"/>
              </a:lnSpc>
              <a:spcBef>
                <a:spcPts val="561"/>
              </a:spcBef>
            </a:pPr>
            <a:endParaRPr lang="de-DE" sz="2200" b="0" strike="noStrike" spc="-1">
              <a:latin typeface="Arial"/>
            </a:endParaRPr>
          </a:p>
          <a:p>
            <a:pPr>
              <a:lnSpc>
                <a:spcPct val="100000"/>
              </a:lnSpc>
              <a:spcBef>
                <a:spcPts val="561"/>
              </a:spcBef>
            </a:pPr>
            <a:r>
              <a:rPr lang="de-DE" sz="2800" b="0" strike="noStrike" spc="-1">
                <a:solidFill>
                  <a:srgbClr val="000000"/>
                </a:solidFill>
                <a:latin typeface="Calibri"/>
                <a:ea typeface="DejaVu Sans"/>
              </a:rPr>
              <a:t>Veranschaulichung am Inhaltsfeld 1: Wirtschaftliches Handeln in der marktwirtschaftlichen Ordnung</a:t>
            </a:r>
            <a:endParaRPr lang="de-DE" sz="2800" b="0" strike="noStrike" spc="-1">
              <a:latin typeface="Arial"/>
            </a:endParaRPr>
          </a:p>
          <a:p>
            <a:pPr>
              <a:lnSpc>
                <a:spcPct val="100000"/>
              </a:lnSpc>
              <a:spcBef>
                <a:spcPts val="561"/>
              </a:spcBef>
            </a:pPr>
            <a:endParaRPr lang="de-DE" sz="2800" b="0" strike="noStrike" spc="-1">
              <a:latin typeface="Arial"/>
            </a:endParaRPr>
          </a:p>
        </p:txBody>
      </p:sp>
      <p:sp>
        <p:nvSpPr>
          <p:cNvPr id="318" name="CustomShape 4"/>
          <p:cNvSpPr/>
          <p:nvPr/>
        </p:nvSpPr>
        <p:spPr>
          <a:xfrm>
            <a:off x="8100360" y="6356520"/>
            <a:ext cx="58536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3D1B0519-72A0-49C6-B11E-6A235ED0FED9}" type="slidenum">
              <a:rPr lang="de-DE" sz="1200" b="0" strike="noStrike" spc="-1">
                <a:solidFill>
                  <a:srgbClr val="8B8B8B"/>
                </a:solidFill>
                <a:latin typeface="Calibri"/>
                <a:ea typeface="DejaVu Sans"/>
              </a:rPr>
              <a:t>30</a:t>
            </a:fld>
            <a:endParaRPr lang="de-DE" sz="1200" b="0" strike="noStrike" spc="-1">
              <a:latin typeface="Arial"/>
            </a:endParaRPr>
          </a:p>
        </p:txBody>
      </p:sp>
      <p:sp>
        <p:nvSpPr>
          <p:cNvPr id="6" name="Fußzeilenplatzhalter 5"/>
          <p:cNvSpPr>
            <a:spLocks noGrp="1"/>
          </p:cNvSpPr>
          <p:nvPr>
            <p:ph type="ftr" sz="quarter" idx="11"/>
          </p:nvPr>
        </p:nvSpPr>
        <p:spPr>
          <a:xfrm>
            <a:off x="3419872" y="6356350"/>
            <a:ext cx="2952328" cy="365125"/>
          </a:xfrm>
        </p:spPr>
        <p:txBody>
          <a:bodyPr/>
          <a:lstStyle/>
          <a:p>
            <a:r>
              <a:rPr lang="de-DE" dirty="0"/>
              <a:t>Implementationsveranstaltung zur Einführung der Kernlehrpläne</a:t>
            </a:r>
          </a:p>
        </p:txBody>
      </p:sp>
    </p:spTree>
    <p:extLst>
      <p:ext uri="{BB962C8B-B14F-4D97-AF65-F5344CB8AC3E}">
        <p14:creationId xmlns:p14="http://schemas.microsoft.com/office/powerpoint/2010/main" val="166142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CustomShape 1"/>
          <p:cNvSpPr/>
          <p:nvPr/>
        </p:nvSpPr>
        <p:spPr>
          <a:xfrm>
            <a:off x="457200" y="1124640"/>
            <a:ext cx="8228520" cy="358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400" b="0" strike="noStrike" spc="-1">
                <a:solidFill>
                  <a:srgbClr val="000000"/>
                </a:solidFill>
                <a:latin typeface="Calibri"/>
                <a:ea typeface="DejaVu Sans"/>
              </a:rPr>
              <a:t> Stärkung der Fachlichkeit</a:t>
            </a:r>
            <a:endParaRPr lang="de-DE" sz="3400" b="0" strike="noStrike" spc="-1">
              <a:latin typeface="Arial"/>
            </a:endParaRPr>
          </a:p>
        </p:txBody>
      </p:sp>
      <p:sp>
        <p:nvSpPr>
          <p:cNvPr id="320" name="CustomShape 2"/>
          <p:cNvSpPr/>
          <p:nvPr/>
        </p:nvSpPr>
        <p:spPr>
          <a:xfrm>
            <a:off x="457200" y="1700280"/>
            <a:ext cx="8228520" cy="42040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a:lnSpc>
                <a:spcPct val="100000"/>
              </a:lnSpc>
              <a:spcBef>
                <a:spcPts val="561"/>
              </a:spcBef>
            </a:pPr>
            <a:r>
              <a:rPr lang="de-DE" sz="2800" b="0" strike="noStrike" spc="-1" dirty="0">
                <a:solidFill>
                  <a:srgbClr val="000000"/>
                </a:solidFill>
                <a:latin typeface="Calibri"/>
                <a:ea typeface="DejaVu Sans"/>
              </a:rPr>
              <a:t>Präzisere Beschreibung der Inhaltsfelder</a:t>
            </a:r>
            <a:endParaRPr lang="de-DE" sz="2800" b="0" strike="noStrike" spc="-1" dirty="0">
              <a:latin typeface="Arial"/>
            </a:endParaRPr>
          </a:p>
          <a:p>
            <a:pPr>
              <a:lnSpc>
                <a:spcPct val="100000"/>
              </a:lnSpc>
              <a:spcBef>
                <a:spcPts val="561"/>
              </a:spcBef>
            </a:pPr>
            <a:endParaRPr lang="de-DE" sz="2800" b="0" strike="noStrike" spc="-1" dirty="0">
              <a:latin typeface="Arial"/>
            </a:endParaRPr>
          </a:p>
          <a:p>
            <a:pPr>
              <a:lnSpc>
                <a:spcPct val="100000"/>
              </a:lnSpc>
              <a:spcBef>
                <a:spcPts val="479"/>
              </a:spcBef>
            </a:pPr>
            <a:r>
              <a:rPr lang="de-DE" sz="2400" b="0" u="sng" strike="noStrike" spc="-1" dirty="0">
                <a:solidFill>
                  <a:srgbClr val="000000"/>
                </a:solidFill>
                <a:uFillTx/>
                <a:latin typeface="Calibri"/>
                <a:ea typeface="DejaVu Sans"/>
              </a:rPr>
              <a:t>IF 1: Wirtschaftliches Handeln in der marktwirtschaftlichen Ordnung</a:t>
            </a:r>
            <a:endParaRPr lang="de-DE" sz="2400" b="0" strike="noStrike" spc="-1" dirty="0">
              <a:latin typeface="Arial"/>
            </a:endParaRPr>
          </a:p>
          <a:p>
            <a:pPr>
              <a:lnSpc>
                <a:spcPct val="100000"/>
              </a:lnSpc>
              <a:spcBef>
                <a:spcPts val="561"/>
              </a:spcBef>
            </a:pPr>
            <a:r>
              <a:rPr lang="de-DE" sz="2800" b="0" strike="noStrike" spc="-1" dirty="0" smtClean="0">
                <a:solidFill>
                  <a:srgbClr val="000000"/>
                </a:solidFill>
                <a:latin typeface="Calibri"/>
                <a:ea typeface="DejaVu Sans"/>
              </a:rPr>
              <a:t>„[…] </a:t>
            </a:r>
            <a:r>
              <a:rPr lang="de-DE" sz="2800" b="0" strike="noStrike" spc="-1" dirty="0">
                <a:solidFill>
                  <a:srgbClr val="000000"/>
                </a:solidFill>
                <a:latin typeface="Calibri"/>
                <a:ea typeface="DejaVu Sans"/>
              </a:rPr>
              <a:t>Zentrales Anliegen dieses Inhaltsfeldes ist die </a:t>
            </a:r>
            <a:r>
              <a:rPr lang="de-DE" sz="2800" b="1" strike="noStrike" spc="-1" dirty="0">
                <a:solidFill>
                  <a:srgbClr val="000000"/>
                </a:solidFill>
                <a:latin typeface="Calibri"/>
                <a:ea typeface="DejaVu Sans"/>
              </a:rPr>
              <a:t>Förderung einer ökonomischen Grundbildung </a:t>
            </a:r>
            <a:r>
              <a:rPr lang="de-DE" sz="2800" b="0" strike="noStrike" spc="-1" dirty="0">
                <a:solidFill>
                  <a:srgbClr val="000000"/>
                </a:solidFill>
                <a:latin typeface="Calibri"/>
                <a:ea typeface="DejaVu Sans"/>
              </a:rPr>
              <a:t>mit dem Ziel einer Stärkung der unterschiedlichen aktuellen sowie zukünftigen wirtschaftlichen Rollen der Schülerinnen und Schüler</a:t>
            </a:r>
            <a:r>
              <a:rPr lang="de-DE" sz="2800" b="0" strike="noStrike" spc="-1" dirty="0" smtClean="0">
                <a:solidFill>
                  <a:srgbClr val="000000"/>
                </a:solidFill>
                <a:latin typeface="Calibri"/>
                <a:ea typeface="DejaVu Sans"/>
              </a:rPr>
              <a:t>. […]“ </a:t>
            </a:r>
          </a:p>
          <a:p>
            <a:pPr algn="r">
              <a:lnSpc>
                <a:spcPct val="100000"/>
              </a:lnSpc>
              <a:spcBef>
                <a:spcPts val="561"/>
              </a:spcBef>
            </a:pPr>
            <a:r>
              <a:rPr lang="de-DE" sz="2000" b="0" strike="noStrike" spc="-1" dirty="0" smtClean="0">
                <a:solidFill>
                  <a:srgbClr val="000000"/>
                </a:solidFill>
                <a:latin typeface="Calibri"/>
                <a:ea typeface="DejaVu Sans"/>
              </a:rPr>
              <a:t>(</a:t>
            </a:r>
            <a:r>
              <a:rPr lang="de-DE" sz="2000" b="0" strike="noStrike" spc="-1" dirty="0">
                <a:solidFill>
                  <a:srgbClr val="000000"/>
                </a:solidFill>
                <a:latin typeface="Calibri"/>
                <a:ea typeface="DejaVu Sans"/>
              </a:rPr>
              <a:t>KLP Wirtschaft und Arbeitswelt, Kap. 2.1)</a:t>
            </a:r>
            <a:endParaRPr lang="de-DE" sz="2000" b="0" strike="noStrike" spc="-1" dirty="0">
              <a:latin typeface="Arial"/>
            </a:endParaRPr>
          </a:p>
          <a:p>
            <a:pPr>
              <a:lnSpc>
                <a:spcPct val="100000"/>
              </a:lnSpc>
              <a:spcBef>
                <a:spcPts val="561"/>
              </a:spcBef>
            </a:pPr>
            <a:endParaRPr lang="de-DE" sz="2000" b="0" strike="noStrike" spc="-1" dirty="0">
              <a:latin typeface="Arial"/>
            </a:endParaRPr>
          </a:p>
          <a:p>
            <a:pPr>
              <a:lnSpc>
                <a:spcPct val="100000"/>
              </a:lnSpc>
              <a:spcBef>
                <a:spcPts val="561"/>
              </a:spcBef>
            </a:pPr>
            <a:endParaRPr lang="de-DE" sz="2000" b="0" strike="noStrike" spc="-1" dirty="0">
              <a:latin typeface="Arial"/>
            </a:endParaRPr>
          </a:p>
          <a:p>
            <a:pPr>
              <a:lnSpc>
                <a:spcPct val="100000"/>
              </a:lnSpc>
              <a:spcBef>
                <a:spcPts val="561"/>
              </a:spcBef>
            </a:pPr>
            <a:endParaRPr lang="de-DE" sz="2000" b="0" strike="noStrike" spc="-1" dirty="0">
              <a:latin typeface="Arial"/>
            </a:endParaRPr>
          </a:p>
          <a:p>
            <a:pPr>
              <a:lnSpc>
                <a:spcPct val="100000"/>
              </a:lnSpc>
              <a:spcBef>
                <a:spcPts val="561"/>
              </a:spcBef>
            </a:pPr>
            <a:endParaRPr lang="de-DE" sz="2000" b="0" strike="noStrike" spc="-1" dirty="0">
              <a:latin typeface="Arial"/>
            </a:endParaRPr>
          </a:p>
        </p:txBody>
      </p:sp>
      <p:sp>
        <p:nvSpPr>
          <p:cNvPr id="322" name="CustomShape 4"/>
          <p:cNvSpPr/>
          <p:nvPr/>
        </p:nvSpPr>
        <p:spPr>
          <a:xfrm>
            <a:off x="8100360" y="6356520"/>
            <a:ext cx="58536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A81BDF41-468C-42A3-BFDE-0D84C7548EFB}" type="slidenum">
              <a:rPr lang="de-DE" sz="1200" b="0" strike="noStrike" spc="-1">
                <a:solidFill>
                  <a:srgbClr val="8B8B8B"/>
                </a:solidFill>
                <a:latin typeface="Calibri"/>
                <a:ea typeface="DejaVu Sans"/>
              </a:rPr>
              <a:t>31</a:t>
            </a:fld>
            <a:endParaRPr lang="de-DE" sz="1200" b="0" strike="noStrike" spc="-1">
              <a:latin typeface="Arial"/>
            </a:endParaRPr>
          </a:p>
        </p:txBody>
      </p:sp>
      <p:sp>
        <p:nvSpPr>
          <p:cNvPr id="6" name="Fußzeilenplatzhalter 5"/>
          <p:cNvSpPr>
            <a:spLocks noGrp="1"/>
          </p:cNvSpPr>
          <p:nvPr>
            <p:ph type="ftr" sz="quarter" idx="11"/>
          </p:nvPr>
        </p:nvSpPr>
        <p:spPr>
          <a:xfrm>
            <a:off x="3419872" y="6356350"/>
            <a:ext cx="2952328" cy="365125"/>
          </a:xfrm>
        </p:spPr>
        <p:txBody>
          <a:bodyPr/>
          <a:lstStyle/>
          <a:p>
            <a:r>
              <a:rPr lang="de-DE" dirty="0"/>
              <a:t>Implementationsveranstaltung zur Einführung der Kernlehrpläne</a:t>
            </a:r>
          </a:p>
        </p:txBody>
      </p:sp>
    </p:spTree>
    <p:extLst>
      <p:ext uri="{BB962C8B-B14F-4D97-AF65-F5344CB8AC3E}">
        <p14:creationId xmlns:p14="http://schemas.microsoft.com/office/powerpoint/2010/main" val="15098101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CustomShape 1"/>
          <p:cNvSpPr/>
          <p:nvPr/>
        </p:nvSpPr>
        <p:spPr>
          <a:xfrm>
            <a:off x="457200" y="1124640"/>
            <a:ext cx="8228520" cy="358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400" b="0" strike="noStrike" spc="-1">
                <a:solidFill>
                  <a:srgbClr val="000000"/>
                </a:solidFill>
                <a:latin typeface="Calibri"/>
                <a:ea typeface="DejaVu Sans"/>
              </a:rPr>
              <a:t> Stärkung der Fachlichkeit</a:t>
            </a:r>
            <a:endParaRPr lang="de-DE" sz="3400" b="0" strike="noStrike" spc="-1">
              <a:latin typeface="Arial"/>
            </a:endParaRPr>
          </a:p>
        </p:txBody>
      </p:sp>
      <p:sp>
        <p:nvSpPr>
          <p:cNvPr id="324" name="CustomShape 2"/>
          <p:cNvSpPr/>
          <p:nvPr/>
        </p:nvSpPr>
        <p:spPr>
          <a:xfrm>
            <a:off x="457200" y="1700280"/>
            <a:ext cx="8228520" cy="4393016"/>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rmAutofit fontScale="92500" lnSpcReduction="20000"/>
          </a:bodyPr>
          <a:lstStyle/>
          <a:p>
            <a:pPr>
              <a:lnSpc>
                <a:spcPct val="100000"/>
              </a:lnSpc>
              <a:spcBef>
                <a:spcPts val="561"/>
              </a:spcBef>
            </a:pPr>
            <a:r>
              <a:rPr lang="de-DE" sz="2800" b="0" strike="noStrike" spc="-1" dirty="0">
                <a:solidFill>
                  <a:srgbClr val="000000"/>
                </a:solidFill>
                <a:latin typeface="Calibri"/>
                <a:ea typeface="DejaVu Sans"/>
              </a:rPr>
              <a:t>Stärkere Konkretion von fachlichen Schwerpunkten</a:t>
            </a:r>
            <a:endParaRPr lang="de-DE" sz="2800" b="0" strike="noStrike" spc="-1" dirty="0">
              <a:latin typeface="Arial"/>
            </a:endParaRPr>
          </a:p>
          <a:p>
            <a:pPr marL="343080" indent="-342000">
              <a:lnSpc>
                <a:spcPct val="100000"/>
              </a:lnSpc>
              <a:spcBef>
                <a:spcPts val="561"/>
              </a:spcBef>
              <a:buClr>
                <a:srgbClr val="000000"/>
              </a:buClr>
              <a:buFont typeface="Symbol"/>
              <a:buChar char="-"/>
            </a:pPr>
            <a:r>
              <a:rPr lang="de-DE" sz="2800" spc="-1" dirty="0">
                <a:solidFill>
                  <a:srgbClr val="000000"/>
                </a:solidFill>
                <a:latin typeface="Calibri"/>
                <a:ea typeface="DejaVu Sans"/>
              </a:rPr>
              <a:t>W</a:t>
            </a:r>
            <a:r>
              <a:rPr lang="de-DE" sz="2800" b="0" strike="noStrike" spc="-1" dirty="0" smtClean="0">
                <a:solidFill>
                  <a:srgbClr val="000000"/>
                </a:solidFill>
                <a:latin typeface="Calibri"/>
                <a:ea typeface="DejaVu Sans"/>
              </a:rPr>
              <a:t>irtschaftliches </a:t>
            </a:r>
            <a:r>
              <a:rPr lang="de-DE" sz="2800" b="0" strike="noStrike" spc="-1" dirty="0">
                <a:solidFill>
                  <a:srgbClr val="000000"/>
                </a:solidFill>
                <a:latin typeface="Calibri"/>
                <a:ea typeface="DejaVu Sans"/>
              </a:rPr>
              <a:t>Handeln als Grundlage menschlicher Existenz: Bedürfnisse, Bedarf und Güter</a:t>
            </a:r>
            <a:endParaRPr lang="de-DE" sz="2800" b="0" strike="noStrike" spc="-1" dirty="0">
              <a:latin typeface="Arial"/>
            </a:endParaRPr>
          </a:p>
          <a:p>
            <a:pPr marL="343080" indent="-342000">
              <a:lnSpc>
                <a:spcPct val="100000"/>
              </a:lnSpc>
              <a:spcBef>
                <a:spcPts val="561"/>
              </a:spcBef>
              <a:buClr>
                <a:srgbClr val="000000"/>
              </a:buClr>
              <a:buFont typeface="Symbol"/>
              <a:buChar char="-"/>
            </a:pPr>
            <a:r>
              <a:rPr lang="de-DE" sz="2800" b="0" strike="noStrike" spc="-1" dirty="0">
                <a:solidFill>
                  <a:srgbClr val="000000"/>
                </a:solidFill>
                <a:latin typeface="Calibri"/>
                <a:ea typeface="DejaVu Sans"/>
              </a:rPr>
              <a:t>Funktionen des Geldes und Taschengeldverwendung</a:t>
            </a:r>
            <a:endParaRPr lang="de-DE" sz="2800" b="0" strike="noStrike" spc="-1" dirty="0">
              <a:latin typeface="Arial"/>
            </a:endParaRPr>
          </a:p>
          <a:p>
            <a:pPr marL="343080" indent="-342000">
              <a:lnSpc>
                <a:spcPct val="100000"/>
              </a:lnSpc>
              <a:spcBef>
                <a:spcPts val="561"/>
              </a:spcBef>
              <a:buClr>
                <a:srgbClr val="000000"/>
              </a:buClr>
              <a:buFont typeface="Symbol"/>
              <a:buChar char="-"/>
            </a:pPr>
            <a:r>
              <a:rPr lang="de-DE" sz="2800" b="0" strike="noStrike" spc="-1" dirty="0">
                <a:solidFill>
                  <a:srgbClr val="000000"/>
                </a:solidFill>
                <a:latin typeface="Calibri"/>
                <a:ea typeface="DejaVu Sans"/>
              </a:rPr>
              <a:t>Verkaufsstrategien in der Konsumgesellschaft</a:t>
            </a:r>
            <a:endParaRPr lang="de-DE" sz="2800" b="0" strike="noStrike" spc="-1" dirty="0">
              <a:latin typeface="Arial"/>
            </a:endParaRPr>
          </a:p>
          <a:p>
            <a:pPr marL="343080" indent="-342000">
              <a:lnSpc>
                <a:spcPct val="100000"/>
              </a:lnSpc>
              <a:spcBef>
                <a:spcPts val="561"/>
              </a:spcBef>
              <a:buClr>
                <a:srgbClr val="000000"/>
              </a:buClr>
              <a:buFont typeface="Symbol"/>
              <a:buChar char="-"/>
            </a:pPr>
            <a:r>
              <a:rPr lang="de-DE" sz="2800" spc="-1" dirty="0">
                <a:ea typeface="DejaVu Sans"/>
              </a:rPr>
              <a:t>Gesamtwirtschaftliche Ziele</a:t>
            </a:r>
          </a:p>
          <a:p>
            <a:pPr marL="343080" indent="-342000">
              <a:lnSpc>
                <a:spcPct val="100000"/>
              </a:lnSpc>
              <a:spcBef>
                <a:spcPts val="561"/>
              </a:spcBef>
              <a:buClr>
                <a:srgbClr val="000000"/>
              </a:buClr>
              <a:buFont typeface="Symbol"/>
              <a:buChar char="-"/>
            </a:pPr>
            <a:r>
              <a:rPr lang="de-DE" sz="2800" spc="-1" dirty="0">
                <a:ea typeface="DejaVu Sans"/>
              </a:rPr>
              <a:t>Markt, Marktprozesse und Wirtschaftskreislauf</a:t>
            </a:r>
          </a:p>
          <a:p>
            <a:pPr marL="343080" indent="-342000">
              <a:lnSpc>
                <a:spcPct val="100000"/>
              </a:lnSpc>
              <a:spcBef>
                <a:spcPts val="561"/>
              </a:spcBef>
              <a:buClr>
                <a:srgbClr val="000000"/>
              </a:buClr>
              <a:buFont typeface="Symbol"/>
              <a:buChar char="-"/>
            </a:pPr>
            <a:r>
              <a:rPr lang="de-DE" sz="2800" spc="-1" dirty="0">
                <a:ea typeface="DejaVu Sans"/>
              </a:rPr>
              <a:t>Alternative Wirtschaftsordnungen</a:t>
            </a:r>
          </a:p>
          <a:p>
            <a:pPr marL="343080" indent="-342000">
              <a:lnSpc>
                <a:spcPct val="100000"/>
              </a:lnSpc>
              <a:spcBef>
                <a:spcPts val="561"/>
              </a:spcBef>
              <a:buClr>
                <a:srgbClr val="000000"/>
              </a:buClr>
              <a:buFont typeface="Symbol"/>
              <a:buChar char="-"/>
            </a:pPr>
            <a:r>
              <a:rPr lang="de-DE" sz="2800" b="0" strike="noStrike" spc="-1" dirty="0">
                <a:solidFill>
                  <a:srgbClr val="000000"/>
                </a:solidFill>
                <a:latin typeface="Calibri"/>
                <a:ea typeface="DejaVu Sans"/>
              </a:rPr>
              <a:t>Freie und Soziale Marktwirtschaft, Wettbewerb</a:t>
            </a:r>
            <a:endParaRPr lang="de-DE" sz="2800" b="0" strike="noStrike" spc="-1" dirty="0">
              <a:latin typeface="Arial"/>
            </a:endParaRPr>
          </a:p>
          <a:p>
            <a:pPr marL="343080" indent="-342000">
              <a:lnSpc>
                <a:spcPct val="100000"/>
              </a:lnSpc>
              <a:spcBef>
                <a:spcPts val="561"/>
              </a:spcBef>
              <a:buClr>
                <a:srgbClr val="000000"/>
              </a:buClr>
              <a:buFont typeface="Symbol"/>
              <a:buChar char="-"/>
            </a:pPr>
            <a:r>
              <a:rPr lang="de-DE" sz="2800" b="0" strike="noStrike" spc="-1" dirty="0">
                <a:solidFill>
                  <a:srgbClr val="000000"/>
                </a:solidFill>
                <a:latin typeface="Calibri"/>
                <a:ea typeface="DejaVu Sans"/>
              </a:rPr>
              <a:t>Digitalisierung und Zahlungsverkehr                                               </a:t>
            </a:r>
            <a:endParaRPr lang="de-DE" sz="2800" b="0" strike="noStrike" spc="-1" dirty="0" smtClean="0">
              <a:solidFill>
                <a:srgbClr val="000000"/>
              </a:solidFill>
              <a:latin typeface="Calibri"/>
              <a:ea typeface="DejaVu Sans"/>
            </a:endParaRPr>
          </a:p>
          <a:p>
            <a:pPr marL="1080" algn="r">
              <a:lnSpc>
                <a:spcPct val="100000"/>
              </a:lnSpc>
              <a:spcBef>
                <a:spcPts val="561"/>
              </a:spcBef>
              <a:buClr>
                <a:srgbClr val="000000"/>
              </a:buClr>
            </a:pPr>
            <a:r>
              <a:rPr lang="de-DE" sz="2000" b="0" strike="noStrike" spc="-1" dirty="0" smtClean="0">
                <a:solidFill>
                  <a:srgbClr val="000000"/>
                </a:solidFill>
                <a:latin typeface="Calibri"/>
                <a:ea typeface="DejaVu Sans"/>
              </a:rPr>
              <a:t>(</a:t>
            </a:r>
            <a:r>
              <a:rPr lang="de-DE" sz="2000" b="0" strike="noStrike" spc="-1" dirty="0">
                <a:solidFill>
                  <a:srgbClr val="000000"/>
                </a:solidFill>
                <a:latin typeface="Calibri"/>
                <a:ea typeface="DejaVu Sans"/>
              </a:rPr>
              <a:t>KLP Wirtschaft und Arbeitswelt, Kap. 2.2, IF 1)</a:t>
            </a:r>
            <a:endParaRPr lang="de-DE" sz="2000" b="0" strike="noStrike" spc="-1" dirty="0">
              <a:latin typeface="Arial"/>
            </a:endParaRPr>
          </a:p>
          <a:p>
            <a:pPr>
              <a:lnSpc>
                <a:spcPct val="100000"/>
              </a:lnSpc>
              <a:spcBef>
                <a:spcPts val="479"/>
              </a:spcBef>
            </a:pPr>
            <a:endParaRPr lang="de-DE" sz="2000" b="0" strike="noStrike" spc="-1" dirty="0">
              <a:latin typeface="Arial"/>
            </a:endParaRPr>
          </a:p>
          <a:p>
            <a:pPr>
              <a:lnSpc>
                <a:spcPct val="100000"/>
              </a:lnSpc>
              <a:spcBef>
                <a:spcPts val="479"/>
              </a:spcBef>
            </a:pPr>
            <a:endParaRPr lang="de-DE" sz="2000" b="0" strike="noStrike" spc="-1" dirty="0">
              <a:latin typeface="Arial"/>
            </a:endParaRPr>
          </a:p>
          <a:p>
            <a:pPr>
              <a:lnSpc>
                <a:spcPct val="100000"/>
              </a:lnSpc>
              <a:spcBef>
                <a:spcPts val="561"/>
              </a:spcBef>
            </a:pPr>
            <a:endParaRPr lang="de-DE" sz="2000" b="0" strike="noStrike" spc="-1" dirty="0">
              <a:latin typeface="Arial"/>
            </a:endParaRPr>
          </a:p>
          <a:p>
            <a:pPr>
              <a:lnSpc>
                <a:spcPct val="100000"/>
              </a:lnSpc>
              <a:spcBef>
                <a:spcPts val="561"/>
              </a:spcBef>
            </a:pPr>
            <a:endParaRPr lang="de-DE" sz="2000" b="0" strike="noStrike" spc="-1" dirty="0">
              <a:latin typeface="Arial"/>
            </a:endParaRPr>
          </a:p>
          <a:p>
            <a:pPr>
              <a:lnSpc>
                <a:spcPct val="100000"/>
              </a:lnSpc>
              <a:spcBef>
                <a:spcPts val="561"/>
              </a:spcBef>
            </a:pPr>
            <a:endParaRPr lang="de-DE" sz="2000" b="0" strike="noStrike" spc="-1" dirty="0">
              <a:latin typeface="Arial"/>
            </a:endParaRPr>
          </a:p>
        </p:txBody>
      </p:sp>
      <p:sp>
        <p:nvSpPr>
          <p:cNvPr id="326" name="CustomShape 4"/>
          <p:cNvSpPr/>
          <p:nvPr/>
        </p:nvSpPr>
        <p:spPr>
          <a:xfrm>
            <a:off x="8100360" y="6356520"/>
            <a:ext cx="58536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754C6A9C-A874-40CD-9314-5203E62659AD}" type="slidenum">
              <a:rPr lang="de-DE" sz="1200" b="0" strike="noStrike" spc="-1">
                <a:solidFill>
                  <a:srgbClr val="8B8B8B"/>
                </a:solidFill>
                <a:latin typeface="Calibri"/>
                <a:ea typeface="DejaVu Sans"/>
              </a:rPr>
              <a:t>32</a:t>
            </a:fld>
            <a:endParaRPr lang="de-DE" sz="1200" b="0" strike="noStrike" spc="-1">
              <a:latin typeface="Arial"/>
            </a:endParaRPr>
          </a:p>
        </p:txBody>
      </p:sp>
      <p:sp>
        <p:nvSpPr>
          <p:cNvPr id="6" name="Fußzeilenplatzhalter 5"/>
          <p:cNvSpPr>
            <a:spLocks noGrp="1"/>
          </p:cNvSpPr>
          <p:nvPr>
            <p:ph type="ftr" sz="quarter" idx="11"/>
          </p:nvPr>
        </p:nvSpPr>
        <p:spPr>
          <a:xfrm>
            <a:off x="3419872" y="6356350"/>
            <a:ext cx="2952328" cy="365125"/>
          </a:xfrm>
        </p:spPr>
        <p:txBody>
          <a:bodyPr/>
          <a:lstStyle/>
          <a:p>
            <a:r>
              <a:rPr lang="de-DE" dirty="0"/>
              <a:t>Implementationsveranstaltung zur Einführung der Kernlehrpläne</a:t>
            </a:r>
          </a:p>
        </p:txBody>
      </p:sp>
    </p:spTree>
    <p:extLst>
      <p:ext uri="{BB962C8B-B14F-4D97-AF65-F5344CB8AC3E}">
        <p14:creationId xmlns:p14="http://schemas.microsoft.com/office/powerpoint/2010/main" val="4138595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a:xfrm>
            <a:off x="3419872" y="6356350"/>
            <a:ext cx="2952328" cy="365125"/>
          </a:xfrm>
        </p:spPr>
        <p:txBody>
          <a:bodyPr/>
          <a:lstStyle/>
          <a:p>
            <a:r>
              <a:rPr lang="de-DE" dirty="0"/>
              <a:t>Implementationsveranstaltung zur Einführung der Kernlehrpläne</a:t>
            </a:r>
          </a:p>
        </p:txBody>
      </p:sp>
      <p:sp>
        <p:nvSpPr>
          <p:cNvPr id="327" name="CustomShape 1"/>
          <p:cNvSpPr/>
          <p:nvPr/>
        </p:nvSpPr>
        <p:spPr>
          <a:xfrm>
            <a:off x="457200" y="1124640"/>
            <a:ext cx="8228520" cy="358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400" b="0" strike="noStrike" spc="-1">
                <a:solidFill>
                  <a:srgbClr val="000000"/>
                </a:solidFill>
                <a:latin typeface="Calibri"/>
                <a:ea typeface="DejaVu Sans"/>
              </a:rPr>
              <a:t> Stärkung der Fachlichkeit</a:t>
            </a:r>
            <a:endParaRPr lang="de-DE" sz="3400" b="0" strike="noStrike" spc="-1">
              <a:latin typeface="Arial"/>
            </a:endParaRPr>
          </a:p>
        </p:txBody>
      </p:sp>
      <p:sp>
        <p:nvSpPr>
          <p:cNvPr id="328" name="CustomShape 2"/>
          <p:cNvSpPr/>
          <p:nvPr/>
        </p:nvSpPr>
        <p:spPr>
          <a:xfrm>
            <a:off x="457200" y="1700280"/>
            <a:ext cx="8228520" cy="51577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581"/>
              </a:spcBef>
            </a:pPr>
            <a:r>
              <a:rPr lang="de-DE" sz="1500" b="0" strike="noStrike" spc="-1" dirty="0">
                <a:solidFill>
                  <a:srgbClr val="000000"/>
                </a:solidFill>
                <a:latin typeface="Calibri"/>
                <a:ea typeface="DejaVu Sans"/>
              </a:rPr>
              <a:t>Beschreibung fachlicher Prozesse durch konkretisierte Kompetenzerwartungen</a:t>
            </a:r>
            <a:endParaRPr lang="de-DE" sz="1500" b="0" strike="noStrike" spc="-1" dirty="0">
              <a:latin typeface="Arial"/>
            </a:endParaRPr>
          </a:p>
          <a:p>
            <a:pPr>
              <a:lnSpc>
                <a:spcPct val="100000"/>
              </a:lnSpc>
              <a:spcBef>
                <a:spcPts val="581"/>
              </a:spcBef>
            </a:pPr>
            <a:r>
              <a:rPr lang="de-DE" sz="1500" b="1" strike="noStrike" spc="-1" dirty="0">
                <a:solidFill>
                  <a:srgbClr val="000000"/>
                </a:solidFill>
                <a:latin typeface="Calibri"/>
                <a:ea typeface="DejaVu Sans"/>
              </a:rPr>
              <a:t>Sachkompetenz</a:t>
            </a:r>
            <a:endParaRPr lang="de-DE" sz="1500" b="0" strike="noStrike" spc="-1" dirty="0">
              <a:latin typeface="Arial"/>
            </a:endParaRPr>
          </a:p>
          <a:p>
            <a:pPr>
              <a:lnSpc>
                <a:spcPct val="100000"/>
              </a:lnSpc>
              <a:spcBef>
                <a:spcPts val="581"/>
              </a:spcBef>
            </a:pPr>
            <a:r>
              <a:rPr lang="de-DE" sz="1500" b="0" strike="noStrike" spc="-1" dirty="0">
                <a:solidFill>
                  <a:srgbClr val="000000"/>
                </a:solidFill>
                <a:latin typeface="Calibri"/>
                <a:ea typeface="DejaVu Sans"/>
              </a:rPr>
              <a:t>Die Schülerinnen und Schüler</a:t>
            </a:r>
          </a:p>
          <a:p>
            <a:pPr marL="342900" lvl="0" indent="-342900" algn="just">
              <a:lnSpc>
                <a:spcPct val="115000"/>
              </a:lnSpc>
              <a:spcAft>
                <a:spcPts val="600"/>
              </a:spcAft>
              <a:buFont typeface="Wingdings" panose="05000000000000000000" pitchFamily="2" charset="2"/>
              <a:buChar char=""/>
            </a:pPr>
            <a:r>
              <a:rPr lang="de-DE" sz="1500" dirty="0">
                <a:latin typeface="Arial" panose="020B0604020202020204" pitchFamily="34" charset="0"/>
                <a:ea typeface="Calibri" panose="020F0502020204030204" pitchFamily="34" charset="0"/>
                <a:cs typeface="Times New Roman" panose="02020603050405020304" pitchFamily="18" charset="0"/>
              </a:rPr>
              <a:t>beschreiben materielle und immaterielle Bedürfnisse,</a:t>
            </a:r>
          </a:p>
          <a:p>
            <a:pPr marL="342900" lvl="0" indent="-342900" algn="just">
              <a:lnSpc>
                <a:spcPct val="115000"/>
              </a:lnSpc>
              <a:spcAft>
                <a:spcPts val="600"/>
              </a:spcAft>
              <a:buFont typeface="Wingdings" panose="05000000000000000000" pitchFamily="2" charset="2"/>
              <a:buChar char=""/>
            </a:pPr>
            <a:r>
              <a:rPr lang="de-DE" sz="1500" dirty="0">
                <a:latin typeface="Arial" panose="020B0604020202020204" pitchFamily="34" charset="0"/>
                <a:ea typeface="Calibri" panose="020F0502020204030204" pitchFamily="34" charset="0"/>
                <a:cs typeface="Times New Roman" panose="02020603050405020304" pitchFamily="18" charset="0"/>
              </a:rPr>
              <a:t>beschreiben das Spannungsfeld zwischen Konsumwünschen und verfügbaren Mitteln,</a:t>
            </a:r>
          </a:p>
          <a:p>
            <a:pPr marL="342900" lvl="0" indent="-342900" algn="just">
              <a:lnSpc>
                <a:spcPct val="115000"/>
              </a:lnSpc>
              <a:spcAft>
                <a:spcPts val="600"/>
              </a:spcAft>
              <a:buFont typeface="Wingdings" panose="05000000000000000000" pitchFamily="2" charset="2"/>
              <a:buChar char=""/>
            </a:pPr>
            <a:r>
              <a:rPr lang="de-DE" sz="1500" dirty="0">
                <a:latin typeface="Arial" panose="020B0604020202020204" pitchFamily="34" charset="0"/>
                <a:ea typeface="Calibri" panose="020F0502020204030204" pitchFamily="34" charset="0"/>
                <a:cs typeface="Times New Roman" panose="02020603050405020304" pitchFamily="18" charset="0"/>
              </a:rPr>
              <a:t>erläutern Funktionen des Geldes als Tausch-, Wertaufbewahrungs- und Rechenmittel,</a:t>
            </a:r>
          </a:p>
          <a:p>
            <a:pPr marL="342900" lvl="0" indent="-342900" algn="just">
              <a:lnSpc>
                <a:spcPct val="115000"/>
              </a:lnSpc>
              <a:spcAft>
                <a:spcPts val="600"/>
              </a:spcAft>
              <a:buFont typeface="Wingdings" panose="05000000000000000000" pitchFamily="2" charset="2"/>
              <a:buChar char=""/>
            </a:pPr>
            <a:r>
              <a:rPr lang="de-DE" sz="1500" dirty="0">
                <a:latin typeface="Arial" panose="020B0604020202020204" pitchFamily="34" charset="0"/>
                <a:ea typeface="Calibri" panose="020F0502020204030204" pitchFamily="34" charset="0"/>
                <a:cs typeface="Times New Roman" panose="02020603050405020304" pitchFamily="18" charset="0"/>
              </a:rPr>
              <a:t>beschreiben verschiedene, auch digitale, Verkaufsstrategien, </a:t>
            </a:r>
          </a:p>
          <a:p>
            <a:pPr marL="342900" lvl="0" indent="-342900" algn="just">
              <a:lnSpc>
                <a:spcPct val="115000"/>
              </a:lnSpc>
              <a:spcAft>
                <a:spcPts val="600"/>
              </a:spcAft>
              <a:buFont typeface="Wingdings" panose="05000000000000000000" pitchFamily="2" charset="2"/>
              <a:buChar char=""/>
            </a:pPr>
            <a:r>
              <a:rPr lang="de-DE" sz="1500" dirty="0">
                <a:latin typeface="Arial" panose="020B0604020202020204" pitchFamily="34" charset="0"/>
                <a:ea typeface="Calibri" panose="020F0502020204030204" pitchFamily="34" charset="0"/>
                <a:cs typeface="Times New Roman" panose="02020603050405020304" pitchFamily="18" charset="0"/>
              </a:rPr>
              <a:t>erläutern gesamtwirtschaftliche Ziele (u.a. stetiges und angemessenes Wirtschaftswachstum, außenwirtschaftliches Gleichgewicht, stabiles Preisniveau, hoher Beschäftigungsstand) und mögliche Zielkonflikte,</a:t>
            </a:r>
          </a:p>
          <a:p>
            <a:pPr marL="342900" lvl="0" indent="-342900" algn="just">
              <a:lnSpc>
                <a:spcPct val="115000"/>
              </a:lnSpc>
              <a:spcAft>
                <a:spcPts val="600"/>
              </a:spcAft>
              <a:buFont typeface="Wingdings" panose="05000000000000000000" pitchFamily="2" charset="2"/>
              <a:buChar char=""/>
            </a:pPr>
            <a:r>
              <a:rPr lang="de-DE" sz="1500" dirty="0">
                <a:latin typeface="Arial" panose="020B0604020202020204" pitchFamily="34" charset="0"/>
                <a:ea typeface="Calibri" panose="020F0502020204030204" pitchFamily="34" charset="0"/>
                <a:cs typeface="Times New Roman" panose="02020603050405020304" pitchFamily="18" charset="0"/>
              </a:rPr>
              <a:t>erklären in Ansätzen die Funktionsweise von Märkten (Preisbildung, Angebot, Nachfrage),</a:t>
            </a:r>
          </a:p>
          <a:p>
            <a:pPr marL="342900" lvl="0" indent="-342900" algn="just">
              <a:lnSpc>
                <a:spcPct val="115000"/>
              </a:lnSpc>
              <a:spcAft>
                <a:spcPts val="600"/>
              </a:spcAft>
              <a:buFont typeface="Wingdings" panose="05000000000000000000" pitchFamily="2" charset="2"/>
              <a:buChar char=""/>
            </a:pPr>
            <a:r>
              <a:rPr lang="de-DE" sz="1500" dirty="0">
                <a:latin typeface="Arial" panose="020B0604020202020204" pitchFamily="34" charset="0"/>
                <a:ea typeface="Calibri" panose="020F0502020204030204" pitchFamily="34" charset="0"/>
                <a:cs typeface="Times New Roman" panose="02020603050405020304" pitchFamily="18" charset="0"/>
              </a:rPr>
              <a:t>erläutern die Grundprinzipien der Sozialen Marktwirtschaft,</a:t>
            </a:r>
          </a:p>
          <a:p>
            <a:pPr marL="342900" lvl="0" indent="-342900" algn="just">
              <a:lnSpc>
                <a:spcPct val="115000"/>
              </a:lnSpc>
              <a:spcAft>
                <a:spcPts val="600"/>
              </a:spcAft>
              <a:buFont typeface="Wingdings" panose="05000000000000000000" pitchFamily="2" charset="2"/>
              <a:buChar char=""/>
            </a:pPr>
            <a:r>
              <a:rPr lang="de-DE" sz="1500" dirty="0">
                <a:latin typeface="Arial" panose="020B0604020202020204" pitchFamily="34" charset="0"/>
                <a:ea typeface="Calibri" panose="020F0502020204030204" pitchFamily="34" charset="0"/>
                <a:cs typeface="Times New Roman" panose="02020603050405020304" pitchFamily="18" charset="0"/>
              </a:rPr>
              <a:t>erläutern die Rolle von Unternehmen, Staat und Haushalten im Wirtschaftskreislauf,</a:t>
            </a:r>
          </a:p>
          <a:p>
            <a:pPr marL="342900" lvl="0" indent="-342900" algn="just">
              <a:lnSpc>
                <a:spcPct val="115000"/>
              </a:lnSpc>
              <a:spcAft>
                <a:spcPts val="600"/>
              </a:spcAft>
              <a:buFont typeface="Wingdings" panose="05000000000000000000" pitchFamily="2" charset="2"/>
              <a:buChar char=""/>
            </a:pPr>
            <a:r>
              <a:rPr lang="de-DE" sz="1500" dirty="0">
                <a:latin typeface="Arial" panose="020B0604020202020204" pitchFamily="34" charset="0"/>
                <a:ea typeface="Calibri" panose="020F0502020204030204" pitchFamily="34" charset="0"/>
                <a:cs typeface="Times New Roman" panose="02020603050405020304" pitchFamily="18" charset="0"/>
              </a:rPr>
              <a:t>benennen Aspekte alternativer Wirtschaftsordnungen,</a:t>
            </a:r>
          </a:p>
          <a:p>
            <a:pPr marL="342900" lvl="0" indent="-342900" algn="just">
              <a:lnSpc>
                <a:spcPct val="115000"/>
              </a:lnSpc>
              <a:spcAft>
                <a:spcPts val="600"/>
              </a:spcAft>
              <a:buFont typeface="Wingdings" panose="05000000000000000000" pitchFamily="2" charset="2"/>
              <a:buChar char=""/>
            </a:pPr>
            <a:r>
              <a:rPr lang="de-DE" sz="1500" dirty="0">
                <a:latin typeface="Arial" panose="020B0604020202020204" pitchFamily="34" charset="0"/>
                <a:ea typeface="Calibri" panose="020F0502020204030204" pitchFamily="34" charset="0"/>
                <a:cs typeface="Times New Roman" panose="02020603050405020304" pitchFamily="18" charset="0"/>
              </a:rPr>
              <a:t>beschreiben die wirtschaftliche Bedeutung von Daten. </a:t>
            </a:r>
            <a:endParaRPr lang="de-DE" sz="1500" b="0" strike="noStrike" spc="-1" dirty="0">
              <a:latin typeface="Arial"/>
            </a:endParaRPr>
          </a:p>
          <a:p>
            <a:pPr>
              <a:lnSpc>
                <a:spcPct val="100000"/>
              </a:lnSpc>
              <a:spcBef>
                <a:spcPts val="360"/>
              </a:spcBef>
            </a:pPr>
            <a:endParaRPr lang="de-DE" sz="1400" b="0" strike="noStrike" spc="-1" dirty="0" smtClean="0">
              <a:solidFill>
                <a:srgbClr val="000000"/>
              </a:solidFill>
              <a:latin typeface="Calibri"/>
              <a:ea typeface="DejaVu Sans"/>
            </a:endParaRPr>
          </a:p>
        </p:txBody>
      </p:sp>
      <p:sp>
        <p:nvSpPr>
          <p:cNvPr id="330" name="CustomShape 4"/>
          <p:cNvSpPr/>
          <p:nvPr/>
        </p:nvSpPr>
        <p:spPr>
          <a:xfrm>
            <a:off x="8100360" y="6356520"/>
            <a:ext cx="58536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58024070-A8DA-43AD-9A35-78D4F40C26C2}" type="slidenum">
              <a:rPr lang="de-DE" sz="1200" b="0" strike="noStrike" spc="-1">
                <a:solidFill>
                  <a:srgbClr val="8B8B8B"/>
                </a:solidFill>
                <a:latin typeface="Calibri"/>
                <a:ea typeface="DejaVu Sans"/>
              </a:rPr>
              <a:t>33</a:t>
            </a:fld>
            <a:endParaRPr lang="de-DE" sz="1200" b="0" strike="noStrike" spc="-1">
              <a:latin typeface="Arial"/>
            </a:endParaRPr>
          </a:p>
        </p:txBody>
      </p:sp>
    </p:spTree>
    <p:extLst>
      <p:ext uri="{BB962C8B-B14F-4D97-AF65-F5344CB8AC3E}">
        <p14:creationId xmlns:p14="http://schemas.microsoft.com/office/powerpoint/2010/main" val="8016002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CustomShape 1"/>
          <p:cNvSpPr/>
          <p:nvPr/>
        </p:nvSpPr>
        <p:spPr>
          <a:xfrm>
            <a:off x="457200" y="1124640"/>
            <a:ext cx="8228520" cy="358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400" b="0" strike="noStrike" spc="-1">
                <a:solidFill>
                  <a:srgbClr val="000000"/>
                </a:solidFill>
                <a:latin typeface="Calibri"/>
                <a:ea typeface="DejaVu Sans"/>
              </a:rPr>
              <a:t> Stärkung der Fachlichkeit</a:t>
            </a:r>
            <a:endParaRPr lang="de-DE" sz="3400" b="0" strike="noStrike" spc="-1">
              <a:latin typeface="Arial"/>
            </a:endParaRPr>
          </a:p>
        </p:txBody>
      </p:sp>
      <p:sp>
        <p:nvSpPr>
          <p:cNvPr id="332" name="CustomShape 2"/>
          <p:cNvSpPr/>
          <p:nvPr/>
        </p:nvSpPr>
        <p:spPr>
          <a:xfrm>
            <a:off x="457200" y="1700280"/>
            <a:ext cx="8228520" cy="42040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rmAutofit fontScale="92500" lnSpcReduction="10000"/>
          </a:bodyPr>
          <a:lstStyle/>
          <a:p>
            <a:pPr>
              <a:lnSpc>
                <a:spcPct val="100000"/>
              </a:lnSpc>
              <a:spcBef>
                <a:spcPts val="519"/>
              </a:spcBef>
            </a:pPr>
            <a:r>
              <a:rPr lang="de-DE" sz="2600" b="0" strike="noStrike" spc="-1" dirty="0">
                <a:solidFill>
                  <a:srgbClr val="000000"/>
                </a:solidFill>
                <a:latin typeface="Calibri"/>
                <a:ea typeface="DejaVu Sans"/>
              </a:rPr>
              <a:t>Beschreibung fachlicher Prozesse durch konkretisierte Kompetenzerwartungen</a:t>
            </a:r>
            <a:endParaRPr lang="de-DE" sz="2600" b="0" strike="noStrike" spc="-1" dirty="0">
              <a:latin typeface="Arial"/>
            </a:endParaRPr>
          </a:p>
          <a:p>
            <a:pPr>
              <a:lnSpc>
                <a:spcPct val="100000"/>
              </a:lnSpc>
              <a:spcBef>
                <a:spcPts val="320"/>
              </a:spcBef>
            </a:pPr>
            <a:endParaRPr lang="de-DE" sz="2600" b="0" strike="noStrike" spc="-1" dirty="0">
              <a:latin typeface="Arial"/>
            </a:endParaRPr>
          </a:p>
          <a:p>
            <a:pPr>
              <a:lnSpc>
                <a:spcPct val="100000"/>
              </a:lnSpc>
              <a:spcBef>
                <a:spcPts val="479"/>
              </a:spcBef>
            </a:pPr>
            <a:r>
              <a:rPr lang="de-DE" sz="2400" b="1" strike="noStrike" spc="-1" dirty="0">
                <a:solidFill>
                  <a:srgbClr val="000000"/>
                </a:solidFill>
                <a:latin typeface="Calibri"/>
                <a:ea typeface="DejaVu Sans"/>
              </a:rPr>
              <a:t>Urteilskompetenz</a:t>
            </a:r>
            <a:endParaRPr lang="de-DE" sz="2400" b="0" strike="noStrike" spc="-1" dirty="0">
              <a:latin typeface="Arial"/>
            </a:endParaRPr>
          </a:p>
          <a:p>
            <a:pPr>
              <a:lnSpc>
                <a:spcPct val="100000"/>
              </a:lnSpc>
              <a:spcBef>
                <a:spcPts val="479"/>
              </a:spcBef>
            </a:pPr>
            <a:r>
              <a:rPr lang="de-DE" sz="2400" b="0" strike="noStrike" spc="-1" dirty="0">
                <a:solidFill>
                  <a:srgbClr val="000000"/>
                </a:solidFill>
                <a:latin typeface="Calibri"/>
                <a:ea typeface="DejaVu Sans"/>
              </a:rPr>
              <a:t>Die Schülerinnen und Schüler</a:t>
            </a:r>
            <a:endParaRPr lang="de-DE" sz="2400" b="0" strike="noStrike" spc="-1" dirty="0">
              <a:latin typeface="Arial"/>
            </a:endParaRPr>
          </a:p>
          <a:p>
            <a:pPr marL="343080" indent="-342000">
              <a:lnSpc>
                <a:spcPct val="100000"/>
              </a:lnSpc>
              <a:spcBef>
                <a:spcPts val="479"/>
              </a:spcBef>
              <a:buClr>
                <a:srgbClr val="000000"/>
              </a:buClr>
              <a:buFont typeface="Arial"/>
              <a:buChar char="-"/>
            </a:pPr>
            <a:r>
              <a:rPr lang="de-DE" sz="2400" b="0" strike="noStrike" spc="-1" dirty="0">
                <a:solidFill>
                  <a:srgbClr val="000000"/>
                </a:solidFill>
                <a:latin typeface="Calibri"/>
                <a:ea typeface="DejaVu Sans"/>
              </a:rPr>
              <a:t>bewerten die eigenen Konsumwünsche und -entscheidungen im Hinblick auf Nutzen und zur Verfügung stehende Mittel,</a:t>
            </a:r>
            <a:endParaRPr lang="de-DE" sz="2400" b="0" strike="noStrike" spc="-1" dirty="0">
              <a:latin typeface="Arial"/>
            </a:endParaRPr>
          </a:p>
          <a:p>
            <a:pPr marL="343080" indent="-342000">
              <a:lnSpc>
                <a:spcPct val="100000"/>
              </a:lnSpc>
              <a:spcBef>
                <a:spcPts val="479"/>
              </a:spcBef>
              <a:buClr>
                <a:srgbClr val="000000"/>
              </a:buClr>
              <a:buFont typeface="Arial"/>
              <a:buChar char="-"/>
            </a:pPr>
            <a:r>
              <a:rPr lang="de-DE" sz="2400" spc="-1" dirty="0">
                <a:ea typeface="DejaVu Sans"/>
              </a:rPr>
              <a:t>vergleichen die Freie Marktwirtschaft mit der Sozialen Marktwirtschaft, </a:t>
            </a:r>
            <a:endParaRPr lang="de-DE" sz="2400" b="0" strike="noStrike" spc="-1" dirty="0">
              <a:latin typeface="Arial"/>
            </a:endParaRPr>
          </a:p>
          <a:p>
            <a:pPr marL="343080" indent="-342000">
              <a:lnSpc>
                <a:spcPct val="100000"/>
              </a:lnSpc>
              <a:spcBef>
                <a:spcPts val="479"/>
              </a:spcBef>
              <a:buClr>
                <a:srgbClr val="000000"/>
              </a:buClr>
              <a:buFont typeface="Arial"/>
              <a:buChar char="-"/>
            </a:pPr>
            <a:r>
              <a:rPr lang="de-DE" sz="2400" b="0" strike="noStrike" spc="-1" dirty="0">
                <a:solidFill>
                  <a:srgbClr val="000000"/>
                </a:solidFill>
                <a:latin typeface="Calibri"/>
                <a:ea typeface="DejaVu Sans"/>
              </a:rPr>
              <a:t>beurteilen Chancen und Risiken der Digitalisierung von Märkten und des Zahlungsverkehrs. </a:t>
            </a:r>
            <a:endParaRPr lang="de-DE" sz="2400" spc="-1" dirty="0">
              <a:solidFill>
                <a:srgbClr val="000000"/>
              </a:solidFill>
              <a:latin typeface="Calibri"/>
              <a:ea typeface="DejaVu Sans"/>
            </a:endParaRPr>
          </a:p>
          <a:p>
            <a:pPr marL="1080" algn="r">
              <a:lnSpc>
                <a:spcPct val="100000"/>
              </a:lnSpc>
              <a:spcBef>
                <a:spcPts val="479"/>
              </a:spcBef>
              <a:buClr>
                <a:srgbClr val="000000"/>
              </a:buClr>
            </a:pPr>
            <a:r>
              <a:rPr lang="de-DE" sz="1500" b="0" strike="noStrike" spc="-1" dirty="0" smtClean="0">
                <a:solidFill>
                  <a:srgbClr val="000000"/>
                </a:solidFill>
                <a:latin typeface="Calibri"/>
                <a:ea typeface="DejaVu Sans"/>
              </a:rPr>
              <a:t>(</a:t>
            </a:r>
            <a:r>
              <a:rPr lang="de-DE" sz="1700" b="0" strike="noStrike" spc="-1" dirty="0">
                <a:solidFill>
                  <a:srgbClr val="000000"/>
                </a:solidFill>
                <a:latin typeface="Calibri"/>
                <a:ea typeface="DejaVu Sans"/>
              </a:rPr>
              <a:t>KLP Wirtschaft und Arbeitswelt, Kap. 2.2, IF 1</a:t>
            </a:r>
            <a:r>
              <a:rPr lang="de-DE" sz="1500" b="0" strike="noStrike" spc="-1" dirty="0">
                <a:solidFill>
                  <a:srgbClr val="000000"/>
                </a:solidFill>
                <a:latin typeface="Calibri"/>
                <a:ea typeface="DejaVu Sans"/>
              </a:rPr>
              <a:t>)</a:t>
            </a:r>
            <a:endParaRPr lang="de-DE" sz="1500" b="0" strike="noStrike" spc="-1" dirty="0">
              <a:latin typeface="Arial"/>
            </a:endParaRPr>
          </a:p>
          <a:p>
            <a:pPr>
              <a:lnSpc>
                <a:spcPct val="100000"/>
              </a:lnSpc>
              <a:spcBef>
                <a:spcPts val="479"/>
              </a:spcBef>
            </a:pPr>
            <a:endParaRPr lang="de-DE" sz="1900" b="0" strike="noStrike" spc="-1" dirty="0">
              <a:latin typeface="Arial"/>
            </a:endParaRPr>
          </a:p>
        </p:txBody>
      </p:sp>
      <p:sp>
        <p:nvSpPr>
          <p:cNvPr id="334" name="CustomShape 4"/>
          <p:cNvSpPr/>
          <p:nvPr/>
        </p:nvSpPr>
        <p:spPr>
          <a:xfrm>
            <a:off x="8100360" y="6356520"/>
            <a:ext cx="58536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580814FC-0389-482D-96E0-0BDFD6A1286C}" type="slidenum">
              <a:rPr lang="de-DE" sz="1200" b="0" strike="noStrike" spc="-1">
                <a:solidFill>
                  <a:srgbClr val="8B8B8B"/>
                </a:solidFill>
                <a:latin typeface="Calibri"/>
                <a:ea typeface="DejaVu Sans"/>
              </a:rPr>
              <a:t>34</a:t>
            </a:fld>
            <a:endParaRPr lang="de-DE" sz="1200" b="0" strike="noStrike" spc="-1">
              <a:latin typeface="Arial"/>
            </a:endParaRPr>
          </a:p>
        </p:txBody>
      </p:sp>
      <p:sp>
        <p:nvSpPr>
          <p:cNvPr id="6" name="Fußzeilenplatzhalter 5"/>
          <p:cNvSpPr>
            <a:spLocks noGrp="1"/>
          </p:cNvSpPr>
          <p:nvPr>
            <p:ph type="ftr" sz="quarter" idx="11"/>
          </p:nvPr>
        </p:nvSpPr>
        <p:spPr>
          <a:xfrm>
            <a:off x="3419872" y="6356350"/>
            <a:ext cx="2952328" cy="365125"/>
          </a:xfrm>
        </p:spPr>
        <p:txBody>
          <a:bodyPr/>
          <a:lstStyle/>
          <a:p>
            <a:r>
              <a:rPr lang="de-DE" dirty="0"/>
              <a:t>Implementationsveranstaltung zur Einführung der Kernlehrpläne</a:t>
            </a:r>
          </a:p>
        </p:txBody>
      </p:sp>
    </p:spTree>
    <p:extLst>
      <p:ext uri="{BB962C8B-B14F-4D97-AF65-F5344CB8AC3E}">
        <p14:creationId xmlns:p14="http://schemas.microsoft.com/office/powerpoint/2010/main" val="19073155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CustomShape 1"/>
          <p:cNvSpPr/>
          <p:nvPr/>
        </p:nvSpPr>
        <p:spPr>
          <a:xfrm>
            <a:off x="457200" y="1124640"/>
            <a:ext cx="8228520" cy="358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t/>
            </a:r>
            <a:br/>
            <a:r>
              <a:rPr lang="de-DE" sz="3200" b="0" strike="noStrike" spc="-1">
                <a:solidFill>
                  <a:srgbClr val="000000"/>
                </a:solidFill>
                <a:latin typeface="Calibri"/>
                <a:ea typeface="DejaVu Sans"/>
              </a:rPr>
              <a:t>Fachdidaktische Prinzipien</a:t>
            </a:r>
            <a:r>
              <a:t/>
            </a:r>
            <a:br/>
            <a:endParaRPr lang="de-DE" sz="3200" b="0" strike="noStrike" spc="-1">
              <a:latin typeface="Arial"/>
            </a:endParaRPr>
          </a:p>
        </p:txBody>
      </p:sp>
      <p:sp>
        <p:nvSpPr>
          <p:cNvPr id="336" name="CustomShape 2"/>
          <p:cNvSpPr/>
          <p:nvPr/>
        </p:nvSpPr>
        <p:spPr>
          <a:xfrm>
            <a:off x="457200" y="1700280"/>
            <a:ext cx="8228520" cy="42040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561"/>
              </a:spcBef>
            </a:pPr>
            <a:r>
              <a:rPr lang="de-DE" sz="2800" b="0" strike="noStrike" spc="-1" dirty="0">
                <a:solidFill>
                  <a:srgbClr val="000000"/>
                </a:solidFill>
                <a:latin typeface="Calibri"/>
                <a:ea typeface="DejaVu Sans"/>
              </a:rPr>
              <a:t>Im KLP keine Vorgabe von fachdidaktischen Prinzipien/Hinweisen zugunsten u.a. lerngruppen- bzw. standortbezogener Entscheidungen</a:t>
            </a:r>
          </a:p>
          <a:p>
            <a:pPr>
              <a:lnSpc>
                <a:spcPct val="100000"/>
              </a:lnSpc>
              <a:spcBef>
                <a:spcPts val="561"/>
              </a:spcBef>
            </a:pPr>
            <a:r>
              <a:rPr lang="de-DE" sz="2800" spc="-1" dirty="0">
                <a:solidFill>
                  <a:srgbClr val="000000"/>
                </a:solidFill>
                <a:latin typeface="Calibri"/>
                <a:ea typeface="DejaVu Sans"/>
              </a:rPr>
              <a:t> </a:t>
            </a:r>
            <a:r>
              <a:rPr lang="de-DE" sz="2800" b="0" strike="noStrike" spc="-1" dirty="0">
                <a:solidFill>
                  <a:srgbClr val="000000"/>
                </a:solidFill>
                <a:latin typeface="Calibri"/>
                <a:ea typeface="DejaVu Sans"/>
              </a:rPr>
              <a:t> </a:t>
            </a:r>
            <a:endParaRPr lang="de-DE" sz="2800" b="0" strike="noStrike" spc="-1" dirty="0">
              <a:latin typeface="Arial"/>
            </a:endParaRPr>
          </a:p>
          <a:p>
            <a:pPr marL="743040" lvl="1" indent="-284760">
              <a:lnSpc>
                <a:spcPct val="100000"/>
              </a:lnSpc>
              <a:spcBef>
                <a:spcPts val="479"/>
              </a:spcBef>
              <a:buClr>
                <a:srgbClr val="000000"/>
              </a:buClr>
              <a:buFont typeface="Arial"/>
              <a:buChar char="–"/>
            </a:pPr>
            <a:r>
              <a:rPr lang="de-DE" sz="2400" b="0" strike="noStrike" spc="-1" dirty="0">
                <a:solidFill>
                  <a:srgbClr val="000000"/>
                </a:solidFill>
                <a:latin typeface="Calibri"/>
                <a:ea typeface="DejaVu Sans"/>
              </a:rPr>
              <a:t>Auswahl geeigneter fachdidaktischer Prinzipien zur Förderung fachlicher Kompetenzen </a:t>
            </a:r>
            <a:r>
              <a:rPr lang="de-DE" sz="2400" b="0" u="sng" strike="noStrike" spc="-1" dirty="0">
                <a:solidFill>
                  <a:srgbClr val="000000"/>
                </a:solidFill>
                <a:latin typeface="Calibri"/>
                <a:ea typeface="DejaVu Sans"/>
              </a:rPr>
              <a:t>durch die Lehrkraft</a:t>
            </a:r>
            <a:endParaRPr lang="de-DE" sz="2400" b="0" u="sng" strike="noStrike" spc="-1" dirty="0">
              <a:latin typeface="Arial"/>
            </a:endParaRPr>
          </a:p>
          <a:p>
            <a:pPr marL="743040" lvl="1" indent="-284760">
              <a:lnSpc>
                <a:spcPct val="100000"/>
              </a:lnSpc>
              <a:spcBef>
                <a:spcPts val="479"/>
              </a:spcBef>
              <a:buClr>
                <a:srgbClr val="000000"/>
              </a:buClr>
              <a:buFont typeface="Arial"/>
              <a:buChar char="–"/>
            </a:pPr>
            <a:r>
              <a:rPr lang="de-DE" sz="2400" b="0" strike="noStrike" spc="-1" dirty="0">
                <a:solidFill>
                  <a:srgbClr val="000000"/>
                </a:solidFill>
                <a:latin typeface="Calibri"/>
                <a:ea typeface="DejaVu Sans"/>
              </a:rPr>
              <a:t>fachdidaktische Hinweise können im schulinternen Lehrplan </a:t>
            </a:r>
            <a:r>
              <a:rPr lang="de-DE" sz="2400" b="0" u="sng" strike="noStrike" spc="-1" dirty="0">
                <a:solidFill>
                  <a:srgbClr val="000000"/>
                </a:solidFill>
                <a:latin typeface="Calibri"/>
                <a:ea typeface="DejaVu Sans"/>
              </a:rPr>
              <a:t>durch die Fachkonferenz</a:t>
            </a:r>
            <a:r>
              <a:rPr lang="de-DE" sz="2400" b="0" strike="noStrike" spc="-1" dirty="0">
                <a:solidFill>
                  <a:srgbClr val="000000"/>
                </a:solidFill>
                <a:latin typeface="Calibri"/>
                <a:ea typeface="DejaVu Sans"/>
              </a:rPr>
              <a:t> festgelegt werden</a:t>
            </a:r>
            <a:endParaRPr lang="de-DE" sz="2400" b="0" strike="noStrike" spc="-1" dirty="0">
              <a:latin typeface="Arial"/>
            </a:endParaRPr>
          </a:p>
          <a:p>
            <a:pPr>
              <a:lnSpc>
                <a:spcPct val="100000"/>
              </a:lnSpc>
              <a:spcBef>
                <a:spcPts val="561"/>
              </a:spcBef>
            </a:pPr>
            <a:endParaRPr lang="de-DE" sz="2400" b="0" strike="noStrike" spc="-1" dirty="0">
              <a:latin typeface="Arial"/>
            </a:endParaRPr>
          </a:p>
        </p:txBody>
      </p:sp>
      <p:sp>
        <p:nvSpPr>
          <p:cNvPr id="338" name="CustomShape 4"/>
          <p:cNvSpPr/>
          <p:nvPr/>
        </p:nvSpPr>
        <p:spPr>
          <a:xfrm>
            <a:off x="8100360" y="6356520"/>
            <a:ext cx="58536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E73D58A2-0826-46D1-B509-ADAC2A0DAAC5}" type="slidenum">
              <a:rPr lang="de-DE" sz="1200" b="0" strike="noStrike" spc="-1">
                <a:solidFill>
                  <a:srgbClr val="8B8B8B"/>
                </a:solidFill>
                <a:latin typeface="Calibri"/>
                <a:ea typeface="DejaVu Sans"/>
              </a:rPr>
              <a:t>35</a:t>
            </a:fld>
            <a:endParaRPr lang="de-DE" sz="1200" b="0" strike="noStrike" spc="-1">
              <a:latin typeface="Arial"/>
            </a:endParaRPr>
          </a:p>
        </p:txBody>
      </p:sp>
      <p:sp>
        <p:nvSpPr>
          <p:cNvPr id="6" name="Fußzeilenplatzhalter 5"/>
          <p:cNvSpPr>
            <a:spLocks noGrp="1"/>
          </p:cNvSpPr>
          <p:nvPr>
            <p:ph type="ftr" sz="quarter" idx="11"/>
          </p:nvPr>
        </p:nvSpPr>
        <p:spPr>
          <a:xfrm>
            <a:off x="3419872" y="6356350"/>
            <a:ext cx="2952328" cy="365125"/>
          </a:xfrm>
        </p:spPr>
        <p:txBody>
          <a:bodyPr/>
          <a:lstStyle/>
          <a:p>
            <a:r>
              <a:rPr lang="de-DE" dirty="0"/>
              <a:t>Implementationsveranstaltung zur Einführung der Kernlehrpläne</a:t>
            </a:r>
          </a:p>
        </p:txBody>
      </p:sp>
    </p:spTree>
    <p:extLst>
      <p:ext uri="{BB962C8B-B14F-4D97-AF65-F5344CB8AC3E}">
        <p14:creationId xmlns:p14="http://schemas.microsoft.com/office/powerpoint/2010/main" val="27383753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CustomShape 1"/>
          <p:cNvSpPr/>
          <p:nvPr/>
        </p:nvSpPr>
        <p:spPr>
          <a:xfrm>
            <a:off x="457200" y="1124640"/>
            <a:ext cx="8228520" cy="358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55000" lnSpcReduction="20000"/>
          </a:bodyPr>
          <a:lstStyle/>
          <a:p>
            <a:pPr>
              <a:lnSpc>
                <a:spcPct val="100000"/>
              </a:lnSpc>
            </a:pPr>
            <a:r>
              <a:rPr lang="de-DE" sz="3400" b="0" strike="noStrike" spc="-1">
                <a:solidFill>
                  <a:srgbClr val="000000"/>
                </a:solidFill>
                <a:latin typeface="Calibri"/>
                <a:ea typeface="DejaVu Sans"/>
              </a:rPr>
              <a:t>Stärkung der ökonomischen Bildung unter Einbeziehung politischer Dimensionen</a:t>
            </a:r>
            <a:endParaRPr lang="de-DE" sz="3400" b="0" strike="noStrike" spc="-1">
              <a:latin typeface="Arial"/>
            </a:endParaRPr>
          </a:p>
        </p:txBody>
      </p:sp>
      <p:sp>
        <p:nvSpPr>
          <p:cNvPr id="341" name="CustomShape 3"/>
          <p:cNvSpPr/>
          <p:nvPr/>
        </p:nvSpPr>
        <p:spPr>
          <a:xfrm>
            <a:off x="8100360" y="6356520"/>
            <a:ext cx="58536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29125965-B811-469B-9A7D-6E1DD4F3074D}" type="slidenum">
              <a:rPr lang="de-DE" sz="1200" b="0" strike="noStrike" spc="-1">
                <a:solidFill>
                  <a:srgbClr val="8B8B8B"/>
                </a:solidFill>
                <a:latin typeface="Calibri"/>
                <a:ea typeface="DejaVu Sans"/>
              </a:rPr>
              <a:t>36</a:t>
            </a:fld>
            <a:endParaRPr lang="de-DE" sz="1200" b="0" strike="noStrike" spc="-1">
              <a:latin typeface="Arial"/>
            </a:endParaRPr>
          </a:p>
        </p:txBody>
      </p:sp>
      <p:sp>
        <p:nvSpPr>
          <p:cNvPr id="342" name="CustomShape 4"/>
          <p:cNvSpPr/>
          <p:nvPr/>
        </p:nvSpPr>
        <p:spPr>
          <a:xfrm>
            <a:off x="397440" y="1850400"/>
            <a:ext cx="8712000" cy="42040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420"/>
              </a:spcBef>
            </a:pPr>
            <a:r>
              <a:rPr lang="de-DE" sz="2100" b="0" strike="noStrike" spc="-1" dirty="0">
                <a:solidFill>
                  <a:srgbClr val="000000"/>
                </a:solidFill>
                <a:latin typeface="Calibri"/>
                <a:ea typeface="DejaVu Sans"/>
              </a:rPr>
              <a:t>IF 1: 	Wirtschaftliches Handeln in der marktwirtschaftlichen Ordnung </a:t>
            </a:r>
            <a:endParaRPr lang="de-DE" sz="2100" b="0" strike="noStrike" spc="-1" dirty="0">
              <a:latin typeface="Arial"/>
            </a:endParaRPr>
          </a:p>
          <a:p>
            <a:pPr>
              <a:lnSpc>
                <a:spcPct val="100000"/>
              </a:lnSpc>
              <a:spcBef>
                <a:spcPts val="420"/>
              </a:spcBef>
            </a:pPr>
            <a:r>
              <a:rPr lang="de-DE" sz="2100" b="0" strike="noStrike" spc="-1" dirty="0">
                <a:solidFill>
                  <a:srgbClr val="000000"/>
                </a:solidFill>
                <a:latin typeface="Calibri"/>
                <a:ea typeface="DejaVu Sans"/>
              </a:rPr>
              <a:t>IF 2: 	</a:t>
            </a:r>
            <a:r>
              <a:rPr lang="de-DE" sz="2100" b="0" strike="noStrike" spc="-1" dirty="0">
                <a:latin typeface="Calibri"/>
                <a:ea typeface="DejaVu Sans"/>
              </a:rPr>
              <a:t>Nachhaltige Entwicklung in </a:t>
            </a:r>
            <a:r>
              <a:rPr lang="de-DE" sz="2100" spc="-1" dirty="0">
                <a:latin typeface="Calibri"/>
                <a:ea typeface="DejaVu Sans"/>
              </a:rPr>
              <a:t>Wirtschaft, Politik </a:t>
            </a:r>
            <a:r>
              <a:rPr lang="de-DE" sz="2100" b="0" strike="noStrike" spc="-1" dirty="0">
                <a:latin typeface="Calibri"/>
                <a:ea typeface="DejaVu Sans"/>
              </a:rPr>
              <a:t>und Gesellschaft </a:t>
            </a:r>
            <a:endParaRPr lang="de-DE" sz="2100" b="0" strike="noStrike" spc="-1" dirty="0">
              <a:latin typeface="Arial"/>
            </a:endParaRPr>
          </a:p>
          <a:p>
            <a:pPr>
              <a:lnSpc>
                <a:spcPct val="100000"/>
              </a:lnSpc>
              <a:spcBef>
                <a:spcPts val="420"/>
              </a:spcBef>
            </a:pPr>
            <a:r>
              <a:rPr lang="de-DE" sz="2100" b="0" strike="noStrike" spc="-1" dirty="0">
                <a:solidFill>
                  <a:srgbClr val="000000"/>
                </a:solidFill>
                <a:latin typeface="Calibri"/>
                <a:ea typeface="DejaVu Sans"/>
              </a:rPr>
              <a:t>IF 3: 	Unternehmen, Arbeitgeber- und Arbeitnehmervertretungen in der 	Sozialen Marktwirtschaft</a:t>
            </a:r>
            <a:endParaRPr lang="de-DE" sz="2100" b="0" strike="noStrike" spc="-1" dirty="0">
              <a:latin typeface="Arial"/>
            </a:endParaRPr>
          </a:p>
          <a:p>
            <a:pPr>
              <a:lnSpc>
                <a:spcPct val="100000"/>
              </a:lnSpc>
              <a:spcBef>
                <a:spcPts val="420"/>
              </a:spcBef>
            </a:pPr>
            <a:r>
              <a:rPr lang="de-DE" sz="2100" b="0" strike="noStrike" spc="-1" dirty="0">
                <a:solidFill>
                  <a:srgbClr val="000000"/>
                </a:solidFill>
                <a:latin typeface="Calibri"/>
                <a:ea typeface="DejaVu Sans"/>
              </a:rPr>
              <a:t>IF 4: 	Handeln als Verbraucherinnen und Verbraucher</a:t>
            </a:r>
            <a:endParaRPr lang="de-DE" sz="2100" b="0" strike="noStrike" spc="-1" dirty="0">
              <a:latin typeface="Arial"/>
            </a:endParaRPr>
          </a:p>
          <a:p>
            <a:pPr>
              <a:lnSpc>
                <a:spcPct val="100000"/>
              </a:lnSpc>
              <a:spcBef>
                <a:spcPts val="420"/>
              </a:spcBef>
            </a:pPr>
            <a:r>
              <a:rPr lang="de-DE" sz="2100" b="0" strike="noStrike" spc="-1" dirty="0">
                <a:solidFill>
                  <a:srgbClr val="000000"/>
                </a:solidFill>
                <a:latin typeface="Calibri"/>
                <a:ea typeface="DejaVu Sans"/>
              </a:rPr>
              <a:t>IF 5: 	Globalisierte Strukturen und Prozesse in der Wirtschaft</a:t>
            </a:r>
            <a:endParaRPr lang="de-DE" sz="2100" b="0" strike="noStrike" spc="-1" dirty="0">
              <a:latin typeface="Arial"/>
            </a:endParaRPr>
          </a:p>
          <a:p>
            <a:pPr>
              <a:lnSpc>
                <a:spcPct val="100000"/>
              </a:lnSpc>
              <a:spcBef>
                <a:spcPts val="420"/>
              </a:spcBef>
            </a:pPr>
            <a:r>
              <a:rPr lang="de-DE" sz="2100" b="0" strike="noStrike" spc="-1" dirty="0">
                <a:solidFill>
                  <a:srgbClr val="000000"/>
                </a:solidFill>
                <a:latin typeface="Calibri"/>
                <a:ea typeface="DejaVu Sans"/>
              </a:rPr>
              <a:t>IF 6: 	Beruf und Arbeitswelt</a:t>
            </a:r>
            <a:endParaRPr lang="de-DE" sz="2100" b="0" strike="noStrike" spc="-1" dirty="0">
              <a:latin typeface="Arial"/>
            </a:endParaRPr>
          </a:p>
        </p:txBody>
      </p:sp>
      <p:sp>
        <p:nvSpPr>
          <p:cNvPr id="6" name="Fußzeilenplatzhalter 5"/>
          <p:cNvSpPr>
            <a:spLocks noGrp="1"/>
          </p:cNvSpPr>
          <p:nvPr>
            <p:ph type="ftr" sz="quarter" idx="11"/>
          </p:nvPr>
        </p:nvSpPr>
        <p:spPr>
          <a:xfrm>
            <a:off x="3419872" y="6356350"/>
            <a:ext cx="2952328" cy="365125"/>
          </a:xfrm>
        </p:spPr>
        <p:txBody>
          <a:bodyPr/>
          <a:lstStyle/>
          <a:p>
            <a:r>
              <a:rPr lang="de-DE" dirty="0"/>
              <a:t>Implementationsveranstaltung zur Einführung der Kernlehrpläne</a:t>
            </a:r>
          </a:p>
        </p:txBody>
      </p:sp>
    </p:spTree>
    <p:extLst>
      <p:ext uri="{BB962C8B-B14F-4D97-AF65-F5344CB8AC3E}">
        <p14:creationId xmlns:p14="http://schemas.microsoft.com/office/powerpoint/2010/main" val="35649605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CustomShape 1"/>
          <p:cNvSpPr/>
          <p:nvPr/>
        </p:nvSpPr>
        <p:spPr>
          <a:xfrm>
            <a:off x="457200" y="1124640"/>
            <a:ext cx="8228520" cy="358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400" b="0" strike="noStrike" spc="-1">
                <a:solidFill>
                  <a:srgbClr val="000000"/>
                </a:solidFill>
                <a:latin typeface="Calibri"/>
                <a:ea typeface="DejaVu Sans"/>
              </a:rPr>
              <a:t>Fachliche Umsetzung neuer KLP-Merkmale</a:t>
            </a:r>
            <a:endParaRPr lang="de-DE" sz="3400" b="0" strike="noStrike" spc="-1">
              <a:latin typeface="Arial"/>
            </a:endParaRPr>
          </a:p>
        </p:txBody>
      </p:sp>
      <p:sp>
        <p:nvSpPr>
          <p:cNvPr id="344" name="CustomShape 2"/>
          <p:cNvSpPr/>
          <p:nvPr/>
        </p:nvSpPr>
        <p:spPr>
          <a:xfrm>
            <a:off x="457200" y="1700280"/>
            <a:ext cx="8228520" cy="42040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100000"/>
              </a:lnSpc>
              <a:spcBef>
                <a:spcPts val="561"/>
              </a:spcBef>
            </a:pPr>
            <a:r>
              <a:rPr lang="de-DE" sz="2800" b="0" strike="noStrike" spc="-1">
                <a:solidFill>
                  <a:srgbClr val="000000"/>
                </a:solidFill>
                <a:latin typeface="Calibri"/>
                <a:ea typeface="DejaVu Sans"/>
              </a:rPr>
              <a:t>Querschnittsaufgaben</a:t>
            </a:r>
            <a:endParaRPr lang="de-DE" sz="2800" b="0" strike="noStrike" spc="-1">
              <a:latin typeface="Arial"/>
            </a:endParaRPr>
          </a:p>
          <a:p>
            <a:pPr>
              <a:lnSpc>
                <a:spcPct val="100000"/>
              </a:lnSpc>
              <a:spcBef>
                <a:spcPts val="561"/>
              </a:spcBef>
            </a:pPr>
            <a:endParaRPr lang="de-DE" sz="2800" b="0" strike="noStrike" spc="-1">
              <a:latin typeface="Arial"/>
            </a:endParaRPr>
          </a:p>
          <a:p>
            <a:pPr marL="343080" indent="-342000">
              <a:lnSpc>
                <a:spcPct val="100000"/>
              </a:lnSpc>
              <a:spcBef>
                <a:spcPts val="561"/>
              </a:spcBef>
              <a:buClr>
                <a:srgbClr val="000000"/>
              </a:buClr>
              <a:buFont typeface="Arial"/>
              <a:buChar char="•"/>
            </a:pPr>
            <a:r>
              <a:rPr lang="de-DE" sz="2800" b="0" strike="noStrike" spc="-1">
                <a:solidFill>
                  <a:srgbClr val="000000"/>
                </a:solidFill>
                <a:latin typeface="Calibri"/>
                <a:ea typeface="DejaVu Sans"/>
              </a:rPr>
              <a:t>Leitfach der Verbraucherbildung</a:t>
            </a:r>
            <a:endParaRPr lang="de-DE" sz="2800" b="0" strike="noStrike" spc="-1">
              <a:latin typeface="Arial"/>
            </a:endParaRPr>
          </a:p>
          <a:p>
            <a:pPr marL="743040" lvl="1" indent="-284760">
              <a:lnSpc>
                <a:spcPct val="100000"/>
              </a:lnSpc>
              <a:spcBef>
                <a:spcPts val="400"/>
              </a:spcBef>
              <a:buClr>
                <a:srgbClr val="000000"/>
              </a:buClr>
              <a:buFont typeface="Arial"/>
              <a:buChar char="–"/>
            </a:pPr>
            <a:r>
              <a:rPr lang="de-DE" sz="2000" b="0" strike="noStrike" spc="-1">
                <a:solidFill>
                  <a:srgbClr val="000000"/>
                </a:solidFill>
                <a:latin typeface="Calibri"/>
                <a:ea typeface="DejaVu Sans"/>
              </a:rPr>
              <a:t>Rahmenvorgabe Verbraucherbildung (RV VB)</a:t>
            </a:r>
            <a:endParaRPr lang="de-DE" sz="2000" b="0" strike="noStrike" spc="-1">
              <a:latin typeface="Arial"/>
            </a:endParaRPr>
          </a:p>
          <a:p>
            <a:pPr marL="343080" indent="-342000">
              <a:lnSpc>
                <a:spcPct val="100000"/>
              </a:lnSpc>
              <a:spcBef>
                <a:spcPts val="561"/>
              </a:spcBef>
              <a:buClr>
                <a:srgbClr val="000000"/>
              </a:buClr>
              <a:buFont typeface="Arial"/>
              <a:buChar char="•"/>
            </a:pPr>
            <a:r>
              <a:rPr lang="de-DE" sz="2800" b="0" strike="noStrike" spc="-1">
                <a:solidFill>
                  <a:srgbClr val="000000"/>
                </a:solidFill>
                <a:latin typeface="Calibri"/>
                <a:ea typeface="DejaVu Sans"/>
              </a:rPr>
              <a:t>Bildung für die digitale Welt und Medienbildung</a:t>
            </a:r>
            <a:endParaRPr lang="de-DE" sz="2800" b="0" strike="noStrike" spc="-1">
              <a:latin typeface="Arial"/>
            </a:endParaRPr>
          </a:p>
          <a:p>
            <a:pPr marL="743040" lvl="1" indent="-284760">
              <a:lnSpc>
                <a:spcPct val="100000"/>
              </a:lnSpc>
              <a:spcBef>
                <a:spcPts val="400"/>
              </a:spcBef>
              <a:buClr>
                <a:srgbClr val="000000"/>
              </a:buClr>
              <a:buFont typeface="Arial"/>
              <a:buChar char="–"/>
            </a:pPr>
            <a:r>
              <a:rPr lang="de-DE" sz="2000" b="0" strike="noStrike" spc="-1">
                <a:solidFill>
                  <a:srgbClr val="000000"/>
                </a:solidFill>
                <a:latin typeface="Calibri"/>
                <a:ea typeface="DejaVu Sans"/>
              </a:rPr>
              <a:t>Medienkompetenzrahmen (MKR)</a:t>
            </a:r>
            <a:endParaRPr lang="de-DE" sz="2000" b="0" strike="noStrike" spc="-1">
              <a:latin typeface="Arial"/>
            </a:endParaRPr>
          </a:p>
          <a:p>
            <a:pPr>
              <a:lnSpc>
                <a:spcPct val="100000"/>
              </a:lnSpc>
              <a:spcBef>
                <a:spcPts val="561"/>
              </a:spcBef>
            </a:pPr>
            <a:endParaRPr lang="de-DE" sz="2000" b="0" strike="noStrike" spc="-1">
              <a:latin typeface="Arial"/>
            </a:endParaRPr>
          </a:p>
        </p:txBody>
      </p:sp>
      <p:sp>
        <p:nvSpPr>
          <p:cNvPr id="346" name="CustomShape 4"/>
          <p:cNvSpPr/>
          <p:nvPr/>
        </p:nvSpPr>
        <p:spPr>
          <a:xfrm>
            <a:off x="8100360" y="6356520"/>
            <a:ext cx="58536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25C50E60-0914-4911-ABBC-E7AF91A52178}" type="slidenum">
              <a:rPr lang="de-DE" sz="1200" b="0" strike="noStrike" spc="-1">
                <a:solidFill>
                  <a:srgbClr val="8B8B8B"/>
                </a:solidFill>
                <a:latin typeface="Calibri"/>
                <a:ea typeface="DejaVu Sans"/>
              </a:rPr>
              <a:t>37</a:t>
            </a:fld>
            <a:endParaRPr lang="de-DE" sz="1200" b="0" strike="noStrike" spc="-1">
              <a:latin typeface="Arial"/>
            </a:endParaRPr>
          </a:p>
        </p:txBody>
      </p:sp>
      <p:sp>
        <p:nvSpPr>
          <p:cNvPr id="6" name="Fußzeilenplatzhalter 5"/>
          <p:cNvSpPr>
            <a:spLocks noGrp="1"/>
          </p:cNvSpPr>
          <p:nvPr>
            <p:ph type="ftr" sz="quarter" idx="11"/>
          </p:nvPr>
        </p:nvSpPr>
        <p:spPr>
          <a:xfrm>
            <a:off x="3419872" y="6356350"/>
            <a:ext cx="2952328" cy="365125"/>
          </a:xfrm>
        </p:spPr>
        <p:txBody>
          <a:bodyPr/>
          <a:lstStyle/>
          <a:p>
            <a:r>
              <a:rPr lang="de-DE" dirty="0"/>
              <a:t>Implementationsveranstaltung zur Einführung der Kernlehrpläne</a:t>
            </a:r>
          </a:p>
        </p:txBody>
      </p:sp>
    </p:spTree>
    <p:extLst>
      <p:ext uri="{BB962C8B-B14F-4D97-AF65-F5344CB8AC3E}">
        <p14:creationId xmlns:p14="http://schemas.microsoft.com/office/powerpoint/2010/main" val="10466971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CustomShape 1"/>
          <p:cNvSpPr/>
          <p:nvPr/>
        </p:nvSpPr>
        <p:spPr>
          <a:xfrm>
            <a:off x="457200" y="1124640"/>
            <a:ext cx="8228520" cy="358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400" b="0" strike="noStrike" spc="-1">
                <a:solidFill>
                  <a:srgbClr val="000000"/>
                </a:solidFill>
                <a:latin typeface="Calibri"/>
                <a:ea typeface="DejaVu Sans"/>
              </a:rPr>
              <a:t>Fachliche Umsetzung neuer KLP-Merkmale</a:t>
            </a:r>
            <a:endParaRPr lang="de-DE" sz="3400" b="0" strike="noStrike" spc="-1">
              <a:latin typeface="Arial"/>
            </a:endParaRPr>
          </a:p>
        </p:txBody>
      </p:sp>
      <p:sp>
        <p:nvSpPr>
          <p:cNvPr id="348" name="CustomShape 2"/>
          <p:cNvSpPr/>
          <p:nvPr/>
        </p:nvSpPr>
        <p:spPr>
          <a:xfrm>
            <a:off x="457200" y="1700280"/>
            <a:ext cx="8228520" cy="42040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2000">
              <a:lnSpc>
                <a:spcPct val="100000"/>
              </a:lnSpc>
              <a:spcBef>
                <a:spcPts val="561"/>
              </a:spcBef>
              <a:buClr>
                <a:srgbClr val="000000"/>
              </a:buClr>
              <a:buFont typeface="Arial"/>
              <a:buChar char="•"/>
            </a:pPr>
            <a:r>
              <a:rPr lang="de-DE" sz="2800" b="0" strike="noStrike" spc="-1" dirty="0" err="1">
                <a:solidFill>
                  <a:srgbClr val="000000"/>
                </a:solidFill>
                <a:latin typeface="Calibri"/>
                <a:ea typeface="DejaVu Sans"/>
              </a:rPr>
              <a:t>Leitfach</a:t>
            </a:r>
            <a:r>
              <a:rPr lang="de-DE" sz="2800" b="0" strike="noStrike" spc="-1" dirty="0">
                <a:solidFill>
                  <a:srgbClr val="000000"/>
                </a:solidFill>
                <a:latin typeface="Calibri"/>
                <a:ea typeface="DejaVu Sans"/>
              </a:rPr>
              <a:t> der Verbraucherbildung</a:t>
            </a:r>
            <a:endParaRPr lang="de-DE" sz="2800" b="0" strike="noStrike" spc="-1" dirty="0">
              <a:latin typeface="Arial"/>
            </a:endParaRPr>
          </a:p>
          <a:p>
            <a:pPr marL="743040" lvl="1" indent="-284760">
              <a:lnSpc>
                <a:spcPct val="100000"/>
              </a:lnSpc>
              <a:spcBef>
                <a:spcPts val="400"/>
              </a:spcBef>
              <a:buClr>
                <a:srgbClr val="000000"/>
              </a:buClr>
              <a:buFont typeface="Arial"/>
              <a:buChar char="–"/>
            </a:pPr>
            <a:r>
              <a:rPr lang="de-DE" sz="2000" b="0" strike="noStrike" spc="-1" dirty="0">
                <a:solidFill>
                  <a:srgbClr val="000000"/>
                </a:solidFill>
                <a:latin typeface="Calibri"/>
                <a:ea typeface="DejaVu Sans"/>
              </a:rPr>
              <a:t>IF 4: Handeln als Verbraucherinnen und Verbraucher</a:t>
            </a:r>
            <a:endParaRPr lang="de-DE" sz="2000" b="0" strike="noStrike" spc="-1" dirty="0">
              <a:latin typeface="Arial"/>
            </a:endParaRPr>
          </a:p>
          <a:p>
            <a:pPr marL="743040" lvl="1" indent="-284760">
              <a:lnSpc>
                <a:spcPct val="100000"/>
              </a:lnSpc>
              <a:spcBef>
                <a:spcPts val="400"/>
              </a:spcBef>
              <a:buClr>
                <a:srgbClr val="000000"/>
              </a:buClr>
              <a:buFont typeface="Arial"/>
              <a:buChar char="–"/>
            </a:pPr>
            <a:r>
              <a:rPr lang="de-DE" sz="2000" b="0" strike="noStrike" spc="-1" dirty="0">
                <a:solidFill>
                  <a:srgbClr val="000000"/>
                </a:solidFill>
                <a:latin typeface="Calibri"/>
                <a:ea typeface="DejaVu Sans"/>
              </a:rPr>
              <a:t>Kompetenzerwartungen zur RV VB in zahlreichen Inhaltsfeldern, z.B.:</a:t>
            </a:r>
            <a:endParaRPr lang="de-DE" sz="2000" b="0" strike="noStrike" spc="-1" dirty="0">
              <a:latin typeface="Arial"/>
            </a:endParaRPr>
          </a:p>
          <a:p>
            <a:pPr marL="1143000" lvl="2" indent="-227520">
              <a:lnSpc>
                <a:spcPct val="100000"/>
              </a:lnSpc>
              <a:spcBef>
                <a:spcPts val="360"/>
              </a:spcBef>
              <a:buClr>
                <a:srgbClr val="000000"/>
              </a:buClr>
              <a:buFont typeface="Arial"/>
              <a:buChar char="•"/>
            </a:pPr>
            <a:r>
              <a:rPr lang="de-DE" sz="1800" b="0" strike="noStrike" spc="-1" dirty="0">
                <a:latin typeface="Calibri"/>
                <a:ea typeface="DejaVu Sans"/>
              </a:rPr>
              <a:t>IF 2: Nachhalti</a:t>
            </a:r>
            <a:r>
              <a:rPr lang="de-DE" sz="1800" b="0" strike="noStrike" spc="-1" dirty="0">
                <a:solidFill>
                  <a:srgbClr val="000000"/>
                </a:solidFill>
                <a:latin typeface="Calibri"/>
                <a:ea typeface="DejaVu Sans"/>
              </a:rPr>
              <a:t>ge Entwicklung in Wirtschaft, Politik und Gesellschaft</a:t>
            </a:r>
            <a:endParaRPr lang="de-DE" sz="1800" b="0" strike="noStrike" spc="-1" dirty="0">
              <a:latin typeface="Arial"/>
            </a:endParaRPr>
          </a:p>
          <a:p>
            <a:pPr marL="915480" lvl="2">
              <a:lnSpc>
                <a:spcPct val="100000"/>
              </a:lnSpc>
              <a:spcBef>
                <a:spcPts val="360"/>
              </a:spcBef>
              <a:buClr>
                <a:srgbClr val="000000"/>
              </a:buClr>
            </a:pPr>
            <a:endParaRPr lang="de-DE" sz="1800" b="0" strike="sngStrike" spc="-1" dirty="0">
              <a:solidFill>
                <a:srgbClr val="FF0000"/>
              </a:solidFill>
              <a:latin typeface="Arial"/>
            </a:endParaRPr>
          </a:p>
          <a:p>
            <a:pPr marL="343080" indent="-342000">
              <a:lnSpc>
                <a:spcPct val="100000"/>
              </a:lnSpc>
              <a:spcBef>
                <a:spcPts val="561"/>
              </a:spcBef>
              <a:buClr>
                <a:srgbClr val="000000"/>
              </a:buClr>
              <a:buFont typeface="Arial"/>
              <a:buChar char="•"/>
            </a:pPr>
            <a:r>
              <a:rPr lang="de-DE" sz="2800" b="0" strike="noStrike" spc="-1" dirty="0">
                <a:solidFill>
                  <a:srgbClr val="000000"/>
                </a:solidFill>
                <a:latin typeface="Calibri"/>
                <a:ea typeface="DejaVu Sans"/>
              </a:rPr>
              <a:t>Bildung in der digitalisierten Welt</a:t>
            </a:r>
            <a:endParaRPr lang="de-DE" sz="2800" b="0" strike="noStrike" spc="-1" dirty="0">
              <a:latin typeface="Arial"/>
            </a:endParaRPr>
          </a:p>
          <a:p>
            <a:pPr marL="743040" lvl="1" indent="-284760">
              <a:lnSpc>
                <a:spcPct val="100000"/>
              </a:lnSpc>
              <a:spcBef>
                <a:spcPts val="400"/>
              </a:spcBef>
              <a:buClr>
                <a:srgbClr val="000000"/>
              </a:buClr>
              <a:buFont typeface="Symbol"/>
              <a:buChar char="-"/>
            </a:pPr>
            <a:r>
              <a:rPr lang="de-DE" sz="2000" b="0" strike="noStrike" spc="-1" dirty="0">
                <a:latin typeface="Calibri"/>
                <a:ea typeface="DejaVu Sans"/>
              </a:rPr>
              <a:t>IF 3, inhaltlicher Schwerpunkt: Strukturwandel </a:t>
            </a:r>
            <a:r>
              <a:rPr lang="de-DE" sz="2000" b="0" strike="noStrike" spc="-1" dirty="0">
                <a:solidFill>
                  <a:srgbClr val="000000"/>
                </a:solidFill>
                <a:latin typeface="Calibri"/>
                <a:ea typeface="DejaVu Sans"/>
              </a:rPr>
              <a:t>durch technologische Innovationen: Digitalisierung, Automatisierung, Künstliche Intelligenz</a:t>
            </a:r>
            <a:endParaRPr lang="de-DE" sz="2000" b="0" strike="noStrike" spc="-1" dirty="0">
              <a:latin typeface="Arial"/>
            </a:endParaRPr>
          </a:p>
          <a:p>
            <a:pPr marL="743040" lvl="1" indent="-284760">
              <a:lnSpc>
                <a:spcPct val="100000"/>
              </a:lnSpc>
              <a:spcBef>
                <a:spcPts val="400"/>
              </a:spcBef>
              <a:buClr>
                <a:srgbClr val="000000"/>
              </a:buClr>
              <a:buFont typeface="Symbol"/>
              <a:buChar char="-"/>
            </a:pPr>
            <a:r>
              <a:rPr lang="de-DE" sz="2000" b="0" strike="noStrike" spc="-1" dirty="0">
                <a:latin typeface="Calibri"/>
                <a:ea typeface="DejaVu Sans"/>
              </a:rPr>
              <a:t>Übergeordnete SK 5: Die </a:t>
            </a:r>
            <a:r>
              <a:rPr lang="de-DE" sz="2000" b="0" strike="noStrike" spc="-1" dirty="0">
                <a:solidFill>
                  <a:srgbClr val="000000"/>
                </a:solidFill>
                <a:latin typeface="Calibri"/>
                <a:ea typeface="DejaVu Sans"/>
              </a:rPr>
              <a:t>Schülerinnen und Schüler erläutern Bedeutung und Wirkung der Digitalisierung und Globalisierung  in Wirtschaft, Politik und Gesellschaft</a:t>
            </a:r>
            <a:endParaRPr lang="de-DE" sz="2000" b="0" strike="noStrike" spc="-1" dirty="0">
              <a:latin typeface="Arial"/>
            </a:endParaRPr>
          </a:p>
          <a:p>
            <a:pPr>
              <a:lnSpc>
                <a:spcPct val="100000"/>
              </a:lnSpc>
              <a:spcBef>
                <a:spcPts val="561"/>
              </a:spcBef>
            </a:pPr>
            <a:endParaRPr lang="de-DE" sz="2000" b="0" strike="noStrike" spc="-1" dirty="0">
              <a:latin typeface="Arial"/>
            </a:endParaRPr>
          </a:p>
        </p:txBody>
      </p:sp>
      <p:sp>
        <p:nvSpPr>
          <p:cNvPr id="350" name="CustomShape 4"/>
          <p:cNvSpPr/>
          <p:nvPr/>
        </p:nvSpPr>
        <p:spPr>
          <a:xfrm>
            <a:off x="8100360" y="6356520"/>
            <a:ext cx="58536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0D5B91F5-1D71-4AC4-A3FB-2E8782854D46}" type="slidenum">
              <a:rPr lang="de-DE" sz="1200" b="0" strike="noStrike" spc="-1">
                <a:solidFill>
                  <a:srgbClr val="8B8B8B"/>
                </a:solidFill>
                <a:latin typeface="Calibri"/>
                <a:ea typeface="DejaVu Sans"/>
              </a:rPr>
              <a:t>38</a:t>
            </a:fld>
            <a:endParaRPr lang="de-DE" sz="1200" b="0" strike="noStrike" spc="-1">
              <a:latin typeface="Arial"/>
            </a:endParaRPr>
          </a:p>
        </p:txBody>
      </p:sp>
      <p:sp>
        <p:nvSpPr>
          <p:cNvPr id="6" name="Fußzeilenplatzhalter 5"/>
          <p:cNvSpPr>
            <a:spLocks noGrp="1"/>
          </p:cNvSpPr>
          <p:nvPr>
            <p:ph type="ftr" sz="quarter" idx="11"/>
          </p:nvPr>
        </p:nvSpPr>
        <p:spPr>
          <a:xfrm>
            <a:off x="3419872" y="6356350"/>
            <a:ext cx="2952328" cy="365125"/>
          </a:xfrm>
        </p:spPr>
        <p:txBody>
          <a:bodyPr/>
          <a:lstStyle/>
          <a:p>
            <a:r>
              <a:rPr lang="de-DE" dirty="0"/>
              <a:t>Implementationsveranstaltung zur Einführung der Kernlehrpläne</a:t>
            </a:r>
          </a:p>
        </p:txBody>
      </p:sp>
    </p:spTree>
    <p:extLst>
      <p:ext uri="{BB962C8B-B14F-4D97-AF65-F5344CB8AC3E}">
        <p14:creationId xmlns:p14="http://schemas.microsoft.com/office/powerpoint/2010/main" val="33399838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1916832"/>
            <a:ext cx="8147248" cy="3096344"/>
          </a:xfrm>
        </p:spPr>
        <p:txBody>
          <a:bodyPr anchor="ctr" anchorCtr="0">
            <a:noAutofit/>
          </a:bodyPr>
          <a:lstStyle/>
          <a:p>
            <a:pPr algn="ctr"/>
            <a:r>
              <a:rPr lang="de-DE" sz="3200" b="0" dirty="0">
                <a:solidFill>
                  <a:srgbClr val="0070C0"/>
                </a:solidFill>
              </a:rPr>
              <a:t/>
            </a:r>
            <a:br>
              <a:rPr lang="de-DE" sz="3200" b="0" dirty="0">
                <a:solidFill>
                  <a:srgbClr val="0070C0"/>
                </a:solidFill>
              </a:rPr>
            </a:br>
            <a:r>
              <a:rPr lang="de-DE" sz="3200" b="0" dirty="0">
                <a:solidFill>
                  <a:srgbClr val="0070C0"/>
                </a:solidFill>
              </a:rPr>
              <a:t/>
            </a:r>
            <a:br>
              <a:rPr lang="de-DE" sz="3200" b="0" dirty="0">
                <a:solidFill>
                  <a:srgbClr val="0070C0"/>
                </a:solidFill>
              </a:rPr>
            </a:br>
            <a:r>
              <a:rPr lang="de-DE" sz="3200" b="0" dirty="0">
                <a:solidFill>
                  <a:srgbClr val="0070C0"/>
                </a:solidFill>
              </a:rPr>
              <a:t/>
            </a:r>
            <a:br>
              <a:rPr lang="de-DE" sz="3200" b="0" dirty="0">
                <a:solidFill>
                  <a:srgbClr val="0070C0"/>
                </a:solidFill>
              </a:rPr>
            </a:br>
            <a:r>
              <a:rPr lang="de-DE" sz="3600" b="0" dirty="0">
                <a:solidFill>
                  <a:srgbClr val="0070C0"/>
                </a:solidFill>
                <a:latin typeface="+mn-lt"/>
              </a:rPr>
              <a:t>Abschnitt B: Hauswirtschaft</a:t>
            </a:r>
            <a:br>
              <a:rPr lang="de-DE" sz="3600" b="0" dirty="0">
                <a:solidFill>
                  <a:srgbClr val="0070C0"/>
                </a:solidFill>
                <a:latin typeface="+mn-lt"/>
              </a:rPr>
            </a:br>
            <a:r>
              <a:rPr lang="de-DE" sz="3200" b="0" dirty="0">
                <a:solidFill>
                  <a:srgbClr val="0070C0"/>
                </a:solidFill>
              </a:rPr>
              <a:t/>
            </a:r>
            <a:br>
              <a:rPr lang="de-DE" sz="3200" b="0" dirty="0">
                <a:solidFill>
                  <a:srgbClr val="0070C0"/>
                </a:solidFill>
              </a:rPr>
            </a:br>
            <a:endParaRPr lang="de-DE" sz="3200" b="0" dirty="0">
              <a:solidFill>
                <a:srgbClr val="0070C0"/>
              </a:solidFill>
            </a:endParaRPr>
          </a:p>
        </p:txBody>
      </p:sp>
      <p:sp>
        <p:nvSpPr>
          <p:cNvPr id="4" name="Fußzeilenplatzhalter 5"/>
          <p:cNvSpPr>
            <a:spLocks noGrp="1"/>
          </p:cNvSpPr>
          <p:nvPr>
            <p:ph type="ftr" sz="quarter" idx="11"/>
          </p:nvPr>
        </p:nvSpPr>
        <p:spPr>
          <a:xfrm>
            <a:off x="3419872" y="6356350"/>
            <a:ext cx="2952328" cy="365125"/>
          </a:xfrm>
        </p:spPr>
        <p:txBody>
          <a:bodyPr/>
          <a:lstStyle/>
          <a:p>
            <a:r>
              <a:rPr lang="de-DE" dirty="0"/>
              <a:t>Implementationsveranstaltung zur Einführung der Kernlehrpläne</a:t>
            </a:r>
          </a:p>
        </p:txBody>
      </p:sp>
    </p:spTree>
    <p:extLst>
      <p:ext uri="{BB962C8B-B14F-4D97-AF65-F5344CB8AC3E}">
        <p14:creationId xmlns:p14="http://schemas.microsoft.com/office/powerpoint/2010/main" val="2254512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902086-DCB9-1F4A-8168-743B2088E29E}"/>
              </a:ext>
            </a:extLst>
          </p:cNvPr>
          <p:cNvSpPr>
            <a:spLocks noGrp="1"/>
          </p:cNvSpPr>
          <p:nvPr>
            <p:ph type="title"/>
          </p:nvPr>
        </p:nvSpPr>
        <p:spPr/>
        <p:txBody>
          <a:bodyPr/>
          <a:lstStyle/>
          <a:p>
            <a:r>
              <a:rPr lang="de-DE"/>
              <a:t>Ausgangslage</a:t>
            </a:r>
            <a:endParaRPr lang="de-DE" dirty="0"/>
          </a:p>
        </p:txBody>
      </p:sp>
      <p:sp>
        <p:nvSpPr>
          <p:cNvPr id="3" name="Inhaltsplatzhalter 2">
            <a:extLst>
              <a:ext uri="{FF2B5EF4-FFF2-40B4-BE49-F238E27FC236}">
                <a16:creationId xmlns:a16="http://schemas.microsoft.com/office/drawing/2014/main" id="{B84DCEA9-4E23-6245-9FC0-C82C26F1C466}"/>
              </a:ext>
            </a:extLst>
          </p:cNvPr>
          <p:cNvSpPr>
            <a:spLocks noGrp="1"/>
          </p:cNvSpPr>
          <p:nvPr>
            <p:ph idx="1"/>
          </p:nvPr>
        </p:nvSpPr>
        <p:spPr/>
        <p:txBody>
          <a:bodyPr>
            <a:normAutofit/>
          </a:bodyPr>
          <a:lstStyle/>
          <a:p>
            <a:r>
              <a:rPr lang="de-DE" sz="2400" dirty="0"/>
              <a:t>Stärkung bzw. Einführung des Schulfaches Wirtschaft an Haupt-, Real-, Sekundar- und Gesamtschulen zum Schuljahr 2020/21</a:t>
            </a:r>
          </a:p>
          <a:p>
            <a:r>
              <a:rPr lang="de-DE" sz="2400" dirty="0" smtClean="0"/>
              <a:t>Weiterentwicklungsbedarf </a:t>
            </a:r>
            <a:r>
              <a:rPr lang="de-DE" sz="2400" dirty="0"/>
              <a:t>der schulformspezifischen Kernlehrpläne </a:t>
            </a:r>
          </a:p>
          <a:p>
            <a:r>
              <a:rPr lang="de-DE" sz="2400" dirty="0"/>
              <a:t>Anschlussfähigkeit an die KLP der GOSt</a:t>
            </a:r>
          </a:p>
          <a:p>
            <a:r>
              <a:rPr lang="de-DE" sz="2400" dirty="0"/>
              <a:t>zeitgemäße Anpassung und Weiterentwicklung (u.a. fachdidaktisch, fachwissenschaftlich)</a:t>
            </a:r>
          </a:p>
          <a:p>
            <a:pPr marL="0" indent="0">
              <a:buNone/>
            </a:pPr>
            <a:endParaRPr lang="de-DE" sz="2400" dirty="0"/>
          </a:p>
        </p:txBody>
      </p:sp>
      <p:sp>
        <p:nvSpPr>
          <p:cNvPr id="5" name="Fußzeilenplatzhalter 4">
            <a:extLst>
              <a:ext uri="{FF2B5EF4-FFF2-40B4-BE49-F238E27FC236}">
                <a16:creationId xmlns:a16="http://schemas.microsoft.com/office/drawing/2014/main" id="{6B3E6EDB-8E83-0C4C-B808-18FE136520FB}"/>
              </a:ext>
            </a:extLst>
          </p:cNvPr>
          <p:cNvSpPr>
            <a:spLocks noGrp="1"/>
          </p:cNvSpPr>
          <p:nvPr>
            <p:ph type="ftr" sz="quarter" idx="11"/>
          </p:nvPr>
        </p:nvSpPr>
        <p:spPr/>
        <p:txBody>
          <a:bodyPr/>
          <a:lstStyle/>
          <a:p>
            <a:r>
              <a:rPr lang="de-DE"/>
              <a:t>Implementationsveranstaltung zur Einführung der Kernlehrpläne</a:t>
            </a:r>
            <a:endParaRPr lang="de-DE" dirty="0"/>
          </a:p>
        </p:txBody>
      </p:sp>
    </p:spTree>
    <p:extLst>
      <p:ext uri="{BB962C8B-B14F-4D97-AF65-F5344CB8AC3E}">
        <p14:creationId xmlns:p14="http://schemas.microsoft.com/office/powerpoint/2010/main" val="18963307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el 1"/>
          <p:cNvSpPr>
            <a:spLocks noGrp="1"/>
          </p:cNvSpPr>
          <p:nvPr>
            <p:ph type="title"/>
          </p:nvPr>
        </p:nvSpPr>
        <p:spPr/>
        <p:txBody>
          <a:bodyPr/>
          <a:lstStyle/>
          <a:p>
            <a:r>
              <a:rPr lang="de-DE" dirty="0"/>
              <a:t>Die wichtigsten Kontinuitäten</a:t>
            </a:r>
          </a:p>
        </p:txBody>
      </p:sp>
      <p:sp>
        <p:nvSpPr>
          <p:cNvPr id="3" name="Inhaltsplatzhalter 2"/>
          <p:cNvSpPr>
            <a:spLocks noGrp="1"/>
          </p:cNvSpPr>
          <p:nvPr>
            <p:ph idx="1"/>
          </p:nvPr>
        </p:nvSpPr>
        <p:spPr>
          <a:xfrm>
            <a:off x="457200" y="1916832"/>
            <a:ext cx="8229600" cy="3816424"/>
          </a:xfrm>
        </p:spPr>
        <p:txBody>
          <a:bodyPr rtlCol="0">
            <a:normAutofit fontScale="70000" lnSpcReduction="20000"/>
          </a:bodyPr>
          <a:lstStyle/>
          <a:p>
            <a:pPr marL="0" indent="0" fontAlgn="auto">
              <a:spcAft>
                <a:spcPts val="0"/>
              </a:spcAft>
              <a:buNone/>
              <a:defRPr/>
            </a:pPr>
            <a:r>
              <a:rPr lang="de-DE" sz="3600" dirty="0"/>
              <a:t>Kompetenzbereiche</a:t>
            </a:r>
          </a:p>
          <a:p>
            <a:pPr lvl="1" fontAlgn="auto">
              <a:spcAft>
                <a:spcPts val="0"/>
              </a:spcAft>
              <a:buFont typeface="Symbol" pitchFamily="2" charset="2"/>
              <a:buChar char="-"/>
              <a:defRPr/>
            </a:pPr>
            <a:r>
              <a:rPr lang="de-DE" sz="2800" dirty="0"/>
              <a:t>Sachkompetenz</a:t>
            </a:r>
          </a:p>
          <a:p>
            <a:pPr lvl="1" fontAlgn="auto">
              <a:spcAft>
                <a:spcPts val="0"/>
              </a:spcAft>
              <a:buFont typeface="Symbol" pitchFamily="2" charset="2"/>
              <a:buChar char="-"/>
              <a:defRPr/>
            </a:pPr>
            <a:r>
              <a:rPr lang="de-DE" sz="2800" dirty="0"/>
              <a:t>Methodenkompetenz</a:t>
            </a:r>
          </a:p>
          <a:p>
            <a:pPr lvl="1" fontAlgn="auto">
              <a:spcAft>
                <a:spcPts val="0"/>
              </a:spcAft>
              <a:buFont typeface="Symbol" pitchFamily="2" charset="2"/>
              <a:buChar char="-"/>
              <a:defRPr/>
            </a:pPr>
            <a:r>
              <a:rPr lang="de-DE" sz="2800" dirty="0"/>
              <a:t>Urteilskompetenz</a:t>
            </a:r>
          </a:p>
          <a:p>
            <a:pPr lvl="1" fontAlgn="auto">
              <a:spcAft>
                <a:spcPts val="0"/>
              </a:spcAft>
              <a:buFont typeface="Symbol" pitchFamily="2" charset="2"/>
              <a:buChar char="-"/>
              <a:defRPr/>
            </a:pPr>
            <a:r>
              <a:rPr lang="de-DE" sz="2800" dirty="0"/>
              <a:t>Handlungskompetenz</a:t>
            </a:r>
          </a:p>
          <a:p>
            <a:pPr marL="0" indent="0" fontAlgn="auto">
              <a:spcAft>
                <a:spcPts val="0"/>
              </a:spcAft>
              <a:buFont typeface="Arial" panose="020B0604020202020204" pitchFamily="34" charset="0"/>
              <a:buNone/>
              <a:defRPr/>
            </a:pPr>
            <a:endParaRPr lang="de-DE" sz="2400" dirty="0">
              <a:sym typeface="Wingdings" panose="05000000000000000000" pitchFamily="2" charset="2"/>
            </a:endParaRPr>
          </a:p>
          <a:p>
            <a:pPr marL="0" indent="0" fontAlgn="auto">
              <a:spcAft>
                <a:spcPts val="0"/>
              </a:spcAft>
              <a:buNone/>
              <a:defRPr/>
            </a:pPr>
            <a:r>
              <a:rPr lang="de-DE" sz="3600" dirty="0">
                <a:sym typeface="Wingdings" panose="05000000000000000000" pitchFamily="2" charset="2"/>
              </a:rPr>
              <a:t>Abstraktionsebenen</a:t>
            </a:r>
          </a:p>
          <a:p>
            <a:pPr lvl="1" fontAlgn="auto">
              <a:spcAft>
                <a:spcPts val="0"/>
              </a:spcAft>
              <a:buFont typeface="Symbol" pitchFamily="2" charset="2"/>
              <a:buChar char="-"/>
              <a:defRPr/>
            </a:pPr>
            <a:r>
              <a:rPr lang="de-DE" sz="2600" b="1" dirty="0">
                <a:sym typeface="Wingdings" panose="05000000000000000000" pitchFamily="2" charset="2"/>
              </a:rPr>
              <a:t>1. Ebene: </a:t>
            </a:r>
            <a:r>
              <a:rPr lang="de-DE" sz="2600" dirty="0">
                <a:sym typeface="Wingdings" panose="05000000000000000000" pitchFamily="2" charset="2"/>
              </a:rPr>
              <a:t>Beschreibungen der Kompetenzbereiche</a:t>
            </a:r>
          </a:p>
          <a:p>
            <a:pPr lvl="2" fontAlgn="auto">
              <a:spcAft>
                <a:spcPts val="0"/>
              </a:spcAft>
              <a:buFont typeface="Symbol" pitchFamily="2" charset="2"/>
              <a:buChar char="-"/>
              <a:defRPr/>
            </a:pPr>
            <a:r>
              <a:rPr lang="de-DE" sz="2600" b="1" dirty="0">
                <a:sym typeface="Wingdings" panose="05000000000000000000" pitchFamily="2" charset="2"/>
              </a:rPr>
              <a:t>2. Ebene: </a:t>
            </a:r>
            <a:r>
              <a:rPr lang="de-DE" sz="2600" dirty="0">
                <a:sym typeface="Wingdings" panose="05000000000000000000" pitchFamily="2" charset="2"/>
              </a:rPr>
              <a:t>Übergeordnete Kompetenzen differenziert in zwei Stufen (Jg. 5/6 und 7-10)</a:t>
            </a:r>
          </a:p>
          <a:p>
            <a:pPr lvl="3" fontAlgn="auto">
              <a:spcAft>
                <a:spcPts val="0"/>
              </a:spcAft>
              <a:buFont typeface="Symbol" pitchFamily="2" charset="2"/>
              <a:buChar char="-"/>
              <a:defRPr/>
            </a:pPr>
            <a:r>
              <a:rPr lang="de-DE" sz="2600" b="1" dirty="0">
                <a:sym typeface="Wingdings" panose="05000000000000000000" pitchFamily="2" charset="2"/>
              </a:rPr>
              <a:t>3. Ebene: </a:t>
            </a:r>
            <a:r>
              <a:rPr lang="de-DE" sz="2600" dirty="0">
                <a:sym typeface="Wingdings" panose="05000000000000000000" pitchFamily="2" charset="2"/>
              </a:rPr>
              <a:t>Konkretisierte Kompetenzen zu den einzelnen Inhaltsfeldern (Sachkompetenz / Urteilskompetenz)</a:t>
            </a:r>
            <a:endParaRPr lang="de-DE" sz="2600" b="1" dirty="0"/>
          </a:p>
        </p:txBody>
      </p:sp>
      <p:sp>
        <p:nvSpPr>
          <p:cNvPr id="6" name="Foliennummernplatzhalter 5"/>
          <p:cNvSpPr>
            <a:spLocks noGrp="1"/>
          </p:cNvSpPr>
          <p:nvPr>
            <p:ph type="sldNum" sz="quarter" idx="12"/>
          </p:nvPr>
        </p:nvSpPr>
        <p:spPr/>
        <p:txBody>
          <a:bodyPr/>
          <a:lstStyle/>
          <a:p>
            <a:pPr>
              <a:defRPr/>
            </a:pPr>
            <a:fld id="{9C45AAFC-516F-4012-A44D-B90A156E970E}" type="slidenum">
              <a:rPr lang="de-DE"/>
              <a:pPr>
                <a:defRPr/>
              </a:pPr>
              <a:t>40</a:t>
            </a:fld>
            <a:endParaRPr lang="de-DE"/>
          </a:p>
        </p:txBody>
      </p:sp>
      <p:sp>
        <p:nvSpPr>
          <p:cNvPr id="7" name="Fußzeilenplatzhalter 5"/>
          <p:cNvSpPr>
            <a:spLocks noGrp="1"/>
          </p:cNvSpPr>
          <p:nvPr>
            <p:ph type="ftr" sz="quarter" idx="11"/>
          </p:nvPr>
        </p:nvSpPr>
        <p:spPr>
          <a:xfrm>
            <a:off x="3419872" y="6356350"/>
            <a:ext cx="2952328" cy="365125"/>
          </a:xfrm>
        </p:spPr>
        <p:txBody>
          <a:bodyPr/>
          <a:lstStyle/>
          <a:p>
            <a:r>
              <a:rPr lang="de-DE" dirty="0"/>
              <a:t>Implementationsveranstaltung zur Einführung der Kernlehrpläne</a:t>
            </a:r>
          </a:p>
        </p:txBody>
      </p:sp>
    </p:spTree>
    <p:extLst>
      <p:ext uri="{BB962C8B-B14F-4D97-AF65-F5344CB8AC3E}">
        <p14:creationId xmlns:p14="http://schemas.microsoft.com/office/powerpoint/2010/main" val="17964734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el 1"/>
          <p:cNvSpPr>
            <a:spLocks noGrp="1"/>
          </p:cNvSpPr>
          <p:nvPr>
            <p:ph type="title"/>
          </p:nvPr>
        </p:nvSpPr>
        <p:spPr/>
        <p:txBody>
          <a:bodyPr/>
          <a:lstStyle/>
          <a:p>
            <a:r>
              <a:rPr lang="de-DE"/>
              <a:t>Die wichtigsten Neuerungen</a:t>
            </a:r>
          </a:p>
        </p:txBody>
      </p:sp>
      <p:sp>
        <p:nvSpPr>
          <p:cNvPr id="25602" name="Inhaltsplatzhalter 2"/>
          <p:cNvSpPr>
            <a:spLocks noGrp="1"/>
          </p:cNvSpPr>
          <p:nvPr>
            <p:ph idx="1"/>
          </p:nvPr>
        </p:nvSpPr>
        <p:spPr>
          <a:xfrm>
            <a:off x="457200" y="1744663"/>
            <a:ext cx="8229600" cy="4205287"/>
          </a:xfrm>
        </p:spPr>
        <p:txBody>
          <a:bodyPr/>
          <a:lstStyle/>
          <a:p>
            <a:pPr marL="0" indent="0">
              <a:buNone/>
            </a:pPr>
            <a:endParaRPr lang="de-DE" sz="2200" dirty="0"/>
          </a:p>
          <a:p>
            <a:pPr marL="0" indent="0">
              <a:buNone/>
            </a:pPr>
            <a:r>
              <a:rPr lang="de-DE" dirty="0"/>
              <a:t>Stundenumfang </a:t>
            </a:r>
            <a:r>
              <a:rPr lang="de-DE" sz="2000" dirty="0"/>
              <a:t>(gem. APO-SI)</a:t>
            </a:r>
          </a:p>
          <a:p>
            <a:pPr marL="0" indent="0">
              <a:buNone/>
            </a:pPr>
            <a:endParaRPr lang="de-DE" sz="2000" dirty="0"/>
          </a:p>
          <a:p>
            <a:pPr lvl="1">
              <a:buFont typeface="Arial" panose="020B0604020202020204" pitchFamily="34" charset="0"/>
              <a:buChar char="•"/>
            </a:pPr>
            <a:r>
              <a:rPr lang="de-DE" sz="2200" dirty="0"/>
              <a:t>Mindestens 4 Wochenstunden in der gesamten Sek. I</a:t>
            </a:r>
          </a:p>
        </p:txBody>
      </p:sp>
      <p:sp>
        <p:nvSpPr>
          <p:cNvPr id="6" name="Foliennummernplatzhalter 5"/>
          <p:cNvSpPr>
            <a:spLocks noGrp="1"/>
          </p:cNvSpPr>
          <p:nvPr>
            <p:ph type="sldNum" sz="quarter" idx="12"/>
          </p:nvPr>
        </p:nvSpPr>
        <p:spPr/>
        <p:txBody>
          <a:bodyPr/>
          <a:lstStyle/>
          <a:p>
            <a:pPr>
              <a:defRPr/>
            </a:pPr>
            <a:fld id="{20876C36-66DC-4823-B46F-DBB634CE6356}" type="slidenum">
              <a:rPr lang="de-DE"/>
              <a:pPr>
                <a:defRPr/>
              </a:pPr>
              <a:t>41</a:t>
            </a:fld>
            <a:endParaRPr lang="de-DE"/>
          </a:p>
        </p:txBody>
      </p:sp>
      <p:sp>
        <p:nvSpPr>
          <p:cNvPr id="7" name="Fußzeilenplatzhalter 5"/>
          <p:cNvSpPr>
            <a:spLocks noGrp="1"/>
          </p:cNvSpPr>
          <p:nvPr>
            <p:ph type="ftr" sz="quarter" idx="11"/>
          </p:nvPr>
        </p:nvSpPr>
        <p:spPr>
          <a:xfrm>
            <a:off x="3419872" y="6356350"/>
            <a:ext cx="2952328" cy="365125"/>
          </a:xfrm>
        </p:spPr>
        <p:txBody>
          <a:bodyPr/>
          <a:lstStyle/>
          <a:p>
            <a:r>
              <a:rPr lang="de-DE" dirty="0"/>
              <a:t>Implementationsveranstaltung zur Einführung der Kernlehrpläne</a:t>
            </a:r>
          </a:p>
        </p:txBody>
      </p:sp>
    </p:spTree>
    <p:extLst>
      <p:ext uri="{BB962C8B-B14F-4D97-AF65-F5344CB8AC3E}">
        <p14:creationId xmlns:p14="http://schemas.microsoft.com/office/powerpoint/2010/main" val="24899774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p:cNvSpPr>
            <a:spLocks noGrp="1"/>
          </p:cNvSpPr>
          <p:nvPr>
            <p:ph type="title"/>
          </p:nvPr>
        </p:nvSpPr>
        <p:spPr/>
        <p:txBody>
          <a:bodyPr/>
          <a:lstStyle/>
          <a:p>
            <a:r>
              <a:rPr lang="de-DE" dirty="0"/>
              <a:t>Aufgaben und Ziele des Fachs Hauswirtschaft</a:t>
            </a:r>
          </a:p>
        </p:txBody>
      </p:sp>
      <p:sp>
        <p:nvSpPr>
          <p:cNvPr id="3" name="Inhaltsplatzhalter 2"/>
          <p:cNvSpPr>
            <a:spLocks noGrp="1"/>
          </p:cNvSpPr>
          <p:nvPr>
            <p:ph idx="1"/>
          </p:nvPr>
        </p:nvSpPr>
        <p:spPr>
          <a:xfrm>
            <a:off x="457200" y="1772816"/>
            <a:ext cx="8229600" cy="4132684"/>
          </a:xfrm>
        </p:spPr>
        <p:txBody>
          <a:bodyPr rtlCol="0">
            <a:normAutofit fontScale="62500" lnSpcReduction="20000"/>
          </a:bodyPr>
          <a:lstStyle/>
          <a:p>
            <a:pPr marL="0" indent="0" algn="ctr">
              <a:buNone/>
              <a:defRPr/>
            </a:pPr>
            <a:r>
              <a:rPr lang="de-DE" sz="3000" dirty="0">
                <a:solidFill>
                  <a:srgbClr val="C00000"/>
                </a:solidFill>
              </a:rPr>
              <a:t>Haushaltsbezogene Grundbildung</a:t>
            </a:r>
          </a:p>
          <a:p>
            <a:pPr marL="0" indent="0" algn="ctr">
              <a:buNone/>
              <a:defRPr/>
            </a:pPr>
            <a:endParaRPr lang="de-DE" sz="1200" dirty="0">
              <a:solidFill>
                <a:srgbClr val="C00000"/>
              </a:solidFill>
            </a:endParaRPr>
          </a:p>
          <a:p>
            <a:pPr marL="0" indent="0" algn="ctr">
              <a:buNone/>
              <a:defRPr/>
            </a:pPr>
            <a:r>
              <a:rPr lang="de-DE" sz="2600" dirty="0"/>
              <a:t>Bewältigung der vielfältigen Aufgaben in allen Bereichen des privaten Haushaltes unter Beachtung…</a:t>
            </a:r>
          </a:p>
          <a:p>
            <a:pPr marL="0" indent="0" algn="ctr">
              <a:buNone/>
              <a:defRPr/>
            </a:pPr>
            <a:endParaRPr lang="de-DE" sz="1400" dirty="0"/>
          </a:p>
          <a:p>
            <a:pPr marL="0" indent="0">
              <a:buNone/>
              <a:defRPr/>
            </a:pPr>
            <a:r>
              <a:rPr lang="de-DE" sz="2600" dirty="0"/>
              <a:t>… der Pluralität von Wohn- und Lebensformen mit unterschiedlichen Bedürfnissen</a:t>
            </a:r>
          </a:p>
          <a:p>
            <a:pPr marL="0" indent="0">
              <a:buNone/>
              <a:defRPr/>
            </a:pPr>
            <a:r>
              <a:rPr lang="de-DE" sz="2600" dirty="0"/>
              <a:t>… von Umweltbedingungen, Wertvorstellungen und wirtschaftlicher Aspekte</a:t>
            </a:r>
          </a:p>
          <a:p>
            <a:pPr marL="0" indent="0">
              <a:buNone/>
              <a:defRPr/>
            </a:pPr>
            <a:r>
              <a:rPr lang="de-DE" sz="2600" dirty="0"/>
              <a:t>… eines steigenden Informations-, Warenangebotes</a:t>
            </a:r>
          </a:p>
          <a:p>
            <a:pPr marL="0" indent="0">
              <a:buNone/>
              <a:defRPr/>
            </a:pPr>
            <a:r>
              <a:rPr lang="de-DE" sz="2600" dirty="0"/>
              <a:t>… des Einflusses sozialer Medien und eines individualisierten Werbeangebotes</a:t>
            </a:r>
          </a:p>
          <a:p>
            <a:pPr marL="0" indent="0">
              <a:buNone/>
              <a:defRPr/>
            </a:pPr>
            <a:endParaRPr lang="de-DE" sz="2600" dirty="0"/>
          </a:p>
          <a:p>
            <a:pPr>
              <a:defRPr/>
            </a:pPr>
            <a:r>
              <a:rPr lang="de-DE" sz="2600" dirty="0"/>
              <a:t>Konsumentscheidungen reflektiert, selbstbestimmt, qualitätsorientiert und in rechtlichen Zusammenhängen treffen</a:t>
            </a:r>
          </a:p>
          <a:p>
            <a:pPr>
              <a:defRPr/>
            </a:pPr>
            <a:r>
              <a:rPr lang="de-DE" sz="2600" dirty="0"/>
              <a:t>Gestaltung einer gesundheitsförderlichen Ernährung</a:t>
            </a:r>
          </a:p>
          <a:p>
            <a:pPr>
              <a:defRPr/>
            </a:pPr>
            <a:r>
              <a:rPr lang="de-DE" sz="2600" dirty="0"/>
              <a:t>Nachhaltiges Handeln </a:t>
            </a:r>
          </a:p>
          <a:p>
            <a:pPr marL="0" indent="0">
              <a:buNone/>
              <a:defRPr/>
            </a:pPr>
            <a:endParaRPr lang="de-DE" sz="2200" dirty="0">
              <a:solidFill>
                <a:srgbClr val="C00000"/>
              </a:solidFill>
            </a:endParaRPr>
          </a:p>
          <a:p>
            <a:pPr marL="0" indent="0" algn="ctr" fontAlgn="auto">
              <a:spcAft>
                <a:spcPts val="0"/>
              </a:spcAft>
              <a:buNone/>
              <a:defRPr/>
            </a:pPr>
            <a:r>
              <a:rPr lang="de-DE" dirty="0">
                <a:solidFill>
                  <a:srgbClr val="C00000"/>
                </a:solidFill>
              </a:rPr>
              <a:t>Interdisziplinäre Betrachtung unter Berücksichtigung der naheliegenden Bezugswissenschaften</a:t>
            </a:r>
          </a:p>
          <a:p>
            <a:pPr marL="457200" lvl="1" indent="0" fontAlgn="auto">
              <a:spcAft>
                <a:spcPts val="0"/>
              </a:spcAft>
              <a:buNone/>
              <a:defRPr/>
            </a:pPr>
            <a:endParaRPr lang="de-DE" dirty="0"/>
          </a:p>
          <a:p>
            <a:pPr marL="0" indent="0" fontAlgn="auto">
              <a:spcAft>
                <a:spcPts val="0"/>
              </a:spcAft>
              <a:buFont typeface="Arial" panose="020B0604020202020204" pitchFamily="34" charset="0"/>
              <a:buNone/>
              <a:defRPr/>
            </a:pPr>
            <a:endParaRPr lang="de-DE" dirty="0"/>
          </a:p>
          <a:p>
            <a:pPr marL="0" indent="0" fontAlgn="auto">
              <a:spcAft>
                <a:spcPts val="0"/>
              </a:spcAft>
              <a:buFont typeface="Arial" panose="020B0604020202020204" pitchFamily="34" charset="0"/>
              <a:buNone/>
              <a:defRPr/>
            </a:pPr>
            <a:endParaRPr lang="de-DE" dirty="0"/>
          </a:p>
        </p:txBody>
      </p:sp>
      <p:sp>
        <p:nvSpPr>
          <p:cNvPr id="6" name="Foliennummernplatzhalter 5"/>
          <p:cNvSpPr>
            <a:spLocks noGrp="1"/>
          </p:cNvSpPr>
          <p:nvPr>
            <p:ph type="sldNum" sz="quarter" idx="12"/>
          </p:nvPr>
        </p:nvSpPr>
        <p:spPr/>
        <p:txBody>
          <a:bodyPr/>
          <a:lstStyle/>
          <a:p>
            <a:pPr>
              <a:defRPr/>
            </a:pPr>
            <a:fld id="{50E08F3D-A179-4B0A-B429-DA20A6471D5C}" type="slidenum">
              <a:rPr lang="de-DE"/>
              <a:pPr>
                <a:defRPr/>
              </a:pPr>
              <a:t>42</a:t>
            </a:fld>
            <a:endParaRPr lang="de-DE" dirty="0"/>
          </a:p>
        </p:txBody>
      </p:sp>
      <p:sp>
        <p:nvSpPr>
          <p:cNvPr id="7" name="Fußzeilenplatzhalter 5"/>
          <p:cNvSpPr>
            <a:spLocks noGrp="1"/>
          </p:cNvSpPr>
          <p:nvPr>
            <p:ph type="ftr" sz="quarter" idx="11"/>
          </p:nvPr>
        </p:nvSpPr>
        <p:spPr>
          <a:xfrm>
            <a:off x="3419872" y="6356350"/>
            <a:ext cx="2952328" cy="365125"/>
          </a:xfrm>
        </p:spPr>
        <p:txBody>
          <a:bodyPr/>
          <a:lstStyle/>
          <a:p>
            <a:r>
              <a:rPr lang="de-DE" dirty="0"/>
              <a:t>Implementationsveranstaltung zur Einführung der Kernlehrpläne</a:t>
            </a:r>
          </a:p>
        </p:txBody>
      </p:sp>
    </p:spTree>
    <p:extLst>
      <p:ext uri="{BB962C8B-B14F-4D97-AF65-F5344CB8AC3E}">
        <p14:creationId xmlns:p14="http://schemas.microsoft.com/office/powerpoint/2010/main" val="309663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el 1"/>
          <p:cNvSpPr>
            <a:spLocks noGrp="1"/>
          </p:cNvSpPr>
          <p:nvPr>
            <p:ph type="title" idx="4294967295"/>
          </p:nvPr>
        </p:nvSpPr>
        <p:spPr>
          <a:xfrm>
            <a:off x="457200" y="1125538"/>
            <a:ext cx="8229600" cy="431800"/>
          </a:xfrm>
        </p:spPr>
        <p:txBody>
          <a:bodyPr/>
          <a:lstStyle/>
          <a:p>
            <a:r>
              <a:rPr lang="de-DE" dirty="0"/>
              <a:t>Strukturmerkmale des KLP Hauswirtschaft</a:t>
            </a:r>
          </a:p>
        </p:txBody>
      </p:sp>
      <p:sp>
        <p:nvSpPr>
          <p:cNvPr id="15" name="Foliennummernplatzhalter 14"/>
          <p:cNvSpPr txBox="1">
            <a:spLocks noGrp="1"/>
          </p:cNvSpPr>
          <p:nvPr/>
        </p:nvSpPr>
        <p:spPr>
          <a:xfrm>
            <a:off x="8101013" y="6356350"/>
            <a:ext cx="585787" cy="365125"/>
          </a:xfrm>
          <a:prstGeom prst="rect">
            <a:avLst/>
          </a:prstGeom>
          <a:noFill/>
        </p:spPr>
        <p:txBody>
          <a:bodyPr anchor="ctr"/>
          <a:lstStyle/>
          <a:p>
            <a:pPr algn="r" fontAlgn="auto">
              <a:spcBef>
                <a:spcPts val="0"/>
              </a:spcBef>
              <a:spcAft>
                <a:spcPts val="0"/>
              </a:spcAft>
              <a:defRPr/>
            </a:pPr>
            <a:fld id="{7D5A5DB2-EBE2-4EB7-8A69-30F9B956EC1E}" type="slidenum">
              <a:rPr lang="de-DE" sz="1200">
                <a:solidFill>
                  <a:schemeClr val="tx1">
                    <a:tint val="75000"/>
                  </a:schemeClr>
                </a:solidFill>
                <a:latin typeface="+mn-lt"/>
                <a:cs typeface="+mn-cs"/>
              </a:rPr>
              <a:pPr algn="r" fontAlgn="auto">
                <a:spcBef>
                  <a:spcPts val="0"/>
                </a:spcBef>
                <a:spcAft>
                  <a:spcPts val="0"/>
                </a:spcAft>
                <a:defRPr/>
              </a:pPr>
              <a:t>43</a:t>
            </a:fld>
            <a:endParaRPr lang="de-DE" sz="1200">
              <a:solidFill>
                <a:schemeClr val="tx1">
                  <a:tint val="75000"/>
                </a:schemeClr>
              </a:solidFill>
              <a:latin typeface="+mn-lt"/>
              <a:cs typeface="+mn-cs"/>
            </a:endParaRPr>
          </a:p>
        </p:txBody>
      </p:sp>
      <p:sp>
        <p:nvSpPr>
          <p:cNvPr id="59398" name="Inhaltsplatzhalter 2"/>
          <p:cNvSpPr>
            <a:spLocks noGrp="1"/>
          </p:cNvSpPr>
          <p:nvPr>
            <p:ph idx="4294967295"/>
          </p:nvPr>
        </p:nvSpPr>
        <p:spPr>
          <a:xfrm>
            <a:off x="457200" y="1700809"/>
            <a:ext cx="8229600" cy="4206280"/>
          </a:xfrm>
        </p:spPr>
        <p:txBody>
          <a:bodyPr>
            <a:normAutofit/>
          </a:bodyPr>
          <a:lstStyle/>
          <a:p>
            <a:pPr marL="0" indent="0">
              <a:buNone/>
            </a:pPr>
            <a:r>
              <a:rPr lang="de-DE" dirty="0"/>
              <a:t>Inhaltsfelder</a:t>
            </a:r>
          </a:p>
          <a:p>
            <a:pPr marL="0" indent="0">
              <a:buNone/>
            </a:pPr>
            <a:endParaRPr lang="de-DE" sz="1000" dirty="0"/>
          </a:p>
          <a:p>
            <a:r>
              <a:rPr lang="de-DE" dirty="0"/>
              <a:t>5 Inhaltsfelder (IF)</a:t>
            </a:r>
          </a:p>
          <a:p>
            <a:r>
              <a:rPr lang="de-DE" dirty="0"/>
              <a:t>stellen </a:t>
            </a:r>
            <a:r>
              <a:rPr lang="de-DE" u="sng" dirty="0"/>
              <a:t>keine</a:t>
            </a:r>
            <a:r>
              <a:rPr lang="de-DE" dirty="0"/>
              <a:t> Unterrichtsvorhaben dar</a:t>
            </a:r>
          </a:p>
          <a:p>
            <a:r>
              <a:rPr lang="de-DE" dirty="0"/>
              <a:t>werden in der Regel bei der Umsetzung in Unterrichtsvorhaben miteinander verknüpft</a:t>
            </a:r>
          </a:p>
        </p:txBody>
      </p:sp>
      <p:sp>
        <p:nvSpPr>
          <p:cNvPr id="5" name="Foliennummernplatzhalter 4"/>
          <p:cNvSpPr>
            <a:spLocks noGrp="1"/>
          </p:cNvSpPr>
          <p:nvPr>
            <p:ph type="sldNum" sz="quarter" idx="12"/>
          </p:nvPr>
        </p:nvSpPr>
        <p:spPr/>
        <p:txBody>
          <a:bodyPr/>
          <a:lstStyle/>
          <a:p>
            <a:fld id="{512A4277-7E7A-4AAF-BFC7-47646BF5CD0C}" type="slidenum">
              <a:rPr lang="de-DE" smtClean="0"/>
              <a:t>43</a:t>
            </a:fld>
            <a:endParaRPr lang="de-DE"/>
          </a:p>
        </p:txBody>
      </p:sp>
      <p:sp>
        <p:nvSpPr>
          <p:cNvPr id="9" name="Fußzeilenplatzhalter 5"/>
          <p:cNvSpPr>
            <a:spLocks noGrp="1"/>
          </p:cNvSpPr>
          <p:nvPr>
            <p:ph type="ftr" sz="quarter" idx="11"/>
          </p:nvPr>
        </p:nvSpPr>
        <p:spPr>
          <a:xfrm>
            <a:off x="3419872" y="6356350"/>
            <a:ext cx="2952328" cy="365125"/>
          </a:xfrm>
        </p:spPr>
        <p:txBody>
          <a:bodyPr/>
          <a:lstStyle/>
          <a:p>
            <a:r>
              <a:rPr lang="de-DE" dirty="0"/>
              <a:t>Implementationsveranstaltung zur Einführung der Kernlehrpläne</a:t>
            </a:r>
          </a:p>
        </p:txBody>
      </p:sp>
    </p:spTree>
    <p:extLst>
      <p:ext uri="{BB962C8B-B14F-4D97-AF65-F5344CB8AC3E}">
        <p14:creationId xmlns:p14="http://schemas.microsoft.com/office/powerpoint/2010/main" val="4999477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Strukturmerkmale des KLP Hauswirtschaft</a:t>
            </a:r>
          </a:p>
        </p:txBody>
      </p:sp>
      <p:sp>
        <p:nvSpPr>
          <p:cNvPr id="3" name="Inhaltsplatzhalter 2"/>
          <p:cNvSpPr>
            <a:spLocks noGrp="1"/>
          </p:cNvSpPr>
          <p:nvPr>
            <p:ph idx="1"/>
          </p:nvPr>
        </p:nvSpPr>
        <p:spPr>
          <a:xfrm>
            <a:off x="457200" y="1772816"/>
            <a:ext cx="8229600" cy="4133056"/>
          </a:xfrm>
        </p:spPr>
        <p:txBody>
          <a:bodyPr/>
          <a:lstStyle/>
          <a:p>
            <a:pPr marL="0" indent="0">
              <a:buNone/>
            </a:pPr>
            <a:r>
              <a:rPr lang="de-DE" dirty="0"/>
              <a:t>In </a:t>
            </a:r>
            <a:r>
              <a:rPr lang="de-DE" b="1" dirty="0"/>
              <a:t>beiden</a:t>
            </a:r>
            <a:r>
              <a:rPr lang="de-DE" dirty="0"/>
              <a:t> Stufen zu vermittelnde Inhaltsfelder</a:t>
            </a:r>
          </a:p>
          <a:p>
            <a:pPr marL="0" indent="0">
              <a:buNone/>
            </a:pPr>
            <a:endParaRPr lang="de-DE" dirty="0"/>
          </a:p>
          <a:p>
            <a:pPr>
              <a:buNone/>
            </a:pPr>
            <a:r>
              <a:rPr lang="de-DE" dirty="0"/>
              <a:t>	IF 1: 	Haushaltsmanagement</a:t>
            </a:r>
          </a:p>
          <a:p>
            <a:pPr>
              <a:buNone/>
            </a:pPr>
            <a:r>
              <a:rPr lang="de-DE" dirty="0"/>
              <a:t>	IF 2: 	Lebensstil und Ernährung</a:t>
            </a:r>
          </a:p>
          <a:p>
            <a:pPr>
              <a:buNone/>
            </a:pPr>
            <a:r>
              <a:rPr lang="de-DE" dirty="0"/>
              <a:t>	IF 3: 	Qualität und Konsum</a:t>
            </a:r>
          </a:p>
          <a:p>
            <a:pPr>
              <a:buNone/>
            </a:pPr>
            <a:r>
              <a:rPr lang="de-DE" dirty="0"/>
              <a:t>	IF 4: 	Nachhaltigkeit im privaten Haushalt</a:t>
            </a:r>
          </a:p>
          <a:p>
            <a:pPr>
              <a:buNone/>
            </a:pPr>
            <a:r>
              <a:rPr lang="de-DE" dirty="0"/>
              <a:t>	IF 5:	Wohnen und Leben</a:t>
            </a:r>
          </a:p>
          <a:p>
            <a:pPr marL="0" indent="0">
              <a:buNone/>
            </a:pPr>
            <a:endParaRPr lang="de-DE" dirty="0"/>
          </a:p>
        </p:txBody>
      </p:sp>
      <p:sp>
        <p:nvSpPr>
          <p:cNvPr id="6" name="Foliennummernplatzhalter 5"/>
          <p:cNvSpPr>
            <a:spLocks noGrp="1"/>
          </p:cNvSpPr>
          <p:nvPr>
            <p:ph type="sldNum" sz="quarter" idx="12"/>
          </p:nvPr>
        </p:nvSpPr>
        <p:spPr/>
        <p:txBody>
          <a:bodyPr/>
          <a:lstStyle/>
          <a:p>
            <a:pPr>
              <a:defRPr/>
            </a:pPr>
            <a:fld id="{116DE0A1-DA30-4132-88C8-25B8B22FB0CD}" type="slidenum">
              <a:rPr lang="de-DE" smtClean="0"/>
              <a:pPr>
                <a:defRPr/>
              </a:pPr>
              <a:t>44</a:t>
            </a:fld>
            <a:endParaRPr lang="de-DE"/>
          </a:p>
        </p:txBody>
      </p:sp>
      <p:sp>
        <p:nvSpPr>
          <p:cNvPr id="7" name="Fußzeilenplatzhalter 5"/>
          <p:cNvSpPr>
            <a:spLocks noGrp="1"/>
          </p:cNvSpPr>
          <p:nvPr>
            <p:ph type="ftr" sz="quarter" idx="11"/>
          </p:nvPr>
        </p:nvSpPr>
        <p:spPr>
          <a:xfrm>
            <a:off x="3419872" y="6356350"/>
            <a:ext cx="2952328" cy="365125"/>
          </a:xfrm>
        </p:spPr>
        <p:txBody>
          <a:bodyPr/>
          <a:lstStyle/>
          <a:p>
            <a:r>
              <a:rPr lang="de-DE" dirty="0"/>
              <a:t>Implementationsveranstaltung zur Einführung der Kernlehrpläne</a:t>
            </a:r>
          </a:p>
        </p:txBody>
      </p:sp>
    </p:spTree>
    <p:extLst>
      <p:ext uri="{BB962C8B-B14F-4D97-AF65-F5344CB8AC3E}">
        <p14:creationId xmlns:p14="http://schemas.microsoft.com/office/powerpoint/2010/main" val="18534897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el 1"/>
          <p:cNvSpPr>
            <a:spLocks noGrp="1"/>
          </p:cNvSpPr>
          <p:nvPr>
            <p:ph type="title" idx="4294967295"/>
          </p:nvPr>
        </p:nvSpPr>
        <p:spPr>
          <a:xfrm>
            <a:off x="457200" y="1125538"/>
            <a:ext cx="8229600" cy="431800"/>
          </a:xfrm>
        </p:spPr>
        <p:txBody>
          <a:bodyPr/>
          <a:lstStyle/>
          <a:p>
            <a:r>
              <a:rPr lang="de-DE" dirty="0"/>
              <a:t>Strukturmerkmale des KLP Hauswirtschaft</a:t>
            </a:r>
          </a:p>
        </p:txBody>
      </p:sp>
      <p:sp>
        <p:nvSpPr>
          <p:cNvPr id="15" name="Foliennummernplatzhalter 14"/>
          <p:cNvSpPr txBox="1">
            <a:spLocks noGrp="1"/>
          </p:cNvSpPr>
          <p:nvPr/>
        </p:nvSpPr>
        <p:spPr>
          <a:xfrm>
            <a:off x="8101013" y="6356350"/>
            <a:ext cx="585787" cy="365125"/>
          </a:xfrm>
          <a:prstGeom prst="rect">
            <a:avLst/>
          </a:prstGeom>
          <a:noFill/>
        </p:spPr>
        <p:txBody>
          <a:bodyPr anchor="ctr"/>
          <a:lstStyle/>
          <a:p>
            <a:pPr algn="r" fontAlgn="auto">
              <a:spcBef>
                <a:spcPts val="0"/>
              </a:spcBef>
              <a:spcAft>
                <a:spcPts val="0"/>
              </a:spcAft>
              <a:defRPr/>
            </a:pPr>
            <a:fld id="{8D606F01-BB9D-416D-BF38-0B5CA4FC61C7}" type="slidenum">
              <a:rPr lang="de-DE" sz="1200">
                <a:solidFill>
                  <a:schemeClr val="tx1">
                    <a:tint val="75000"/>
                  </a:schemeClr>
                </a:solidFill>
                <a:latin typeface="+mn-lt"/>
                <a:cs typeface="+mn-cs"/>
              </a:rPr>
              <a:pPr algn="r" fontAlgn="auto">
                <a:spcBef>
                  <a:spcPts val="0"/>
                </a:spcBef>
                <a:spcAft>
                  <a:spcPts val="0"/>
                </a:spcAft>
                <a:defRPr/>
              </a:pPr>
              <a:t>45</a:t>
            </a:fld>
            <a:endParaRPr lang="de-DE" sz="1200">
              <a:solidFill>
                <a:schemeClr val="tx1">
                  <a:tint val="75000"/>
                </a:schemeClr>
              </a:solidFill>
              <a:latin typeface="+mn-lt"/>
              <a:cs typeface="+mn-cs"/>
            </a:endParaRPr>
          </a:p>
        </p:txBody>
      </p:sp>
      <p:sp>
        <p:nvSpPr>
          <p:cNvPr id="65542" name="Inhaltsplatzhalter 2"/>
          <p:cNvSpPr>
            <a:spLocks noGrp="1"/>
          </p:cNvSpPr>
          <p:nvPr>
            <p:ph idx="4294967295"/>
          </p:nvPr>
        </p:nvSpPr>
        <p:spPr>
          <a:xfrm>
            <a:off x="468313" y="1700213"/>
            <a:ext cx="8229600" cy="4205287"/>
          </a:xfrm>
        </p:spPr>
        <p:txBody>
          <a:bodyPr/>
          <a:lstStyle/>
          <a:p>
            <a:pPr marL="0" indent="0">
              <a:spcBef>
                <a:spcPct val="0"/>
              </a:spcBef>
              <a:buNone/>
            </a:pPr>
            <a:endParaRPr lang="de-DE" sz="2000" dirty="0"/>
          </a:p>
          <a:p>
            <a:pPr>
              <a:spcBef>
                <a:spcPct val="0"/>
              </a:spcBef>
              <a:buFontTx/>
              <a:buChar char="•"/>
            </a:pPr>
            <a:endParaRPr lang="de-DE" dirty="0"/>
          </a:p>
        </p:txBody>
      </p:sp>
      <p:graphicFrame>
        <p:nvGraphicFramePr>
          <p:cNvPr id="2" name="Tabelle 1"/>
          <p:cNvGraphicFramePr>
            <a:graphicFrameLocks noGrp="1"/>
          </p:cNvGraphicFramePr>
          <p:nvPr/>
        </p:nvGraphicFramePr>
        <p:xfrm>
          <a:off x="539552" y="1762472"/>
          <a:ext cx="8064896" cy="3608782"/>
        </p:xfrm>
        <a:graphic>
          <a:graphicData uri="http://schemas.openxmlformats.org/drawingml/2006/table">
            <a:tbl>
              <a:tblPr firstRow="1" bandRow="1">
                <a:tableStyleId>{5C22544A-7EE6-4342-B048-85BDC9FD1C3A}</a:tableStyleId>
              </a:tblPr>
              <a:tblGrid>
                <a:gridCol w="4032448">
                  <a:extLst>
                    <a:ext uri="{9D8B030D-6E8A-4147-A177-3AD203B41FA5}">
                      <a16:colId xmlns:a16="http://schemas.microsoft.com/office/drawing/2014/main" val="573522391"/>
                    </a:ext>
                  </a:extLst>
                </a:gridCol>
                <a:gridCol w="4032448">
                  <a:extLst>
                    <a:ext uri="{9D8B030D-6E8A-4147-A177-3AD203B41FA5}">
                      <a16:colId xmlns:a16="http://schemas.microsoft.com/office/drawing/2014/main" val="209176982"/>
                    </a:ext>
                  </a:extLst>
                </a:gridCol>
              </a:tblGrid>
              <a:tr h="3608782">
                <a:tc>
                  <a:txBody>
                    <a:bodyPr/>
                    <a:lstStyle/>
                    <a:p>
                      <a:pPr marL="0" indent="0" algn="ctr">
                        <a:spcBef>
                          <a:spcPct val="0"/>
                        </a:spcBef>
                        <a:buFont typeface="Arial" panose="020B0604020202020204" pitchFamily="34" charset="0"/>
                        <a:buNone/>
                      </a:pPr>
                      <a:r>
                        <a:rPr lang="de-DE" sz="2800" dirty="0">
                          <a:solidFill>
                            <a:schemeClr val="tx1"/>
                          </a:solidFill>
                        </a:rPr>
                        <a:t>Inhaltsfelder</a:t>
                      </a:r>
                      <a:endParaRPr lang="de-DE" sz="2800" b="0" dirty="0">
                        <a:solidFill>
                          <a:schemeClr val="tx1"/>
                        </a:solidFill>
                      </a:endParaRPr>
                    </a:p>
                    <a:p>
                      <a:pPr marL="342900" indent="-342900">
                        <a:spcBef>
                          <a:spcPct val="0"/>
                        </a:spcBef>
                        <a:buFont typeface="Arial" panose="020B0604020202020204" pitchFamily="34" charset="0"/>
                        <a:buChar char="•"/>
                      </a:pPr>
                      <a:r>
                        <a:rPr lang="de-DE" sz="2200" b="0" dirty="0">
                          <a:solidFill>
                            <a:schemeClr val="tx1"/>
                          </a:solidFill>
                        </a:rPr>
                        <a:t>Inhaltsfeldbeschreibungen bis zum Ende der Sekundarstufe</a:t>
                      </a:r>
                    </a:p>
                    <a:p>
                      <a:pPr marL="342900" indent="-342900">
                        <a:spcBef>
                          <a:spcPct val="0"/>
                        </a:spcBef>
                        <a:buFont typeface="Arial" panose="020B0604020202020204" pitchFamily="34" charset="0"/>
                        <a:buChar char="•"/>
                      </a:pPr>
                      <a:r>
                        <a:rPr lang="de-DE" sz="2200" b="0" dirty="0">
                          <a:solidFill>
                            <a:schemeClr val="tx1"/>
                          </a:solidFill>
                        </a:rPr>
                        <a:t>Inhaltliche Schwerpunkte zu den IF, differenziert nach Stufe</a:t>
                      </a:r>
                    </a:p>
                    <a:p>
                      <a:endParaRPr lang="de-DE" sz="2400" b="0" dirty="0">
                        <a:solidFill>
                          <a:schemeClr val="tx1"/>
                        </a:solidFill>
                      </a:endParaRPr>
                    </a:p>
                  </a:txBody>
                  <a:tcPr>
                    <a:solidFill>
                      <a:schemeClr val="accent1">
                        <a:lumMod val="20000"/>
                        <a:lumOff val="80000"/>
                      </a:schemeClr>
                    </a:solidFill>
                  </a:tcPr>
                </a:tc>
                <a:tc>
                  <a:txBody>
                    <a:bodyPr/>
                    <a:lstStyle/>
                    <a:p>
                      <a:pPr marL="0" indent="0" algn="ctr">
                        <a:spcBef>
                          <a:spcPct val="0"/>
                        </a:spcBef>
                        <a:buFont typeface="Arial" panose="020B0604020202020204" pitchFamily="34" charset="0"/>
                        <a:buNone/>
                      </a:pPr>
                      <a:r>
                        <a:rPr lang="de-DE" sz="2800" dirty="0">
                          <a:solidFill>
                            <a:schemeClr val="tx1"/>
                          </a:solidFill>
                        </a:rPr>
                        <a:t>Kompetenzen</a:t>
                      </a:r>
                      <a:endParaRPr lang="de-DE" sz="2800" b="0" dirty="0">
                        <a:solidFill>
                          <a:schemeClr val="tx1"/>
                        </a:solidFill>
                      </a:endParaRPr>
                    </a:p>
                    <a:p>
                      <a:pPr marL="342900" indent="-342900">
                        <a:spcBef>
                          <a:spcPct val="0"/>
                        </a:spcBef>
                        <a:buFont typeface="Arial" panose="020B0604020202020204" pitchFamily="34" charset="0"/>
                        <a:buChar char="•"/>
                      </a:pPr>
                      <a:r>
                        <a:rPr lang="de-DE" sz="2200" b="0" dirty="0">
                          <a:solidFill>
                            <a:schemeClr val="tx1"/>
                          </a:solidFill>
                        </a:rPr>
                        <a:t>Beschreibungen der Kompetenzbereiche</a:t>
                      </a:r>
                    </a:p>
                    <a:p>
                      <a:pPr marL="342900" indent="-342900">
                        <a:spcBef>
                          <a:spcPct val="0"/>
                        </a:spcBef>
                        <a:buFont typeface="Arial" panose="020B0604020202020204" pitchFamily="34" charset="0"/>
                        <a:buChar char="•"/>
                      </a:pPr>
                      <a:r>
                        <a:rPr lang="de-DE" sz="2200" b="0" dirty="0">
                          <a:solidFill>
                            <a:schemeClr val="tx1"/>
                          </a:solidFill>
                        </a:rPr>
                        <a:t>Übergeordnete Kompetenzerwartungen differenziert nach Stufen </a:t>
                      </a:r>
                    </a:p>
                    <a:p>
                      <a:pPr marL="342900" indent="-342900">
                        <a:spcBef>
                          <a:spcPct val="0"/>
                        </a:spcBef>
                        <a:buFont typeface="Arial" panose="020B0604020202020204" pitchFamily="34" charset="0"/>
                        <a:buChar char="•"/>
                      </a:pPr>
                      <a:r>
                        <a:rPr lang="de-DE" sz="2200" b="0" dirty="0">
                          <a:solidFill>
                            <a:schemeClr val="tx1"/>
                          </a:solidFill>
                        </a:rPr>
                        <a:t>Konkretisierte Kompetenzerwartungen zu den IF im Bereich der Sach- und Urteilskompetenz</a:t>
                      </a:r>
                    </a:p>
                  </a:txBody>
                  <a:tcPr>
                    <a:solidFill>
                      <a:schemeClr val="accent1">
                        <a:lumMod val="20000"/>
                        <a:lumOff val="80000"/>
                      </a:schemeClr>
                    </a:solidFill>
                  </a:tcPr>
                </a:tc>
                <a:extLst>
                  <a:ext uri="{0D108BD9-81ED-4DB2-BD59-A6C34878D82A}">
                    <a16:rowId xmlns:a16="http://schemas.microsoft.com/office/drawing/2014/main" val="3970432888"/>
                  </a:ext>
                </a:extLst>
              </a:tr>
            </a:tbl>
          </a:graphicData>
        </a:graphic>
      </p:graphicFrame>
      <p:sp>
        <p:nvSpPr>
          <p:cNvPr id="6" name="Foliennummernplatzhalter 5"/>
          <p:cNvSpPr>
            <a:spLocks noGrp="1"/>
          </p:cNvSpPr>
          <p:nvPr>
            <p:ph type="sldNum" sz="quarter" idx="12"/>
          </p:nvPr>
        </p:nvSpPr>
        <p:spPr/>
        <p:txBody>
          <a:bodyPr/>
          <a:lstStyle/>
          <a:p>
            <a:fld id="{512A4277-7E7A-4AAF-BFC7-47646BF5CD0C}" type="slidenum">
              <a:rPr lang="de-DE" smtClean="0"/>
              <a:t>45</a:t>
            </a:fld>
            <a:endParaRPr lang="de-DE"/>
          </a:p>
        </p:txBody>
      </p:sp>
      <p:sp>
        <p:nvSpPr>
          <p:cNvPr id="10" name="Fußzeilenplatzhalter 5"/>
          <p:cNvSpPr>
            <a:spLocks noGrp="1"/>
          </p:cNvSpPr>
          <p:nvPr>
            <p:ph type="ftr" sz="quarter" idx="11"/>
          </p:nvPr>
        </p:nvSpPr>
        <p:spPr>
          <a:xfrm>
            <a:off x="3419872" y="6356350"/>
            <a:ext cx="2952328" cy="365125"/>
          </a:xfrm>
        </p:spPr>
        <p:txBody>
          <a:bodyPr/>
          <a:lstStyle/>
          <a:p>
            <a:r>
              <a:rPr lang="de-DE" dirty="0"/>
              <a:t>Implementationsveranstaltung zur Einführung der Kernlehrpläne</a:t>
            </a:r>
          </a:p>
        </p:txBody>
      </p:sp>
    </p:spTree>
    <p:extLst>
      <p:ext uri="{BB962C8B-B14F-4D97-AF65-F5344CB8AC3E}">
        <p14:creationId xmlns:p14="http://schemas.microsoft.com/office/powerpoint/2010/main" val="34181105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Stärkung der Fachlichkeit</a:t>
            </a:r>
          </a:p>
        </p:txBody>
      </p:sp>
      <p:sp>
        <p:nvSpPr>
          <p:cNvPr id="3" name="Inhaltsplatzhalter 2"/>
          <p:cNvSpPr>
            <a:spLocks noGrp="1"/>
          </p:cNvSpPr>
          <p:nvPr>
            <p:ph idx="1"/>
          </p:nvPr>
        </p:nvSpPr>
        <p:spPr>
          <a:xfrm>
            <a:off x="457200" y="1772816"/>
            <a:ext cx="8229600" cy="4133056"/>
          </a:xfrm>
        </p:spPr>
        <p:txBody>
          <a:bodyPr>
            <a:normAutofit/>
          </a:bodyPr>
          <a:lstStyle/>
          <a:p>
            <a:pPr marL="0" indent="0">
              <a:buNone/>
            </a:pPr>
            <a:r>
              <a:rPr lang="de-DE" dirty="0"/>
              <a:t>Leitendes Prinzip für die Konzeption aller Inhaltsfelder</a:t>
            </a:r>
          </a:p>
          <a:p>
            <a:pPr lvl="1"/>
            <a:r>
              <a:rPr lang="de-DE" sz="2200" dirty="0"/>
              <a:t>Präzise Beschreibung der Inhaltsfelder</a:t>
            </a:r>
          </a:p>
          <a:p>
            <a:pPr lvl="1"/>
            <a:r>
              <a:rPr lang="de-DE" sz="2200" dirty="0"/>
              <a:t>Konkretion von fachlichen Schwerpunkten</a:t>
            </a:r>
          </a:p>
          <a:p>
            <a:pPr lvl="1"/>
            <a:r>
              <a:rPr lang="de-DE" sz="2200" dirty="0"/>
              <a:t>Beschreibung fachlicher Prozesse durch konkretisierte Kompetenzerwartungen</a:t>
            </a:r>
          </a:p>
          <a:p>
            <a:pPr marL="457200" lvl="1" indent="0">
              <a:buNone/>
            </a:pPr>
            <a:endParaRPr lang="de-DE" sz="1200" dirty="0"/>
          </a:p>
          <a:p>
            <a:pPr marL="0" indent="0" algn="ctr">
              <a:buNone/>
            </a:pPr>
            <a:r>
              <a:rPr lang="de-DE" dirty="0">
                <a:solidFill>
                  <a:srgbClr val="DB820B"/>
                </a:solidFill>
              </a:rPr>
              <a:t>Veranschaulichung an den Inhaltsfeldern 1 &amp; 5</a:t>
            </a:r>
          </a:p>
          <a:p>
            <a:pPr marL="0" indent="0" algn="ctr">
              <a:buNone/>
            </a:pPr>
            <a:r>
              <a:rPr lang="de-DE" dirty="0">
                <a:solidFill>
                  <a:srgbClr val="DB820B"/>
                </a:solidFill>
              </a:rPr>
              <a:t>IHF 1: Haushaltsmanagement </a:t>
            </a:r>
          </a:p>
          <a:p>
            <a:pPr marL="0" indent="0" algn="ctr">
              <a:buNone/>
            </a:pPr>
            <a:r>
              <a:rPr lang="de-DE" dirty="0">
                <a:solidFill>
                  <a:srgbClr val="DB820B"/>
                </a:solidFill>
              </a:rPr>
              <a:t>IHF 5: Wohnen und Leben</a:t>
            </a:r>
          </a:p>
          <a:p>
            <a:endParaRPr lang="de-DE" dirty="0"/>
          </a:p>
        </p:txBody>
      </p:sp>
      <p:sp>
        <p:nvSpPr>
          <p:cNvPr id="6" name="Foliennummernplatzhalter 5"/>
          <p:cNvSpPr>
            <a:spLocks noGrp="1"/>
          </p:cNvSpPr>
          <p:nvPr>
            <p:ph type="sldNum" sz="quarter" idx="12"/>
          </p:nvPr>
        </p:nvSpPr>
        <p:spPr/>
        <p:txBody>
          <a:bodyPr/>
          <a:lstStyle/>
          <a:p>
            <a:pPr>
              <a:defRPr/>
            </a:pPr>
            <a:fld id="{116DE0A1-DA30-4132-88C8-25B8B22FB0CD}" type="slidenum">
              <a:rPr lang="de-DE" smtClean="0"/>
              <a:pPr>
                <a:defRPr/>
              </a:pPr>
              <a:t>46</a:t>
            </a:fld>
            <a:endParaRPr lang="de-DE"/>
          </a:p>
        </p:txBody>
      </p:sp>
      <p:sp>
        <p:nvSpPr>
          <p:cNvPr id="7" name="Fußzeilenplatzhalter 5"/>
          <p:cNvSpPr>
            <a:spLocks noGrp="1"/>
          </p:cNvSpPr>
          <p:nvPr>
            <p:ph type="ftr" sz="quarter" idx="11"/>
          </p:nvPr>
        </p:nvSpPr>
        <p:spPr>
          <a:xfrm>
            <a:off x="3419872" y="6356350"/>
            <a:ext cx="2952328" cy="365125"/>
          </a:xfrm>
        </p:spPr>
        <p:txBody>
          <a:bodyPr/>
          <a:lstStyle/>
          <a:p>
            <a:r>
              <a:rPr lang="de-DE" dirty="0"/>
              <a:t>Implementationsveranstaltung zur Einführung der Kernlehrpläne</a:t>
            </a:r>
          </a:p>
        </p:txBody>
      </p:sp>
    </p:spTree>
    <p:extLst>
      <p:ext uri="{BB962C8B-B14F-4D97-AF65-F5344CB8AC3E}">
        <p14:creationId xmlns:p14="http://schemas.microsoft.com/office/powerpoint/2010/main" val="36885873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el 1"/>
          <p:cNvSpPr>
            <a:spLocks noGrp="1"/>
          </p:cNvSpPr>
          <p:nvPr>
            <p:ph type="title"/>
          </p:nvPr>
        </p:nvSpPr>
        <p:spPr/>
        <p:txBody>
          <a:bodyPr/>
          <a:lstStyle/>
          <a:p>
            <a:r>
              <a:rPr lang="de-DE" dirty="0"/>
              <a:t> Stärkung der Fachlichkeit</a:t>
            </a:r>
          </a:p>
        </p:txBody>
      </p:sp>
      <p:sp>
        <p:nvSpPr>
          <p:cNvPr id="3" name="Inhaltsplatzhalter 2"/>
          <p:cNvSpPr>
            <a:spLocks noGrp="1"/>
          </p:cNvSpPr>
          <p:nvPr>
            <p:ph idx="1"/>
          </p:nvPr>
        </p:nvSpPr>
        <p:spPr>
          <a:xfrm>
            <a:off x="457200" y="1700213"/>
            <a:ext cx="8229600" cy="4205287"/>
          </a:xfrm>
        </p:spPr>
        <p:txBody>
          <a:bodyPr rtlCol="0">
            <a:normAutofit fontScale="55000" lnSpcReduction="20000"/>
          </a:bodyPr>
          <a:lstStyle/>
          <a:p>
            <a:pPr marL="0" indent="0" algn="ctr" fontAlgn="auto">
              <a:spcAft>
                <a:spcPts val="0"/>
              </a:spcAft>
              <a:buNone/>
              <a:defRPr/>
            </a:pPr>
            <a:r>
              <a:rPr lang="de-DE" sz="4400" dirty="0"/>
              <a:t>Präzise Beschreibung der Inhaltsfelder</a:t>
            </a:r>
          </a:p>
          <a:p>
            <a:pPr marL="0" indent="0" fontAlgn="auto">
              <a:spcAft>
                <a:spcPts val="0"/>
              </a:spcAft>
              <a:buFont typeface="Arial" panose="020B0604020202020204" pitchFamily="34" charset="0"/>
              <a:buNone/>
              <a:defRPr/>
            </a:pPr>
            <a:endParaRPr lang="de-DE" sz="1000" u="sng" dirty="0"/>
          </a:p>
          <a:p>
            <a:pPr marL="0" indent="0" fontAlgn="auto">
              <a:spcAft>
                <a:spcPts val="0"/>
              </a:spcAft>
              <a:buFont typeface="Arial" panose="020B0604020202020204" pitchFamily="34" charset="0"/>
              <a:buNone/>
              <a:defRPr/>
            </a:pPr>
            <a:r>
              <a:rPr lang="de-DE" sz="3800" u="sng" dirty="0"/>
              <a:t>IHF 1: Haushaltsmanagement</a:t>
            </a:r>
          </a:p>
          <a:p>
            <a:pPr marL="0" indent="0" fontAlgn="auto">
              <a:spcAft>
                <a:spcPts val="0"/>
              </a:spcAft>
              <a:buFont typeface="Arial" panose="020B0604020202020204" pitchFamily="34" charset="0"/>
              <a:buNone/>
              <a:defRPr/>
            </a:pPr>
            <a:r>
              <a:rPr lang="de-DE" sz="3800" dirty="0"/>
              <a:t>[…] Es bietet Einblicke in die Organisationsstrukturen von Küchen als hauswirtschaftliche Fachräume </a:t>
            </a:r>
            <a:r>
              <a:rPr lang="de-DE" sz="3800" b="1" dirty="0"/>
              <a:t>in Bezug </a:t>
            </a:r>
            <a:r>
              <a:rPr lang="de-DE" sz="3800" dirty="0"/>
              <a:t>auf Arbeitsökonomie,</a:t>
            </a:r>
            <a:r>
              <a:rPr lang="de-DE" sz="3800" b="1" dirty="0"/>
              <a:t> Hygiene </a:t>
            </a:r>
            <a:r>
              <a:rPr lang="de-DE" sz="3800" dirty="0"/>
              <a:t>und Sicherheit. […] </a:t>
            </a:r>
          </a:p>
          <a:p>
            <a:pPr marL="0" indent="0" fontAlgn="auto">
              <a:spcAft>
                <a:spcPts val="0"/>
              </a:spcAft>
              <a:buFont typeface="Arial" panose="020B0604020202020204" pitchFamily="34" charset="0"/>
              <a:buNone/>
              <a:defRPr/>
            </a:pPr>
            <a:endParaRPr lang="de-DE" sz="3800" dirty="0"/>
          </a:p>
          <a:p>
            <a:pPr marL="0" indent="0">
              <a:buNone/>
              <a:defRPr/>
            </a:pPr>
            <a:r>
              <a:rPr lang="de-DE" sz="3800" u="sng" dirty="0"/>
              <a:t>IHF 5: Wohnen und Leben</a:t>
            </a:r>
          </a:p>
          <a:p>
            <a:pPr marL="0" indent="0">
              <a:buNone/>
              <a:defRPr/>
            </a:pPr>
            <a:r>
              <a:rPr lang="de-DE" sz="3800" dirty="0"/>
              <a:t>[…] Auf Basis der Auseinandersetzung mit Wohnbedürfnissen unterschiedlicher Personengruppen lassen sich erste Zugänge  zu der Suche einer eigenen Wohnung, der Bewertung von Wohnungsgrundrissen, sowie der anschließenden Einrichtungsplanung schaffen. Hierbei fließen sowohl wirtschaftliche und ökologische</a:t>
            </a:r>
            <a:r>
              <a:rPr lang="de-DE" sz="3800" b="1" dirty="0"/>
              <a:t> als auch Aspekte der zunehmenden Digitalisierung von Haushalten mit ein</a:t>
            </a:r>
            <a:r>
              <a:rPr lang="de-DE" sz="3800" dirty="0"/>
              <a:t>. […] </a:t>
            </a:r>
          </a:p>
          <a:p>
            <a:pPr marL="0" indent="0" fontAlgn="auto">
              <a:spcAft>
                <a:spcPts val="0"/>
              </a:spcAft>
              <a:buFont typeface="Arial" panose="020B0604020202020204" pitchFamily="34" charset="0"/>
              <a:buNone/>
              <a:defRPr/>
            </a:pPr>
            <a:endParaRPr lang="de-DE" sz="2000" dirty="0"/>
          </a:p>
          <a:p>
            <a:pPr marL="0" indent="0" fontAlgn="auto">
              <a:spcAft>
                <a:spcPts val="0"/>
              </a:spcAft>
              <a:buFont typeface="Arial" panose="020B0604020202020204" pitchFamily="34" charset="0"/>
              <a:buNone/>
              <a:defRPr/>
            </a:pPr>
            <a:r>
              <a:rPr lang="de-DE" sz="2000" dirty="0"/>
              <a:t>(KLP Hauswirtschaft, Kap. 2.1)</a:t>
            </a:r>
          </a:p>
          <a:p>
            <a:pPr marL="0" indent="0" fontAlgn="auto">
              <a:spcAft>
                <a:spcPts val="0"/>
              </a:spcAft>
              <a:buFont typeface="Arial" panose="020B0604020202020204" pitchFamily="34" charset="0"/>
              <a:buNone/>
              <a:defRPr/>
            </a:pPr>
            <a:endParaRPr lang="de-DE" dirty="0"/>
          </a:p>
          <a:p>
            <a:pPr fontAlgn="auto">
              <a:spcAft>
                <a:spcPts val="0"/>
              </a:spcAft>
              <a:buFont typeface="Arial" panose="020B0604020202020204" pitchFamily="34" charset="0"/>
              <a:buChar char="•"/>
              <a:defRPr/>
            </a:pPr>
            <a:endParaRPr lang="de-DE" dirty="0"/>
          </a:p>
          <a:p>
            <a:pPr fontAlgn="auto">
              <a:spcAft>
                <a:spcPts val="0"/>
              </a:spcAft>
              <a:buFont typeface="Arial" panose="020B0604020202020204" pitchFamily="34" charset="0"/>
              <a:buChar char="•"/>
              <a:defRPr/>
            </a:pPr>
            <a:endParaRPr lang="de-DE" dirty="0"/>
          </a:p>
          <a:p>
            <a:pPr marL="0" indent="0" fontAlgn="auto">
              <a:spcAft>
                <a:spcPts val="0"/>
              </a:spcAft>
              <a:buFont typeface="Arial" panose="020B0604020202020204" pitchFamily="34" charset="0"/>
              <a:buNone/>
              <a:defRPr/>
            </a:pPr>
            <a:endParaRPr lang="de-DE" dirty="0"/>
          </a:p>
        </p:txBody>
      </p:sp>
      <p:sp>
        <p:nvSpPr>
          <p:cNvPr id="6" name="Foliennummernplatzhalter 5"/>
          <p:cNvSpPr>
            <a:spLocks noGrp="1"/>
          </p:cNvSpPr>
          <p:nvPr>
            <p:ph type="sldNum" sz="quarter" idx="12"/>
          </p:nvPr>
        </p:nvSpPr>
        <p:spPr/>
        <p:txBody>
          <a:bodyPr/>
          <a:lstStyle/>
          <a:p>
            <a:pPr>
              <a:defRPr/>
            </a:pPr>
            <a:fld id="{8B40DF9D-1C5A-4691-AF43-3FC41FF1C519}" type="slidenum">
              <a:rPr lang="de-DE"/>
              <a:pPr>
                <a:defRPr/>
              </a:pPr>
              <a:t>47</a:t>
            </a:fld>
            <a:endParaRPr lang="de-DE"/>
          </a:p>
        </p:txBody>
      </p:sp>
      <p:sp>
        <p:nvSpPr>
          <p:cNvPr id="7" name="Fußzeilenplatzhalter 5"/>
          <p:cNvSpPr>
            <a:spLocks noGrp="1"/>
          </p:cNvSpPr>
          <p:nvPr>
            <p:ph type="ftr" sz="quarter" idx="11"/>
          </p:nvPr>
        </p:nvSpPr>
        <p:spPr>
          <a:xfrm>
            <a:off x="3419872" y="6356350"/>
            <a:ext cx="2952328" cy="365125"/>
          </a:xfrm>
        </p:spPr>
        <p:txBody>
          <a:bodyPr/>
          <a:lstStyle/>
          <a:p>
            <a:r>
              <a:rPr lang="de-DE" dirty="0"/>
              <a:t>Implementationsveranstaltung zur Einführung der Kernlehrpläne</a:t>
            </a:r>
          </a:p>
        </p:txBody>
      </p:sp>
    </p:spTree>
    <p:extLst>
      <p:ext uri="{BB962C8B-B14F-4D97-AF65-F5344CB8AC3E}">
        <p14:creationId xmlns:p14="http://schemas.microsoft.com/office/powerpoint/2010/main" val="24714327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el 1"/>
          <p:cNvSpPr>
            <a:spLocks noGrp="1"/>
          </p:cNvSpPr>
          <p:nvPr>
            <p:ph type="title"/>
          </p:nvPr>
        </p:nvSpPr>
        <p:spPr/>
        <p:txBody>
          <a:bodyPr/>
          <a:lstStyle/>
          <a:p>
            <a:r>
              <a:rPr lang="de-DE"/>
              <a:t> Stärkung der Fachlichkeit</a:t>
            </a:r>
          </a:p>
        </p:txBody>
      </p:sp>
      <p:sp>
        <p:nvSpPr>
          <p:cNvPr id="3" name="Inhaltsplatzhalter 2"/>
          <p:cNvSpPr>
            <a:spLocks noGrp="1"/>
          </p:cNvSpPr>
          <p:nvPr>
            <p:ph idx="1"/>
          </p:nvPr>
        </p:nvSpPr>
        <p:spPr>
          <a:xfrm>
            <a:off x="457200" y="1700213"/>
            <a:ext cx="8229600" cy="4205287"/>
          </a:xfrm>
        </p:spPr>
        <p:txBody>
          <a:bodyPr rtlCol="0">
            <a:normAutofit/>
          </a:bodyPr>
          <a:lstStyle/>
          <a:p>
            <a:pPr marL="0" indent="0" algn="ctr" fontAlgn="auto">
              <a:spcAft>
                <a:spcPts val="0"/>
              </a:spcAft>
              <a:buNone/>
              <a:defRPr/>
            </a:pPr>
            <a:r>
              <a:rPr lang="de-DE" sz="2400" dirty="0"/>
              <a:t>Konkretion von fachlichen Schwerpunkten</a:t>
            </a:r>
          </a:p>
          <a:p>
            <a:pPr marL="0" indent="0" algn="ctr" fontAlgn="auto">
              <a:spcAft>
                <a:spcPts val="0"/>
              </a:spcAft>
              <a:buNone/>
              <a:defRPr/>
            </a:pPr>
            <a:endParaRPr lang="de-DE" sz="1000" dirty="0"/>
          </a:p>
          <a:p>
            <a:pPr marL="0" indent="0">
              <a:spcBef>
                <a:spcPts val="200"/>
              </a:spcBef>
              <a:buNone/>
              <a:defRPr/>
            </a:pPr>
            <a:r>
              <a:rPr lang="de-DE" sz="2000" dirty="0"/>
              <a:t>IHF 1: Haushaltsmanagement (Stufe 1) </a:t>
            </a:r>
            <a:r>
              <a:rPr lang="de-DE" sz="1800" dirty="0"/>
              <a:t>(KLP Hauswirtschaft, Kap. 2.2)</a:t>
            </a:r>
          </a:p>
          <a:p>
            <a:pPr>
              <a:spcBef>
                <a:spcPts val="200"/>
              </a:spcBef>
              <a:defRPr/>
            </a:pPr>
            <a:r>
              <a:rPr lang="de-DE" sz="2000" dirty="0"/>
              <a:t>Organisationsstruktur im Fachraum Lehrküche</a:t>
            </a:r>
          </a:p>
          <a:p>
            <a:pPr>
              <a:spcBef>
                <a:spcPts val="200"/>
              </a:spcBef>
              <a:defRPr/>
            </a:pPr>
            <a:r>
              <a:rPr lang="de-DE" sz="2000" b="1" dirty="0"/>
              <a:t>Personal- und Arbeitsplatzhygiene</a:t>
            </a:r>
          </a:p>
          <a:p>
            <a:pPr>
              <a:spcBef>
                <a:spcPts val="200"/>
              </a:spcBef>
              <a:defRPr/>
            </a:pPr>
            <a:r>
              <a:rPr lang="de-DE" sz="2000" b="1" dirty="0"/>
              <a:t>Hygiene im Umgang mit Nahrungsmitteln</a:t>
            </a:r>
          </a:p>
          <a:p>
            <a:pPr>
              <a:spcBef>
                <a:spcPts val="200"/>
              </a:spcBef>
              <a:defRPr/>
            </a:pPr>
            <a:r>
              <a:rPr lang="de-DE" sz="2000" dirty="0"/>
              <a:t>Sicherheit und Unfallvermeidung</a:t>
            </a:r>
          </a:p>
          <a:p>
            <a:pPr marL="0" indent="0">
              <a:spcBef>
                <a:spcPts val="200"/>
              </a:spcBef>
              <a:buNone/>
              <a:defRPr/>
            </a:pPr>
            <a:endParaRPr lang="de-DE" sz="2000" dirty="0"/>
          </a:p>
          <a:p>
            <a:pPr marL="0" indent="0">
              <a:spcBef>
                <a:spcPts val="200"/>
              </a:spcBef>
              <a:buNone/>
              <a:defRPr/>
            </a:pPr>
            <a:r>
              <a:rPr lang="de-DE" sz="2000" dirty="0"/>
              <a:t>IHF 5: Wohnen und Leben (Stufe 2) </a:t>
            </a:r>
            <a:r>
              <a:rPr lang="de-DE" sz="1800" dirty="0"/>
              <a:t>(KLP Hauswirtschaft, Kap. 2.3)</a:t>
            </a:r>
          </a:p>
          <a:p>
            <a:pPr>
              <a:spcBef>
                <a:spcPts val="200"/>
              </a:spcBef>
              <a:defRPr/>
            </a:pPr>
            <a:r>
              <a:rPr lang="de-DE" sz="2000" dirty="0"/>
              <a:t>Küche als Arbeitsplatz im Beruf</a:t>
            </a:r>
          </a:p>
          <a:p>
            <a:pPr>
              <a:spcBef>
                <a:spcPts val="200"/>
              </a:spcBef>
              <a:defRPr/>
            </a:pPr>
            <a:r>
              <a:rPr lang="de-DE" sz="2000" dirty="0"/>
              <a:t>Wohnbedürfnisse und Wohnungssuche</a:t>
            </a:r>
          </a:p>
          <a:p>
            <a:pPr>
              <a:spcBef>
                <a:spcPts val="200"/>
              </a:spcBef>
              <a:defRPr/>
            </a:pPr>
            <a:r>
              <a:rPr lang="de-DE" sz="2000" b="1" dirty="0"/>
              <a:t>Digitale Haushaltsgeräte und Datenschutz</a:t>
            </a:r>
          </a:p>
          <a:p>
            <a:pPr marL="0" indent="0" fontAlgn="auto">
              <a:spcAft>
                <a:spcPts val="0"/>
              </a:spcAft>
              <a:buFont typeface="Arial" panose="020B0604020202020204" pitchFamily="34" charset="0"/>
              <a:buNone/>
              <a:defRPr/>
            </a:pPr>
            <a:endParaRPr lang="de-DE" sz="2400" b="1" dirty="0"/>
          </a:p>
          <a:p>
            <a:pPr marL="0" indent="0" fontAlgn="auto">
              <a:spcAft>
                <a:spcPts val="0"/>
              </a:spcAft>
              <a:buFont typeface="Arial" panose="020B0604020202020204" pitchFamily="34" charset="0"/>
              <a:buNone/>
              <a:defRPr/>
            </a:pPr>
            <a:endParaRPr lang="de-DE" sz="2400" dirty="0"/>
          </a:p>
          <a:p>
            <a:pPr fontAlgn="auto">
              <a:spcAft>
                <a:spcPts val="0"/>
              </a:spcAft>
              <a:buFont typeface="Arial" panose="020B0604020202020204" pitchFamily="34" charset="0"/>
              <a:buChar char="•"/>
              <a:defRPr/>
            </a:pPr>
            <a:endParaRPr lang="de-DE" dirty="0"/>
          </a:p>
          <a:p>
            <a:pPr fontAlgn="auto">
              <a:spcAft>
                <a:spcPts val="0"/>
              </a:spcAft>
              <a:buFont typeface="Arial" panose="020B0604020202020204" pitchFamily="34" charset="0"/>
              <a:buChar char="•"/>
              <a:defRPr/>
            </a:pPr>
            <a:endParaRPr lang="de-DE" dirty="0"/>
          </a:p>
          <a:p>
            <a:pPr marL="0" indent="0" fontAlgn="auto">
              <a:spcAft>
                <a:spcPts val="0"/>
              </a:spcAft>
              <a:buFont typeface="Arial" panose="020B0604020202020204" pitchFamily="34" charset="0"/>
              <a:buNone/>
              <a:defRPr/>
            </a:pPr>
            <a:endParaRPr lang="de-DE" dirty="0"/>
          </a:p>
        </p:txBody>
      </p:sp>
      <p:sp>
        <p:nvSpPr>
          <p:cNvPr id="6" name="Foliennummernplatzhalter 5"/>
          <p:cNvSpPr>
            <a:spLocks noGrp="1"/>
          </p:cNvSpPr>
          <p:nvPr>
            <p:ph type="sldNum" sz="quarter" idx="12"/>
          </p:nvPr>
        </p:nvSpPr>
        <p:spPr/>
        <p:txBody>
          <a:bodyPr/>
          <a:lstStyle/>
          <a:p>
            <a:pPr>
              <a:defRPr/>
            </a:pPr>
            <a:fld id="{95AAFEDB-EE6A-4C3B-B2EE-5E99E3FF30D4}" type="slidenum">
              <a:rPr lang="de-DE"/>
              <a:pPr>
                <a:defRPr/>
              </a:pPr>
              <a:t>48</a:t>
            </a:fld>
            <a:endParaRPr lang="de-DE"/>
          </a:p>
        </p:txBody>
      </p:sp>
      <p:sp>
        <p:nvSpPr>
          <p:cNvPr id="7" name="Fußzeilenplatzhalter 5"/>
          <p:cNvSpPr>
            <a:spLocks noGrp="1"/>
          </p:cNvSpPr>
          <p:nvPr>
            <p:ph type="ftr" sz="quarter" idx="11"/>
          </p:nvPr>
        </p:nvSpPr>
        <p:spPr>
          <a:xfrm>
            <a:off x="3419872" y="6356350"/>
            <a:ext cx="2952328" cy="365125"/>
          </a:xfrm>
        </p:spPr>
        <p:txBody>
          <a:bodyPr/>
          <a:lstStyle/>
          <a:p>
            <a:r>
              <a:rPr lang="de-DE" dirty="0"/>
              <a:t>Implementationsveranstaltung zur Einführung der Kernlehrpläne</a:t>
            </a:r>
          </a:p>
        </p:txBody>
      </p:sp>
    </p:spTree>
    <p:extLst>
      <p:ext uri="{BB962C8B-B14F-4D97-AF65-F5344CB8AC3E}">
        <p14:creationId xmlns:p14="http://schemas.microsoft.com/office/powerpoint/2010/main" val="503808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el 1"/>
          <p:cNvSpPr>
            <a:spLocks noGrp="1"/>
          </p:cNvSpPr>
          <p:nvPr>
            <p:ph type="title"/>
          </p:nvPr>
        </p:nvSpPr>
        <p:spPr/>
        <p:txBody>
          <a:bodyPr/>
          <a:lstStyle/>
          <a:p>
            <a:r>
              <a:rPr lang="de-DE"/>
              <a:t> Stärkung der Fachlichkeit</a:t>
            </a:r>
          </a:p>
        </p:txBody>
      </p:sp>
      <p:sp>
        <p:nvSpPr>
          <p:cNvPr id="3" name="Inhaltsplatzhalter 2"/>
          <p:cNvSpPr>
            <a:spLocks noGrp="1"/>
          </p:cNvSpPr>
          <p:nvPr>
            <p:ph idx="1"/>
          </p:nvPr>
        </p:nvSpPr>
        <p:spPr>
          <a:xfrm>
            <a:off x="457200" y="1628801"/>
            <a:ext cx="8229600" cy="4276700"/>
          </a:xfrm>
        </p:spPr>
        <p:txBody>
          <a:bodyPr rtlCol="0">
            <a:normAutofit lnSpcReduction="10000"/>
          </a:bodyPr>
          <a:lstStyle/>
          <a:p>
            <a:pPr marL="0" indent="0" algn="ctr" fontAlgn="auto">
              <a:spcAft>
                <a:spcPts val="0"/>
              </a:spcAft>
              <a:buNone/>
              <a:defRPr/>
            </a:pPr>
            <a:r>
              <a:rPr lang="de-DE" sz="2100" dirty="0"/>
              <a:t>Beschreibung fachlicher Prozesse durch konkretisierte Kompetenzerwartungen</a:t>
            </a:r>
          </a:p>
          <a:p>
            <a:pPr marL="0" indent="0" fontAlgn="auto">
              <a:spcBef>
                <a:spcPts val="200"/>
              </a:spcBef>
              <a:spcAft>
                <a:spcPts val="0"/>
              </a:spcAft>
              <a:buFont typeface="Arial" panose="020B0604020202020204" pitchFamily="34" charset="0"/>
              <a:buNone/>
              <a:defRPr/>
            </a:pPr>
            <a:endParaRPr lang="de-DE" sz="800" i="1" dirty="0"/>
          </a:p>
          <a:p>
            <a:pPr marL="0" indent="0">
              <a:spcBef>
                <a:spcPts val="200"/>
              </a:spcBef>
              <a:buNone/>
              <a:defRPr/>
            </a:pPr>
            <a:r>
              <a:rPr lang="de-DE" sz="1800" dirty="0"/>
              <a:t>IHF 1: Haushaltsmanagement (Stufe 1) </a:t>
            </a:r>
            <a:r>
              <a:rPr lang="de-DE" sz="1600" dirty="0"/>
              <a:t>(KLP Hauswirtschaft, Kap. 2.2)</a:t>
            </a:r>
          </a:p>
          <a:p>
            <a:pPr marL="0" indent="0" fontAlgn="auto">
              <a:spcBef>
                <a:spcPts val="200"/>
              </a:spcBef>
              <a:spcAft>
                <a:spcPts val="0"/>
              </a:spcAft>
              <a:buFont typeface="Arial" panose="020B0604020202020204" pitchFamily="34" charset="0"/>
              <a:buNone/>
              <a:defRPr/>
            </a:pPr>
            <a:endParaRPr lang="de-DE" sz="500" i="1" dirty="0"/>
          </a:p>
          <a:p>
            <a:pPr marL="0" indent="0" fontAlgn="auto">
              <a:spcBef>
                <a:spcPts val="200"/>
              </a:spcBef>
              <a:spcAft>
                <a:spcPts val="0"/>
              </a:spcAft>
              <a:buFont typeface="Arial" panose="020B0604020202020204" pitchFamily="34" charset="0"/>
              <a:buNone/>
              <a:defRPr/>
            </a:pPr>
            <a:r>
              <a:rPr lang="de-DE" sz="1800" b="1" dirty="0"/>
              <a:t>Sachkompetenz</a:t>
            </a:r>
          </a:p>
          <a:p>
            <a:pPr marL="0" indent="0" fontAlgn="auto">
              <a:spcBef>
                <a:spcPts val="200"/>
              </a:spcBef>
              <a:spcAft>
                <a:spcPts val="0"/>
              </a:spcAft>
              <a:buFont typeface="Arial" panose="020B0604020202020204" pitchFamily="34" charset="0"/>
              <a:buNone/>
              <a:defRPr/>
            </a:pPr>
            <a:r>
              <a:rPr lang="de-DE" sz="1700" dirty="0"/>
              <a:t>Die Schülerinnen und Schüler</a:t>
            </a:r>
          </a:p>
          <a:p>
            <a:pPr>
              <a:spcBef>
                <a:spcPts val="200"/>
              </a:spcBef>
              <a:defRPr/>
            </a:pPr>
            <a:r>
              <a:rPr lang="de-DE" sz="1700" dirty="0"/>
              <a:t>benennen Einrichtungen, Arbeitsmittel, und Funktionsbereiche in der Lehrküche,</a:t>
            </a:r>
          </a:p>
          <a:p>
            <a:pPr>
              <a:spcBef>
                <a:spcPts val="200"/>
              </a:spcBef>
              <a:defRPr/>
            </a:pPr>
            <a:r>
              <a:rPr lang="de-DE" sz="1700" b="1" dirty="0"/>
              <a:t>erläutern Maßnahmen zu Personal-, Arbeitsplatzhygiene sowie zur Hygiene im Umgang mit Nahrungsmitteln,</a:t>
            </a:r>
          </a:p>
          <a:p>
            <a:pPr>
              <a:spcBef>
                <a:spcPts val="200"/>
              </a:spcBef>
              <a:defRPr/>
            </a:pPr>
            <a:r>
              <a:rPr lang="de-DE" sz="1700" dirty="0"/>
              <a:t>benennen sicherheitsrelevante Aspekte in Lehrküchen und privaten Haushalten und erläutern entsprechende Verhaltensvorschriften.</a:t>
            </a:r>
          </a:p>
          <a:p>
            <a:pPr marL="0" indent="0">
              <a:spcBef>
                <a:spcPts val="200"/>
              </a:spcBef>
              <a:buNone/>
              <a:defRPr/>
            </a:pPr>
            <a:r>
              <a:rPr lang="de-DE" sz="1800" b="1" dirty="0"/>
              <a:t>Urteilskompetenz</a:t>
            </a:r>
          </a:p>
          <a:p>
            <a:pPr marL="0" indent="0">
              <a:spcBef>
                <a:spcPts val="200"/>
              </a:spcBef>
              <a:buNone/>
              <a:defRPr/>
            </a:pPr>
            <a:r>
              <a:rPr lang="de-DE" sz="1700" dirty="0"/>
              <a:t>Die Schülerinnen und Schüler</a:t>
            </a:r>
          </a:p>
          <a:p>
            <a:pPr>
              <a:spcBef>
                <a:spcPts val="200"/>
              </a:spcBef>
              <a:defRPr/>
            </a:pPr>
            <a:r>
              <a:rPr lang="de-DE" sz="1700" b="1" dirty="0"/>
              <a:t>ermitteln die Reihenfolge von Arbeitsschritten und begründen ihre Entscheidungen,</a:t>
            </a:r>
          </a:p>
          <a:p>
            <a:pPr>
              <a:spcBef>
                <a:spcPts val="200"/>
              </a:spcBef>
              <a:defRPr/>
            </a:pPr>
            <a:r>
              <a:rPr lang="de-DE" sz="1700" dirty="0"/>
              <a:t>bewerten Arbeitsplätze nach ergonomischen Gesichtspunkten und entwickeln Vorschläge zur Optimierung.</a:t>
            </a:r>
          </a:p>
          <a:p>
            <a:pPr>
              <a:defRPr/>
            </a:pPr>
            <a:endParaRPr lang="de-DE" sz="2400" dirty="0"/>
          </a:p>
        </p:txBody>
      </p:sp>
      <p:sp>
        <p:nvSpPr>
          <p:cNvPr id="6" name="Foliennummernplatzhalter 5"/>
          <p:cNvSpPr>
            <a:spLocks noGrp="1"/>
          </p:cNvSpPr>
          <p:nvPr>
            <p:ph type="sldNum" sz="quarter" idx="12"/>
          </p:nvPr>
        </p:nvSpPr>
        <p:spPr/>
        <p:txBody>
          <a:bodyPr/>
          <a:lstStyle/>
          <a:p>
            <a:pPr>
              <a:defRPr/>
            </a:pPr>
            <a:fld id="{D2149582-0BC4-476C-816E-F0B3FBADF3C9}" type="slidenum">
              <a:rPr lang="de-DE"/>
              <a:pPr>
                <a:defRPr/>
              </a:pPr>
              <a:t>49</a:t>
            </a:fld>
            <a:endParaRPr lang="de-DE"/>
          </a:p>
        </p:txBody>
      </p:sp>
      <p:sp>
        <p:nvSpPr>
          <p:cNvPr id="7" name="Fußzeilenplatzhalter 5"/>
          <p:cNvSpPr>
            <a:spLocks noGrp="1"/>
          </p:cNvSpPr>
          <p:nvPr>
            <p:ph type="ftr" sz="quarter" idx="11"/>
          </p:nvPr>
        </p:nvSpPr>
        <p:spPr>
          <a:xfrm>
            <a:off x="3419872" y="6356350"/>
            <a:ext cx="2952328" cy="365125"/>
          </a:xfrm>
        </p:spPr>
        <p:txBody>
          <a:bodyPr/>
          <a:lstStyle/>
          <a:p>
            <a:r>
              <a:rPr lang="de-DE" dirty="0"/>
              <a:t>Implementationsveranstaltung zur Einführung der Kernlehrpläne</a:t>
            </a:r>
          </a:p>
        </p:txBody>
      </p:sp>
    </p:spTree>
    <p:extLst>
      <p:ext uri="{BB962C8B-B14F-4D97-AF65-F5344CB8AC3E}">
        <p14:creationId xmlns:p14="http://schemas.microsoft.com/office/powerpoint/2010/main" val="1871701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Zielsetzungen u.a. </a:t>
            </a:r>
          </a:p>
        </p:txBody>
      </p:sp>
      <p:sp>
        <p:nvSpPr>
          <p:cNvPr id="3" name="Inhaltsplatzhalter 2"/>
          <p:cNvSpPr>
            <a:spLocks noGrp="1"/>
          </p:cNvSpPr>
          <p:nvPr>
            <p:ph idx="1"/>
          </p:nvPr>
        </p:nvSpPr>
        <p:spPr/>
        <p:txBody>
          <a:bodyPr>
            <a:normAutofit/>
          </a:bodyPr>
          <a:lstStyle/>
          <a:p>
            <a:r>
              <a:rPr lang="de-DE" dirty="0"/>
              <a:t>Stärkung der Fachlichkeit </a:t>
            </a:r>
          </a:p>
          <a:p>
            <a:r>
              <a:rPr lang="de-DE" dirty="0"/>
              <a:t>Stärkung der ökonomischen Bildung</a:t>
            </a:r>
          </a:p>
          <a:p>
            <a:r>
              <a:rPr lang="de-DE" dirty="0"/>
              <a:t>Kenntnisse zu unserer Wirtschaftsordnung </a:t>
            </a:r>
          </a:p>
          <a:p>
            <a:r>
              <a:rPr lang="de-DE" dirty="0"/>
              <a:t>Berücksichtigung von Aspekten der Verbraucherbildung</a:t>
            </a:r>
          </a:p>
          <a:p>
            <a:r>
              <a:rPr lang="de-DE" dirty="0"/>
              <a:t>Schülerinnen und Schüler bestmöglich auf eine selbstbestimmte Lebensgestaltung und einen erfolgreichen Berufseinstieg vorzubereiten</a:t>
            </a:r>
          </a:p>
          <a:p>
            <a:endParaRPr lang="de-DE" dirty="0"/>
          </a:p>
        </p:txBody>
      </p:sp>
      <p:sp>
        <p:nvSpPr>
          <p:cNvPr id="5" name="Fußzeilenplatzhalter 4"/>
          <p:cNvSpPr>
            <a:spLocks noGrp="1"/>
          </p:cNvSpPr>
          <p:nvPr>
            <p:ph type="ftr" sz="quarter" idx="11"/>
          </p:nvPr>
        </p:nvSpPr>
        <p:spPr/>
        <p:txBody>
          <a:bodyPr/>
          <a:lstStyle/>
          <a:p>
            <a:r>
              <a:rPr lang="de-DE"/>
              <a:t>Implementationsveranstaltung zur Einführung der Kernlehrpläne</a:t>
            </a:r>
            <a:endParaRPr lang="de-DE" dirty="0"/>
          </a:p>
        </p:txBody>
      </p:sp>
    </p:spTree>
    <p:extLst>
      <p:ext uri="{BB962C8B-B14F-4D97-AF65-F5344CB8AC3E}">
        <p14:creationId xmlns:p14="http://schemas.microsoft.com/office/powerpoint/2010/main" val="30837128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el 1"/>
          <p:cNvSpPr>
            <a:spLocks noGrp="1"/>
          </p:cNvSpPr>
          <p:nvPr>
            <p:ph type="title"/>
          </p:nvPr>
        </p:nvSpPr>
        <p:spPr/>
        <p:txBody>
          <a:bodyPr/>
          <a:lstStyle/>
          <a:p>
            <a:r>
              <a:rPr lang="de-DE"/>
              <a:t> Stärkung der Fachlichkeit</a:t>
            </a:r>
          </a:p>
        </p:txBody>
      </p:sp>
      <p:sp>
        <p:nvSpPr>
          <p:cNvPr id="3" name="Inhaltsplatzhalter 2"/>
          <p:cNvSpPr>
            <a:spLocks noGrp="1"/>
          </p:cNvSpPr>
          <p:nvPr>
            <p:ph idx="1"/>
          </p:nvPr>
        </p:nvSpPr>
        <p:spPr>
          <a:xfrm>
            <a:off x="457200" y="1628800"/>
            <a:ext cx="8363272" cy="4392487"/>
          </a:xfrm>
        </p:spPr>
        <p:txBody>
          <a:bodyPr rtlCol="0">
            <a:normAutofit fontScale="25000" lnSpcReduction="20000"/>
          </a:bodyPr>
          <a:lstStyle/>
          <a:p>
            <a:pPr marL="0" indent="0" algn="ctr" fontAlgn="auto">
              <a:lnSpc>
                <a:spcPct val="120000"/>
              </a:lnSpc>
              <a:spcBef>
                <a:spcPts val="200"/>
              </a:spcBef>
              <a:spcAft>
                <a:spcPts val="0"/>
              </a:spcAft>
              <a:buNone/>
              <a:defRPr/>
            </a:pPr>
            <a:r>
              <a:rPr lang="de-DE" sz="8000" dirty="0"/>
              <a:t>Beschreibung fachlicher Prozesse durch konkretisierte Kompetenzerwartungen</a:t>
            </a:r>
          </a:p>
          <a:p>
            <a:pPr marL="0" indent="0" fontAlgn="auto">
              <a:lnSpc>
                <a:spcPct val="120000"/>
              </a:lnSpc>
              <a:spcBef>
                <a:spcPts val="200"/>
              </a:spcBef>
              <a:spcAft>
                <a:spcPts val="0"/>
              </a:spcAft>
              <a:buFont typeface="Arial" panose="020B0604020202020204" pitchFamily="34" charset="0"/>
              <a:buNone/>
              <a:defRPr/>
            </a:pPr>
            <a:endParaRPr lang="de-DE" sz="2000" i="1" dirty="0"/>
          </a:p>
          <a:p>
            <a:pPr marL="0" indent="0">
              <a:lnSpc>
                <a:spcPct val="120000"/>
              </a:lnSpc>
              <a:spcBef>
                <a:spcPts val="200"/>
              </a:spcBef>
              <a:buNone/>
              <a:defRPr/>
            </a:pPr>
            <a:r>
              <a:rPr lang="de-DE" sz="6400" dirty="0"/>
              <a:t>IHF 5: Wohnen und Leben (Stufe 2) </a:t>
            </a:r>
            <a:r>
              <a:rPr lang="de-DE" sz="5600" dirty="0"/>
              <a:t>(KLP Hauswirtschaft, Kap. 2.3)</a:t>
            </a:r>
          </a:p>
          <a:p>
            <a:pPr marL="0" indent="0" fontAlgn="auto">
              <a:lnSpc>
                <a:spcPct val="120000"/>
              </a:lnSpc>
              <a:spcBef>
                <a:spcPts val="200"/>
              </a:spcBef>
              <a:spcAft>
                <a:spcPts val="0"/>
              </a:spcAft>
              <a:buFont typeface="Arial" panose="020B0604020202020204" pitchFamily="34" charset="0"/>
              <a:buNone/>
              <a:defRPr/>
            </a:pPr>
            <a:endParaRPr lang="de-DE" sz="1200" i="1" dirty="0"/>
          </a:p>
          <a:p>
            <a:pPr marL="0" indent="0" fontAlgn="auto">
              <a:lnSpc>
                <a:spcPct val="120000"/>
              </a:lnSpc>
              <a:spcBef>
                <a:spcPts val="200"/>
              </a:spcBef>
              <a:spcAft>
                <a:spcPts val="0"/>
              </a:spcAft>
              <a:buFont typeface="Arial" panose="020B0604020202020204" pitchFamily="34" charset="0"/>
              <a:buNone/>
              <a:defRPr/>
            </a:pPr>
            <a:r>
              <a:rPr lang="de-DE" sz="6800" b="1" dirty="0"/>
              <a:t>Sachkompetenz</a:t>
            </a:r>
          </a:p>
          <a:p>
            <a:pPr marL="0" indent="0" fontAlgn="auto">
              <a:lnSpc>
                <a:spcPct val="120000"/>
              </a:lnSpc>
              <a:spcBef>
                <a:spcPts val="200"/>
              </a:spcBef>
              <a:spcAft>
                <a:spcPts val="0"/>
              </a:spcAft>
              <a:buFont typeface="Arial" panose="020B0604020202020204" pitchFamily="34" charset="0"/>
              <a:buNone/>
              <a:defRPr/>
            </a:pPr>
            <a:endParaRPr lang="de-DE" sz="1200" b="1" dirty="0"/>
          </a:p>
          <a:p>
            <a:pPr marL="0" indent="0" fontAlgn="auto">
              <a:lnSpc>
                <a:spcPct val="120000"/>
              </a:lnSpc>
              <a:spcBef>
                <a:spcPts val="200"/>
              </a:spcBef>
              <a:spcAft>
                <a:spcPts val="0"/>
              </a:spcAft>
              <a:buFont typeface="Arial" panose="020B0604020202020204" pitchFamily="34" charset="0"/>
              <a:buNone/>
              <a:defRPr/>
            </a:pPr>
            <a:r>
              <a:rPr lang="de-DE" sz="6000" dirty="0"/>
              <a:t>Die Schülerinnen und Schüler</a:t>
            </a:r>
          </a:p>
          <a:p>
            <a:pPr>
              <a:lnSpc>
                <a:spcPct val="120000"/>
              </a:lnSpc>
              <a:spcBef>
                <a:spcPts val="200"/>
              </a:spcBef>
            </a:pPr>
            <a:r>
              <a:rPr lang="de-DE" sz="6000" dirty="0"/>
              <a:t>stellen Berufe dar, in denen fachbezogene Aspekte bedeutsam sind, </a:t>
            </a:r>
          </a:p>
          <a:p>
            <a:pPr>
              <a:lnSpc>
                <a:spcPct val="120000"/>
              </a:lnSpc>
              <a:spcBef>
                <a:spcPts val="200"/>
              </a:spcBef>
            </a:pPr>
            <a:r>
              <a:rPr lang="de-DE" sz="6000" i="1" dirty="0">
                <a:solidFill>
                  <a:srgbClr val="0070C0"/>
                </a:solidFill>
              </a:rPr>
              <a:t>erläutern Unterschiede im Hinblick auf Sicherheit und Hygiene zwischen Küchen im privaten Bereich und gewerblichen Küchen, </a:t>
            </a:r>
          </a:p>
          <a:p>
            <a:pPr>
              <a:lnSpc>
                <a:spcPct val="120000"/>
              </a:lnSpc>
              <a:spcBef>
                <a:spcPts val="200"/>
              </a:spcBef>
            </a:pPr>
            <a:r>
              <a:rPr lang="de-DE" sz="6000" dirty="0"/>
              <a:t>benennen gängige Abkürzungen bei Wohnungsanzeigen, </a:t>
            </a:r>
          </a:p>
          <a:p>
            <a:pPr>
              <a:lnSpc>
                <a:spcPct val="120000"/>
              </a:lnSpc>
              <a:spcBef>
                <a:spcPts val="200"/>
              </a:spcBef>
            </a:pPr>
            <a:r>
              <a:rPr lang="de-DE" sz="6000" dirty="0"/>
              <a:t>beschreiben mögliche Vorgehensweisen bei der Wohnungssuche, </a:t>
            </a:r>
          </a:p>
          <a:p>
            <a:pPr>
              <a:lnSpc>
                <a:spcPct val="120000"/>
              </a:lnSpc>
              <a:spcBef>
                <a:spcPts val="200"/>
              </a:spcBef>
            </a:pPr>
            <a:r>
              <a:rPr lang="de-DE" sz="6000" dirty="0"/>
              <a:t>beschreiben und zeichnen einfache Wohnungsgrundrisse auch mit digitalen Werkzeugen und erklären die Verwendung von Maßstäben, </a:t>
            </a:r>
          </a:p>
          <a:p>
            <a:pPr>
              <a:lnSpc>
                <a:spcPct val="120000"/>
              </a:lnSpc>
              <a:spcBef>
                <a:spcPts val="200"/>
              </a:spcBef>
            </a:pPr>
            <a:r>
              <a:rPr lang="de-DE" sz="6000" dirty="0"/>
              <a:t>stellen in Ansätzen unterschiedliche Wohnformen gegenüber und beschreiben dabei das potentielle Spannungsfeld durch differierende Bedürfnisse, </a:t>
            </a:r>
          </a:p>
          <a:p>
            <a:pPr>
              <a:lnSpc>
                <a:spcPct val="120000"/>
              </a:lnSpc>
              <a:spcBef>
                <a:spcPts val="200"/>
              </a:spcBef>
            </a:pPr>
            <a:r>
              <a:rPr lang="de-DE" sz="6000" b="1" dirty="0"/>
              <a:t>beschreiben den Wandel des Wohnumfeldes durch den Einfluss digitaler Technik, </a:t>
            </a:r>
          </a:p>
          <a:p>
            <a:pPr>
              <a:lnSpc>
                <a:spcPct val="120000"/>
              </a:lnSpc>
              <a:spcBef>
                <a:spcPts val="200"/>
              </a:spcBef>
            </a:pPr>
            <a:r>
              <a:rPr lang="de-DE" sz="6000" b="1" dirty="0"/>
              <a:t>erläutern in Grundzügen Aspekte des Schutzes persönlicher Daten durch eine zunehmend digitale Wohnraumausstattung. </a:t>
            </a:r>
          </a:p>
          <a:p>
            <a:pPr>
              <a:defRPr/>
            </a:pPr>
            <a:endParaRPr lang="de-DE" sz="2400" dirty="0"/>
          </a:p>
        </p:txBody>
      </p:sp>
      <p:sp>
        <p:nvSpPr>
          <p:cNvPr id="6" name="Foliennummernplatzhalter 5"/>
          <p:cNvSpPr>
            <a:spLocks noGrp="1"/>
          </p:cNvSpPr>
          <p:nvPr>
            <p:ph type="sldNum" sz="quarter" idx="12"/>
          </p:nvPr>
        </p:nvSpPr>
        <p:spPr/>
        <p:txBody>
          <a:bodyPr/>
          <a:lstStyle/>
          <a:p>
            <a:pPr>
              <a:defRPr/>
            </a:pPr>
            <a:fld id="{D2149582-0BC4-476C-816E-F0B3FBADF3C9}" type="slidenum">
              <a:rPr lang="de-DE"/>
              <a:pPr>
                <a:defRPr/>
              </a:pPr>
              <a:t>50</a:t>
            </a:fld>
            <a:endParaRPr lang="de-DE"/>
          </a:p>
        </p:txBody>
      </p:sp>
      <p:sp>
        <p:nvSpPr>
          <p:cNvPr id="7" name="Fußzeilenplatzhalter 5"/>
          <p:cNvSpPr>
            <a:spLocks noGrp="1"/>
          </p:cNvSpPr>
          <p:nvPr>
            <p:ph type="ftr" sz="quarter" idx="11"/>
          </p:nvPr>
        </p:nvSpPr>
        <p:spPr>
          <a:xfrm>
            <a:off x="3419872" y="6356350"/>
            <a:ext cx="2952328" cy="365125"/>
          </a:xfrm>
        </p:spPr>
        <p:txBody>
          <a:bodyPr/>
          <a:lstStyle/>
          <a:p>
            <a:r>
              <a:rPr lang="de-DE" dirty="0"/>
              <a:t>Implementationsveranstaltung zur Einführung der Kernlehrpläne</a:t>
            </a:r>
          </a:p>
        </p:txBody>
      </p:sp>
    </p:spTree>
    <p:extLst>
      <p:ext uri="{BB962C8B-B14F-4D97-AF65-F5344CB8AC3E}">
        <p14:creationId xmlns:p14="http://schemas.microsoft.com/office/powerpoint/2010/main" val="30333591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el 1"/>
          <p:cNvSpPr>
            <a:spLocks noGrp="1"/>
          </p:cNvSpPr>
          <p:nvPr>
            <p:ph type="title"/>
          </p:nvPr>
        </p:nvSpPr>
        <p:spPr/>
        <p:txBody>
          <a:bodyPr/>
          <a:lstStyle/>
          <a:p>
            <a:r>
              <a:rPr lang="de-DE"/>
              <a:t> Stärkung der Fachlichkeit</a:t>
            </a:r>
          </a:p>
        </p:txBody>
      </p:sp>
      <p:sp>
        <p:nvSpPr>
          <p:cNvPr id="3" name="Inhaltsplatzhalter 2"/>
          <p:cNvSpPr>
            <a:spLocks noGrp="1"/>
          </p:cNvSpPr>
          <p:nvPr>
            <p:ph idx="1"/>
          </p:nvPr>
        </p:nvSpPr>
        <p:spPr>
          <a:xfrm>
            <a:off x="457200" y="1628800"/>
            <a:ext cx="8363272" cy="4392487"/>
          </a:xfrm>
        </p:spPr>
        <p:txBody>
          <a:bodyPr rtlCol="0">
            <a:normAutofit fontScale="85000" lnSpcReduction="10000"/>
          </a:bodyPr>
          <a:lstStyle/>
          <a:p>
            <a:pPr marL="0" indent="0" algn="ctr" fontAlgn="auto">
              <a:lnSpc>
                <a:spcPct val="120000"/>
              </a:lnSpc>
              <a:spcBef>
                <a:spcPts val="200"/>
              </a:spcBef>
              <a:spcAft>
                <a:spcPts val="0"/>
              </a:spcAft>
              <a:buNone/>
              <a:defRPr/>
            </a:pPr>
            <a:r>
              <a:rPr lang="de-DE" sz="2700" dirty="0"/>
              <a:t>Beschreibung fachlicher Prozesse durch konkretisierte Kompetenzerwartungen</a:t>
            </a:r>
          </a:p>
          <a:p>
            <a:pPr marL="0" indent="0" fontAlgn="auto">
              <a:lnSpc>
                <a:spcPct val="120000"/>
              </a:lnSpc>
              <a:spcBef>
                <a:spcPts val="200"/>
              </a:spcBef>
              <a:spcAft>
                <a:spcPts val="0"/>
              </a:spcAft>
              <a:buFont typeface="Arial" panose="020B0604020202020204" pitchFamily="34" charset="0"/>
              <a:buNone/>
              <a:defRPr/>
            </a:pPr>
            <a:endParaRPr lang="de-DE" sz="1100" i="1" dirty="0"/>
          </a:p>
          <a:p>
            <a:pPr marL="0" indent="0">
              <a:lnSpc>
                <a:spcPct val="120000"/>
              </a:lnSpc>
              <a:spcBef>
                <a:spcPts val="200"/>
              </a:spcBef>
              <a:buNone/>
              <a:defRPr/>
            </a:pPr>
            <a:r>
              <a:rPr lang="de-DE" sz="1900" dirty="0"/>
              <a:t>IHF 5: Wohnen und Leben (Stufe 2) </a:t>
            </a:r>
            <a:r>
              <a:rPr lang="de-DE" sz="1600" dirty="0"/>
              <a:t>(KLP Hauswirtschaft, Kap. 2.3)</a:t>
            </a:r>
          </a:p>
          <a:p>
            <a:pPr marL="0" indent="0" fontAlgn="auto">
              <a:lnSpc>
                <a:spcPct val="120000"/>
              </a:lnSpc>
              <a:spcBef>
                <a:spcPts val="200"/>
              </a:spcBef>
              <a:spcAft>
                <a:spcPts val="0"/>
              </a:spcAft>
              <a:buFont typeface="Arial" panose="020B0604020202020204" pitchFamily="34" charset="0"/>
              <a:buNone/>
              <a:defRPr/>
            </a:pPr>
            <a:endParaRPr lang="de-DE" sz="600" i="1" dirty="0"/>
          </a:p>
          <a:p>
            <a:pPr marL="0" indent="0" fontAlgn="auto">
              <a:lnSpc>
                <a:spcPct val="120000"/>
              </a:lnSpc>
              <a:spcBef>
                <a:spcPts val="200"/>
              </a:spcBef>
              <a:spcAft>
                <a:spcPts val="0"/>
              </a:spcAft>
              <a:buFont typeface="Arial" panose="020B0604020202020204" pitchFamily="34" charset="0"/>
              <a:buNone/>
              <a:defRPr/>
            </a:pPr>
            <a:r>
              <a:rPr lang="de-DE" sz="2100" b="1" dirty="0"/>
              <a:t>Urteilskompetenz</a:t>
            </a:r>
          </a:p>
          <a:p>
            <a:pPr marL="0" indent="0" fontAlgn="auto">
              <a:lnSpc>
                <a:spcPct val="120000"/>
              </a:lnSpc>
              <a:spcBef>
                <a:spcPts val="200"/>
              </a:spcBef>
              <a:spcAft>
                <a:spcPts val="0"/>
              </a:spcAft>
              <a:buFont typeface="Arial" panose="020B0604020202020204" pitchFamily="34" charset="0"/>
              <a:buNone/>
              <a:defRPr/>
            </a:pPr>
            <a:endParaRPr lang="de-DE" sz="400" b="1" dirty="0"/>
          </a:p>
          <a:p>
            <a:pPr marL="0" indent="0" fontAlgn="auto">
              <a:lnSpc>
                <a:spcPct val="120000"/>
              </a:lnSpc>
              <a:spcBef>
                <a:spcPts val="200"/>
              </a:spcBef>
              <a:spcAft>
                <a:spcPts val="0"/>
              </a:spcAft>
              <a:buFont typeface="Arial" panose="020B0604020202020204" pitchFamily="34" charset="0"/>
              <a:buNone/>
              <a:defRPr/>
            </a:pPr>
            <a:r>
              <a:rPr lang="de-DE" sz="2000" dirty="0"/>
              <a:t>Die Schülerinnen und Schüler</a:t>
            </a:r>
          </a:p>
          <a:p>
            <a:r>
              <a:rPr lang="de-DE" sz="2000" i="1" dirty="0">
                <a:solidFill>
                  <a:srgbClr val="0070C0"/>
                </a:solidFill>
              </a:rPr>
              <a:t>ermitteln grundlegende Hygienevorschriften in Kontexten der Gemeinschaftsverpflegung und begründen deren Notwendigkeit, </a:t>
            </a:r>
          </a:p>
          <a:p>
            <a:r>
              <a:rPr lang="de-DE" sz="2000" dirty="0"/>
              <a:t>beurteilen Wohnungsgrundrisse im Hinblick auf Nutzungsoptionen in unterschiedlichen Wohnformen, </a:t>
            </a:r>
          </a:p>
          <a:p>
            <a:r>
              <a:rPr lang="de-DE" sz="2000" dirty="0"/>
              <a:t>bewerten die eigenen Bedürfnisse im Hinblick auf Wohnungseinrichtung bzw. -ausstattung, auch bezogen auf ökonomische Spielraume und Finanzierungsoptionen, </a:t>
            </a:r>
          </a:p>
          <a:p>
            <a:r>
              <a:rPr lang="de-DE" sz="2000" b="1" dirty="0"/>
              <a:t>erörtern Chancen und Risiken beim Einsatz vernetzter Kommunikations- und Steuergeräte im Haushalt. </a:t>
            </a:r>
          </a:p>
          <a:p>
            <a:pPr>
              <a:defRPr/>
            </a:pPr>
            <a:endParaRPr lang="de-DE" sz="2400" dirty="0"/>
          </a:p>
        </p:txBody>
      </p:sp>
      <p:sp>
        <p:nvSpPr>
          <p:cNvPr id="6" name="Foliennummernplatzhalter 5"/>
          <p:cNvSpPr>
            <a:spLocks noGrp="1"/>
          </p:cNvSpPr>
          <p:nvPr>
            <p:ph type="sldNum" sz="quarter" idx="12"/>
          </p:nvPr>
        </p:nvSpPr>
        <p:spPr/>
        <p:txBody>
          <a:bodyPr/>
          <a:lstStyle/>
          <a:p>
            <a:pPr>
              <a:defRPr/>
            </a:pPr>
            <a:fld id="{D2149582-0BC4-476C-816E-F0B3FBADF3C9}" type="slidenum">
              <a:rPr lang="de-DE"/>
              <a:pPr>
                <a:defRPr/>
              </a:pPr>
              <a:t>51</a:t>
            </a:fld>
            <a:endParaRPr lang="de-DE"/>
          </a:p>
        </p:txBody>
      </p:sp>
      <p:sp>
        <p:nvSpPr>
          <p:cNvPr id="7" name="Fußzeilenplatzhalter 5"/>
          <p:cNvSpPr>
            <a:spLocks noGrp="1"/>
          </p:cNvSpPr>
          <p:nvPr>
            <p:ph type="ftr" sz="quarter" idx="11"/>
          </p:nvPr>
        </p:nvSpPr>
        <p:spPr>
          <a:xfrm>
            <a:off x="3419872" y="6356350"/>
            <a:ext cx="2952328" cy="365125"/>
          </a:xfrm>
        </p:spPr>
        <p:txBody>
          <a:bodyPr/>
          <a:lstStyle/>
          <a:p>
            <a:r>
              <a:rPr lang="de-DE" dirty="0"/>
              <a:t>Implementationsveranstaltung zur Einführung der Kernlehrpläne</a:t>
            </a:r>
          </a:p>
        </p:txBody>
      </p:sp>
    </p:spTree>
    <p:extLst>
      <p:ext uri="{BB962C8B-B14F-4D97-AF65-F5344CB8AC3E}">
        <p14:creationId xmlns:p14="http://schemas.microsoft.com/office/powerpoint/2010/main" val="38266844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CustomShape 1"/>
          <p:cNvSpPr/>
          <p:nvPr/>
        </p:nvSpPr>
        <p:spPr>
          <a:xfrm>
            <a:off x="457200" y="1124640"/>
            <a:ext cx="8228520" cy="358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t/>
            </a:r>
            <a:br/>
            <a:r>
              <a:rPr lang="de-DE" sz="3200" b="0" strike="noStrike" spc="-1">
                <a:solidFill>
                  <a:srgbClr val="000000"/>
                </a:solidFill>
                <a:latin typeface="Calibri"/>
                <a:ea typeface="DejaVu Sans"/>
              </a:rPr>
              <a:t>Fachdidaktische Prinzipien</a:t>
            </a:r>
            <a:r>
              <a:t/>
            </a:r>
            <a:br/>
            <a:endParaRPr lang="de-DE" sz="3200" b="0" strike="noStrike" spc="-1">
              <a:latin typeface="Arial"/>
            </a:endParaRPr>
          </a:p>
        </p:txBody>
      </p:sp>
      <p:sp>
        <p:nvSpPr>
          <p:cNvPr id="336" name="CustomShape 2"/>
          <p:cNvSpPr/>
          <p:nvPr/>
        </p:nvSpPr>
        <p:spPr>
          <a:xfrm>
            <a:off x="457200" y="1700280"/>
            <a:ext cx="8228520" cy="42040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561"/>
              </a:spcBef>
            </a:pPr>
            <a:r>
              <a:rPr lang="de-DE" sz="2800" b="0" strike="noStrike" spc="-1" dirty="0">
                <a:solidFill>
                  <a:srgbClr val="000000"/>
                </a:solidFill>
                <a:latin typeface="Calibri"/>
                <a:ea typeface="DejaVu Sans"/>
              </a:rPr>
              <a:t>Im KLP keine Vorgabe von fachdidaktischen Prinzipien/Hinweisen zugunsten u.a. lerngruppen- bzw. standortbezogener Entscheidungen</a:t>
            </a:r>
          </a:p>
          <a:p>
            <a:pPr>
              <a:lnSpc>
                <a:spcPct val="100000"/>
              </a:lnSpc>
              <a:spcBef>
                <a:spcPts val="561"/>
              </a:spcBef>
            </a:pPr>
            <a:r>
              <a:rPr lang="de-DE" sz="2800" spc="-1" dirty="0">
                <a:solidFill>
                  <a:srgbClr val="000000"/>
                </a:solidFill>
                <a:latin typeface="Calibri"/>
                <a:ea typeface="DejaVu Sans"/>
              </a:rPr>
              <a:t> </a:t>
            </a:r>
            <a:r>
              <a:rPr lang="de-DE" sz="2800" b="0" strike="noStrike" spc="-1" dirty="0">
                <a:solidFill>
                  <a:srgbClr val="000000"/>
                </a:solidFill>
                <a:latin typeface="Calibri"/>
                <a:ea typeface="DejaVu Sans"/>
              </a:rPr>
              <a:t> </a:t>
            </a:r>
            <a:endParaRPr lang="de-DE" sz="2800" b="0" strike="noStrike" spc="-1" dirty="0">
              <a:latin typeface="Arial"/>
            </a:endParaRPr>
          </a:p>
          <a:p>
            <a:pPr marL="743040" lvl="1" indent="-284760">
              <a:lnSpc>
                <a:spcPct val="100000"/>
              </a:lnSpc>
              <a:spcBef>
                <a:spcPts val="479"/>
              </a:spcBef>
              <a:buClr>
                <a:srgbClr val="000000"/>
              </a:buClr>
              <a:buFont typeface="Arial"/>
              <a:buChar char="–"/>
            </a:pPr>
            <a:r>
              <a:rPr lang="de-DE" sz="2400" b="0" strike="noStrike" spc="-1" dirty="0">
                <a:solidFill>
                  <a:srgbClr val="000000"/>
                </a:solidFill>
                <a:latin typeface="Calibri"/>
                <a:ea typeface="DejaVu Sans"/>
              </a:rPr>
              <a:t>Auswahl geeigneter fachdidaktischer Prinzipien zur Förderung fachlicher Kompetenzen </a:t>
            </a:r>
            <a:r>
              <a:rPr lang="de-DE" sz="2400" b="0" u="sng" strike="noStrike" spc="-1" dirty="0">
                <a:solidFill>
                  <a:srgbClr val="000000"/>
                </a:solidFill>
                <a:latin typeface="Calibri"/>
                <a:ea typeface="DejaVu Sans"/>
              </a:rPr>
              <a:t>durch die Lehrkraft</a:t>
            </a:r>
            <a:endParaRPr lang="de-DE" sz="2400" b="0" u="sng" strike="noStrike" spc="-1" dirty="0">
              <a:latin typeface="Arial"/>
            </a:endParaRPr>
          </a:p>
          <a:p>
            <a:pPr marL="743040" lvl="1" indent="-284760">
              <a:lnSpc>
                <a:spcPct val="100000"/>
              </a:lnSpc>
              <a:spcBef>
                <a:spcPts val="479"/>
              </a:spcBef>
              <a:buClr>
                <a:srgbClr val="000000"/>
              </a:buClr>
              <a:buFont typeface="Arial"/>
              <a:buChar char="–"/>
            </a:pPr>
            <a:r>
              <a:rPr lang="de-DE" sz="2400" b="0" strike="noStrike" spc="-1" dirty="0">
                <a:solidFill>
                  <a:srgbClr val="000000"/>
                </a:solidFill>
                <a:latin typeface="Calibri"/>
                <a:ea typeface="DejaVu Sans"/>
              </a:rPr>
              <a:t>fachdidaktische Hinweise können im schulinternen Lehrplan </a:t>
            </a:r>
            <a:r>
              <a:rPr lang="de-DE" sz="2400" b="0" u="sng" strike="noStrike" spc="-1" dirty="0">
                <a:solidFill>
                  <a:srgbClr val="000000"/>
                </a:solidFill>
                <a:latin typeface="Calibri"/>
                <a:ea typeface="DejaVu Sans"/>
              </a:rPr>
              <a:t>durch die Fachkonferenz</a:t>
            </a:r>
            <a:r>
              <a:rPr lang="de-DE" sz="2400" b="0" strike="noStrike" spc="-1" dirty="0">
                <a:solidFill>
                  <a:srgbClr val="000000"/>
                </a:solidFill>
                <a:latin typeface="Calibri"/>
                <a:ea typeface="DejaVu Sans"/>
              </a:rPr>
              <a:t> festgelegt werden</a:t>
            </a:r>
            <a:endParaRPr lang="de-DE" sz="2400" b="0" strike="noStrike" spc="-1" dirty="0">
              <a:latin typeface="Arial"/>
            </a:endParaRPr>
          </a:p>
          <a:p>
            <a:pPr>
              <a:lnSpc>
                <a:spcPct val="100000"/>
              </a:lnSpc>
              <a:spcBef>
                <a:spcPts val="561"/>
              </a:spcBef>
            </a:pPr>
            <a:endParaRPr lang="de-DE" sz="2400" b="0" strike="noStrike" spc="-1" dirty="0">
              <a:latin typeface="Arial"/>
            </a:endParaRPr>
          </a:p>
        </p:txBody>
      </p:sp>
      <p:sp>
        <p:nvSpPr>
          <p:cNvPr id="338" name="CustomShape 4"/>
          <p:cNvSpPr/>
          <p:nvPr/>
        </p:nvSpPr>
        <p:spPr>
          <a:xfrm>
            <a:off x="8100360" y="6356520"/>
            <a:ext cx="58536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E73D58A2-0826-46D1-B509-ADAC2A0DAAC5}" type="slidenum">
              <a:rPr lang="de-DE" sz="1200" b="0" strike="noStrike" spc="-1">
                <a:solidFill>
                  <a:srgbClr val="8B8B8B"/>
                </a:solidFill>
                <a:latin typeface="Calibri"/>
                <a:ea typeface="DejaVu Sans"/>
              </a:rPr>
              <a:t>52</a:t>
            </a:fld>
            <a:endParaRPr lang="de-DE" sz="1200" b="0" strike="noStrike" spc="-1">
              <a:latin typeface="Arial"/>
            </a:endParaRPr>
          </a:p>
        </p:txBody>
      </p:sp>
      <p:sp>
        <p:nvSpPr>
          <p:cNvPr id="6" name="Fußzeilenplatzhalter 5"/>
          <p:cNvSpPr>
            <a:spLocks noGrp="1"/>
          </p:cNvSpPr>
          <p:nvPr>
            <p:ph type="ftr" sz="quarter" idx="11"/>
          </p:nvPr>
        </p:nvSpPr>
        <p:spPr>
          <a:xfrm>
            <a:off x="3419872" y="6356350"/>
            <a:ext cx="2952328" cy="365125"/>
          </a:xfrm>
        </p:spPr>
        <p:txBody>
          <a:bodyPr/>
          <a:lstStyle/>
          <a:p>
            <a:r>
              <a:rPr lang="de-DE" dirty="0"/>
              <a:t>Implementationsveranstaltung zur Einführung der Kernlehrpläne</a:t>
            </a:r>
          </a:p>
        </p:txBody>
      </p:sp>
    </p:spTree>
    <p:extLst>
      <p:ext uri="{BB962C8B-B14F-4D97-AF65-F5344CB8AC3E}">
        <p14:creationId xmlns:p14="http://schemas.microsoft.com/office/powerpoint/2010/main" val="586248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Einbindung der Querschnittsaufgaben</a:t>
            </a:r>
          </a:p>
        </p:txBody>
      </p:sp>
      <p:sp>
        <p:nvSpPr>
          <p:cNvPr id="3" name="Inhaltsplatzhalter 2"/>
          <p:cNvSpPr>
            <a:spLocks noGrp="1"/>
          </p:cNvSpPr>
          <p:nvPr>
            <p:ph idx="1"/>
          </p:nvPr>
        </p:nvSpPr>
        <p:spPr>
          <a:xfrm>
            <a:off x="423333" y="1772816"/>
            <a:ext cx="8229600" cy="4104456"/>
          </a:xfrm>
        </p:spPr>
        <p:txBody>
          <a:bodyPr>
            <a:normAutofit fontScale="55000" lnSpcReduction="20000"/>
          </a:bodyPr>
          <a:lstStyle/>
          <a:p>
            <a:pPr marL="0" indent="0">
              <a:lnSpc>
                <a:spcPct val="120000"/>
              </a:lnSpc>
              <a:spcBef>
                <a:spcPts val="200"/>
              </a:spcBef>
              <a:buNone/>
            </a:pPr>
            <a:r>
              <a:rPr lang="de-DE" b="1" dirty="0"/>
              <a:t>Bildung in der zunehmend digitalisierten Welt (MKR)</a:t>
            </a:r>
          </a:p>
          <a:p>
            <a:pPr>
              <a:lnSpc>
                <a:spcPct val="120000"/>
              </a:lnSpc>
              <a:spcBef>
                <a:spcPts val="200"/>
              </a:spcBef>
            </a:pPr>
            <a:r>
              <a:rPr lang="de-DE" dirty="0"/>
              <a:t>vielfältige Möglichkeiten der Einbindung digitaler Medien (SK / MK)</a:t>
            </a:r>
          </a:p>
          <a:p>
            <a:pPr>
              <a:lnSpc>
                <a:spcPct val="120000"/>
              </a:lnSpc>
              <a:spcBef>
                <a:spcPts val="200"/>
              </a:spcBef>
            </a:pPr>
            <a:r>
              <a:rPr lang="de-DE" dirty="0"/>
              <a:t>Verwendung digitaler Haushaltsgeräte und Abwägung von deren Nutzen (SK / HK / UK)</a:t>
            </a:r>
          </a:p>
          <a:p>
            <a:pPr>
              <a:lnSpc>
                <a:spcPct val="120000"/>
              </a:lnSpc>
              <a:spcBef>
                <a:spcPts val="200"/>
              </a:spcBef>
            </a:pPr>
            <a:r>
              <a:rPr lang="de-DE" dirty="0"/>
              <a:t>hinterfragen des medialen Einflusses und bewerten von Online-Einkaufsmöglichkeiten (UK)</a:t>
            </a:r>
          </a:p>
          <a:p>
            <a:pPr>
              <a:lnSpc>
                <a:spcPct val="120000"/>
              </a:lnSpc>
              <a:spcBef>
                <a:spcPts val="200"/>
              </a:spcBef>
            </a:pPr>
            <a:r>
              <a:rPr lang="de-DE" dirty="0"/>
              <a:t>erkennen  und hinterfragen algorithmische Strukturen (SK / UK)</a:t>
            </a:r>
          </a:p>
          <a:p>
            <a:pPr marL="0" indent="0">
              <a:lnSpc>
                <a:spcPct val="120000"/>
              </a:lnSpc>
              <a:spcBef>
                <a:spcPts val="200"/>
              </a:spcBef>
              <a:buNone/>
            </a:pPr>
            <a:endParaRPr lang="de-DE" sz="1600" dirty="0"/>
          </a:p>
          <a:p>
            <a:pPr marL="0" indent="0">
              <a:lnSpc>
                <a:spcPct val="120000"/>
              </a:lnSpc>
              <a:spcBef>
                <a:spcPts val="200"/>
              </a:spcBef>
              <a:buNone/>
            </a:pPr>
            <a:r>
              <a:rPr lang="de-DE" b="1" dirty="0"/>
              <a:t>Verbraucherbildung (Rahmenvorgabe Verbraucherbildung in Schule / BNE)</a:t>
            </a:r>
          </a:p>
          <a:p>
            <a:pPr>
              <a:lnSpc>
                <a:spcPct val="120000"/>
              </a:lnSpc>
              <a:spcBef>
                <a:spcPts val="200"/>
              </a:spcBef>
            </a:pPr>
            <a:r>
              <a:rPr lang="de-DE" dirty="0"/>
              <a:t>Hauswirtschaft ist </a:t>
            </a:r>
            <a:r>
              <a:rPr lang="de-DE" dirty="0" err="1"/>
              <a:t>Leitfach</a:t>
            </a:r>
            <a:r>
              <a:rPr lang="de-DE" dirty="0"/>
              <a:t> der Verbraucherbildung</a:t>
            </a:r>
          </a:p>
          <a:p>
            <a:pPr>
              <a:lnSpc>
                <a:spcPct val="120000"/>
              </a:lnSpc>
              <a:spcBef>
                <a:spcPts val="200"/>
              </a:spcBef>
            </a:pPr>
            <a:r>
              <a:rPr lang="de-DE" dirty="0"/>
              <a:t>Bereiche der Verbraucherbildung finden sich in allen 5 IHF </a:t>
            </a:r>
          </a:p>
          <a:p>
            <a:pPr>
              <a:lnSpc>
                <a:spcPct val="120000"/>
              </a:lnSpc>
              <a:spcBef>
                <a:spcPts val="200"/>
              </a:spcBef>
            </a:pPr>
            <a:r>
              <a:rPr lang="de-DE" dirty="0"/>
              <a:t>die Bedeutsamkeit einer nachhaltigen Entwicklung wird schon in den zentralen Aufgaben und Zielen formuliert</a:t>
            </a:r>
          </a:p>
          <a:p>
            <a:pPr marL="0" indent="0">
              <a:lnSpc>
                <a:spcPct val="120000"/>
              </a:lnSpc>
              <a:spcBef>
                <a:spcPts val="200"/>
              </a:spcBef>
              <a:buNone/>
            </a:pPr>
            <a:endParaRPr lang="de-DE" sz="1600" dirty="0"/>
          </a:p>
          <a:p>
            <a:pPr marL="0" indent="0">
              <a:lnSpc>
                <a:spcPct val="120000"/>
              </a:lnSpc>
              <a:spcBef>
                <a:spcPts val="200"/>
              </a:spcBef>
              <a:buNone/>
            </a:pPr>
            <a:r>
              <a:rPr lang="de-DE" b="1" dirty="0"/>
              <a:t>Berufliche Orientierung (</a:t>
            </a:r>
            <a:r>
              <a:rPr lang="de-DE" b="1" dirty="0" err="1"/>
              <a:t>Curriculumentwicklung</a:t>
            </a:r>
            <a:r>
              <a:rPr lang="de-DE" b="1" dirty="0"/>
              <a:t> SBO 3.1 / </a:t>
            </a:r>
            <a:r>
              <a:rPr lang="de-DE" b="1" dirty="0" err="1"/>
              <a:t>KAoA</a:t>
            </a:r>
            <a:r>
              <a:rPr lang="de-DE" b="1" dirty="0"/>
              <a:t> / Berufsorientierungsindex)</a:t>
            </a:r>
          </a:p>
          <a:p>
            <a:r>
              <a:rPr lang="de-DE" dirty="0"/>
              <a:t>Verknüpfungen lassen sich von Beginn an herstellen</a:t>
            </a:r>
          </a:p>
          <a:p>
            <a:r>
              <a:rPr lang="de-DE" dirty="0"/>
              <a:t>zu entwickelnde Kompetenzen unterstützen bei der  Entwicklung eines beruflichen Selbstkonzeptes </a:t>
            </a:r>
          </a:p>
          <a:p>
            <a:r>
              <a:rPr lang="de-DE" dirty="0"/>
              <a:t>f</a:t>
            </a:r>
            <a:r>
              <a:rPr lang="de-DE"/>
              <a:t>achbezogene </a:t>
            </a:r>
            <a:r>
              <a:rPr lang="de-DE" dirty="0"/>
              <a:t>Arbeitsfelder werden unterrichtsbegleitend betrachtet</a:t>
            </a:r>
          </a:p>
          <a:p>
            <a:r>
              <a:rPr lang="de-DE" dirty="0"/>
              <a:t>rechtliche Vorgaben werden im Hinblick den privaten und beruflichen Kontext differenziert   </a:t>
            </a:r>
          </a:p>
        </p:txBody>
      </p:sp>
      <p:sp>
        <p:nvSpPr>
          <p:cNvPr id="6" name="Foliennummernplatzhalter 5">
            <a:extLst>
              <a:ext uri="{FF2B5EF4-FFF2-40B4-BE49-F238E27FC236}">
                <a16:creationId xmlns:a16="http://schemas.microsoft.com/office/drawing/2014/main" id="{3C203866-80FD-2A40-A83A-AFCDEC564489}"/>
              </a:ext>
            </a:extLst>
          </p:cNvPr>
          <p:cNvSpPr>
            <a:spLocks noGrp="1"/>
          </p:cNvSpPr>
          <p:nvPr>
            <p:ph type="sldNum" sz="quarter" idx="12"/>
          </p:nvPr>
        </p:nvSpPr>
        <p:spPr/>
        <p:txBody>
          <a:bodyPr/>
          <a:lstStyle/>
          <a:p>
            <a:fld id="{512A4277-7E7A-4AAF-BFC7-47646BF5CD0C}" type="slidenum">
              <a:rPr lang="de-DE" smtClean="0"/>
              <a:t>53</a:t>
            </a:fld>
            <a:endParaRPr lang="de-DE" dirty="0"/>
          </a:p>
        </p:txBody>
      </p:sp>
      <p:sp>
        <p:nvSpPr>
          <p:cNvPr id="7" name="Fußzeilenplatzhalter 5"/>
          <p:cNvSpPr>
            <a:spLocks noGrp="1"/>
          </p:cNvSpPr>
          <p:nvPr>
            <p:ph type="ftr" sz="quarter" idx="11"/>
          </p:nvPr>
        </p:nvSpPr>
        <p:spPr>
          <a:xfrm>
            <a:off x="3419872" y="6356350"/>
            <a:ext cx="2952328" cy="365125"/>
          </a:xfrm>
        </p:spPr>
        <p:txBody>
          <a:bodyPr/>
          <a:lstStyle/>
          <a:p>
            <a:r>
              <a:rPr lang="de-DE" dirty="0"/>
              <a:t>Implementationsveranstaltung zur Einführung der Kernlehrpläne</a:t>
            </a:r>
          </a:p>
        </p:txBody>
      </p:sp>
    </p:spTree>
    <p:extLst>
      <p:ext uri="{BB962C8B-B14F-4D97-AF65-F5344CB8AC3E}">
        <p14:creationId xmlns:p14="http://schemas.microsoft.com/office/powerpoint/2010/main" val="38469682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el 1"/>
          <p:cNvSpPr>
            <a:spLocks noGrp="1"/>
          </p:cNvSpPr>
          <p:nvPr>
            <p:ph type="title"/>
          </p:nvPr>
        </p:nvSpPr>
        <p:spPr>
          <a:xfrm>
            <a:off x="457200" y="1125538"/>
            <a:ext cx="8569325" cy="358775"/>
          </a:xfrm>
        </p:spPr>
        <p:txBody>
          <a:bodyPr/>
          <a:lstStyle/>
          <a:p>
            <a:r>
              <a:rPr lang="de-DE"/>
              <a:t>Gliederung</a:t>
            </a:r>
          </a:p>
        </p:txBody>
      </p:sp>
      <p:sp>
        <p:nvSpPr>
          <p:cNvPr id="9" name="Inhaltsplatzhalter 2"/>
          <p:cNvSpPr>
            <a:spLocks noGrp="1"/>
          </p:cNvSpPr>
          <p:nvPr>
            <p:ph idx="1"/>
          </p:nvPr>
        </p:nvSpPr>
        <p:spPr>
          <a:xfrm>
            <a:off x="457200" y="1700213"/>
            <a:ext cx="8218488" cy="4205287"/>
          </a:xfrm>
        </p:spPr>
        <p:txBody>
          <a:bodyPr rtlCol="0">
            <a:normAutofit/>
          </a:bodyPr>
          <a:lstStyle/>
          <a:p>
            <a:pPr marL="514350" indent="-514350" fontAlgn="auto">
              <a:spcBef>
                <a:spcPts val="1200"/>
              </a:spcBef>
              <a:spcAft>
                <a:spcPts val="0"/>
              </a:spcAft>
              <a:buFont typeface="+mj-lt"/>
              <a:buAutoNum type="arabicPeriod"/>
              <a:defRPr/>
            </a:pPr>
            <a:r>
              <a:rPr lang="de-DE" dirty="0">
                <a:solidFill>
                  <a:schemeClr val="bg1">
                    <a:lumMod val="65000"/>
                  </a:schemeClr>
                </a:solidFill>
              </a:rPr>
              <a:t>Merkmale der neuen Kernlehrpläne</a:t>
            </a:r>
          </a:p>
          <a:p>
            <a:pPr marL="514350" indent="-514350" fontAlgn="auto">
              <a:spcBef>
                <a:spcPts val="1200"/>
              </a:spcBef>
              <a:spcAft>
                <a:spcPts val="0"/>
              </a:spcAft>
              <a:buFont typeface="+mj-lt"/>
              <a:buAutoNum type="arabicPeriod"/>
              <a:defRPr/>
            </a:pPr>
            <a:r>
              <a:rPr lang="de-DE" dirty="0">
                <a:solidFill>
                  <a:schemeClr val="bg1">
                    <a:lumMod val="65000"/>
                  </a:schemeClr>
                </a:solidFill>
              </a:rPr>
              <a:t>Übergreifende Aufgaben</a:t>
            </a:r>
          </a:p>
          <a:p>
            <a:pPr marL="514350" indent="-514350" fontAlgn="auto">
              <a:spcBef>
                <a:spcPts val="1200"/>
              </a:spcBef>
              <a:spcAft>
                <a:spcPts val="0"/>
              </a:spcAft>
              <a:buFont typeface="+mj-lt"/>
              <a:buAutoNum type="arabicPeriod"/>
              <a:defRPr/>
            </a:pPr>
            <a:r>
              <a:rPr lang="de-DE" dirty="0">
                <a:solidFill>
                  <a:schemeClr val="bg1">
                    <a:lumMod val="65000"/>
                  </a:schemeClr>
                </a:solidFill>
              </a:rPr>
              <a:t>Schulinterne Lehrpläne</a:t>
            </a:r>
          </a:p>
          <a:p>
            <a:pPr marL="514350" indent="-514350" fontAlgn="auto">
              <a:spcBef>
                <a:spcPts val="1200"/>
              </a:spcBef>
              <a:spcAft>
                <a:spcPts val="0"/>
              </a:spcAft>
              <a:buFont typeface="+mj-lt"/>
              <a:buAutoNum type="arabicPeriod"/>
              <a:defRPr/>
            </a:pPr>
            <a:r>
              <a:rPr lang="de-DE" dirty="0">
                <a:solidFill>
                  <a:schemeClr val="bg1">
                    <a:lumMod val="65000"/>
                  </a:schemeClr>
                </a:solidFill>
              </a:rPr>
              <a:t>Der Kernlehrplan Hauswirtschaft im Detail</a:t>
            </a:r>
          </a:p>
          <a:p>
            <a:pPr marL="514350" indent="-514350" fontAlgn="auto">
              <a:spcBef>
                <a:spcPts val="1200"/>
              </a:spcBef>
              <a:spcAft>
                <a:spcPts val="0"/>
              </a:spcAft>
              <a:buFont typeface="+mj-lt"/>
              <a:buAutoNum type="arabicPeriod"/>
              <a:defRPr/>
            </a:pPr>
            <a:r>
              <a:rPr lang="de-DE" dirty="0"/>
              <a:t>Fachliche Unterstützungsmaterialien</a:t>
            </a:r>
          </a:p>
          <a:p>
            <a:pPr marL="514350" indent="-514350" fontAlgn="auto">
              <a:spcAft>
                <a:spcPts val="0"/>
              </a:spcAft>
              <a:buFont typeface="+mj-lt"/>
              <a:buAutoNum type="arabicPeriod"/>
              <a:defRPr/>
            </a:pPr>
            <a:endParaRPr lang="de-DE" dirty="0"/>
          </a:p>
          <a:p>
            <a:pPr marL="514350" indent="-514350" fontAlgn="auto">
              <a:spcAft>
                <a:spcPts val="0"/>
              </a:spcAft>
              <a:buFont typeface="+mj-lt"/>
              <a:buAutoNum type="arabicPeriod"/>
              <a:defRPr/>
            </a:pPr>
            <a:endParaRPr lang="de-DE" dirty="0"/>
          </a:p>
          <a:p>
            <a:pPr marL="514350" indent="-514350" fontAlgn="auto">
              <a:spcAft>
                <a:spcPts val="0"/>
              </a:spcAft>
              <a:buFont typeface="+mj-lt"/>
              <a:buAutoNum type="arabicPeriod"/>
              <a:defRPr/>
            </a:pPr>
            <a:endParaRPr lang="de-DE" dirty="0"/>
          </a:p>
          <a:p>
            <a:pPr marL="514350" indent="-514350" fontAlgn="auto">
              <a:spcAft>
                <a:spcPts val="0"/>
              </a:spcAft>
              <a:buFont typeface="+mj-lt"/>
              <a:buAutoNum type="arabicPeriod"/>
              <a:defRPr/>
            </a:pPr>
            <a:endParaRPr lang="de-DE" dirty="0"/>
          </a:p>
        </p:txBody>
      </p:sp>
      <p:sp>
        <p:nvSpPr>
          <p:cNvPr id="5" name="Foliennummernplatzhalter 4"/>
          <p:cNvSpPr>
            <a:spLocks noGrp="1"/>
          </p:cNvSpPr>
          <p:nvPr>
            <p:ph type="sldNum" sz="quarter" idx="12"/>
          </p:nvPr>
        </p:nvSpPr>
        <p:spPr/>
        <p:txBody>
          <a:bodyPr/>
          <a:lstStyle/>
          <a:p>
            <a:pPr>
              <a:defRPr/>
            </a:pPr>
            <a:fld id="{F70B00F0-BFDA-4FC6-9971-4B291F15D47A}" type="slidenum">
              <a:rPr lang="de-DE"/>
              <a:pPr>
                <a:defRPr/>
              </a:pPr>
              <a:t>54</a:t>
            </a:fld>
            <a:endParaRPr lang="de-DE"/>
          </a:p>
        </p:txBody>
      </p:sp>
      <p:sp>
        <p:nvSpPr>
          <p:cNvPr id="6" name="Fußzeilenplatzhalter 5"/>
          <p:cNvSpPr>
            <a:spLocks noGrp="1"/>
          </p:cNvSpPr>
          <p:nvPr>
            <p:ph type="ftr" sz="quarter" idx="11"/>
          </p:nvPr>
        </p:nvSpPr>
        <p:spPr>
          <a:xfrm>
            <a:off x="3419872" y="6356350"/>
            <a:ext cx="2952328" cy="365125"/>
          </a:xfrm>
        </p:spPr>
        <p:txBody>
          <a:bodyPr/>
          <a:lstStyle/>
          <a:p>
            <a:r>
              <a:rPr lang="de-DE" dirty="0"/>
              <a:t>Implementationsveranstaltung zur Einführung der Kernlehrpläne</a:t>
            </a:r>
          </a:p>
        </p:txBody>
      </p:sp>
    </p:spTree>
    <p:extLst>
      <p:ext uri="{BB962C8B-B14F-4D97-AF65-F5344CB8AC3E}">
        <p14:creationId xmlns:p14="http://schemas.microsoft.com/office/powerpoint/2010/main" val="624578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Unterstützungsmaterialien</a:t>
            </a:r>
          </a:p>
        </p:txBody>
      </p:sp>
      <p:sp>
        <p:nvSpPr>
          <p:cNvPr id="3" name="Inhaltsplatzhalter 2"/>
          <p:cNvSpPr>
            <a:spLocks noGrp="1"/>
          </p:cNvSpPr>
          <p:nvPr>
            <p:ph idx="1"/>
          </p:nvPr>
        </p:nvSpPr>
        <p:spPr/>
        <p:txBody>
          <a:bodyPr>
            <a:normAutofit/>
          </a:bodyPr>
          <a:lstStyle/>
          <a:p>
            <a:pPr marL="0" indent="0">
              <a:buNone/>
            </a:pPr>
            <a:r>
              <a:rPr lang="de-DE" dirty="0"/>
              <a:t>Werden im Lehrplannavigator zur Verfügung gestellt und sukzessive </a:t>
            </a:r>
            <a:r>
              <a:rPr lang="de-DE"/>
              <a:t>ergänzt</a:t>
            </a:r>
            <a:r>
              <a:rPr lang="de-DE" smtClean="0"/>
              <a:t>:</a:t>
            </a:r>
          </a:p>
          <a:p>
            <a:pPr marL="0" indent="0">
              <a:buNone/>
            </a:pPr>
            <a:endParaRPr lang="de-DE" sz="2200" dirty="0"/>
          </a:p>
          <a:p>
            <a:r>
              <a:rPr lang="de-DE" sz="2200" dirty="0"/>
              <a:t>Beispiel eines schulinternen Lehrplanes</a:t>
            </a:r>
          </a:p>
          <a:p>
            <a:r>
              <a:rPr lang="de-DE" sz="2200" dirty="0"/>
              <a:t>Beispiele für konkretisierte Unterrichtsvorhaben</a:t>
            </a:r>
          </a:p>
          <a:p>
            <a:pPr marL="0" indent="0" algn="ctr">
              <a:buNone/>
            </a:pPr>
            <a:r>
              <a:rPr lang="de-DE" sz="2100" dirty="0" smtClean="0">
                <a:hlinkClick r:id="rId3"/>
              </a:rPr>
              <a:t>https</a:t>
            </a:r>
            <a:r>
              <a:rPr lang="de-DE" sz="2100" dirty="0">
                <a:hlinkClick r:id="rId3"/>
              </a:rPr>
              <a:t>://www.schulentwicklung.nrw.de/lehrplaene/lehrplannavigator-s-i/</a:t>
            </a:r>
            <a:endParaRPr lang="de-DE" sz="2100" dirty="0"/>
          </a:p>
          <a:p>
            <a:pPr marL="0" indent="0" algn="ctr">
              <a:buNone/>
            </a:pPr>
            <a:endParaRPr lang="de-DE" sz="2100" dirty="0"/>
          </a:p>
          <a:p>
            <a:pPr marL="0" indent="0">
              <a:buNone/>
            </a:pPr>
            <a:endParaRPr lang="de-DE" dirty="0"/>
          </a:p>
          <a:p>
            <a:pPr marL="0" indent="0">
              <a:buNone/>
            </a:pPr>
            <a:endParaRPr lang="de-DE" dirty="0"/>
          </a:p>
        </p:txBody>
      </p:sp>
      <p:sp>
        <p:nvSpPr>
          <p:cNvPr id="6" name="Foliennummernplatzhalter 5"/>
          <p:cNvSpPr>
            <a:spLocks noGrp="1"/>
          </p:cNvSpPr>
          <p:nvPr>
            <p:ph type="sldNum" sz="quarter" idx="12"/>
          </p:nvPr>
        </p:nvSpPr>
        <p:spPr/>
        <p:txBody>
          <a:bodyPr/>
          <a:lstStyle/>
          <a:p>
            <a:pPr>
              <a:defRPr/>
            </a:pPr>
            <a:fld id="{116DE0A1-DA30-4132-88C8-25B8B22FB0CD}" type="slidenum">
              <a:rPr lang="de-DE" smtClean="0"/>
              <a:pPr>
                <a:defRPr/>
              </a:pPr>
              <a:t>55</a:t>
            </a:fld>
            <a:endParaRPr lang="de-DE"/>
          </a:p>
        </p:txBody>
      </p:sp>
      <p:sp>
        <p:nvSpPr>
          <p:cNvPr id="7" name="Fußzeilenplatzhalter 5"/>
          <p:cNvSpPr>
            <a:spLocks noGrp="1"/>
          </p:cNvSpPr>
          <p:nvPr>
            <p:ph type="ftr" sz="quarter" idx="11"/>
          </p:nvPr>
        </p:nvSpPr>
        <p:spPr>
          <a:xfrm>
            <a:off x="3419872" y="6356350"/>
            <a:ext cx="2952328" cy="365125"/>
          </a:xfrm>
        </p:spPr>
        <p:txBody>
          <a:bodyPr/>
          <a:lstStyle/>
          <a:p>
            <a:r>
              <a:rPr lang="de-DE" dirty="0"/>
              <a:t>Implementationsveranstaltung zur Einführung der Kernlehrpläne</a:t>
            </a:r>
          </a:p>
        </p:txBody>
      </p:sp>
    </p:spTree>
    <p:extLst>
      <p:ext uri="{BB962C8B-B14F-4D97-AF65-F5344CB8AC3E}">
        <p14:creationId xmlns:p14="http://schemas.microsoft.com/office/powerpoint/2010/main" val="28331711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1916832"/>
            <a:ext cx="8147248" cy="3096344"/>
          </a:xfrm>
        </p:spPr>
        <p:txBody>
          <a:bodyPr anchor="ctr" anchorCtr="0">
            <a:noAutofit/>
          </a:bodyPr>
          <a:lstStyle/>
          <a:p>
            <a:pPr algn="ctr"/>
            <a:r>
              <a:rPr lang="de-DE" sz="3200" b="0" dirty="0">
                <a:solidFill>
                  <a:srgbClr val="0070C0"/>
                </a:solidFill>
              </a:rPr>
              <a:t/>
            </a:r>
            <a:br>
              <a:rPr lang="de-DE" sz="3200" b="0" dirty="0">
                <a:solidFill>
                  <a:srgbClr val="0070C0"/>
                </a:solidFill>
              </a:rPr>
            </a:br>
            <a:r>
              <a:rPr lang="de-DE" sz="3200" b="0" dirty="0">
                <a:solidFill>
                  <a:srgbClr val="0070C0"/>
                </a:solidFill>
              </a:rPr>
              <a:t/>
            </a:r>
            <a:br>
              <a:rPr lang="de-DE" sz="3200" b="0" dirty="0">
                <a:solidFill>
                  <a:srgbClr val="0070C0"/>
                </a:solidFill>
              </a:rPr>
            </a:br>
            <a:r>
              <a:rPr lang="de-DE" sz="3200" b="0" dirty="0">
                <a:solidFill>
                  <a:srgbClr val="0070C0"/>
                </a:solidFill>
              </a:rPr>
              <a:t/>
            </a:r>
            <a:br>
              <a:rPr lang="de-DE" sz="3200" b="0" dirty="0">
                <a:solidFill>
                  <a:srgbClr val="0070C0"/>
                </a:solidFill>
              </a:rPr>
            </a:br>
            <a:r>
              <a:rPr lang="de-DE" sz="3600" b="0" dirty="0">
                <a:solidFill>
                  <a:srgbClr val="0070C0"/>
                </a:solidFill>
                <a:latin typeface="+mn-lt"/>
              </a:rPr>
              <a:t>Abschnitt C: Technik</a:t>
            </a:r>
            <a:br>
              <a:rPr lang="de-DE" sz="3600" b="0" dirty="0">
                <a:solidFill>
                  <a:srgbClr val="0070C0"/>
                </a:solidFill>
                <a:latin typeface="+mn-lt"/>
              </a:rPr>
            </a:br>
            <a:r>
              <a:rPr lang="de-DE" sz="3200" b="0" dirty="0">
                <a:solidFill>
                  <a:srgbClr val="0070C0"/>
                </a:solidFill>
              </a:rPr>
              <a:t/>
            </a:r>
            <a:br>
              <a:rPr lang="de-DE" sz="3200" b="0" dirty="0">
                <a:solidFill>
                  <a:srgbClr val="0070C0"/>
                </a:solidFill>
              </a:rPr>
            </a:br>
            <a:endParaRPr lang="de-DE" sz="3200" b="0" dirty="0">
              <a:solidFill>
                <a:srgbClr val="0070C0"/>
              </a:solidFill>
            </a:endParaRPr>
          </a:p>
        </p:txBody>
      </p:sp>
      <p:sp>
        <p:nvSpPr>
          <p:cNvPr id="4" name="Fußzeilenplatzhalter 5"/>
          <p:cNvSpPr>
            <a:spLocks noGrp="1"/>
          </p:cNvSpPr>
          <p:nvPr>
            <p:ph type="ftr" sz="quarter" idx="11"/>
          </p:nvPr>
        </p:nvSpPr>
        <p:spPr>
          <a:xfrm>
            <a:off x="3419872" y="6356350"/>
            <a:ext cx="2952328" cy="365125"/>
          </a:xfrm>
        </p:spPr>
        <p:txBody>
          <a:bodyPr/>
          <a:lstStyle/>
          <a:p>
            <a:r>
              <a:rPr lang="de-DE" dirty="0"/>
              <a:t>Implementationsveranstaltung zur Einführung der Kernlehrpläne</a:t>
            </a:r>
          </a:p>
        </p:txBody>
      </p:sp>
    </p:spTree>
    <p:extLst>
      <p:ext uri="{BB962C8B-B14F-4D97-AF65-F5344CB8AC3E}">
        <p14:creationId xmlns:p14="http://schemas.microsoft.com/office/powerpoint/2010/main" val="41405904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CustomShape 1"/>
          <p:cNvSpPr/>
          <p:nvPr/>
        </p:nvSpPr>
        <p:spPr>
          <a:xfrm>
            <a:off x="457200" y="1124640"/>
            <a:ext cx="856764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400" b="0" strike="noStrike" spc="-1">
                <a:solidFill>
                  <a:srgbClr val="000000"/>
                </a:solidFill>
                <a:latin typeface="Calibri"/>
                <a:ea typeface="DejaVu Sans"/>
              </a:rPr>
              <a:t>Gliederung</a:t>
            </a:r>
            <a:endParaRPr lang="de-DE" sz="3400" b="0" strike="noStrike" spc="-1">
              <a:latin typeface="Arial"/>
            </a:endParaRPr>
          </a:p>
        </p:txBody>
      </p:sp>
      <p:sp>
        <p:nvSpPr>
          <p:cNvPr id="282" name="CustomShape 3"/>
          <p:cNvSpPr/>
          <p:nvPr/>
        </p:nvSpPr>
        <p:spPr>
          <a:xfrm>
            <a:off x="457200" y="1700640"/>
            <a:ext cx="8217720" cy="42037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514440" indent="-513000">
              <a:lnSpc>
                <a:spcPct val="100000"/>
              </a:lnSpc>
              <a:spcBef>
                <a:spcPts val="1199"/>
              </a:spcBef>
              <a:buClr>
                <a:srgbClr val="A6A6A6"/>
              </a:buClr>
              <a:buFont typeface="Calibri"/>
              <a:buAutoNum type="arabicPeriod"/>
            </a:pPr>
            <a:r>
              <a:rPr lang="de-DE" sz="2800" b="0" strike="noStrike" spc="-1" dirty="0">
                <a:solidFill>
                  <a:srgbClr val="A6A6A6"/>
                </a:solidFill>
                <a:latin typeface="Calibri"/>
                <a:ea typeface="DejaVu Sans"/>
              </a:rPr>
              <a:t>Merkmale der neuen Kernlehrpläne</a:t>
            </a:r>
            <a:endParaRPr lang="de-DE" sz="2800" b="0" strike="noStrike" spc="-1" dirty="0">
              <a:latin typeface="Arial"/>
            </a:endParaRPr>
          </a:p>
          <a:p>
            <a:pPr marL="514440" indent="-513000">
              <a:lnSpc>
                <a:spcPct val="100000"/>
              </a:lnSpc>
              <a:spcBef>
                <a:spcPts val="1199"/>
              </a:spcBef>
              <a:buClr>
                <a:srgbClr val="A6A6A6"/>
              </a:buClr>
              <a:buFont typeface="Calibri"/>
              <a:buAutoNum type="arabicPeriod"/>
            </a:pPr>
            <a:r>
              <a:rPr lang="de-DE" sz="2800" b="0" strike="noStrike" spc="-1" dirty="0">
                <a:solidFill>
                  <a:srgbClr val="A6A6A6"/>
                </a:solidFill>
                <a:latin typeface="Calibri"/>
                <a:ea typeface="DejaVu Sans"/>
              </a:rPr>
              <a:t>Übergreifende Aufgaben</a:t>
            </a:r>
            <a:endParaRPr lang="de-DE" sz="2800" b="0" strike="noStrike" spc="-1" dirty="0">
              <a:latin typeface="Arial"/>
            </a:endParaRPr>
          </a:p>
          <a:p>
            <a:pPr marL="514440" indent="-513000">
              <a:lnSpc>
                <a:spcPct val="100000"/>
              </a:lnSpc>
              <a:spcBef>
                <a:spcPts val="1199"/>
              </a:spcBef>
              <a:buClr>
                <a:srgbClr val="A6A6A6"/>
              </a:buClr>
              <a:buFont typeface="Calibri"/>
              <a:buAutoNum type="arabicPeriod"/>
            </a:pPr>
            <a:r>
              <a:rPr lang="de-DE" sz="2800" b="0" strike="noStrike" spc="-1" dirty="0">
                <a:solidFill>
                  <a:srgbClr val="A6A6A6"/>
                </a:solidFill>
                <a:latin typeface="Calibri"/>
                <a:ea typeface="DejaVu Sans"/>
              </a:rPr>
              <a:t>Schulinterne Lehrpläne</a:t>
            </a:r>
            <a:endParaRPr lang="de-DE" sz="2800" b="0" strike="noStrike" spc="-1" dirty="0">
              <a:latin typeface="Arial"/>
            </a:endParaRPr>
          </a:p>
          <a:p>
            <a:pPr marL="514440" indent="-513000">
              <a:lnSpc>
                <a:spcPct val="100000"/>
              </a:lnSpc>
              <a:spcBef>
                <a:spcPts val="1199"/>
              </a:spcBef>
              <a:buClr>
                <a:srgbClr val="000000"/>
              </a:buClr>
              <a:buFont typeface="Calibri"/>
              <a:buAutoNum type="arabicPeriod"/>
            </a:pPr>
            <a:r>
              <a:rPr lang="de-DE" sz="2800" b="0" strike="noStrike" spc="-1" dirty="0">
                <a:solidFill>
                  <a:srgbClr val="000000"/>
                </a:solidFill>
                <a:latin typeface="Calibri"/>
                <a:ea typeface="DejaVu Sans"/>
              </a:rPr>
              <a:t>Der Kernlehrplan Technik im Detail</a:t>
            </a:r>
            <a:endParaRPr lang="de-DE" sz="2800" b="0" strike="noStrike" spc="-1" dirty="0">
              <a:latin typeface="Arial"/>
            </a:endParaRPr>
          </a:p>
          <a:p>
            <a:pPr marL="514440" indent="-513000">
              <a:lnSpc>
                <a:spcPct val="100000"/>
              </a:lnSpc>
              <a:spcBef>
                <a:spcPts val="1199"/>
              </a:spcBef>
              <a:buClr>
                <a:srgbClr val="A6A6A6"/>
              </a:buClr>
              <a:buFont typeface="Calibri"/>
              <a:buAutoNum type="arabicPeriod"/>
            </a:pPr>
            <a:r>
              <a:rPr lang="de-DE" sz="2800" b="0" strike="noStrike" spc="-1" dirty="0">
                <a:solidFill>
                  <a:srgbClr val="A6A6A6"/>
                </a:solidFill>
                <a:latin typeface="Calibri"/>
                <a:ea typeface="DejaVu Sans"/>
              </a:rPr>
              <a:t>Fachliche Unterstützungsmaterialien</a:t>
            </a:r>
            <a:endParaRPr lang="de-DE" sz="2800" b="0" strike="noStrike" spc="-1" dirty="0">
              <a:latin typeface="Arial"/>
            </a:endParaRPr>
          </a:p>
          <a:p>
            <a:pPr>
              <a:lnSpc>
                <a:spcPct val="100000"/>
              </a:lnSpc>
              <a:spcBef>
                <a:spcPts val="561"/>
              </a:spcBef>
            </a:pPr>
            <a:endParaRPr lang="de-DE" sz="2800" b="0" strike="noStrike" spc="-1" dirty="0">
              <a:latin typeface="Arial"/>
            </a:endParaRPr>
          </a:p>
          <a:p>
            <a:pPr>
              <a:lnSpc>
                <a:spcPct val="100000"/>
              </a:lnSpc>
              <a:spcBef>
                <a:spcPts val="561"/>
              </a:spcBef>
            </a:pPr>
            <a:endParaRPr lang="de-DE" sz="2800" b="0" strike="noStrike" spc="-1" dirty="0">
              <a:latin typeface="Arial"/>
            </a:endParaRPr>
          </a:p>
          <a:p>
            <a:pPr>
              <a:lnSpc>
                <a:spcPct val="100000"/>
              </a:lnSpc>
              <a:spcBef>
                <a:spcPts val="561"/>
              </a:spcBef>
            </a:pPr>
            <a:endParaRPr lang="de-DE" sz="2800" b="0" strike="noStrike" spc="-1" dirty="0">
              <a:latin typeface="Arial"/>
            </a:endParaRPr>
          </a:p>
          <a:p>
            <a:pPr>
              <a:lnSpc>
                <a:spcPct val="100000"/>
              </a:lnSpc>
              <a:spcBef>
                <a:spcPts val="561"/>
              </a:spcBef>
            </a:pPr>
            <a:endParaRPr lang="de-DE" sz="2800" b="0" strike="noStrike" spc="-1" dirty="0">
              <a:latin typeface="Arial"/>
            </a:endParaRPr>
          </a:p>
        </p:txBody>
      </p:sp>
      <p:sp>
        <p:nvSpPr>
          <p:cNvPr id="283" name="CustomShape 4"/>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1BA02D07-3595-4194-A146-3FC46FDC4395}" type="slidenum">
              <a:rPr lang="de-DE" sz="1200" b="0" strike="noStrike" spc="-1">
                <a:solidFill>
                  <a:srgbClr val="8B8B8B"/>
                </a:solidFill>
                <a:latin typeface="Calibri"/>
                <a:ea typeface="DejaVu Sans"/>
              </a:rPr>
              <a:t>57</a:t>
            </a:fld>
            <a:endParaRPr lang="de-DE" sz="1200" b="0" strike="noStrike" spc="-1">
              <a:latin typeface="Arial"/>
            </a:endParaRPr>
          </a:p>
        </p:txBody>
      </p:sp>
      <p:sp>
        <p:nvSpPr>
          <p:cNvPr id="6" name="Fußzeilenplatzhalter 5"/>
          <p:cNvSpPr>
            <a:spLocks noGrp="1"/>
          </p:cNvSpPr>
          <p:nvPr>
            <p:ph type="ftr" sz="quarter" idx="11"/>
          </p:nvPr>
        </p:nvSpPr>
        <p:spPr>
          <a:xfrm>
            <a:off x="3419872" y="6356350"/>
            <a:ext cx="2952328" cy="365125"/>
          </a:xfrm>
        </p:spPr>
        <p:txBody>
          <a:bodyPr/>
          <a:lstStyle/>
          <a:p>
            <a:r>
              <a:rPr lang="de-DE" dirty="0"/>
              <a:t>Implementationsveranstaltung zur Einführung der Kernlehrpläne</a:t>
            </a:r>
          </a:p>
        </p:txBody>
      </p:sp>
    </p:spTree>
    <p:extLst>
      <p:ext uri="{BB962C8B-B14F-4D97-AF65-F5344CB8AC3E}">
        <p14:creationId xmlns:p14="http://schemas.microsoft.com/office/powerpoint/2010/main" val="23323430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CustomShape 1"/>
          <p:cNvSpPr/>
          <p:nvPr/>
        </p:nvSpPr>
        <p:spPr>
          <a:xfrm>
            <a:off x="457200" y="1124640"/>
            <a:ext cx="822816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400" b="0" strike="noStrike" spc="-1">
                <a:solidFill>
                  <a:srgbClr val="000000"/>
                </a:solidFill>
                <a:latin typeface="Calibri"/>
                <a:ea typeface="DejaVu Sans"/>
              </a:rPr>
              <a:t>Die wichtigsten Kontinuitäten</a:t>
            </a:r>
            <a:endParaRPr lang="de-DE" sz="3400" b="0" strike="noStrike" spc="-1">
              <a:latin typeface="Arial"/>
            </a:endParaRPr>
          </a:p>
        </p:txBody>
      </p:sp>
      <p:sp>
        <p:nvSpPr>
          <p:cNvPr id="285" name="CustomShape 2"/>
          <p:cNvSpPr/>
          <p:nvPr/>
        </p:nvSpPr>
        <p:spPr>
          <a:xfrm>
            <a:off x="457200" y="1700280"/>
            <a:ext cx="8228160" cy="42037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rmAutofit fontScale="92500"/>
          </a:bodyPr>
          <a:lstStyle/>
          <a:p>
            <a:pPr>
              <a:lnSpc>
                <a:spcPct val="100000"/>
              </a:lnSpc>
              <a:spcBef>
                <a:spcPts val="561"/>
              </a:spcBef>
            </a:pPr>
            <a:r>
              <a:rPr lang="de-DE" sz="2800" b="0" strike="noStrike" spc="-1" dirty="0">
                <a:solidFill>
                  <a:srgbClr val="000000"/>
                </a:solidFill>
                <a:latin typeface="Calibri"/>
                <a:ea typeface="DejaVu Sans"/>
              </a:rPr>
              <a:t>Beibehalten der drei </a:t>
            </a:r>
            <a:r>
              <a:rPr lang="de-DE" sz="2800" spc="-1" dirty="0">
                <a:solidFill>
                  <a:srgbClr val="000000"/>
                </a:solidFill>
                <a:latin typeface="Calibri"/>
                <a:ea typeface="DejaVu Sans"/>
              </a:rPr>
              <a:t>K</a:t>
            </a:r>
            <a:r>
              <a:rPr lang="de-DE" sz="2800" b="0" strike="noStrike" spc="-1" dirty="0">
                <a:solidFill>
                  <a:srgbClr val="000000"/>
                </a:solidFill>
                <a:latin typeface="Calibri"/>
                <a:ea typeface="DejaVu Sans"/>
              </a:rPr>
              <a:t>ategorien (Stoff, Energie, Information)</a:t>
            </a:r>
            <a:endParaRPr lang="de-DE" sz="2800" b="0" strike="noStrike" spc="-1" dirty="0">
              <a:latin typeface="Arial"/>
            </a:endParaRPr>
          </a:p>
          <a:p>
            <a:pPr marL="743040" lvl="1" indent="-284400">
              <a:lnSpc>
                <a:spcPct val="100000"/>
              </a:lnSpc>
              <a:spcBef>
                <a:spcPts val="439"/>
              </a:spcBef>
              <a:buClr>
                <a:srgbClr val="000000"/>
              </a:buClr>
              <a:buFont typeface="Arial"/>
              <a:buChar char="–"/>
            </a:pPr>
            <a:r>
              <a:rPr lang="de-DE" sz="2000" b="0" strike="noStrike" spc="-1" dirty="0">
                <a:solidFill>
                  <a:srgbClr val="000000"/>
                </a:solidFill>
                <a:latin typeface="Calibri"/>
                <a:ea typeface="DejaVu Sans"/>
              </a:rPr>
              <a:t>	</a:t>
            </a:r>
            <a:r>
              <a:rPr lang="de-DE" sz="2200" spc="-1" dirty="0">
                <a:solidFill>
                  <a:srgbClr val="000000"/>
                </a:solidFill>
                <a:latin typeface="Calibri"/>
                <a:ea typeface="DejaVu Sans"/>
              </a:rPr>
              <a:t>technische Funktionen</a:t>
            </a:r>
            <a:r>
              <a:rPr lang="de-DE" sz="2200" b="0" strike="noStrike" spc="-1" dirty="0">
                <a:solidFill>
                  <a:srgbClr val="000000"/>
                </a:solidFill>
                <a:latin typeface="Calibri"/>
                <a:ea typeface="DejaVu Sans"/>
              </a:rPr>
              <a:t> </a:t>
            </a:r>
            <a:endParaRPr lang="de-DE" sz="2200" b="0" strike="noStrike" spc="-1" dirty="0">
              <a:latin typeface="Arial"/>
            </a:endParaRPr>
          </a:p>
          <a:p>
            <a:pPr marL="1200240" lvl="2" indent="-284400">
              <a:spcBef>
                <a:spcPts val="439"/>
              </a:spcBef>
              <a:buClr>
                <a:srgbClr val="000000"/>
              </a:buClr>
              <a:buFont typeface="Arial"/>
              <a:buChar char="–"/>
            </a:pPr>
            <a:r>
              <a:rPr lang="de-DE" sz="2200" b="0" strike="noStrike" spc="-1" dirty="0">
                <a:solidFill>
                  <a:srgbClr val="000000"/>
                </a:solidFill>
                <a:latin typeface="Calibri"/>
                <a:ea typeface="DejaVu Sans"/>
              </a:rPr>
              <a:t>Wandlung</a:t>
            </a:r>
          </a:p>
          <a:p>
            <a:pPr marL="1200240" lvl="2" indent="-284400">
              <a:spcBef>
                <a:spcPts val="439"/>
              </a:spcBef>
              <a:buClr>
                <a:srgbClr val="000000"/>
              </a:buClr>
              <a:buFont typeface="Arial"/>
              <a:buChar char="–"/>
            </a:pPr>
            <a:r>
              <a:rPr lang="de-DE" sz="2200" spc="-1" dirty="0">
                <a:solidFill>
                  <a:srgbClr val="000000"/>
                </a:solidFill>
                <a:latin typeface="Calibri"/>
                <a:ea typeface="DejaVu Sans"/>
              </a:rPr>
              <a:t>Transport</a:t>
            </a:r>
          </a:p>
          <a:p>
            <a:pPr marL="1200240" lvl="2" indent="-284400">
              <a:spcBef>
                <a:spcPts val="439"/>
              </a:spcBef>
              <a:buClr>
                <a:srgbClr val="000000"/>
              </a:buClr>
              <a:buFont typeface="Arial"/>
              <a:buChar char="–"/>
            </a:pPr>
            <a:r>
              <a:rPr lang="de-DE" sz="2200" b="0" strike="noStrike" spc="-1" dirty="0">
                <a:solidFill>
                  <a:srgbClr val="000000"/>
                </a:solidFill>
                <a:latin typeface="Calibri"/>
                <a:ea typeface="DejaVu Sans"/>
              </a:rPr>
              <a:t>Speicherung </a:t>
            </a:r>
            <a:endParaRPr lang="de-DE" sz="2200" b="0" strike="noStrike" spc="-1" dirty="0">
              <a:latin typeface="Arial"/>
            </a:endParaRPr>
          </a:p>
          <a:p>
            <a:pPr marL="457200">
              <a:lnSpc>
                <a:spcPct val="100000"/>
              </a:lnSpc>
              <a:spcBef>
                <a:spcPts val="439"/>
              </a:spcBef>
            </a:pPr>
            <a:endParaRPr lang="de-DE" sz="2200" b="0" strike="noStrike" spc="-1" dirty="0">
              <a:latin typeface="Arial"/>
            </a:endParaRPr>
          </a:p>
          <a:p>
            <a:pPr marL="457200">
              <a:lnSpc>
                <a:spcPct val="100000"/>
              </a:lnSpc>
              <a:spcBef>
                <a:spcPts val="561"/>
              </a:spcBef>
            </a:pPr>
            <a:r>
              <a:rPr lang="de-DE" sz="2800" b="0" strike="noStrike" spc="-1" dirty="0">
                <a:solidFill>
                  <a:srgbClr val="000000"/>
                </a:solidFill>
                <a:latin typeface="Calibri"/>
                <a:ea typeface="DejaVu Sans"/>
              </a:rPr>
              <a:t>Prinzipien der </a:t>
            </a:r>
            <a:r>
              <a:rPr lang="de-DE" sz="2800" b="0" strike="noStrike" spc="-1" dirty="0" smtClean="0">
                <a:solidFill>
                  <a:srgbClr val="000000"/>
                </a:solidFill>
                <a:latin typeface="Calibri"/>
                <a:ea typeface="DejaVu Sans"/>
              </a:rPr>
              <a:t>Technik</a:t>
            </a:r>
            <a:endParaRPr lang="de-DE" sz="2800" b="0" strike="noStrike" spc="-1" dirty="0">
              <a:latin typeface="Arial"/>
            </a:endParaRPr>
          </a:p>
          <a:p>
            <a:pPr marL="743040" lvl="1" indent="-284400">
              <a:lnSpc>
                <a:spcPct val="100000"/>
              </a:lnSpc>
              <a:spcBef>
                <a:spcPts val="439"/>
              </a:spcBef>
              <a:buClr>
                <a:srgbClr val="000000"/>
              </a:buClr>
              <a:buFont typeface="Arial"/>
              <a:buChar char="–"/>
            </a:pPr>
            <a:r>
              <a:rPr lang="de-DE" sz="2200" b="0" strike="noStrike" spc="-1" dirty="0">
                <a:solidFill>
                  <a:srgbClr val="000000"/>
                </a:solidFill>
                <a:latin typeface="Calibri"/>
                <a:ea typeface="DejaVu Sans"/>
              </a:rPr>
              <a:t>Technische Sachkenntnis</a:t>
            </a:r>
            <a:endParaRPr lang="de-DE" sz="2200" b="0" strike="noStrike" spc="-1" dirty="0">
              <a:latin typeface="Arial"/>
            </a:endParaRPr>
          </a:p>
          <a:p>
            <a:pPr marL="743040" lvl="1" indent="-284400">
              <a:lnSpc>
                <a:spcPct val="100000"/>
              </a:lnSpc>
              <a:spcBef>
                <a:spcPts val="439"/>
              </a:spcBef>
              <a:buClr>
                <a:srgbClr val="000000"/>
              </a:buClr>
              <a:buFont typeface="Arial"/>
              <a:buChar char="–"/>
            </a:pPr>
            <a:r>
              <a:rPr lang="de-DE" sz="2200" b="0" strike="noStrike" spc="-1" dirty="0">
                <a:solidFill>
                  <a:srgbClr val="000000"/>
                </a:solidFill>
                <a:latin typeface="Calibri"/>
                <a:ea typeface="DejaVu Sans"/>
              </a:rPr>
              <a:t>Analysieren </a:t>
            </a:r>
            <a:r>
              <a:rPr lang="de-DE" sz="2200" spc="-1" dirty="0">
                <a:solidFill>
                  <a:srgbClr val="000000"/>
                </a:solidFill>
                <a:latin typeface="Calibri"/>
                <a:ea typeface="DejaVu Sans"/>
              </a:rPr>
              <a:t>technischer Systeme</a:t>
            </a:r>
            <a:r>
              <a:rPr lang="de-DE" sz="2200" b="0" strike="noStrike" spc="-1" dirty="0">
                <a:solidFill>
                  <a:srgbClr val="000000"/>
                </a:solidFill>
                <a:latin typeface="Calibri"/>
                <a:ea typeface="DejaVu Sans"/>
              </a:rPr>
              <a:t> </a:t>
            </a:r>
            <a:endParaRPr lang="de-DE" sz="2200" b="0" strike="noStrike" spc="-1" dirty="0">
              <a:latin typeface="Arial"/>
            </a:endParaRPr>
          </a:p>
          <a:p>
            <a:pPr marL="743040" lvl="1" indent="-284400">
              <a:lnSpc>
                <a:spcPct val="100000"/>
              </a:lnSpc>
              <a:spcBef>
                <a:spcPts val="439"/>
              </a:spcBef>
              <a:buClr>
                <a:srgbClr val="000000"/>
              </a:buClr>
              <a:buFont typeface="Arial"/>
              <a:buChar char="–"/>
            </a:pPr>
            <a:r>
              <a:rPr lang="de-DE" sz="2200" spc="-1" dirty="0">
                <a:solidFill>
                  <a:srgbClr val="000000"/>
                </a:solidFill>
                <a:latin typeface="Calibri"/>
              </a:rPr>
              <a:t>Bewältigung realer technischer Aufgaben unter Anwendung theoretischer und praktischer Verfahren</a:t>
            </a:r>
            <a:r>
              <a:rPr lang="de-DE" sz="2200" b="0" strike="noStrike" spc="-1" dirty="0">
                <a:solidFill>
                  <a:srgbClr val="000000"/>
                </a:solidFill>
                <a:latin typeface="Calibri"/>
                <a:ea typeface="DejaVu Sans"/>
              </a:rPr>
              <a:t> </a:t>
            </a:r>
            <a:endParaRPr lang="de-DE" sz="2200" b="0" strike="noStrike" spc="-1" dirty="0">
              <a:latin typeface="Arial"/>
            </a:endParaRPr>
          </a:p>
          <a:p>
            <a:pPr>
              <a:lnSpc>
                <a:spcPct val="100000"/>
              </a:lnSpc>
            </a:pPr>
            <a:endParaRPr lang="de-DE" sz="2200" b="0" strike="noStrike" spc="-1" dirty="0">
              <a:latin typeface="Arial"/>
            </a:endParaRPr>
          </a:p>
          <a:p>
            <a:pPr>
              <a:lnSpc>
                <a:spcPct val="100000"/>
              </a:lnSpc>
              <a:spcBef>
                <a:spcPts val="561"/>
              </a:spcBef>
            </a:pPr>
            <a:endParaRPr lang="de-DE" sz="2200" b="0" strike="noStrike" spc="-1" dirty="0">
              <a:latin typeface="Arial"/>
            </a:endParaRPr>
          </a:p>
          <a:p>
            <a:pPr>
              <a:lnSpc>
                <a:spcPct val="100000"/>
              </a:lnSpc>
              <a:spcBef>
                <a:spcPts val="561"/>
              </a:spcBef>
            </a:pPr>
            <a:endParaRPr lang="de-DE" sz="2200" b="0" strike="noStrike" spc="-1" dirty="0">
              <a:latin typeface="Arial"/>
            </a:endParaRPr>
          </a:p>
        </p:txBody>
      </p:sp>
      <p:sp>
        <p:nvSpPr>
          <p:cNvPr id="287" name="CustomShape 4"/>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3AF98864-03B9-49AE-827F-D7A1ED10C9E6}" type="slidenum">
              <a:rPr lang="de-DE" sz="1200" b="0" strike="noStrike" spc="-1">
                <a:solidFill>
                  <a:srgbClr val="8B8B8B"/>
                </a:solidFill>
                <a:latin typeface="Calibri"/>
                <a:ea typeface="DejaVu Sans"/>
              </a:rPr>
              <a:t>58</a:t>
            </a:fld>
            <a:endParaRPr lang="de-DE" sz="1200" b="0" strike="noStrike" spc="-1">
              <a:latin typeface="Arial"/>
            </a:endParaRPr>
          </a:p>
        </p:txBody>
      </p:sp>
      <p:sp>
        <p:nvSpPr>
          <p:cNvPr id="6" name="Fußzeilenplatzhalter 5"/>
          <p:cNvSpPr>
            <a:spLocks noGrp="1"/>
          </p:cNvSpPr>
          <p:nvPr>
            <p:ph type="ftr" sz="quarter" idx="11"/>
          </p:nvPr>
        </p:nvSpPr>
        <p:spPr>
          <a:xfrm>
            <a:off x="3419872" y="6356350"/>
            <a:ext cx="2952328" cy="365125"/>
          </a:xfrm>
        </p:spPr>
        <p:txBody>
          <a:bodyPr/>
          <a:lstStyle/>
          <a:p>
            <a:r>
              <a:rPr lang="de-DE" dirty="0"/>
              <a:t>Implementationsveranstaltung zur Einführung der Kernlehrpläne</a:t>
            </a:r>
          </a:p>
        </p:txBody>
      </p:sp>
    </p:spTree>
    <p:extLst>
      <p:ext uri="{BB962C8B-B14F-4D97-AF65-F5344CB8AC3E}">
        <p14:creationId xmlns:p14="http://schemas.microsoft.com/office/powerpoint/2010/main" val="14818942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CustomShape 1"/>
          <p:cNvSpPr/>
          <p:nvPr/>
        </p:nvSpPr>
        <p:spPr>
          <a:xfrm>
            <a:off x="457200" y="1124640"/>
            <a:ext cx="822816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400" b="0" strike="noStrike" spc="-1">
                <a:solidFill>
                  <a:srgbClr val="000000"/>
                </a:solidFill>
                <a:latin typeface="Calibri"/>
                <a:ea typeface="DejaVu Sans"/>
              </a:rPr>
              <a:t>Die wichtigsten Kontinuitäten</a:t>
            </a:r>
            <a:endParaRPr lang="de-DE" sz="3400" b="0" strike="noStrike" spc="-1">
              <a:latin typeface="Arial"/>
            </a:endParaRPr>
          </a:p>
        </p:txBody>
      </p:sp>
      <p:sp>
        <p:nvSpPr>
          <p:cNvPr id="289" name="CustomShape 2"/>
          <p:cNvSpPr/>
          <p:nvPr/>
        </p:nvSpPr>
        <p:spPr>
          <a:xfrm>
            <a:off x="457200" y="1700280"/>
            <a:ext cx="8228160" cy="431964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rmAutofit fontScale="83500" lnSpcReduction="20000"/>
          </a:bodyPr>
          <a:lstStyle/>
          <a:p>
            <a:pPr>
              <a:lnSpc>
                <a:spcPct val="100000"/>
              </a:lnSpc>
              <a:spcBef>
                <a:spcPts val="720"/>
              </a:spcBef>
            </a:pPr>
            <a:r>
              <a:rPr lang="de-DE" sz="3600" b="0" strike="noStrike" spc="-1">
                <a:solidFill>
                  <a:srgbClr val="000000"/>
                </a:solidFill>
                <a:latin typeface="Calibri"/>
                <a:ea typeface="DejaVu Sans"/>
              </a:rPr>
              <a:t>Kompetenzbereiche</a:t>
            </a:r>
            <a:endParaRPr lang="de-DE" sz="3600" b="0" strike="noStrike" spc="-1">
              <a:latin typeface="Arial"/>
            </a:endParaRPr>
          </a:p>
          <a:p>
            <a:pPr marL="743040" lvl="1" indent="-284400">
              <a:lnSpc>
                <a:spcPct val="100000"/>
              </a:lnSpc>
              <a:spcBef>
                <a:spcPts val="561"/>
              </a:spcBef>
              <a:buClr>
                <a:srgbClr val="000000"/>
              </a:buClr>
              <a:buFont typeface="Symbol"/>
              <a:buChar char="-"/>
            </a:pPr>
            <a:r>
              <a:rPr lang="de-DE" sz="2800" b="0" strike="noStrike" spc="-1">
                <a:solidFill>
                  <a:srgbClr val="000000"/>
                </a:solidFill>
                <a:latin typeface="Calibri"/>
                <a:ea typeface="DejaVu Sans"/>
              </a:rPr>
              <a:t>Sachkompetenz</a:t>
            </a:r>
            <a:endParaRPr lang="de-DE" sz="2800" b="0" strike="noStrike" spc="-1">
              <a:latin typeface="Arial"/>
            </a:endParaRPr>
          </a:p>
          <a:p>
            <a:pPr marL="743040" lvl="1" indent="-284400">
              <a:lnSpc>
                <a:spcPct val="100000"/>
              </a:lnSpc>
              <a:spcBef>
                <a:spcPts val="561"/>
              </a:spcBef>
              <a:buClr>
                <a:srgbClr val="000000"/>
              </a:buClr>
              <a:buFont typeface="Symbol"/>
              <a:buChar char="-"/>
            </a:pPr>
            <a:r>
              <a:rPr lang="de-DE" sz="2800" b="0" strike="noStrike" spc="-1">
                <a:solidFill>
                  <a:srgbClr val="000000"/>
                </a:solidFill>
                <a:latin typeface="Calibri"/>
                <a:ea typeface="DejaVu Sans"/>
              </a:rPr>
              <a:t>Methodenkompetenz</a:t>
            </a:r>
            <a:endParaRPr lang="de-DE" sz="2800" b="0" strike="noStrike" spc="-1">
              <a:latin typeface="Arial"/>
            </a:endParaRPr>
          </a:p>
          <a:p>
            <a:pPr marL="743040" lvl="1" indent="-284400">
              <a:lnSpc>
                <a:spcPct val="100000"/>
              </a:lnSpc>
              <a:spcBef>
                <a:spcPts val="561"/>
              </a:spcBef>
              <a:buClr>
                <a:srgbClr val="000000"/>
              </a:buClr>
              <a:buFont typeface="Symbol"/>
              <a:buChar char="-"/>
            </a:pPr>
            <a:r>
              <a:rPr lang="de-DE" sz="2800" b="0" strike="noStrike" spc="-1">
                <a:solidFill>
                  <a:srgbClr val="000000"/>
                </a:solidFill>
                <a:latin typeface="Calibri"/>
                <a:ea typeface="DejaVu Sans"/>
              </a:rPr>
              <a:t>Urteilskompetenz</a:t>
            </a:r>
            <a:endParaRPr lang="de-DE" sz="2800" b="0" strike="noStrike" spc="-1">
              <a:latin typeface="Arial"/>
            </a:endParaRPr>
          </a:p>
          <a:p>
            <a:pPr marL="743040" lvl="1" indent="-284400">
              <a:lnSpc>
                <a:spcPct val="100000"/>
              </a:lnSpc>
              <a:spcBef>
                <a:spcPts val="561"/>
              </a:spcBef>
              <a:buClr>
                <a:srgbClr val="000000"/>
              </a:buClr>
              <a:buFont typeface="Symbol"/>
              <a:buChar char="-"/>
            </a:pPr>
            <a:r>
              <a:rPr lang="de-DE" sz="2800" b="0" strike="noStrike" spc="-1">
                <a:solidFill>
                  <a:srgbClr val="000000"/>
                </a:solidFill>
                <a:latin typeface="Calibri"/>
                <a:ea typeface="DejaVu Sans"/>
              </a:rPr>
              <a:t>Handlungskompetenz</a:t>
            </a:r>
            <a:endParaRPr lang="de-DE" sz="2800" b="0" strike="noStrike" spc="-1">
              <a:latin typeface="Arial"/>
            </a:endParaRPr>
          </a:p>
          <a:p>
            <a:pPr>
              <a:lnSpc>
                <a:spcPct val="100000"/>
              </a:lnSpc>
              <a:spcBef>
                <a:spcPts val="479"/>
              </a:spcBef>
            </a:pPr>
            <a:endParaRPr lang="de-DE" sz="2800" b="0" strike="noStrike" spc="-1">
              <a:latin typeface="Arial"/>
            </a:endParaRPr>
          </a:p>
          <a:p>
            <a:pPr>
              <a:lnSpc>
                <a:spcPct val="100000"/>
              </a:lnSpc>
              <a:spcBef>
                <a:spcPts val="720"/>
              </a:spcBef>
            </a:pPr>
            <a:r>
              <a:rPr lang="de-DE" sz="3600" b="0" strike="noStrike" spc="-1">
                <a:solidFill>
                  <a:srgbClr val="000000"/>
                </a:solidFill>
                <a:latin typeface="Calibri"/>
                <a:ea typeface="DejaVu Sans"/>
              </a:rPr>
              <a:t>Abstraktionsebenen</a:t>
            </a:r>
            <a:endParaRPr lang="de-DE" sz="3600" b="0" strike="noStrike" spc="-1">
              <a:latin typeface="Arial"/>
            </a:endParaRPr>
          </a:p>
          <a:p>
            <a:pPr marL="743040" lvl="1" indent="-284400">
              <a:lnSpc>
                <a:spcPct val="100000"/>
              </a:lnSpc>
              <a:spcBef>
                <a:spcPts val="519"/>
              </a:spcBef>
              <a:buClr>
                <a:srgbClr val="000000"/>
              </a:buClr>
              <a:buFont typeface="Symbol"/>
              <a:buChar char="-"/>
            </a:pPr>
            <a:r>
              <a:rPr lang="de-DE" sz="2600" b="1" strike="noStrike" spc="-1">
                <a:solidFill>
                  <a:srgbClr val="000000"/>
                </a:solidFill>
                <a:latin typeface="Calibri"/>
                <a:ea typeface="DejaVu Sans"/>
              </a:rPr>
              <a:t>1. Ebene: </a:t>
            </a:r>
            <a:r>
              <a:rPr lang="de-DE" sz="2600" b="0" strike="noStrike" spc="-1">
                <a:solidFill>
                  <a:srgbClr val="000000"/>
                </a:solidFill>
                <a:latin typeface="Calibri"/>
                <a:ea typeface="DejaVu Sans"/>
              </a:rPr>
              <a:t>Beschreibungen der Kompetenzbereiche</a:t>
            </a:r>
            <a:endParaRPr lang="de-DE" sz="2600" b="0" strike="noStrike" spc="-1">
              <a:latin typeface="Arial"/>
            </a:endParaRPr>
          </a:p>
          <a:p>
            <a:pPr marL="1143000" lvl="2" indent="-227160">
              <a:lnSpc>
                <a:spcPct val="100000"/>
              </a:lnSpc>
              <a:spcBef>
                <a:spcPts val="519"/>
              </a:spcBef>
              <a:buClr>
                <a:srgbClr val="000000"/>
              </a:buClr>
              <a:buFont typeface="Symbol"/>
              <a:buChar char="-"/>
            </a:pPr>
            <a:r>
              <a:rPr lang="de-DE" sz="2600" b="1" strike="noStrike" spc="-1">
                <a:solidFill>
                  <a:srgbClr val="000000"/>
                </a:solidFill>
                <a:latin typeface="Calibri"/>
                <a:ea typeface="DejaVu Sans"/>
              </a:rPr>
              <a:t>2. Ebene: </a:t>
            </a:r>
            <a:r>
              <a:rPr lang="de-DE" sz="2600" b="0" strike="noStrike" spc="-1">
                <a:solidFill>
                  <a:srgbClr val="000000"/>
                </a:solidFill>
                <a:latin typeface="Calibri"/>
                <a:ea typeface="DejaVu Sans"/>
              </a:rPr>
              <a:t>Übergeordnete Kompetenzen differenziert bis zum Ende der Sek. I</a:t>
            </a:r>
            <a:endParaRPr lang="de-DE" sz="2600" b="0" strike="noStrike" spc="-1">
              <a:latin typeface="Arial"/>
            </a:endParaRPr>
          </a:p>
          <a:p>
            <a:pPr marL="1600200" lvl="3" indent="-227160">
              <a:lnSpc>
                <a:spcPct val="100000"/>
              </a:lnSpc>
              <a:spcBef>
                <a:spcPts val="519"/>
              </a:spcBef>
              <a:buClr>
                <a:srgbClr val="000000"/>
              </a:buClr>
              <a:buFont typeface="Symbol"/>
              <a:buChar char="-"/>
            </a:pPr>
            <a:r>
              <a:rPr lang="de-DE" sz="2600" b="1" strike="noStrike" spc="-1">
                <a:solidFill>
                  <a:srgbClr val="000000"/>
                </a:solidFill>
                <a:latin typeface="Calibri"/>
                <a:ea typeface="DejaVu Sans"/>
              </a:rPr>
              <a:t>3. Ebene: </a:t>
            </a:r>
            <a:r>
              <a:rPr lang="de-DE" sz="2600" b="0" strike="noStrike" spc="-1">
                <a:solidFill>
                  <a:srgbClr val="000000"/>
                </a:solidFill>
                <a:latin typeface="Calibri"/>
                <a:ea typeface="DejaVu Sans"/>
              </a:rPr>
              <a:t>Konkretisierte Kompetenzen zu den einzelnen Inhaltsfeldern</a:t>
            </a:r>
            <a:endParaRPr lang="de-DE" sz="2600" b="0" strike="noStrike" spc="-1">
              <a:latin typeface="Arial"/>
            </a:endParaRPr>
          </a:p>
        </p:txBody>
      </p:sp>
      <p:sp>
        <p:nvSpPr>
          <p:cNvPr id="291" name="CustomShape 4"/>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2DF44AB7-E4EC-44C1-BE50-3E1C83D7236C}" type="slidenum">
              <a:rPr lang="de-DE" sz="1200" b="0" strike="noStrike" spc="-1">
                <a:solidFill>
                  <a:srgbClr val="8B8B8B"/>
                </a:solidFill>
                <a:latin typeface="Calibri"/>
                <a:ea typeface="DejaVu Sans"/>
              </a:rPr>
              <a:t>59</a:t>
            </a:fld>
            <a:endParaRPr lang="de-DE" sz="1200" b="0" strike="noStrike" spc="-1">
              <a:latin typeface="Arial"/>
            </a:endParaRPr>
          </a:p>
        </p:txBody>
      </p:sp>
      <p:sp>
        <p:nvSpPr>
          <p:cNvPr id="6" name="Fußzeilenplatzhalter 5"/>
          <p:cNvSpPr>
            <a:spLocks noGrp="1"/>
          </p:cNvSpPr>
          <p:nvPr>
            <p:ph type="ftr" sz="quarter" idx="11"/>
          </p:nvPr>
        </p:nvSpPr>
        <p:spPr>
          <a:xfrm>
            <a:off x="3419872" y="6356350"/>
            <a:ext cx="2952328" cy="365125"/>
          </a:xfrm>
        </p:spPr>
        <p:txBody>
          <a:bodyPr/>
          <a:lstStyle/>
          <a:p>
            <a:r>
              <a:rPr lang="de-DE" dirty="0"/>
              <a:t>Implementationsveranstaltung zur Einführung der Kernlehrpläne</a:t>
            </a:r>
          </a:p>
        </p:txBody>
      </p:sp>
    </p:spTree>
    <p:extLst>
      <p:ext uri="{BB962C8B-B14F-4D97-AF65-F5344CB8AC3E}">
        <p14:creationId xmlns:p14="http://schemas.microsoft.com/office/powerpoint/2010/main" val="3600008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Bewährte Merkmale</a:t>
            </a:r>
          </a:p>
        </p:txBody>
      </p:sp>
      <p:sp>
        <p:nvSpPr>
          <p:cNvPr id="3" name="Inhaltsplatzhalter 2"/>
          <p:cNvSpPr>
            <a:spLocks noGrp="1"/>
          </p:cNvSpPr>
          <p:nvPr>
            <p:ph idx="1"/>
          </p:nvPr>
        </p:nvSpPr>
        <p:spPr>
          <a:xfrm>
            <a:off x="457200" y="1700808"/>
            <a:ext cx="6131024" cy="4205064"/>
          </a:xfrm>
        </p:spPr>
        <p:txBody>
          <a:bodyPr>
            <a:normAutofit fontScale="85000" lnSpcReduction="20000"/>
          </a:bodyPr>
          <a:lstStyle/>
          <a:p>
            <a:pPr marL="0" indent="0">
              <a:buNone/>
            </a:pPr>
            <a:r>
              <a:rPr lang="de-DE" dirty="0"/>
              <a:t>Kernlehrpläne in NRW formulieren</a:t>
            </a:r>
          </a:p>
          <a:p>
            <a:r>
              <a:rPr lang="de-DE" dirty="0"/>
              <a:t>schulformbezogene landesweit verbindliche Standards</a:t>
            </a:r>
          </a:p>
          <a:p>
            <a:r>
              <a:rPr lang="de-DE" dirty="0"/>
              <a:t>den fachlichen Kern der dafür erforderlichen Kompetenzen einschließlich zugrunde liegender Wissensbestände</a:t>
            </a:r>
          </a:p>
          <a:p>
            <a:r>
              <a:rPr lang="de-DE" dirty="0"/>
              <a:t>eine Progression der Kompetenzentwicklung über zwei Stufen (Ende der 6 bzw. Erprobungsstufe, Ende der Sekundarstufe I)</a:t>
            </a:r>
          </a:p>
          <a:p>
            <a:r>
              <a:rPr lang="de-DE" i="1" dirty="0"/>
              <a:t>keine</a:t>
            </a:r>
            <a:r>
              <a:rPr lang="de-DE" dirty="0"/>
              <a:t> Aussagen zur konkreten Gestaltung und Durchführung des Unterrichts </a:t>
            </a:r>
            <a:br>
              <a:rPr lang="de-DE" dirty="0"/>
            </a:br>
            <a:r>
              <a:rPr lang="de-DE" dirty="0"/>
              <a:t>(Dies ist Bestandteil der schulinternen Lehrpläne)</a:t>
            </a:r>
          </a:p>
        </p:txBody>
      </p:sp>
      <p:sp>
        <p:nvSpPr>
          <p:cNvPr id="5" name="Fußzeilenplatzhalter 4">
            <a:extLst>
              <a:ext uri="{FF2B5EF4-FFF2-40B4-BE49-F238E27FC236}">
                <a16:creationId xmlns:a16="http://schemas.microsoft.com/office/drawing/2014/main" id="{6FB8AEC2-76C3-FF4C-A788-31A73D7AC230}"/>
              </a:ext>
            </a:extLst>
          </p:cNvPr>
          <p:cNvSpPr>
            <a:spLocks noGrp="1"/>
          </p:cNvSpPr>
          <p:nvPr>
            <p:ph type="ftr" sz="quarter" idx="11"/>
          </p:nvPr>
        </p:nvSpPr>
        <p:spPr/>
        <p:txBody>
          <a:bodyPr/>
          <a:lstStyle/>
          <a:p>
            <a:r>
              <a:rPr lang="de-DE"/>
              <a:t>Implementationsveranstaltung zur Einführung der Kernlehrpläne</a:t>
            </a:r>
            <a:endParaRPr lang="de-DE" dirty="0"/>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64078">
            <a:off x="6662749" y="2232079"/>
            <a:ext cx="2029956" cy="2880000"/>
          </a:xfrm>
          <a:prstGeom prst="rect">
            <a:avLst/>
          </a:prstGeom>
          <a:ln>
            <a:solidFill>
              <a:schemeClr val="tx1"/>
            </a:solidFill>
          </a:ln>
        </p:spPr>
      </p:pic>
    </p:spTree>
    <p:extLst>
      <p:ext uri="{BB962C8B-B14F-4D97-AF65-F5344CB8AC3E}">
        <p14:creationId xmlns:p14="http://schemas.microsoft.com/office/powerpoint/2010/main" val="9232879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CustomShape 1"/>
          <p:cNvSpPr/>
          <p:nvPr/>
        </p:nvSpPr>
        <p:spPr>
          <a:xfrm>
            <a:off x="457200" y="1124640"/>
            <a:ext cx="822816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400" b="0" strike="noStrike" spc="-1">
                <a:solidFill>
                  <a:srgbClr val="000000"/>
                </a:solidFill>
                <a:latin typeface="Calibri"/>
                <a:ea typeface="DejaVu Sans"/>
              </a:rPr>
              <a:t>Die wichtigsten Neuerungen</a:t>
            </a:r>
            <a:endParaRPr lang="de-DE" sz="3400" b="0" strike="noStrike" spc="-1">
              <a:latin typeface="Arial"/>
            </a:endParaRPr>
          </a:p>
        </p:txBody>
      </p:sp>
      <p:sp>
        <p:nvSpPr>
          <p:cNvPr id="293" name="CustomShape 2"/>
          <p:cNvSpPr/>
          <p:nvPr/>
        </p:nvSpPr>
        <p:spPr>
          <a:xfrm>
            <a:off x="457200" y="1744560"/>
            <a:ext cx="8228160" cy="42037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561"/>
              </a:spcBef>
            </a:pPr>
            <a:r>
              <a:rPr lang="de-DE" sz="2800" spc="-1" dirty="0">
                <a:solidFill>
                  <a:srgbClr val="000000"/>
                </a:solidFill>
                <a:latin typeface="Calibri"/>
              </a:rPr>
              <a:t>Querliegendes Inhaltsfeld: Planen und Herstellen technischer Systeme</a:t>
            </a:r>
          </a:p>
          <a:p>
            <a:pPr>
              <a:lnSpc>
                <a:spcPct val="100000"/>
              </a:lnSpc>
              <a:spcBef>
                <a:spcPts val="561"/>
              </a:spcBef>
            </a:pPr>
            <a:r>
              <a:rPr lang="de-DE" sz="2800" b="0" strike="noStrike" spc="-1" dirty="0">
                <a:solidFill>
                  <a:srgbClr val="000000"/>
                </a:solidFill>
                <a:latin typeface="Calibri"/>
                <a:ea typeface="DejaVu Sans"/>
              </a:rPr>
              <a:t>Eigenes Inhaltsfeld „Digitaltechnik“</a:t>
            </a:r>
            <a:endParaRPr lang="de-DE" sz="2800" b="0" strike="noStrike" spc="-1" dirty="0">
              <a:latin typeface="Arial"/>
            </a:endParaRPr>
          </a:p>
          <a:p>
            <a:pPr>
              <a:lnSpc>
                <a:spcPct val="100000"/>
              </a:lnSpc>
              <a:spcBef>
                <a:spcPts val="561"/>
              </a:spcBef>
            </a:pPr>
            <a:r>
              <a:rPr lang="de-DE" sz="2800" spc="-1" dirty="0">
                <a:solidFill>
                  <a:srgbClr val="000000"/>
                </a:solidFill>
                <a:latin typeface="Calibri"/>
              </a:rPr>
              <a:t>Bezüge zum Medienkompetenzrahmen (MKR), zur Berufsorientierung (BO), Verbraucherbildung (VB) und zur Bildung für nachhaltige Entwicklung (BNE)</a:t>
            </a:r>
            <a:endParaRPr lang="de-DE" sz="2800" b="0" strike="noStrike" spc="-1" dirty="0">
              <a:latin typeface="Arial"/>
            </a:endParaRPr>
          </a:p>
          <a:p>
            <a:pPr>
              <a:lnSpc>
                <a:spcPct val="100000"/>
              </a:lnSpc>
              <a:spcBef>
                <a:spcPts val="561"/>
              </a:spcBef>
            </a:pPr>
            <a:r>
              <a:rPr lang="de-DE" sz="2800" b="0" strike="noStrike" spc="-1" dirty="0">
                <a:solidFill>
                  <a:srgbClr val="000000"/>
                </a:solidFill>
                <a:latin typeface="Calibri"/>
                <a:ea typeface="DejaVu Sans"/>
              </a:rPr>
              <a:t>Stundenumfang </a:t>
            </a:r>
            <a:r>
              <a:rPr lang="de-DE" sz="2000" b="0" strike="noStrike" spc="-1" dirty="0">
                <a:solidFill>
                  <a:srgbClr val="000000"/>
                </a:solidFill>
                <a:latin typeface="Calibri"/>
                <a:ea typeface="DejaVu Sans"/>
              </a:rPr>
              <a:t>(gem. APO-SI </a:t>
            </a:r>
            <a:r>
              <a:rPr lang="de-DE" sz="2000" b="0" strike="noStrike" spc="-1" dirty="0" smtClean="0">
                <a:solidFill>
                  <a:srgbClr val="000000"/>
                </a:solidFill>
                <a:latin typeface="Calibri"/>
                <a:ea typeface="DejaVu Sans"/>
              </a:rPr>
              <a:t>HS</a:t>
            </a:r>
            <a:r>
              <a:rPr lang="de-DE" sz="2000" b="0" strike="noStrike" spc="-1" dirty="0">
                <a:solidFill>
                  <a:srgbClr val="000000"/>
                </a:solidFill>
                <a:latin typeface="Calibri"/>
                <a:ea typeface="DejaVu Sans"/>
              </a:rPr>
              <a:t>): </a:t>
            </a:r>
            <a:r>
              <a:rPr lang="de-DE" sz="2400" spc="-1" dirty="0">
                <a:solidFill>
                  <a:srgbClr val="000000"/>
                </a:solidFill>
                <a:latin typeface="Calibri"/>
                <a:ea typeface="DejaVu Sans"/>
              </a:rPr>
              <a:t>Mindestens</a:t>
            </a:r>
            <a:r>
              <a:rPr lang="de-DE" sz="2000" spc="-1" dirty="0">
                <a:solidFill>
                  <a:srgbClr val="000000"/>
                </a:solidFill>
                <a:latin typeface="Calibri"/>
                <a:ea typeface="DejaVu Sans"/>
              </a:rPr>
              <a:t> </a:t>
            </a:r>
            <a:r>
              <a:rPr lang="de-DE" sz="2400" spc="-1" dirty="0">
                <a:solidFill>
                  <a:srgbClr val="000000"/>
                </a:solidFill>
                <a:latin typeface="Calibri"/>
                <a:ea typeface="DejaVu Sans"/>
              </a:rPr>
              <a:t>4 </a:t>
            </a:r>
            <a:r>
              <a:rPr lang="de-DE" sz="2400" b="0" strike="noStrike" spc="-1" dirty="0">
                <a:solidFill>
                  <a:srgbClr val="000000"/>
                </a:solidFill>
                <a:latin typeface="Calibri"/>
                <a:ea typeface="DejaVu Sans"/>
              </a:rPr>
              <a:t>Wochenstunden</a:t>
            </a:r>
          </a:p>
          <a:p>
            <a:pPr>
              <a:lnSpc>
                <a:spcPct val="100000"/>
              </a:lnSpc>
              <a:spcBef>
                <a:spcPts val="561"/>
              </a:spcBef>
            </a:pPr>
            <a:r>
              <a:rPr lang="de-DE" sz="2400" spc="-1" dirty="0">
                <a:solidFill>
                  <a:srgbClr val="000000"/>
                </a:solidFill>
                <a:latin typeface="Calibri"/>
              </a:rPr>
              <a:t>Aufteilung der genauen Stundenzahl obliegt der Schule</a:t>
            </a:r>
            <a:endParaRPr lang="de-DE" sz="2400" b="0" strike="noStrike" spc="-1" dirty="0">
              <a:latin typeface="Arial"/>
            </a:endParaRPr>
          </a:p>
        </p:txBody>
      </p:sp>
      <p:sp>
        <p:nvSpPr>
          <p:cNvPr id="295" name="CustomShape 4"/>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49185F20-1A44-4680-A622-A6D6F30246D0}" type="slidenum">
              <a:rPr lang="de-DE" sz="1200" b="0" strike="noStrike" spc="-1">
                <a:solidFill>
                  <a:srgbClr val="8B8B8B"/>
                </a:solidFill>
                <a:latin typeface="Calibri"/>
                <a:ea typeface="DejaVu Sans"/>
              </a:rPr>
              <a:t>60</a:t>
            </a:fld>
            <a:endParaRPr lang="de-DE" sz="1200" b="0" strike="noStrike" spc="-1">
              <a:latin typeface="Arial"/>
            </a:endParaRPr>
          </a:p>
        </p:txBody>
      </p:sp>
      <p:sp>
        <p:nvSpPr>
          <p:cNvPr id="6" name="Fußzeilenplatzhalter 5"/>
          <p:cNvSpPr>
            <a:spLocks noGrp="1"/>
          </p:cNvSpPr>
          <p:nvPr>
            <p:ph type="ftr" sz="quarter" idx="11"/>
          </p:nvPr>
        </p:nvSpPr>
        <p:spPr>
          <a:xfrm>
            <a:off x="3419872" y="6356350"/>
            <a:ext cx="2952328" cy="365125"/>
          </a:xfrm>
        </p:spPr>
        <p:txBody>
          <a:bodyPr/>
          <a:lstStyle/>
          <a:p>
            <a:r>
              <a:rPr lang="de-DE" dirty="0"/>
              <a:t>Implementationsveranstaltung zur Einführung der Kernlehrpläne</a:t>
            </a:r>
          </a:p>
        </p:txBody>
      </p:sp>
    </p:spTree>
    <p:extLst>
      <p:ext uri="{BB962C8B-B14F-4D97-AF65-F5344CB8AC3E}">
        <p14:creationId xmlns:p14="http://schemas.microsoft.com/office/powerpoint/2010/main" val="12479044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CustomShape 1"/>
          <p:cNvSpPr/>
          <p:nvPr/>
        </p:nvSpPr>
        <p:spPr>
          <a:xfrm>
            <a:off x="457200" y="1124640"/>
            <a:ext cx="822816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400" b="0" strike="noStrike" spc="-1">
                <a:solidFill>
                  <a:srgbClr val="000000"/>
                </a:solidFill>
                <a:latin typeface="Calibri"/>
                <a:ea typeface="DejaVu Sans"/>
              </a:rPr>
              <a:t>Aufgaben und Ziele des Faches </a:t>
            </a:r>
            <a:endParaRPr lang="de-DE" sz="3400" b="0" strike="noStrike" spc="-1">
              <a:latin typeface="Arial"/>
            </a:endParaRPr>
          </a:p>
        </p:txBody>
      </p:sp>
      <p:sp>
        <p:nvSpPr>
          <p:cNvPr id="298" name="CustomShape 3"/>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5F0B115B-465E-432F-B698-75063A6B178B}" type="slidenum">
              <a:rPr lang="de-DE" sz="1200" b="0" strike="noStrike" spc="-1">
                <a:solidFill>
                  <a:srgbClr val="8B8B8B"/>
                </a:solidFill>
                <a:latin typeface="Calibri"/>
                <a:ea typeface="DejaVu Sans"/>
              </a:rPr>
              <a:t>61</a:t>
            </a:fld>
            <a:endParaRPr lang="de-DE" sz="1200" b="0" strike="noStrike" spc="-1">
              <a:latin typeface="Arial"/>
            </a:endParaRPr>
          </a:p>
        </p:txBody>
      </p:sp>
      <p:sp>
        <p:nvSpPr>
          <p:cNvPr id="299" name="CustomShape 4"/>
          <p:cNvSpPr/>
          <p:nvPr/>
        </p:nvSpPr>
        <p:spPr>
          <a:xfrm>
            <a:off x="457200" y="1700280"/>
            <a:ext cx="8228160" cy="42037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561"/>
              </a:spcBef>
            </a:pPr>
            <a:r>
              <a:rPr dirty="0"/>
              <a:t/>
            </a:r>
            <a:br>
              <a:rPr dirty="0"/>
            </a:br>
            <a:r>
              <a:rPr lang="de-DE" sz="2800" b="1" spc="-1" dirty="0">
                <a:solidFill>
                  <a:srgbClr val="000000"/>
                </a:solidFill>
                <a:latin typeface="Calibri"/>
                <a:ea typeface="DejaVu Sans"/>
              </a:rPr>
              <a:t>Vermittlung einer reflektierten technischen Handlungskompetenz</a:t>
            </a:r>
            <a:endParaRPr lang="de-DE" sz="2800" b="0" strike="noStrike" spc="-1" dirty="0">
              <a:latin typeface="Arial"/>
            </a:endParaRPr>
          </a:p>
          <a:p>
            <a:pPr>
              <a:lnSpc>
                <a:spcPct val="100000"/>
              </a:lnSpc>
              <a:spcBef>
                <a:spcPts val="479"/>
              </a:spcBef>
            </a:pPr>
            <a:endParaRPr lang="de-DE" spc="-1" dirty="0">
              <a:latin typeface="Arial"/>
            </a:endParaRPr>
          </a:p>
          <a:p>
            <a:pPr>
              <a:lnSpc>
                <a:spcPct val="100000"/>
              </a:lnSpc>
            </a:pPr>
            <a:r>
              <a:rPr lang="de-DE" sz="2400" b="1" strike="noStrike" spc="-1" dirty="0">
                <a:solidFill>
                  <a:srgbClr val="000000"/>
                </a:solidFill>
                <a:latin typeface="Calibri"/>
                <a:ea typeface="DejaVu Sans"/>
              </a:rPr>
              <a:t>Ziel</a:t>
            </a:r>
            <a:r>
              <a:rPr lang="de-DE" sz="2400" b="0" strike="noStrike" spc="-1" dirty="0">
                <a:solidFill>
                  <a:srgbClr val="000000"/>
                </a:solidFill>
                <a:latin typeface="Calibri"/>
                <a:ea typeface="DejaVu Sans"/>
              </a:rPr>
              <a:t> ist es, die Schülerinnen und Schüler zu befähigen,</a:t>
            </a:r>
            <a:endParaRPr lang="de-DE" sz="2400" b="0" strike="noStrike" spc="-1" dirty="0">
              <a:latin typeface="Arial"/>
            </a:endParaRPr>
          </a:p>
          <a:p>
            <a:pPr marL="743040" lvl="1" indent="-284400">
              <a:lnSpc>
                <a:spcPct val="100000"/>
              </a:lnSpc>
              <a:spcBef>
                <a:spcPts val="479"/>
              </a:spcBef>
              <a:buClr>
                <a:srgbClr val="000000"/>
              </a:buClr>
              <a:buFont typeface="Arial"/>
              <a:buChar char="–"/>
            </a:pPr>
            <a:r>
              <a:rPr lang="de-DE" sz="2400" spc="-1" dirty="0">
                <a:solidFill>
                  <a:srgbClr val="000000"/>
                </a:solidFill>
                <a:latin typeface="Calibri"/>
                <a:ea typeface="DejaVu Sans"/>
              </a:rPr>
              <a:t>t</a:t>
            </a:r>
            <a:r>
              <a:rPr lang="de-DE" sz="2400" b="0" strike="noStrike" spc="-1" dirty="0">
                <a:solidFill>
                  <a:srgbClr val="000000"/>
                </a:solidFill>
                <a:latin typeface="Calibri"/>
                <a:ea typeface="DejaVu Sans"/>
              </a:rPr>
              <a:t>echnische Herausforderungen selbstständig, kooperativ und zielorientiert zu lösen,</a:t>
            </a:r>
            <a:endParaRPr lang="de-DE" sz="2400" b="0" strike="noStrike" spc="-1" dirty="0">
              <a:latin typeface="Arial"/>
            </a:endParaRPr>
          </a:p>
          <a:p>
            <a:pPr marL="743040" lvl="1" indent="-284400">
              <a:lnSpc>
                <a:spcPct val="100000"/>
              </a:lnSpc>
              <a:spcBef>
                <a:spcPts val="479"/>
              </a:spcBef>
              <a:buClr>
                <a:srgbClr val="000000"/>
              </a:buClr>
              <a:buFont typeface="Arial"/>
              <a:buChar char="–"/>
            </a:pPr>
            <a:r>
              <a:rPr lang="de-DE" sz="2400" spc="-1" dirty="0">
                <a:solidFill>
                  <a:srgbClr val="000000"/>
                </a:solidFill>
                <a:latin typeface="Calibri"/>
                <a:ea typeface="DejaVu Sans"/>
              </a:rPr>
              <a:t>g</a:t>
            </a:r>
            <a:r>
              <a:rPr lang="de-DE" sz="2400" b="0" strike="noStrike" spc="-1" dirty="0">
                <a:solidFill>
                  <a:srgbClr val="000000"/>
                </a:solidFill>
                <a:latin typeface="Calibri"/>
                <a:ea typeface="DejaVu Sans"/>
              </a:rPr>
              <a:t>efundenen Lösungen zu bewerten und weiterzuentwickeln,</a:t>
            </a:r>
            <a:endParaRPr lang="de-DE" sz="2400" b="0" strike="noStrike" spc="-1" dirty="0">
              <a:latin typeface="Arial"/>
            </a:endParaRPr>
          </a:p>
          <a:p>
            <a:pPr marL="743040" lvl="1" indent="-284400">
              <a:lnSpc>
                <a:spcPct val="100000"/>
              </a:lnSpc>
              <a:spcBef>
                <a:spcPts val="479"/>
              </a:spcBef>
              <a:buClr>
                <a:srgbClr val="000000"/>
              </a:buClr>
              <a:buFont typeface="Arial"/>
              <a:buChar char="–"/>
            </a:pPr>
            <a:r>
              <a:rPr lang="de-DE" sz="2400" b="0" strike="noStrike" spc="-1" dirty="0">
                <a:solidFill>
                  <a:srgbClr val="000000"/>
                </a:solidFill>
                <a:latin typeface="Calibri"/>
                <a:ea typeface="DejaVu Sans"/>
              </a:rPr>
              <a:t>Ihre Umwelt im privaten, beruflichen und öffentlichen Leben zielorientiert verändern und gestalten zu können.</a:t>
            </a:r>
            <a:endParaRPr lang="de-DE" sz="2400" b="0" strike="noStrike" spc="-1" dirty="0">
              <a:latin typeface="Arial"/>
            </a:endParaRPr>
          </a:p>
        </p:txBody>
      </p:sp>
      <p:sp>
        <p:nvSpPr>
          <p:cNvPr id="6" name="Fußzeilenplatzhalter 5"/>
          <p:cNvSpPr>
            <a:spLocks noGrp="1"/>
          </p:cNvSpPr>
          <p:nvPr>
            <p:ph type="ftr" sz="quarter" idx="11"/>
          </p:nvPr>
        </p:nvSpPr>
        <p:spPr>
          <a:xfrm>
            <a:off x="3419872" y="6356350"/>
            <a:ext cx="2952328" cy="365125"/>
          </a:xfrm>
        </p:spPr>
        <p:txBody>
          <a:bodyPr/>
          <a:lstStyle/>
          <a:p>
            <a:r>
              <a:rPr lang="de-DE" dirty="0"/>
              <a:t>Implementationsveranstaltung zur Einführung der Kernlehrpläne</a:t>
            </a:r>
          </a:p>
        </p:txBody>
      </p:sp>
    </p:spTree>
    <p:extLst>
      <p:ext uri="{BB962C8B-B14F-4D97-AF65-F5344CB8AC3E}">
        <p14:creationId xmlns:p14="http://schemas.microsoft.com/office/powerpoint/2010/main" val="28691775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CustomShape 1"/>
          <p:cNvSpPr/>
          <p:nvPr/>
        </p:nvSpPr>
        <p:spPr>
          <a:xfrm>
            <a:off x="457200" y="1125360"/>
            <a:ext cx="8228160" cy="43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400" b="0" strike="noStrike" spc="-1" dirty="0">
                <a:solidFill>
                  <a:srgbClr val="000000"/>
                </a:solidFill>
                <a:latin typeface="Calibri"/>
                <a:ea typeface="DejaVu Sans"/>
              </a:rPr>
              <a:t>Strukturmerkmale des KLP </a:t>
            </a:r>
            <a:r>
              <a:rPr lang="de-DE" sz="3400" b="0" strike="noStrike" spc="-1" dirty="0" smtClean="0">
                <a:solidFill>
                  <a:srgbClr val="000000"/>
                </a:solidFill>
                <a:latin typeface="Calibri"/>
                <a:ea typeface="DejaVu Sans"/>
              </a:rPr>
              <a:t>Technik</a:t>
            </a:r>
            <a:endParaRPr lang="de-DE" sz="3400" b="0" strike="noStrike" spc="-1" dirty="0">
              <a:latin typeface="Arial"/>
            </a:endParaRPr>
          </a:p>
        </p:txBody>
      </p:sp>
      <p:sp>
        <p:nvSpPr>
          <p:cNvPr id="303" name="CustomShape 4"/>
          <p:cNvSpPr/>
          <p:nvPr/>
        </p:nvSpPr>
        <p:spPr>
          <a:xfrm>
            <a:off x="8101080" y="6356520"/>
            <a:ext cx="58428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F5236861-CCBA-421F-B85C-B0CA4A01DEB3}" type="slidenum">
              <a:rPr lang="de-DE" sz="1200" b="0" strike="noStrike" spc="-1">
                <a:solidFill>
                  <a:srgbClr val="8B8B8B"/>
                </a:solidFill>
                <a:latin typeface="Calibri"/>
                <a:ea typeface="DejaVu Sans"/>
              </a:rPr>
              <a:t>62</a:t>
            </a:fld>
            <a:endParaRPr lang="de-DE" sz="1200" b="0" strike="noStrike" spc="-1">
              <a:latin typeface="Arial"/>
            </a:endParaRPr>
          </a:p>
        </p:txBody>
      </p:sp>
      <p:sp>
        <p:nvSpPr>
          <p:cNvPr id="304" name="CustomShape 5"/>
          <p:cNvSpPr/>
          <p:nvPr/>
        </p:nvSpPr>
        <p:spPr>
          <a:xfrm>
            <a:off x="457200" y="1772816"/>
            <a:ext cx="8250840" cy="3888432"/>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641"/>
              </a:spcBef>
            </a:pPr>
            <a:r>
              <a:rPr lang="de-DE" sz="3200" spc="-1" dirty="0">
                <a:solidFill>
                  <a:srgbClr val="000000"/>
                </a:solidFill>
                <a:latin typeface="Calibri"/>
                <a:ea typeface="DejaVu Sans"/>
              </a:rPr>
              <a:t>5</a:t>
            </a:r>
            <a:r>
              <a:rPr lang="de-DE" sz="3200" b="0" strike="noStrike" spc="-1" dirty="0">
                <a:solidFill>
                  <a:srgbClr val="000000"/>
                </a:solidFill>
                <a:latin typeface="Calibri"/>
                <a:ea typeface="DejaVu Sans"/>
              </a:rPr>
              <a:t> Inhaltsfelder</a:t>
            </a:r>
            <a:endParaRPr lang="de-DE" sz="3200" b="0" strike="noStrike" spc="-1" dirty="0">
              <a:latin typeface="Arial"/>
            </a:endParaRPr>
          </a:p>
          <a:p>
            <a:pPr>
              <a:lnSpc>
                <a:spcPct val="100000"/>
              </a:lnSpc>
              <a:spcBef>
                <a:spcPts val="439"/>
              </a:spcBef>
            </a:pPr>
            <a:endParaRPr lang="de-DE" sz="1200" b="0" strike="noStrike" spc="-1" dirty="0">
              <a:latin typeface="Arial"/>
            </a:endParaRPr>
          </a:p>
          <a:p>
            <a:pPr marL="343080" indent="-341640">
              <a:lnSpc>
                <a:spcPct val="100000"/>
              </a:lnSpc>
              <a:spcBef>
                <a:spcPts val="561"/>
              </a:spcBef>
            </a:pPr>
            <a:r>
              <a:rPr lang="de-DE" sz="2800" b="0" strike="noStrike" spc="-1" dirty="0">
                <a:solidFill>
                  <a:srgbClr val="000000"/>
                </a:solidFill>
                <a:latin typeface="Calibri"/>
                <a:ea typeface="DejaVu Sans"/>
              </a:rPr>
              <a:t>Inhaltsfelder stellen keine Unterrichtsvorhaben dar. </a:t>
            </a:r>
            <a:endParaRPr lang="de-DE" sz="2800" b="0" strike="noStrike" spc="-1" dirty="0">
              <a:latin typeface="Arial"/>
            </a:endParaRPr>
          </a:p>
          <a:p>
            <a:pPr marL="343080" indent="-341640">
              <a:lnSpc>
                <a:spcPct val="100000"/>
              </a:lnSpc>
              <a:spcBef>
                <a:spcPts val="561"/>
              </a:spcBef>
            </a:pPr>
            <a:r>
              <a:rPr lang="de-DE" sz="2800" b="0" strike="noStrike" spc="-1" dirty="0">
                <a:solidFill>
                  <a:srgbClr val="000000"/>
                </a:solidFill>
                <a:latin typeface="Calibri"/>
                <a:ea typeface="DejaVu Sans"/>
              </a:rPr>
              <a:t>Über Unterrichtsvorhaben lässt sich eine Verknüpfung </a:t>
            </a:r>
            <a:endParaRPr lang="de-DE" sz="2800" b="0" strike="noStrike" spc="-1" dirty="0">
              <a:latin typeface="Arial"/>
            </a:endParaRPr>
          </a:p>
          <a:p>
            <a:pPr indent="1588">
              <a:lnSpc>
                <a:spcPct val="100000"/>
              </a:lnSpc>
              <a:spcBef>
                <a:spcPts val="561"/>
              </a:spcBef>
            </a:pPr>
            <a:r>
              <a:rPr lang="de-DE" sz="2800" b="0" strike="noStrike" spc="-1" dirty="0">
                <a:solidFill>
                  <a:srgbClr val="000000"/>
                </a:solidFill>
                <a:latin typeface="Calibri"/>
                <a:ea typeface="DejaVu Sans"/>
              </a:rPr>
              <a:t>von Inhaltsfeldern realisieren</a:t>
            </a:r>
            <a:r>
              <a:rPr lang="de-DE" sz="2800" b="0" strike="noStrike" spc="-1" dirty="0" smtClean="0">
                <a:solidFill>
                  <a:srgbClr val="000000"/>
                </a:solidFill>
                <a:latin typeface="Calibri"/>
                <a:ea typeface="DejaVu Sans"/>
              </a:rPr>
              <a:t>. Die im Inhaltsfeld 2 durchlaufenen Phasen von Konstruktionsprozessen werden mit Schwerpunkten aus den Inhaltsfeldern 3, 4 oder 5 kombiniert.</a:t>
            </a:r>
            <a:endParaRPr lang="de-DE" sz="2800" b="0" strike="noStrike" spc="-1" dirty="0">
              <a:solidFill>
                <a:srgbClr val="FF0000"/>
              </a:solidFill>
              <a:latin typeface="Arial"/>
            </a:endParaRPr>
          </a:p>
        </p:txBody>
      </p:sp>
      <p:sp>
        <p:nvSpPr>
          <p:cNvPr id="306" name="CustomShape 7"/>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E839E26B-D841-40B8-932B-476D96581C14}" type="slidenum">
              <a:rPr lang="de-DE" sz="1200" b="0" strike="noStrike" spc="-1">
                <a:solidFill>
                  <a:srgbClr val="8B8B8B"/>
                </a:solidFill>
                <a:latin typeface="Calibri"/>
                <a:ea typeface="DejaVu Sans"/>
              </a:rPr>
              <a:t>62</a:t>
            </a:fld>
            <a:endParaRPr lang="de-DE" sz="1200" b="0" strike="noStrike" spc="-1">
              <a:latin typeface="Arial"/>
            </a:endParaRPr>
          </a:p>
        </p:txBody>
      </p:sp>
      <p:sp>
        <p:nvSpPr>
          <p:cNvPr id="9" name="Fußzeilenplatzhalter 5"/>
          <p:cNvSpPr>
            <a:spLocks noGrp="1"/>
          </p:cNvSpPr>
          <p:nvPr>
            <p:ph type="ftr" sz="quarter" idx="11"/>
          </p:nvPr>
        </p:nvSpPr>
        <p:spPr>
          <a:xfrm>
            <a:off x="3419872" y="6356350"/>
            <a:ext cx="2952328" cy="365125"/>
          </a:xfrm>
        </p:spPr>
        <p:txBody>
          <a:bodyPr/>
          <a:lstStyle/>
          <a:p>
            <a:r>
              <a:rPr lang="de-DE" dirty="0"/>
              <a:t>Implementationsveranstaltung zur Einführung der Kernlehrpläne</a:t>
            </a:r>
          </a:p>
        </p:txBody>
      </p:sp>
    </p:spTree>
    <p:extLst>
      <p:ext uri="{BB962C8B-B14F-4D97-AF65-F5344CB8AC3E}">
        <p14:creationId xmlns:p14="http://schemas.microsoft.com/office/powerpoint/2010/main" val="12882217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CustomShape 1"/>
          <p:cNvSpPr/>
          <p:nvPr/>
        </p:nvSpPr>
        <p:spPr>
          <a:xfrm>
            <a:off x="457200" y="1125360"/>
            <a:ext cx="8239320" cy="45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400" b="0" strike="noStrike" spc="-1" dirty="0">
                <a:solidFill>
                  <a:srgbClr val="000000"/>
                </a:solidFill>
                <a:latin typeface="Calibri"/>
                <a:ea typeface="DejaVu Sans"/>
              </a:rPr>
              <a:t>Strukturmerkmale des KLP </a:t>
            </a:r>
            <a:r>
              <a:rPr lang="de-DE" sz="3400" b="0" strike="noStrike" spc="-1" dirty="0" smtClean="0">
                <a:solidFill>
                  <a:srgbClr val="000000"/>
                </a:solidFill>
                <a:latin typeface="Calibri"/>
                <a:ea typeface="DejaVu Sans"/>
              </a:rPr>
              <a:t>Technik</a:t>
            </a:r>
            <a:endParaRPr lang="de-DE" sz="3400" b="0" strike="noStrike" spc="-1" dirty="0">
              <a:latin typeface="Arial"/>
            </a:endParaRPr>
          </a:p>
        </p:txBody>
      </p:sp>
      <p:sp>
        <p:nvSpPr>
          <p:cNvPr id="310" name="CustomShape 4"/>
          <p:cNvSpPr/>
          <p:nvPr/>
        </p:nvSpPr>
        <p:spPr>
          <a:xfrm>
            <a:off x="8101080" y="6356520"/>
            <a:ext cx="58428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ACFEC439-7260-42F9-998E-E392F96208A7}" type="slidenum">
              <a:rPr lang="de-DE" sz="1200" b="0" strike="noStrike" spc="-1">
                <a:solidFill>
                  <a:srgbClr val="8B8B8B"/>
                </a:solidFill>
                <a:latin typeface="Calibri"/>
                <a:ea typeface="DejaVu Sans"/>
              </a:rPr>
              <a:t>63</a:t>
            </a:fld>
            <a:endParaRPr lang="de-DE" sz="1200" b="0" strike="noStrike" spc="-1">
              <a:latin typeface="Arial"/>
            </a:endParaRPr>
          </a:p>
        </p:txBody>
      </p:sp>
      <p:sp>
        <p:nvSpPr>
          <p:cNvPr id="311" name="CustomShape 5"/>
          <p:cNvSpPr/>
          <p:nvPr/>
        </p:nvSpPr>
        <p:spPr>
          <a:xfrm>
            <a:off x="468360" y="1700280"/>
            <a:ext cx="8228160" cy="42037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de-DE" sz="1800" b="0" strike="noStrike" spc="-1">
              <a:latin typeface="Arial"/>
            </a:endParaRPr>
          </a:p>
          <a:p>
            <a:pPr>
              <a:lnSpc>
                <a:spcPct val="100000"/>
              </a:lnSpc>
            </a:pPr>
            <a:endParaRPr lang="de-DE" sz="1800" b="0" strike="noStrike" spc="-1">
              <a:latin typeface="Arial"/>
            </a:endParaRPr>
          </a:p>
        </p:txBody>
      </p:sp>
      <p:graphicFrame>
        <p:nvGraphicFramePr>
          <p:cNvPr id="312" name="Table 6"/>
          <p:cNvGraphicFramePr/>
          <p:nvPr/>
        </p:nvGraphicFramePr>
        <p:xfrm>
          <a:off x="539640" y="2034720"/>
          <a:ext cx="8064720" cy="3608640"/>
        </p:xfrm>
        <a:graphic>
          <a:graphicData uri="http://schemas.openxmlformats.org/drawingml/2006/table">
            <a:tbl>
              <a:tblPr/>
              <a:tblGrid>
                <a:gridCol w="4032360">
                  <a:extLst>
                    <a:ext uri="{9D8B030D-6E8A-4147-A177-3AD203B41FA5}">
                      <a16:colId xmlns:a16="http://schemas.microsoft.com/office/drawing/2014/main" val="20000"/>
                    </a:ext>
                  </a:extLst>
                </a:gridCol>
                <a:gridCol w="4032360">
                  <a:extLst>
                    <a:ext uri="{9D8B030D-6E8A-4147-A177-3AD203B41FA5}">
                      <a16:colId xmlns:a16="http://schemas.microsoft.com/office/drawing/2014/main" val="20001"/>
                    </a:ext>
                  </a:extLst>
                </a:gridCol>
              </a:tblGrid>
              <a:tr h="3608640">
                <a:tc>
                  <a:txBody>
                    <a:bodyPr/>
                    <a:lstStyle/>
                    <a:p>
                      <a:pPr algn="ctr">
                        <a:lnSpc>
                          <a:spcPct val="100000"/>
                        </a:lnSpc>
                      </a:pPr>
                      <a:r>
                        <a:rPr lang="de-DE" sz="2800" b="1" strike="noStrike" spc="-1" dirty="0">
                          <a:solidFill>
                            <a:srgbClr val="000000"/>
                          </a:solidFill>
                          <a:latin typeface="Calibri"/>
                        </a:rPr>
                        <a:t>Inhaltsfelder</a:t>
                      </a:r>
                      <a:endParaRPr lang="de-DE" sz="2800" b="0" strike="noStrike" spc="-1" dirty="0">
                        <a:latin typeface="Arial"/>
                      </a:endParaRPr>
                    </a:p>
                    <a:p>
                      <a:pPr marL="343080" indent="-341640">
                        <a:lnSpc>
                          <a:spcPct val="100000"/>
                        </a:lnSpc>
                        <a:buClr>
                          <a:srgbClr val="000000"/>
                        </a:buClr>
                        <a:buFont typeface="Arial"/>
                        <a:buChar char="•"/>
                      </a:pPr>
                      <a:r>
                        <a:rPr lang="de-DE" sz="2200" b="0" strike="noStrike" spc="-1" dirty="0">
                          <a:solidFill>
                            <a:srgbClr val="000000"/>
                          </a:solidFill>
                          <a:latin typeface="Calibri"/>
                        </a:rPr>
                        <a:t>Inhaltsfeldbeschreibungen</a:t>
                      </a:r>
                      <a:endParaRPr lang="de-DE" sz="2200" b="0" strike="noStrike" spc="-1" dirty="0">
                        <a:latin typeface="Arial"/>
                      </a:endParaRPr>
                    </a:p>
                    <a:p>
                      <a:pPr marL="343080" indent="-341640">
                        <a:lnSpc>
                          <a:spcPct val="100000"/>
                        </a:lnSpc>
                        <a:buClr>
                          <a:srgbClr val="000000"/>
                        </a:buClr>
                        <a:buFont typeface="Arial"/>
                        <a:buChar char="•"/>
                      </a:pPr>
                      <a:r>
                        <a:rPr lang="de-DE" sz="2200" b="0" strike="noStrike" spc="-1" dirty="0">
                          <a:solidFill>
                            <a:srgbClr val="000000"/>
                          </a:solidFill>
                          <a:latin typeface="Calibri"/>
                        </a:rPr>
                        <a:t>Inhaltliche Schwerpunkte zu den IF</a:t>
                      </a:r>
                      <a:endParaRPr lang="de-DE" sz="2200" b="0" strike="noStrike" spc="-1" dirty="0">
                        <a:latin typeface="Arial"/>
                      </a:endParaRPr>
                    </a:p>
                    <a:p>
                      <a:pPr>
                        <a:lnSpc>
                          <a:spcPct val="100000"/>
                        </a:lnSpc>
                      </a:pPr>
                      <a:endParaRPr lang="de-DE" sz="2200" b="0" strike="noStrike" spc="-1" dirty="0">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DCE6F2"/>
                    </a:solidFill>
                  </a:tcPr>
                </a:tc>
                <a:tc>
                  <a:txBody>
                    <a:bodyPr/>
                    <a:lstStyle/>
                    <a:p>
                      <a:pPr algn="ctr">
                        <a:lnSpc>
                          <a:spcPct val="100000"/>
                        </a:lnSpc>
                      </a:pPr>
                      <a:r>
                        <a:rPr lang="de-DE" sz="2800" b="1" strike="noStrike" spc="-1">
                          <a:solidFill>
                            <a:srgbClr val="000000"/>
                          </a:solidFill>
                          <a:latin typeface="Calibri"/>
                        </a:rPr>
                        <a:t>Kompetenzen</a:t>
                      </a:r>
                      <a:endParaRPr lang="de-DE" sz="2800" b="0" strike="noStrike" spc="-1">
                        <a:latin typeface="Arial"/>
                      </a:endParaRPr>
                    </a:p>
                    <a:p>
                      <a:pPr marL="343080" indent="-341640">
                        <a:lnSpc>
                          <a:spcPct val="100000"/>
                        </a:lnSpc>
                        <a:buClr>
                          <a:srgbClr val="000000"/>
                        </a:buClr>
                        <a:buFont typeface="Arial"/>
                        <a:buChar char="•"/>
                      </a:pPr>
                      <a:r>
                        <a:rPr lang="de-DE" sz="2200" b="0" strike="noStrike" spc="-1">
                          <a:solidFill>
                            <a:srgbClr val="000000"/>
                          </a:solidFill>
                          <a:latin typeface="Calibri"/>
                        </a:rPr>
                        <a:t>Beschreibungen der Kompetenzbereiche</a:t>
                      </a:r>
                      <a:endParaRPr lang="de-DE" sz="2200" b="0" strike="noStrike" spc="-1">
                        <a:latin typeface="Arial"/>
                      </a:endParaRPr>
                    </a:p>
                    <a:p>
                      <a:pPr marL="343080" indent="-341640">
                        <a:lnSpc>
                          <a:spcPct val="100000"/>
                        </a:lnSpc>
                        <a:buClr>
                          <a:srgbClr val="000000"/>
                        </a:buClr>
                        <a:buFont typeface="Arial"/>
                        <a:buChar char="•"/>
                      </a:pPr>
                      <a:r>
                        <a:rPr lang="de-DE" sz="2200" b="0" strike="noStrike" spc="-1">
                          <a:solidFill>
                            <a:srgbClr val="000000"/>
                          </a:solidFill>
                          <a:latin typeface="Calibri"/>
                        </a:rPr>
                        <a:t>Übergeordnete Kompetenzerwartungen</a:t>
                      </a:r>
                      <a:endParaRPr lang="de-DE" sz="2200" b="0" strike="noStrike" spc="-1">
                        <a:latin typeface="Arial"/>
                      </a:endParaRPr>
                    </a:p>
                    <a:p>
                      <a:pPr marL="343080" indent="-341640">
                        <a:lnSpc>
                          <a:spcPct val="100000"/>
                        </a:lnSpc>
                        <a:buClr>
                          <a:srgbClr val="000000"/>
                        </a:buClr>
                        <a:buFont typeface="Arial"/>
                        <a:buChar char="•"/>
                      </a:pPr>
                      <a:r>
                        <a:rPr lang="de-DE" sz="2200" b="0" strike="noStrike" spc="-1">
                          <a:solidFill>
                            <a:srgbClr val="000000"/>
                          </a:solidFill>
                          <a:latin typeface="Calibri"/>
                        </a:rPr>
                        <a:t>Konkretisierte Kompetenzerwartungen zu den IF im Bereich der Sach- und Urteilskompetenz</a:t>
                      </a:r>
                      <a:endParaRPr lang="de-DE" sz="22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DCE6F2"/>
                    </a:solidFill>
                  </a:tcPr>
                </a:tc>
                <a:extLst>
                  <a:ext uri="{0D108BD9-81ED-4DB2-BD59-A6C34878D82A}">
                    <a16:rowId xmlns:a16="http://schemas.microsoft.com/office/drawing/2014/main" val="10000"/>
                  </a:ext>
                </a:extLst>
              </a:tr>
            </a:tbl>
          </a:graphicData>
        </a:graphic>
      </p:graphicFrame>
      <p:sp>
        <p:nvSpPr>
          <p:cNvPr id="314" name="CustomShape 8"/>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892FA9D4-EC03-450E-993C-565E094EAFFE}" type="slidenum">
              <a:rPr lang="de-DE" sz="1200" b="0" strike="noStrike" spc="-1">
                <a:solidFill>
                  <a:srgbClr val="8B8B8B"/>
                </a:solidFill>
                <a:latin typeface="Calibri"/>
                <a:ea typeface="DejaVu Sans"/>
              </a:rPr>
              <a:t>63</a:t>
            </a:fld>
            <a:endParaRPr lang="de-DE" sz="1200" b="0" strike="noStrike" spc="-1">
              <a:latin typeface="Arial"/>
            </a:endParaRPr>
          </a:p>
        </p:txBody>
      </p:sp>
      <p:sp>
        <p:nvSpPr>
          <p:cNvPr id="10" name="Fußzeilenplatzhalter 5"/>
          <p:cNvSpPr>
            <a:spLocks noGrp="1"/>
          </p:cNvSpPr>
          <p:nvPr>
            <p:ph type="ftr" sz="quarter" idx="11"/>
          </p:nvPr>
        </p:nvSpPr>
        <p:spPr>
          <a:xfrm>
            <a:off x="3419872" y="6356350"/>
            <a:ext cx="2952328" cy="365125"/>
          </a:xfrm>
        </p:spPr>
        <p:txBody>
          <a:bodyPr/>
          <a:lstStyle/>
          <a:p>
            <a:r>
              <a:rPr lang="de-DE" dirty="0"/>
              <a:t>Implementationsveranstaltung zur Einführung der Kernlehrpläne</a:t>
            </a:r>
          </a:p>
        </p:txBody>
      </p:sp>
    </p:spTree>
    <p:extLst>
      <p:ext uri="{BB962C8B-B14F-4D97-AF65-F5344CB8AC3E}">
        <p14:creationId xmlns:p14="http://schemas.microsoft.com/office/powerpoint/2010/main" val="17955451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CustomShape 1"/>
          <p:cNvSpPr/>
          <p:nvPr/>
        </p:nvSpPr>
        <p:spPr>
          <a:xfrm>
            <a:off x="457200" y="1124640"/>
            <a:ext cx="822816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400" b="0" strike="noStrike" spc="-1">
                <a:solidFill>
                  <a:srgbClr val="000000"/>
                </a:solidFill>
                <a:latin typeface="Calibri"/>
                <a:ea typeface="DejaVu Sans"/>
              </a:rPr>
              <a:t>Stärkung der Fachlichkeit</a:t>
            </a:r>
            <a:endParaRPr lang="de-DE" sz="3400" b="0" strike="noStrike" spc="-1">
              <a:latin typeface="Arial"/>
            </a:endParaRPr>
          </a:p>
        </p:txBody>
      </p:sp>
      <p:sp>
        <p:nvSpPr>
          <p:cNvPr id="316" name="CustomShape 2"/>
          <p:cNvSpPr/>
          <p:nvPr/>
        </p:nvSpPr>
        <p:spPr>
          <a:xfrm>
            <a:off x="457200" y="1700640"/>
            <a:ext cx="8228160" cy="42037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561"/>
              </a:spcBef>
            </a:pPr>
            <a:r>
              <a:rPr lang="de-DE" sz="2800" b="0" strike="noStrike" spc="-1" dirty="0">
                <a:solidFill>
                  <a:srgbClr val="000000"/>
                </a:solidFill>
                <a:latin typeface="Calibri"/>
                <a:ea typeface="DejaVu Sans"/>
              </a:rPr>
              <a:t>Leitendes Prinzip für die Konzeption aller Inhaltsfelder</a:t>
            </a:r>
            <a:endParaRPr lang="de-DE" sz="2800" b="0" strike="noStrike" spc="-1" dirty="0">
              <a:latin typeface="Arial"/>
            </a:endParaRPr>
          </a:p>
          <a:p>
            <a:pPr marL="743040" lvl="1" indent="-284400">
              <a:lnSpc>
                <a:spcPct val="100000"/>
              </a:lnSpc>
              <a:spcBef>
                <a:spcPts val="439"/>
              </a:spcBef>
              <a:buClr>
                <a:srgbClr val="000000"/>
              </a:buClr>
              <a:buFont typeface="Arial"/>
              <a:buChar char="–"/>
            </a:pPr>
            <a:r>
              <a:rPr lang="de-DE" sz="2200" b="0" strike="noStrike" spc="-1" dirty="0">
                <a:solidFill>
                  <a:srgbClr val="000000"/>
                </a:solidFill>
                <a:latin typeface="Calibri"/>
                <a:ea typeface="DejaVu Sans"/>
              </a:rPr>
              <a:t>Präzisere Beschreibung der Inhaltsfelder</a:t>
            </a:r>
            <a:endParaRPr lang="de-DE" sz="2200" b="0" strike="noStrike" spc="-1" dirty="0">
              <a:latin typeface="Arial"/>
            </a:endParaRPr>
          </a:p>
          <a:p>
            <a:pPr marL="743040" lvl="1" indent="-284400">
              <a:lnSpc>
                <a:spcPct val="100000"/>
              </a:lnSpc>
              <a:spcBef>
                <a:spcPts val="439"/>
              </a:spcBef>
              <a:buClr>
                <a:srgbClr val="000000"/>
              </a:buClr>
              <a:buFont typeface="Arial"/>
              <a:buChar char="–"/>
            </a:pPr>
            <a:r>
              <a:rPr lang="de-DE" sz="2200" b="0" strike="noStrike" spc="-1" dirty="0">
                <a:solidFill>
                  <a:srgbClr val="000000"/>
                </a:solidFill>
                <a:latin typeface="Calibri"/>
                <a:ea typeface="DejaVu Sans"/>
              </a:rPr>
              <a:t>Stärkere Konkretion von fachlichen Schwerpunkten</a:t>
            </a:r>
            <a:endParaRPr lang="de-DE" sz="2200" b="0" strike="noStrike" spc="-1" dirty="0">
              <a:latin typeface="Arial"/>
            </a:endParaRPr>
          </a:p>
          <a:p>
            <a:pPr marL="743040" lvl="1" indent="-284400">
              <a:lnSpc>
                <a:spcPct val="100000"/>
              </a:lnSpc>
              <a:spcBef>
                <a:spcPts val="439"/>
              </a:spcBef>
              <a:buClr>
                <a:srgbClr val="000000"/>
              </a:buClr>
              <a:buFont typeface="Arial"/>
              <a:buChar char="–"/>
            </a:pPr>
            <a:r>
              <a:rPr lang="de-DE" sz="2200" b="0" strike="noStrike" spc="-1" dirty="0">
                <a:solidFill>
                  <a:srgbClr val="000000"/>
                </a:solidFill>
                <a:latin typeface="Calibri"/>
                <a:ea typeface="DejaVu Sans"/>
              </a:rPr>
              <a:t>Beschreibung fachlicher Prozesse durch konkretisierte Kompetenzerwartungen</a:t>
            </a:r>
            <a:endParaRPr lang="de-DE" sz="2200" b="0" strike="noStrike" spc="-1" dirty="0">
              <a:latin typeface="Arial"/>
            </a:endParaRPr>
          </a:p>
          <a:p>
            <a:pPr>
              <a:lnSpc>
                <a:spcPct val="100000"/>
              </a:lnSpc>
              <a:spcBef>
                <a:spcPts val="561"/>
              </a:spcBef>
            </a:pPr>
            <a:endParaRPr lang="de-DE" sz="2200" b="0" strike="noStrike" spc="-1" dirty="0">
              <a:latin typeface="Arial"/>
            </a:endParaRPr>
          </a:p>
          <a:p>
            <a:pPr>
              <a:lnSpc>
                <a:spcPct val="100000"/>
              </a:lnSpc>
              <a:spcBef>
                <a:spcPts val="561"/>
              </a:spcBef>
            </a:pPr>
            <a:r>
              <a:rPr lang="de-DE" sz="2800" b="0" strike="noStrike" spc="-1" dirty="0">
                <a:solidFill>
                  <a:srgbClr val="000000"/>
                </a:solidFill>
                <a:latin typeface="Calibri"/>
                <a:ea typeface="DejaVu Sans"/>
              </a:rPr>
              <a:t>Veranschaulichung am Inhaltsfeld 1: Sicherheit am </a:t>
            </a:r>
            <a:r>
              <a:rPr lang="de-DE" sz="2800" b="0" strike="noStrike" spc="-1" dirty="0" smtClean="0">
                <a:solidFill>
                  <a:srgbClr val="000000"/>
                </a:solidFill>
                <a:latin typeface="Calibri"/>
                <a:ea typeface="DejaVu Sans"/>
              </a:rPr>
              <a:t>Arbeitsplatz</a:t>
            </a:r>
            <a:endParaRPr lang="de-DE" sz="2800" b="0" strike="noStrike" spc="-1" dirty="0">
              <a:latin typeface="Arial"/>
            </a:endParaRPr>
          </a:p>
        </p:txBody>
      </p:sp>
      <p:sp>
        <p:nvSpPr>
          <p:cNvPr id="318" name="CustomShape 4"/>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5554D1FB-4F60-469F-AADE-B81C17E242D7}" type="slidenum">
              <a:rPr lang="de-DE" sz="1200" b="0" strike="noStrike" spc="-1">
                <a:solidFill>
                  <a:srgbClr val="8B8B8B"/>
                </a:solidFill>
                <a:latin typeface="Calibri"/>
                <a:ea typeface="DejaVu Sans"/>
              </a:rPr>
              <a:t>64</a:t>
            </a:fld>
            <a:endParaRPr lang="de-DE" sz="1200" b="0" strike="noStrike" spc="-1">
              <a:latin typeface="Arial"/>
            </a:endParaRPr>
          </a:p>
        </p:txBody>
      </p:sp>
      <p:sp>
        <p:nvSpPr>
          <p:cNvPr id="6" name="Fußzeilenplatzhalter 5"/>
          <p:cNvSpPr>
            <a:spLocks noGrp="1"/>
          </p:cNvSpPr>
          <p:nvPr>
            <p:ph type="ftr" sz="quarter" idx="11"/>
          </p:nvPr>
        </p:nvSpPr>
        <p:spPr>
          <a:xfrm>
            <a:off x="3419872" y="6356350"/>
            <a:ext cx="2952328" cy="365125"/>
          </a:xfrm>
        </p:spPr>
        <p:txBody>
          <a:bodyPr/>
          <a:lstStyle/>
          <a:p>
            <a:r>
              <a:rPr lang="de-DE" dirty="0"/>
              <a:t>Implementationsveranstaltung zur Einführung der Kernlehrpläne</a:t>
            </a:r>
          </a:p>
        </p:txBody>
      </p:sp>
    </p:spTree>
    <p:extLst>
      <p:ext uri="{BB962C8B-B14F-4D97-AF65-F5344CB8AC3E}">
        <p14:creationId xmlns:p14="http://schemas.microsoft.com/office/powerpoint/2010/main" val="178969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CustomShape 1"/>
          <p:cNvSpPr/>
          <p:nvPr/>
        </p:nvSpPr>
        <p:spPr>
          <a:xfrm>
            <a:off x="457200" y="1124640"/>
            <a:ext cx="822816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400" b="0" strike="noStrike" spc="-1">
                <a:solidFill>
                  <a:srgbClr val="000000"/>
                </a:solidFill>
                <a:latin typeface="Calibri"/>
                <a:ea typeface="DejaVu Sans"/>
              </a:rPr>
              <a:t> Stärkung der Fachlichkeit</a:t>
            </a:r>
            <a:endParaRPr lang="de-DE" sz="3400" b="0" strike="noStrike" spc="-1">
              <a:latin typeface="Arial"/>
            </a:endParaRPr>
          </a:p>
        </p:txBody>
      </p:sp>
      <p:sp>
        <p:nvSpPr>
          <p:cNvPr id="320" name="CustomShape 2"/>
          <p:cNvSpPr/>
          <p:nvPr/>
        </p:nvSpPr>
        <p:spPr>
          <a:xfrm>
            <a:off x="457200" y="1700280"/>
            <a:ext cx="8228160" cy="42037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100000"/>
              </a:lnSpc>
              <a:spcBef>
                <a:spcPts val="561"/>
              </a:spcBef>
            </a:pPr>
            <a:r>
              <a:rPr lang="de-DE" sz="2800" b="0" strike="noStrike" spc="-1" dirty="0">
                <a:solidFill>
                  <a:srgbClr val="000000"/>
                </a:solidFill>
                <a:latin typeface="Calibri"/>
                <a:ea typeface="DejaVu Sans"/>
              </a:rPr>
              <a:t>Präzisere Beschreibung der Inhaltsfelder</a:t>
            </a:r>
            <a:endParaRPr lang="de-DE" sz="2800" b="0" strike="noStrike" spc="-1" dirty="0">
              <a:latin typeface="Arial"/>
            </a:endParaRPr>
          </a:p>
          <a:p>
            <a:pPr>
              <a:lnSpc>
                <a:spcPct val="100000"/>
              </a:lnSpc>
              <a:spcBef>
                <a:spcPts val="561"/>
              </a:spcBef>
            </a:pPr>
            <a:endParaRPr lang="de-DE" sz="2800" b="0" strike="noStrike" spc="-1" dirty="0">
              <a:latin typeface="Arial"/>
            </a:endParaRPr>
          </a:p>
          <a:p>
            <a:pPr>
              <a:lnSpc>
                <a:spcPct val="100000"/>
              </a:lnSpc>
              <a:spcBef>
                <a:spcPts val="479"/>
              </a:spcBef>
            </a:pPr>
            <a:r>
              <a:rPr lang="de-DE" sz="2400" b="0" u="sng" strike="noStrike" spc="-1" dirty="0">
                <a:solidFill>
                  <a:srgbClr val="000000"/>
                </a:solidFill>
                <a:uFillTx/>
                <a:latin typeface="Calibri"/>
                <a:ea typeface="DejaVu Sans"/>
              </a:rPr>
              <a:t>IF 1: Sicherheit am Arbeitsplatz</a:t>
            </a:r>
            <a:endParaRPr lang="de-DE" sz="2400" b="0" strike="noStrike" spc="-1" dirty="0">
              <a:latin typeface="Arial"/>
            </a:endParaRPr>
          </a:p>
          <a:p>
            <a:pPr>
              <a:lnSpc>
                <a:spcPct val="100000"/>
              </a:lnSpc>
              <a:spcBef>
                <a:spcPts val="561"/>
              </a:spcBef>
            </a:pPr>
            <a:r>
              <a:rPr lang="de-DE" sz="2800" b="0" strike="noStrike" spc="-1" dirty="0">
                <a:solidFill>
                  <a:srgbClr val="000000"/>
                </a:solidFill>
                <a:latin typeface="Calibri"/>
                <a:ea typeface="DejaVu Sans"/>
              </a:rPr>
              <a:t>[…] </a:t>
            </a:r>
            <a:r>
              <a:rPr lang="de-DE" sz="2800" b="1" spc="-1" dirty="0">
                <a:solidFill>
                  <a:srgbClr val="000000"/>
                </a:solidFill>
                <a:latin typeface="Calibri"/>
                <a:ea typeface="DejaVu Sans"/>
              </a:rPr>
              <a:t>Arbeitssicherheit und Arbeitsgesundheit. </a:t>
            </a:r>
            <a:r>
              <a:rPr lang="de-DE" sz="2800" spc="-1" dirty="0">
                <a:solidFill>
                  <a:srgbClr val="000000"/>
                </a:solidFill>
                <a:latin typeface="Calibri"/>
                <a:ea typeface="DejaVu Sans"/>
              </a:rPr>
              <a:t>Schwerpunkt hierbei sind Gesundheits- und Sicherheitsaspekte bei verschiedenen Fertigungstechniken, bei Auswahl und Einsatz von Maschinen und Werkzeugen sowie von Werk- und Gefahrstoffen.</a:t>
            </a:r>
            <a:r>
              <a:rPr lang="de-DE" sz="2800" b="0" strike="noStrike" spc="-1" dirty="0">
                <a:solidFill>
                  <a:srgbClr val="000000"/>
                </a:solidFill>
                <a:latin typeface="Calibri"/>
                <a:ea typeface="DejaVu Sans"/>
              </a:rPr>
              <a:t>[…] </a:t>
            </a:r>
            <a:r>
              <a:rPr lang="de-DE" sz="2000" b="0" strike="noStrike" spc="-1" dirty="0">
                <a:solidFill>
                  <a:srgbClr val="000000"/>
                </a:solidFill>
                <a:latin typeface="Calibri"/>
                <a:ea typeface="DejaVu Sans"/>
              </a:rPr>
              <a:t>(KLP </a:t>
            </a:r>
            <a:r>
              <a:rPr lang="de-DE" sz="2000" spc="-1" dirty="0">
                <a:solidFill>
                  <a:srgbClr val="000000"/>
                </a:solidFill>
                <a:ea typeface="DejaVu Sans"/>
              </a:rPr>
              <a:t>Wirtschaft und Arbeitswelt, </a:t>
            </a:r>
            <a:r>
              <a:rPr lang="de-DE" sz="2000" b="0" strike="noStrike" spc="-1" dirty="0">
                <a:solidFill>
                  <a:srgbClr val="000000"/>
                </a:solidFill>
                <a:latin typeface="Calibri"/>
                <a:ea typeface="DejaVu Sans"/>
              </a:rPr>
              <a:t>Kap. 2.1)</a:t>
            </a:r>
            <a:endParaRPr lang="de-DE" sz="2000" b="0" strike="noStrike" spc="-1" dirty="0">
              <a:latin typeface="Arial"/>
            </a:endParaRPr>
          </a:p>
          <a:p>
            <a:pPr>
              <a:lnSpc>
                <a:spcPct val="100000"/>
              </a:lnSpc>
              <a:spcBef>
                <a:spcPts val="561"/>
              </a:spcBef>
            </a:pPr>
            <a:endParaRPr lang="de-DE" sz="2000" b="0" strike="noStrike" spc="-1" dirty="0">
              <a:latin typeface="Arial"/>
            </a:endParaRPr>
          </a:p>
          <a:p>
            <a:pPr>
              <a:lnSpc>
                <a:spcPct val="100000"/>
              </a:lnSpc>
              <a:spcBef>
                <a:spcPts val="561"/>
              </a:spcBef>
            </a:pPr>
            <a:endParaRPr lang="de-DE" sz="2000" b="0" strike="noStrike" spc="-1" dirty="0">
              <a:latin typeface="Arial"/>
            </a:endParaRPr>
          </a:p>
          <a:p>
            <a:pPr>
              <a:lnSpc>
                <a:spcPct val="100000"/>
              </a:lnSpc>
              <a:spcBef>
                <a:spcPts val="561"/>
              </a:spcBef>
            </a:pPr>
            <a:endParaRPr lang="de-DE" sz="2000" b="0" strike="noStrike" spc="-1" dirty="0">
              <a:latin typeface="Arial"/>
            </a:endParaRPr>
          </a:p>
          <a:p>
            <a:pPr>
              <a:lnSpc>
                <a:spcPct val="100000"/>
              </a:lnSpc>
              <a:spcBef>
                <a:spcPts val="561"/>
              </a:spcBef>
            </a:pPr>
            <a:endParaRPr lang="de-DE" sz="2000" b="0" strike="noStrike" spc="-1" dirty="0">
              <a:latin typeface="Arial"/>
            </a:endParaRPr>
          </a:p>
        </p:txBody>
      </p:sp>
      <p:sp>
        <p:nvSpPr>
          <p:cNvPr id="322" name="CustomShape 4"/>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FC941A43-8D35-4ACF-8B01-F689A9ADBF4C}" type="slidenum">
              <a:rPr lang="de-DE" sz="1200" b="0" strike="noStrike" spc="-1">
                <a:solidFill>
                  <a:srgbClr val="8B8B8B"/>
                </a:solidFill>
                <a:latin typeface="Calibri"/>
                <a:ea typeface="DejaVu Sans"/>
              </a:rPr>
              <a:t>65</a:t>
            </a:fld>
            <a:endParaRPr lang="de-DE" sz="1200" b="0" strike="noStrike" spc="-1">
              <a:latin typeface="Arial"/>
            </a:endParaRPr>
          </a:p>
        </p:txBody>
      </p:sp>
      <p:sp>
        <p:nvSpPr>
          <p:cNvPr id="6" name="Fußzeilenplatzhalter 5"/>
          <p:cNvSpPr>
            <a:spLocks noGrp="1"/>
          </p:cNvSpPr>
          <p:nvPr>
            <p:ph type="ftr" sz="quarter" idx="11"/>
          </p:nvPr>
        </p:nvSpPr>
        <p:spPr>
          <a:xfrm>
            <a:off x="3419872" y="6356350"/>
            <a:ext cx="2952328" cy="365125"/>
          </a:xfrm>
        </p:spPr>
        <p:txBody>
          <a:bodyPr/>
          <a:lstStyle/>
          <a:p>
            <a:r>
              <a:rPr lang="de-DE" dirty="0"/>
              <a:t>Implementationsveranstaltung zur Einführung der Kernlehrpläne</a:t>
            </a:r>
          </a:p>
        </p:txBody>
      </p:sp>
    </p:spTree>
    <p:extLst>
      <p:ext uri="{BB962C8B-B14F-4D97-AF65-F5344CB8AC3E}">
        <p14:creationId xmlns:p14="http://schemas.microsoft.com/office/powerpoint/2010/main" val="28904183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CustomShape 1"/>
          <p:cNvSpPr/>
          <p:nvPr/>
        </p:nvSpPr>
        <p:spPr>
          <a:xfrm>
            <a:off x="457200" y="1124640"/>
            <a:ext cx="822816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400" b="0" strike="noStrike" spc="-1">
                <a:solidFill>
                  <a:srgbClr val="000000"/>
                </a:solidFill>
                <a:latin typeface="Calibri"/>
                <a:ea typeface="DejaVu Sans"/>
              </a:rPr>
              <a:t> Stärkung der Fachlichkeit</a:t>
            </a:r>
            <a:endParaRPr lang="de-DE" sz="3400" b="0" strike="noStrike" spc="-1">
              <a:latin typeface="Arial"/>
            </a:endParaRPr>
          </a:p>
        </p:txBody>
      </p:sp>
      <p:sp>
        <p:nvSpPr>
          <p:cNvPr id="324" name="CustomShape 2"/>
          <p:cNvSpPr/>
          <p:nvPr/>
        </p:nvSpPr>
        <p:spPr>
          <a:xfrm>
            <a:off x="457200" y="1700280"/>
            <a:ext cx="8228160" cy="42037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100000"/>
              </a:lnSpc>
              <a:spcBef>
                <a:spcPts val="561"/>
              </a:spcBef>
            </a:pPr>
            <a:r>
              <a:rPr lang="de-DE" sz="2800" b="0" strike="noStrike" spc="-1" dirty="0">
                <a:solidFill>
                  <a:srgbClr val="000000"/>
                </a:solidFill>
                <a:latin typeface="Calibri"/>
                <a:ea typeface="DejaVu Sans"/>
              </a:rPr>
              <a:t>Stärkere Konkretion von fachlichen Schwerpunkten</a:t>
            </a:r>
            <a:endParaRPr lang="de-DE" sz="2800" b="0" strike="noStrike" spc="-1" dirty="0">
              <a:latin typeface="Arial"/>
            </a:endParaRPr>
          </a:p>
          <a:p>
            <a:pPr>
              <a:lnSpc>
                <a:spcPct val="100000"/>
              </a:lnSpc>
              <a:spcBef>
                <a:spcPts val="479"/>
              </a:spcBef>
            </a:pPr>
            <a:endParaRPr lang="de-DE" sz="2800" b="0" strike="noStrike" spc="-1" dirty="0">
              <a:latin typeface="Arial"/>
            </a:endParaRPr>
          </a:p>
          <a:p>
            <a:pPr marL="343080" indent="-341640">
              <a:lnSpc>
                <a:spcPct val="100000"/>
              </a:lnSpc>
              <a:spcBef>
                <a:spcPts val="561"/>
              </a:spcBef>
              <a:buClr>
                <a:srgbClr val="000000"/>
              </a:buClr>
              <a:buFont typeface="Symbol"/>
              <a:buChar char="-"/>
            </a:pPr>
            <a:r>
              <a:rPr lang="de-DE" sz="2800" spc="-1" dirty="0">
                <a:solidFill>
                  <a:srgbClr val="000000"/>
                </a:solidFill>
                <a:latin typeface="Calibri"/>
              </a:rPr>
              <a:t>Arbeitssicherheit und Gesundheitsschutz</a:t>
            </a:r>
          </a:p>
          <a:p>
            <a:pPr marL="343080" indent="-341640">
              <a:lnSpc>
                <a:spcPct val="100000"/>
              </a:lnSpc>
              <a:spcBef>
                <a:spcPts val="561"/>
              </a:spcBef>
              <a:buClr>
                <a:srgbClr val="000000"/>
              </a:buClr>
              <a:buFont typeface="Symbol"/>
              <a:buChar char="-"/>
            </a:pPr>
            <a:r>
              <a:rPr lang="de-DE" sz="2800" spc="-1" dirty="0">
                <a:solidFill>
                  <a:srgbClr val="000000"/>
                </a:solidFill>
                <a:latin typeface="Calibri"/>
              </a:rPr>
              <a:t>Werkstoffe, Werkzeuge und Fertigungsverfahren</a:t>
            </a:r>
          </a:p>
          <a:p>
            <a:pPr marL="343080" indent="-341640">
              <a:lnSpc>
                <a:spcPct val="100000"/>
              </a:lnSpc>
              <a:spcBef>
                <a:spcPts val="561"/>
              </a:spcBef>
              <a:buClr>
                <a:srgbClr val="000000"/>
              </a:buClr>
              <a:buFont typeface="Symbol"/>
              <a:buChar char="-"/>
            </a:pPr>
            <a:r>
              <a:rPr lang="de-DE" sz="2800" spc="-1" dirty="0">
                <a:solidFill>
                  <a:srgbClr val="000000"/>
                </a:solidFill>
                <a:latin typeface="Calibri"/>
              </a:rPr>
              <a:t>Technische Kommunikationsmittel</a:t>
            </a:r>
          </a:p>
          <a:p>
            <a:pPr marL="343080" indent="-341640">
              <a:lnSpc>
                <a:spcPct val="100000"/>
              </a:lnSpc>
              <a:spcBef>
                <a:spcPts val="561"/>
              </a:spcBef>
              <a:buClr>
                <a:srgbClr val="000000"/>
              </a:buClr>
              <a:buFont typeface="Symbol"/>
              <a:buChar char="-"/>
            </a:pPr>
            <a:r>
              <a:rPr lang="de-DE" sz="2800" spc="-1" dirty="0">
                <a:solidFill>
                  <a:srgbClr val="000000"/>
                </a:solidFill>
                <a:latin typeface="Calibri"/>
              </a:rPr>
              <a:t>Arbeitsplanung und -organisation </a:t>
            </a:r>
            <a:r>
              <a:rPr lang="de-DE" sz="1100" b="0" strike="noStrike" spc="-1" dirty="0">
                <a:solidFill>
                  <a:srgbClr val="000000"/>
                </a:solidFill>
                <a:latin typeface="Calibri"/>
                <a:ea typeface="DejaVu Sans"/>
              </a:rPr>
              <a:t>(KLP </a:t>
            </a:r>
            <a:r>
              <a:rPr lang="de-DE" sz="1100" spc="-1" dirty="0">
                <a:solidFill>
                  <a:srgbClr val="000000"/>
                </a:solidFill>
                <a:ea typeface="DejaVu Sans"/>
              </a:rPr>
              <a:t>Wirtschaft und </a:t>
            </a:r>
            <a:r>
              <a:rPr lang="de-DE" sz="1100" spc="-1" dirty="0" smtClean="0">
                <a:solidFill>
                  <a:srgbClr val="000000"/>
                </a:solidFill>
                <a:ea typeface="DejaVu Sans"/>
              </a:rPr>
              <a:t>Arbeitswelt</a:t>
            </a:r>
            <a:r>
              <a:rPr lang="de-DE" sz="1100" b="0" strike="noStrike" spc="-1" dirty="0" smtClean="0">
                <a:solidFill>
                  <a:srgbClr val="000000"/>
                </a:solidFill>
                <a:latin typeface="Calibri"/>
                <a:ea typeface="DejaVu Sans"/>
              </a:rPr>
              <a:t>, </a:t>
            </a:r>
            <a:r>
              <a:rPr lang="de-DE" sz="1100" b="0" strike="noStrike" spc="-1" dirty="0">
                <a:solidFill>
                  <a:srgbClr val="000000"/>
                </a:solidFill>
                <a:latin typeface="Calibri"/>
                <a:ea typeface="DejaVu Sans"/>
              </a:rPr>
              <a:t>Kap. 2.2, IF 1)</a:t>
            </a:r>
            <a:endParaRPr lang="de-DE" sz="1100" b="0" strike="noStrike" spc="-1" dirty="0">
              <a:latin typeface="Arial"/>
            </a:endParaRPr>
          </a:p>
          <a:p>
            <a:pPr>
              <a:lnSpc>
                <a:spcPct val="100000"/>
              </a:lnSpc>
              <a:spcBef>
                <a:spcPts val="479"/>
              </a:spcBef>
            </a:pPr>
            <a:endParaRPr lang="de-DE" sz="2000" b="0" strike="noStrike" spc="-1" dirty="0">
              <a:latin typeface="Arial"/>
            </a:endParaRPr>
          </a:p>
          <a:p>
            <a:pPr>
              <a:lnSpc>
                <a:spcPct val="100000"/>
              </a:lnSpc>
              <a:spcBef>
                <a:spcPts val="479"/>
              </a:spcBef>
            </a:pPr>
            <a:endParaRPr lang="de-DE" sz="2000" b="0" strike="noStrike" spc="-1" dirty="0">
              <a:latin typeface="Arial"/>
            </a:endParaRPr>
          </a:p>
          <a:p>
            <a:pPr>
              <a:lnSpc>
                <a:spcPct val="100000"/>
              </a:lnSpc>
              <a:spcBef>
                <a:spcPts val="561"/>
              </a:spcBef>
            </a:pPr>
            <a:endParaRPr lang="de-DE" sz="2000" b="0" strike="noStrike" spc="-1" dirty="0">
              <a:latin typeface="Arial"/>
            </a:endParaRPr>
          </a:p>
          <a:p>
            <a:pPr>
              <a:lnSpc>
                <a:spcPct val="100000"/>
              </a:lnSpc>
              <a:spcBef>
                <a:spcPts val="561"/>
              </a:spcBef>
            </a:pPr>
            <a:endParaRPr lang="de-DE" sz="2000" b="0" strike="noStrike" spc="-1" dirty="0">
              <a:latin typeface="Arial"/>
            </a:endParaRPr>
          </a:p>
          <a:p>
            <a:pPr>
              <a:lnSpc>
                <a:spcPct val="100000"/>
              </a:lnSpc>
              <a:spcBef>
                <a:spcPts val="561"/>
              </a:spcBef>
            </a:pPr>
            <a:endParaRPr lang="de-DE" sz="2000" b="0" strike="noStrike" spc="-1" dirty="0">
              <a:latin typeface="Arial"/>
            </a:endParaRPr>
          </a:p>
        </p:txBody>
      </p:sp>
      <p:sp>
        <p:nvSpPr>
          <p:cNvPr id="326" name="CustomShape 4"/>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98D809DE-DB14-4FCC-BB4B-2B602364395E}" type="slidenum">
              <a:rPr lang="de-DE" sz="1200" b="0" strike="noStrike" spc="-1">
                <a:solidFill>
                  <a:srgbClr val="8B8B8B"/>
                </a:solidFill>
                <a:latin typeface="Calibri"/>
                <a:ea typeface="DejaVu Sans"/>
              </a:rPr>
              <a:t>66</a:t>
            </a:fld>
            <a:endParaRPr lang="de-DE" sz="1200" b="0" strike="noStrike" spc="-1">
              <a:latin typeface="Arial"/>
            </a:endParaRPr>
          </a:p>
        </p:txBody>
      </p:sp>
      <p:sp>
        <p:nvSpPr>
          <p:cNvPr id="6" name="Fußzeilenplatzhalter 5"/>
          <p:cNvSpPr>
            <a:spLocks noGrp="1"/>
          </p:cNvSpPr>
          <p:nvPr>
            <p:ph type="ftr" sz="quarter" idx="11"/>
          </p:nvPr>
        </p:nvSpPr>
        <p:spPr>
          <a:xfrm>
            <a:off x="3419872" y="6356350"/>
            <a:ext cx="2952328" cy="365125"/>
          </a:xfrm>
        </p:spPr>
        <p:txBody>
          <a:bodyPr/>
          <a:lstStyle/>
          <a:p>
            <a:r>
              <a:rPr lang="de-DE" dirty="0"/>
              <a:t>Implementationsveranstaltung zur Einführung der Kernlehrpläne</a:t>
            </a:r>
          </a:p>
        </p:txBody>
      </p:sp>
    </p:spTree>
    <p:extLst>
      <p:ext uri="{BB962C8B-B14F-4D97-AF65-F5344CB8AC3E}">
        <p14:creationId xmlns:p14="http://schemas.microsoft.com/office/powerpoint/2010/main" val="22630560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CustomShape 1"/>
          <p:cNvSpPr/>
          <p:nvPr/>
        </p:nvSpPr>
        <p:spPr>
          <a:xfrm>
            <a:off x="457200" y="1124640"/>
            <a:ext cx="822816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400" b="0" strike="noStrike" spc="-1">
                <a:solidFill>
                  <a:srgbClr val="000000"/>
                </a:solidFill>
                <a:latin typeface="Calibri"/>
                <a:ea typeface="DejaVu Sans"/>
              </a:rPr>
              <a:t> Stärkung der Fachlichkeit</a:t>
            </a:r>
            <a:endParaRPr lang="de-DE" sz="3400" b="0" strike="noStrike" spc="-1">
              <a:latin typeface="Arial"/>
            </a:endParaRPr>
          </a:p>
        </p:txBody>
      </p:sp>
      <p:sp>
        <p:nvSpPr>
          <p:cNvPr id="328" name="CustomShape 2"/>
          <p:cNvSpPr/>
          <p:nvPr/>
        </p:nvSpPr>
        <p:spPr>
          <a:xfrm>
            <a:off x="457200" y="1700280"/>
            <a:ext cx="8228160" cy="424764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rmAutofit fontScale="59000" lnSpcReduction="20000"/>
          </a:bodyPr>
          <a:lstStyle/>
          <a:p>
            <a:pPr>
              <a:lnSpc>
                <a:spcPct val="100000"/>
              </a:lnSpc>
              <a:spcBef>
                <a:spcPts val="581"/>
              </a:spcBef>
            </a:pPr>
            <a:r>
              <a:rPr lang="de-DE" sz="2900" b="0" strike="noStrike" spc="-1" dirty="0">
                <a:solidFill>
                  <a:srgbClr val="000000"/>
                </a:solidFill>
                <a:latin typeface="Calibri"/>
                <a:ea typeface="DejaVu Sans"/>
              </a:rPr>
              <a:t>Beschreibung fachlicher Prozesse durch konkretisierte Kompetenzerwartungen</a:t>
            </a:r>
            <a:endParaRPr lang="de-DE" sz="2900" b="0" strike="noStrike" spc="-1" dirty="0">
              <a:latin typeface="Arial"/>
            </a:endParaRPr>
          </a:p>
          <a:p>
            <a:pPr>
              <a:lnSpc>
                <a:spcPct val="100000"/>
              </a:lnSpc>
              <a:spcBef>
                <a:spcPts val="581"/>
              </a:spcBef>
            </a:pPr>
            <a:endParaRPr lang="de-DE" sz="2900" b="0" strike="noStrike" spc="-1" dirty="0">
              <a:latin typeface="Arial"/>
            </a:endParaRPr>
          </a:p>
          <a:p>
            <a:pPr>
              <a:lnSpc>
                <a:spcPct val="100000"/>
              </a:lnSpc>
              <a:spcBef>
                <a:spcPts val="581"/>
              </a:spcBef>
            </a:pPr>
            <a:r>
              <a:rPr lang="de-DE" sz="2900" b="1" strike="noStrike" spc="-1" dirty="0">
                <a:solidFill>
                  <a:srgbClr val="000000"/>
                </a:solidFill>
                <a:latin typeface="Calibri"/>
                <a:ea typeface="DejaVu Sans"/>
              </a:rPr>
              <a:t>Sachkompetenz</a:t>
            </a:r>
            <a:endParaRPr lang="de-DE" sz="2900" b="0" strike="noStrike" spc="-1" dirty="0">
              <a:latin typeface="Arial"/>
            </a:endParaRPr>
          </a:p>
          <a:p>
            <a:pPr>
              <a:lnSpc>
                <a:spcPct val="100000"/>
              </a:lnSpc>
              <a:spcBef>
                <a:spcPts val="581"/>
              </a:spcBef>
            </a:pPr>
            <a:r>
              <a:rPr lang="de-DE" sz="2900" b="0" strike="noStrike" spc="-1" dirty="0">
                <a:solidFill>
                  <a:srgbClr val="000000"/>
                </a:solidFill>
                <a:latin typeface="Calibri"/>
                <a:ea typeface="DejaVu Sans"/>
              </a:rPr>
              <a:t>Die Schülerinnen und Schüler</a:t>
            </a:r>
            <a:endParaRPr lang="de-DE" sz="2900" b="0" strike="noStrike" spc="-1" dirty="0">
              <a:latin typeface="Arial"/>
            </a:endParaRPr>
          </a:p>
          <a:p>
            <a:pPr marL="343080" indent="-341640">
              <a:lnSpc>
                <a:spcPct val="100000"/>
              </a:lnSpc>
              <a:spcBef>
                <a:spcPts val="561"/>
              </a:spcBef>
              <a:buClr>
                <a:srgbClr val="000000"/>
              </a:buClr>
              <a:buFont typeface="Arial"/>
              <a:buChar char="-"/>
            </a:pPr>
            <a:r>
              <a:rPr lang="de-DE" sz="2800" spc="-1" dirty="0">
                <a:solidFill>
                  <a:srgbClr val="000000"/>
                </a:solidFill>
                <a:latin typeface="Calibri"/>
              </a:rPr>
              <a:t>erklären sicherheitsrelevante Aspekte an Arbeitsplätzen und in Technikräumen,</a:t>
            </a:r>
          </a:p>
          <a:p>
            <a:pPr marL="343080" indent="-341640">
              <a:lnSpc>
                <a:spcPct val="100000"/>
              </a:lnSpc>
              <a:spcBef>
                <a:spcPts val="561"/>
              </a:spcBef>
              <a:buClr>
                <a:srgbClr val="000000"/>
              </a:buClr>
              <a:buFont typeface="Arial"/>
              <a:buChar char="-"/>
            </a:pPr>
            <a:r>
              <a:rPr lang="de-DE" sz="2800" spc="-1" dirty="0">
                <a:solidFill>
                  <a:srgbClr val="000000"/>
                </a:solidFill>
                <a:latin typeface="Calibri"/>
              </a:rPr>
              <a:t>benennen unterschiedliche Werkzeuge, Werkstücke, Werkstoffe sowie Werkzeugmaschinen und erläutern deren Handhabung und Funktion, </a:t>
            </a:r>
          </a:p>
          <a:p>
            <a:pPr marL="343080" indent="-341640">
              <a:lnSpc>
                <a:spcPct val="100000"/>
              </a:lnSpc>
              <a:spcBef>
                <a:spcPts val="561"/>
              </a:spcBef>
              <a:buClr>
                <a:srgbClr val="000000"/>
              </a:buClr>
              <a:buFont typeface="Arial"/>
              <a:buChar char="-"/>
            </a:pPr>
            <a:r>
              <a:rPr lang="de-DE" sz="2800" spc="-1" dirty="0">
                <a:solidFill>
                  <a:srgbClr val="000000"/>
                </a:solidFill>
                <a:latin typeface="Calibri"/>
              </a:rPr>
              <a:t>beschreiben einzelne Schritte bei der Herstellung eines Werkstücks auch unter Beachtung von Arbeits- und Gesundheitsschutzaspekten,</a:t>
            </a:r>
          </a:p>
          <a:p>
            <a:pPr marL="343080" indent="-341640">
              <a:lnSpc>
                <a:spcPct val="100000"/>
              </a:lnSpc>
              <a:spcBef>
                <a:spcPts val="561"/>
              </a:spcBef>
              <a:buClr>
                <a:srgbClr val="000000"/>
              </a:buClr>
              <a:buFont typeface="Arial"/>
              <a:buChar char="-"/>
            </a:pPr>
            <a:r>
              <a:rPr lang="de-DE" sz="2800" spc="-1" dirty="0">
                <a:solidFill>
                  <a:srgbClr val="000000"/>
                </a:solidFill>
                <a:latin typeface="Calibri"/>
              </a:rPr>
              <a:t>erläutern Arbeitsschritte und Sicherheitsmaßnahmen bei Fertigungsverfahren und beim Bohren mit der elektrischen Bohrmaschine,</a:t>
            </a:r>
          </a:p>
          <a:p>
            <a:pPr marL="343080" indent="-341640">
              <a:lnSpc>
                <a:spcPct val="100000"/>
              </a:lnSpc>
              <a:spcBef>
                <a:spcPts val="561"/>
              </a:spcBef>
              <a:buClr>
                <a:srgbClr val="000000"/>
              </a:buClr>
              <a:buFont typeface="Arial"/>
              <a:buChar char="-"/>
            </a:pPr>
            <a:r>
              <a:rPr lang="de-DE" sz="2800" spc="-1" dirty="0">
                <a:solidFill>
                  <a:srgbClr val="000000"/>
                </a:solidFill>
                <a:latin typeface="Calibri"/>
              </a:rPr>
              <a:t>beschreiben anhand technischer Kommunikationsmittel (u.a. Skizzen, technische Zeichnungen und Baupläne) die Dimensionen und Funktion eines Werkstücks,</a:t>
            </a:r>
          </a:p>
          <a:p>
            <a:pPr marL="343080" indent="-341640">
              <a:lnSpc>
                <a:spcPct val="100000"/>
              </a:lnSpc>
              <a:spcBef>
                <a:spcPts val="561"/>
              </a:spcBef>
              <a:buClr>
                <a:srgbClr val="000000"/>
              </a:buClr>
              <a:buFont typeface="Arial"/>
              <a:buChar char="-"/>
            </a:pPr>
            <a:r>
              <a:rPr lang="de-DE" sz="2800" spc="-1" dirty="0">
                <a:solidFill>
                  <a:srgbClr val="000000"/>
                </a:solidFill>
                <a:latin typeface="Calibri"/>
              </a:rPr>
              <a:t>benennen Verfahren und Kriterien zur Überprüfung der Qualität angefertigter Werkstücke. </a:t>
            </a:r>
            <a:r>
              <a:rPr lang="de-DE" sz="1800" b="0" strike="noStrike" spc="-1" dirty="0">
                <a:solidFill>
                  <a:srgbClr val="000000"/>
                </a:solidFill>
                <a:latin typeface="Calibri"/>
                <a:ea typeface="DejaVu Sans"/>
              </a:rPr>
              <a:t>(KLP Wirtschaft und Arbeitswelt, Kap. 2.2, IF 1)</a:t>
            </a:r>
            <a:endParaRPr lang="de-DE" sz="1800" b="0" strike="noStrike" spc="-1" dirty="0">
              <a:latin typeface="Arial"/>
            </a:endParaRPr>
          </a:p>
        </p:txBody>
      </p:sp>
      <p:sp>
        <p:nvSpPr>
          <p:cNvPr id="330" name="CustomShape 4"/>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B6865830-B224-45E4-821D-2086FF631DA0}" type="slidenum">
              <a:rPr lang="de-DE" sz="1200" b="0" strike="noStrike" spc="-1">
                <a:solidFill>
                  <a:srgbClr val="8B8B8B"/>
                </a:solidFill>
                <a:latin typeface="Calibri"/>
                <a:ea typeface="DejaVu Sans"/>
              </a:rPr>
              <a:t>67</a:t>
            </a:fld>
            <a:endParaRPr lang="de-DE" sz="1200" b="0" strike="noStrike" spc="-1">
              <a:latin typeface="Arial"/>
            </a:endParaRPr>
          </a:p>
        </p:txBody>
      </p:sp>
      <p:sp>
        <p:nvSpPr>
          <p:cNvPr id="6" name="Fußzeilenplatzhalter 5"/>
          <p:cNvSpPr>
            <a:spLocks noGrp="1"/>
          </p:cNvSpPr>
          <p:nvPr>
            <p:ph type="ftr" sz="quarter" idx="11"/>
          </p:nvPr>
        </p:nvSpPr>
        <p:spPr>
          <a:xfrm>
            <a:off x="3419872" y="6356350"/>
            <a:ext cx="2952328" cy="365125"/>
          </a:xfrm>
        </p:spPr>
        <p:txBody>
          <a:bodyPr/>
          <a:lstStyle/>
          <a:p>
            <a:r>
              <a:rPr lang="de-DE" dirty="0"/>
              <a:t>Implementationsveranstaltung zur Einführung der Kernlehrpläne</a:t>
            </a:r>
          </a:p>
        </p:txBody>
      </p:sp>
    </p:spTree>
    <p:extLst>
      <p:ext uri="{BB962C8B-B14F-4D97-AF65-F5344CB8AC3E}">
        <p14:creationId xmlns:p14="http://schemas.microsoft.com/office/powerpoint/2010/main" val="42308905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CustomShape 1"/>
          <p:cNvSpPr/>
          <p:nvPr/>
        </p:nvSpPr>
        <p:spPr>
          <a:xfrm>
            <a:off x="457200" y="1124640"/>
            <a:ext cx="822816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400" b="0" strike="noStrike" spc="-1">
                <a:solidFill>
                  <a:srgbClr val="000000"/>
                </a:solidFill>
                <a:latin typeface="Calibri"/>
                <a:ea typeface="DejaVu Sans"/>
              </a:rPr>
              <a:t> Stärkung der Fachlichkeit</a:t>
            </a:r>
            <a:endParaRPr lang="de-DE" sz="3400" b="0" strike="noStrike" spc="-1">
              <a:latin typeface="Arial"/>
            </a:endParaRPr>
          </a:p>
        </p:txBody>
      </p:sp>
      <p:sp>
        <p:nvSpPr>
          <p:cNvPr id="332" name="CustomShape 2"/>
          <p:cNvSpPr/>
          <p:nvPr/>
        </p:nvSpPr>
        <p:spPr>
          <a:xfrm>
            <a:off x="457200" y="1700280"/>
            <a:ext cx="8228160" cy="42037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rmAutofit fontScale="77500" lnSpcReduction="20000"/>
          </a:bodyPr>
          <a:lstStyle/>
          <a:p>
            <a:pPr>
              <a:lnSpc>
                <a:spcPct val="100000"/>
              </a:lnSpc>
              <a:spcBef>
                <a:spcPts val="519"/>
              </a:spcBef>
            </a:pPr>
            <a:r>
              <a:rPr lang="de-DE" sz="2600" b="0" strike="noStrike" spc="-1" dirty="0">
                <a:solidFill>
                  <a:srgbClr val="000000"/>
                </a:solidFill>
                <a:latin typeface="Calibri"/>
                <a:ea typeface="DejaVu Sans"/>
              </a:rPr>
              <a:t>Beschreibung fachlicher Prozesse durch konkretisierte Kompetenzerwartungen</a:t>
            </a:r>
            <a:endParaRPr lang="de-DE" sz="2600" b="0" strike="noStrike" spc="-1" dirty="0">
              <a:latin typeface="Arial"/>
            </a:endParaRPr>
          </a:p>
          <a:p>
            <a:pPr>
              <a:lnSpc>
                <a:spcPct val="100000"/>
              </a:lnSpc>
              <a:spcBef>
                <a:spcPts val="320"/>
              </a:spcBef>
            </a:pPr>
            <a:endParaRPr lang="de-DE" sz="2600" b="0" strike="noStrike" spc="-1" dirty="0">
              <a:latin typeface="Arial"/>
            </a:endParaRPr>
          </a:p>
          <a:p>
            <a:pPr>
              <a:lnSpc>
                <a:spcPct val="100000"/>
              </a:lnSpc>
              <a:spcBef>
                <a:spcPts val="479"/>
              </a:spcBef>
            </a:pPr>
            <a:r>
              <a:rPr lang="de-DE" sz="2400" b="1" strike="noStrike" spc="-1" dirty="0">
                <a:solidFill>
                  <a:srgbClr val="000000"/>
                </a:solidFill>
                <a:latin typeface="Calibri"/>
                <a:ea typeface="DejaVu Sans"/>
              </a:rPr>
              <a:t>Urteilskompetenz</a:t>
            </a:r>
            <a:endParaRPr lang="de-DE" sz="2400" b="0" strike="noStrike" spc="-1" dirty="0">
              <a:latin typeface="Arial"/>
            </a:endParaRPr>
          </a:p>
          <a:p>
            <a:pPr>
              <a:lnSpc>
                <a:spcPct val="100000"/>
              </a:lnSpc>
              <a:spcBef>
                <a:spcPts val="479"/>
              </a:spcBef>
            </a:pPr>
            <a:r>
              <a:rPr lang="de-DE" sz="2400" b="0" strike="noStrike" spc="-1" dirty="0">
                <a:solidFill>
                  <a:srgbClr val="000000"/>
                </a:solidFill>
                <a:latin typeface="Calibri"/>
                <a:ea typeface="DejaVu Sans"/>
              </a:rPr>
              <a:t>Die Schülerinnen und Schüler</a:t>
            </a:r>
            <a:endParaRPr lang="de-DE" sz="2400" b="0" strike="noStrike" spc="-1" dirty="0">
              <a:latin typeface="Arial"/>
            </a:endParaRPr>
          </a:p>
          <a:p>
            <a:pPr marL="343080" indent="-341640">
              <a:lnSpc>
                <a:spcPct val="100000"/>
              </a:lnSpc>
              <a:spcBef>
                <a:spcPts val="479"/>
              </a:spcBef>
              <a:buClr>
                <a:srgbClr val="000000"/>
              </a:buClr>
              <a:buFont typeface="Arial"/>
              <a:buChar char="-"/>
            </a:pPr>
            <a:r>
              <a:rPr lang="de-DE" sz="2400" spc="-1" dirty="0">
                <a:solidFill>
                  <a:srgbClr val="000000"/>
                </a:solidFill>
                <a:latin typeface="Calibri"/>
              </a:rPr>
              <a:t>erörtern die Handhabung von Werkzeugen, Werkstoffen und Werkzeugmaschinen unter Berücksichtigung von Sicherheitsaspekten,</a:t>
            </a:r>
          </a:p>
          <a:p>
            <a:pPr marL="343080" indent="-341640">
              <a:lnSpc>
                <a:spcPct val="100000"/>
              </a:lnSpc>
              <a:spcBef>
                <a:spcPts val="479"/>
              </a:spcBef>
              <a:buClr>
                <a:srgbClr val="000000"/>
              </a:buClr>
              <a:buFont typeface="Arial"/>
              <a:buChar char="-"/>
            </a:pPr>
            <a:r>
              <a:rPr lang="de-DE" sz="2400" spc="-1" dirty="0">
                <a:solidFill>
                  <a:srgbClr val="000000"/>
                </a:solidFill>
                <a:latin typeface="Calibri"/>
              </a:rPr>
              <a:t>entscheiden über die Reihenfolge von Arbeitsschritten, </a:t>
            </a:r>
          </a:p>
          <a:p>
            <a:pPr marL="343080" indent="-341640">
              <a:lnSpc>
                <a:spcPct val="100000"/>
              </a:lnSpc>
              <a:spcBef>
                <a:spcPts val="479"/>
              </a:spcBef>
              <a:buClr>
                <a:srgbClr val="000000"/>
              </a:buClr>
              <a:buFont typeface="Arial"/>
              <a:buChar char="-"/>
            </a:pPr>
            <a:r>
              <a:rPr lang="de-DE" sz="2400" spc="-1" dirty="0">
                <a:solidFill>
                  <a:srgbClr val="000000"/>
                </a:solidFill>
                <a:latin typeface="Calibri"/>
              </a:rPr>
              <a:t>erörtern den Einsatz von Werkzeugen bei der Bearbeitung von Werkstoffen verschiedener Werkstoffgruppen (Papier, Holz, Kunststoff, Metall und mineralische Werkstoffe),</a:t>
            </a:r>
          </a:p>
          <a:p>
            <a:pPr marL="343080" indent="-341640">
              <a:lnSpc>
                <a:spcPct val="100000"/>
              </a:lnSpc>
              <a:spcBef>
                <a:spcPts val="479"/>
              </a:spcBef>
              <a:buClr>
                <a:srgbClr val="000000"/>
              </a:buClr>
              <a:buFont typeface="Arial"/>
              <a:buChar char="-"/>
            </a:pPr>
            <a:r>
              <a:rPr lang="de-DE" sz="2400" spc="-1" dirty="0">
                <a:solidFill>
                  <a:srgbClr val="000000"/>
                </a:solidFill>
                <a:latin typeface="Calibri"/>
              </a:rPr>
              <a:t>beurteilen das Arbeitsergebnis hinsichtlich Maßhaltigkeit, Verarbeitung, Funktionalität und Design,</a:t>
            </a:r>
          </a:p>
          <a:p>
            <a:pPr marL="343080" indent="-341640">
              <a:lnSpc>
                <a:spcPct val="100000"/>
              </a:lnSpc>
              <a:spcBef>
                <a:spcPts val="479"/>
              </a:spcBef>
              <a:buClr>
                <a:srgbClr val="000000"/>
              </a:buClr>
              <a:buFont typeface="Arial"/>
              <a:buChar char="-"/>
            </a:pPr>
            <a:r>
              <a:rPr lang="de-DE" sz="2400" spc="-1" dirty="0">
                <a:solidFill>
                  <a:srgbClr val="000000"/>
                </a:solidFill>
                <a:latin typeface="Calibri"/>
              </a:rPr>
              <a:t>bewerten das eigene Arbeitsverhalten und den eigenen Arbeitsplatz im Hinblick auf potenzielle Gefährdungen.</a:t>
            </a:r>
            <a:r>
              <a:rPr lang="de-DE" sz="2400" b="0" strike="noStrike" spc="-1" dirty="0">
                <a:solidFill>
                  <a:srgbClr val="000000"/>
                </a:solidFill>
                <a:latin typeface="Calibri"/>
                <a:ea typeface="DejaVu Sans"/>
              </a:rPr>
              <a:t> </a:t>
            </a:r>
            <a:r>
              <a:rPr lang="de-DE" sz="1900" b="0" strike="noStrike" spc="-1" dirty="0">
                <a:solidFill>
                  <a:srgbClr val="000000"/>
                </a:solidFill>
                <a:latin typeface="Calibri"/>
                <a:ea typeface="DejaVu Sans"/>
              </a:rPr>
              <a:t>(</a:t>
            </a:r>
            <a:r>
              <a:rPr lang="de-DE" sz="2000" b="0" strike="noStrike" spc="-1" dirty="0">
                <a:solidFill>
                  <a:srgbClr val="000000"/>
                </a:solidFill>
                <a:latin typeface="Calibri"/>
                <a:ea typeface="DejaVu Sans"/>
              </a:rPr>
              <a:t>KLP </a:t>
            </a:r>
            <a:r>
              <a:rPr lang="de-DE" sz="2000" spc="-1" dirty="0">
                <a:solidFill>
                  <a:srgbClr val="000000"/>
                </a:solidFill>
                <a:ea typeface="DejaVu Sans"/>
              </a:rPr>
              <a:t>Wirtschaft und Arbeitswelt, </a:t>
            </a:r>
            <a:r>
              <a:rPr lang="de-DE" sz="2000" b="0" strike="noStrike" spc="-1" dirty="0">
                <a:solidFill>
                  <a:srgbClr val="000000"/>
                </a:solidFill>
                <a:latin typeface="Calibri"/>
                <a:ea typeface="DejaVu Sans"/>
              </a:rPr>
              <a:t>Kap. 2.2, IF 1</a:t>
            </a:r>
            <a:r>
              <a:rPr lang="de-DE" sz="1900" b="0" strike="noStrike" spc="-1" dirty="0">
                <a:solidFill>
                  <a:srgbClr val="000000"/>
                </a:solidFill>
                <a:latin typeface="Calibri"/>
                <a:ea typeface="DejaVu Sans"/>
              </a:rPr>
              <a:t>)</a:t>
            </a:r>
            <a:endParaRPr lang="de-DE" sz="1900" b="0" strike="noStrike" spc="-1" dirty="0">
              <a:latin typeface="Arial"/>
            </a:endParaRPr>
          </a:p>
          <a:p>
            <a:pPr>
              <a:lnSpc>
                <a:spcPct val="100000"/>
              </a:lnSpc>
              <a:spcBef>
                <a:spcPts val="479"/>
              </a:spcBef>
            </a:pPr>
            <a:endParaRPr lang="de-DE" sz="1900" b="0" strike="noStrike" spc="-1" dirty="0">
              <a:latin typeface="Arial"/>
            </a:endParaRPr>
          </a:p>
        </p:txBody>
      </p:sp>
      <p:sp>
        <p:nvSpPr>
          <p:cNvPr id="334" name="CustomShape 4"/>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C7F07B31-7348-46E2-A751-490198345CC1}" type="slidenum">
              <a:rPr lang="de-DE" sz="1200" b="0" strike="noStrike" spc="-1">
                <a:solidFill>
                  <a:srgbClr val="8B8B8B"/>
                </a:solidFill>
                <a:latin typeface="Calibri"/>
                <a:ea typeface="DejaVu Sans"/>
              </a:rPr>
              <a:t>68</a:t>
            </a:fld>
            <a:endParaRPr lang="de-DE" sz="1200" b="0" strike="noStrike" spc="-1">
              <a:latin typeface="Arial"/>
            </a:endParaRPr>
          </a:p>
        </p:txBody>
      </p:sp>
      <p:sp>
        <p:nvSpPr>
          <p:cNvPr id="6" name="Fußzeilenplatzhalter 5"/>
          <p:cNvSpPr>
            <a:spLocks noGrp="1"/>
          </p:cNvSpPr>
          <p:nvPr>
            <p:ph type="ftr" sz="quarter" idx="11"/>
          </p:nvPr>
        </p:nvSpPr>
        <p:spPr>
          <a:xfrm>
            <a:off x="3419872" y="6356350"/>
            <a:ext cx="2952328" cy="365125"/>
          </a:xfrm>
        </p:spPr>
        <p:txBody>
          <a:bodyPr/>
          <a:lstStyle/>
          <a:p>
            <a:r>
              <a:rPr lang="de-DE" dirty="0"/>
              <a:t>Implementationsveranstaltung zur Einführung der Kernlehrpläne</a:t>
            </a:r>
          </a:p>
        </p:txBody>
      </p:sp>
    </p:spTree>
    <p:extLst>
      <p:ext uri="{BB962C8B-B14F-4D97-AF65-F5344CB8AC3E}">
        <p14:creationId xmlns:p14="http://schemas.microsoft.com/office/powerpoint/2010/main" val="28991973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CustomShape 1"/>
          <p:cNvSpPr/>
          <p:nvPr/>
        </p:nvSpPr>
        <p:spPr>
          <a:xfrm>
            <a:off x="457200" y="1124640"/>
            <a:ext cx="8228520" cy="358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t/>
            </a:r>
            <a:br/>
            <a:r>
              <a:rPr lang="de-DE" sz="3200" b="0" strike="noStrike" spc="-1">
                <a:solidFill>
                  <a:srgbClr val="000000"/>
                </a:solidFill>
                <a:latin typeface="Calibri"/>
                <a:ea typeface="DejaVu Sans"/>
              </a:rPr>
              <a:t>Fachdidaktische Prinzipien</a:t>
            </a:r>
            <a:r>
              <a:t/>
            </a:r>
            <a:br/>
            <a:endParaRPr lang="de-DE" sz="3200" b="0" strike="noStrike" spc="-1">
              <a:latin typeface="Arial"/>
            </a:endParaRPr>
          </a:p>
        </p:txBody>
      </p:sp>
      <p:sp>
        <p:nvSpPr>
          <p:cNvPr id="336" name="CustomShape 2"/>
          <p:cNvSpPr/>
          <p:nvPr/>
        </p:nvSpPr>
        <p:spPr>
          <a:xfrm>
            <a:off x="457200" y="1700280"/>
            <a:ext cx="8228520" cy="42040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561"/>
              </a:spcBef>
            </a:pPr>
            <a:r>
              <a:rPr lang="de-DE" sz="2800" b="0" strike="noStrike" spc="-1" dirty="0">
                <a:solidFill>
                  <a:srgbClr val="000000"/>
                </a:solidFill>
                <a:latin typeface="Calibri"/>
                <a:ea typeface="DejaVu Sans"/>
              </a:rPr>
              <a:t>Im KLP keine Vorgabe von fachdidaktischen Prinzipien/Hinweisen zugunsten u.a. lerngruppen- bzw. standortbezogener Entscheidungen</a:t>
            </a:r>
          </a:p>
          <a:p>
            <a:pPr>
              <a:lnSpc>
                <a:spcPct val="100000"/>
              </a:lnSpc>
              <a:spcBef>
                <a:spcPts val="561"/>
              </a:spcBef>
            </a:pPr>
            <a:r>
              <a:rPr lang="de-DE" sz="2800" spc="-1" dirty="0">
                <a:solidFill>
                  <a:srgbClr val="000000"/>
                </a:solidFill>
                <a:latin typeface="Calibri"/>
                <a:ea typeface="DejaVu Sans"/>
              </a:rPr>
              <a:t> </a:t>
            </a:r>
            <a:r>
              <a:rPr lang="de-DE" sz="2800" b="0" strike="noStrike" spc="-1" dirty="0">
                <a:solidFill>
                  <a:srgbClr val="000000"/>
                </a:solidFill>
                <a:latin typeface="Calibri"/>
                <a:ea typeface="DejaVu Sans"/>
              </a:rPr>
              <a:t> </a:t>
            </a:r>
            <a:endParaRPr lang="de-DE" sz="2800" b="0" strike="noStrike" spc="-1" dirty="0">
              <a:latin typeface="Arial"/>
            </a:endParaRPr>
          </a:p>
          <a:p>
            <a:pPr marL="743040" lvl="1" indent="-284760">
              <a:lnSpc>
                <a:spcPct val="100000"/>
              </a:lnSpc>
              <a:spcBef>
                <a:spcPts val="479"/>
              </a:spcBef>
              <a:buClr>
                <a:srgbClr val="000000"/>
              </a:buClr>
              <a:buFont typeface="Arial"/>
              <a:buChar char="–"/>
            </a:pPr>
            <a:r>
              <a:rPr lang="de-DE" sz="2400" b="0" strike="noStrike" spc="-1" dirty="0">
                <a:solidFill>
                  <a:srgbClr val="000000"/>
                </a:solidFill>
                <a:latin typeface="Calibri"/>
                <a:ea typeface="DejaVu Sans"/>
              </a:rPr>
              <a:t>Auswahl geeigneter fachdidaktischer Prinzipien zur Förderung fachlicher Kompetenzen </a:t>
            </a:r>
            <a:r>
              <a:rPr lang="de-DE" sz="2400" b="0" u="sng" strike="noStrike" spc="-1" dirty="0">
                <a:solidFill>
                  <a:srgbClr val="000000"/>
                </a:solidFill>
                <a:latin typeface="Calibri"/>
                <a:ea typeface="DejaVu Sans"/>
              </a:rPr>
              <a:t>durch die Lehrkraft</a:t>
            </a:r>
            <a:endParaRPr lang="de-DE" sz="2400" b="0" u="sng" strike="noStrike" spc="-1" dirty="0">
              <a:latin typeface="Arial"/>
            </a:endParaRPr>
          </a:p>
          <a:p>
            <a:pPr marL="743040" lvl="1" indent="-284760">
              <a:lnSpc>
                <a:spcPct val="100000"/>
              </a:lnSpc>
              <a:spcBef>
                <a:spcPts val="479"/>
              </a:spcBef>
              <a:buClr>
                <a:srgbClr val="000000"/>
              </a:buClr>
              <a:buFont typeface="Arial"/>
              <a:buChar char="–"/>
            </a:pPr>
            <a:r>
              <a:rPr lang="de-DE" sz="2400" b="0" strike="noStrike" spc="-1" dirty="0">
                <a:solidFill>
                  <a:srgbClr val="000000"/>
                </a:solidFill>
                <a:latin typeface="Calibri"/>
                <a:ea typeface="DejaVu Sans"/>
              </a:rPr>
              <a:t>fachdidaktische Hinweise können im schulinternen Lehrplan </a:t>
            </a:r>
            <a:r>
              <a:rPr lang="de-DE" sz="2400" b="0" u="sng" strike="noStrike" spc="-1" dirty="0">
                <a:solidFill>
                  <a:srgbClr val="000000"/>
                </a:solidFill>
                <a:latin typeface="Calibri"/>
                <a:ea typeface="DejaVu Sans"/>
              </a:rPr>
              <a:t>durch die Fachkonferenz</a:t>
            </a:r>
            <a:r>
              <a:rPr lang="de-DE" sz="2400" b="0" strike="noStrike" spc="-1" dirty="0">
                <a:solidFill>
                  <a:srgbClr val="000000"/>
                </a:solidFill>
                <a:latin typeface="Calibri"/>
                <a:ea typeface="DejaVu Sans"/>
              </a:rPr>
              <a:t> festgelegt werden</a:t>
            </a:r>
            <a:endParaRPr lang="de-DE" sz="2400" b="0" strike="noStrike" spc="-1" dirty="0">
              <a:latin typeface="Arial"/>
            </a:endParaRPr>
          </a:p>
          <a:p>
            <a:pPr>
              <a:lnSpc>
                <a:spcPct val="100000"/>
              </a:lnSpc>
              <a:spcBef>
                <a:spcPts val="561"/>
              </a:spcBef>
            </a:pPr>
            <a:endParaRPr lang="de-DE" sz="2400" b="0" strike="noStrike" spc="-1" dirty="0">
              <a:latin typeface="Arial"/>
            </a:endParaRPr>
          </a:p>
        </p:txBody>
      </p:sp>
      <p:sp>
        <p:nvSpPr>
          <p:cNvPr id="338" name="CustomShape 4"/>
          <p:cNvSpPr/>
          <p:nvPr/>
        </p:nvSpPr>
        <p:spPr>
          <a:xfrm>
            <a:off x="8100360" y="6356520"/>
            <a:ext cx="58536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E73D58A2-0826-46D1-B509-ADAC2A0DAAC5}" type="slidenum">
              <a:rPr lang="de-DE" sz="1200" b="0" strike="noStrike" spc="-1">
                <a:solidFill>
                  <a:srgbClr val="8B8B8B"/>
                </a:solidFill>
                <a:latin typeface="Calibri"/>
                <a:ea typeface="DejaVu Sans"/>
              </a:rPr>
              <a:t>69</a:t>
            </a:fld>
            <a:endParaRPr lang="de-DE" sz="1200" b="0" strike="noStrike" spc="-1">
              <a:latin typeface="Arial"/>
            </a:endParaRPr>
          </a:p>
        </p:txBody>
      </p:sp>
      <p:sp>
        <p:nvSpPr>
          <p:cNvPr id="6" name="Fußzeilenplatzhalter 5"/>
          <p:cNvSpPr>
            <a:spLocks noGrp="1"/>
          </p:cNvSpPr>
          <p:nvPr>
            <p:ph type="ftr" sz="quarter" idx="11"/>
          </p:nvPr>
        </p:nvSpPr>
        <p:spPr>
          <a:xfrm>
            <a:off x="3419872" y="6356350"/>
            <a:ext cx="2952328" cy="365125"/>
          </a:xfrm>
        </p:spPr>
        <p:txBody>
          <a:bodyPr/>
          <a:lstStyle/>
          <a:p>
            <a:r>
              <a:rPr lang="de-DE" dirty="0"/>
              <a:t>Implementationsveranstaltung zur Einführung der Kernlehrpläne</a:t>
            </a:r>
          </a:p>
        </p:txBody>
      </p:sp>
    </p:spTree>
    <p:extLst>
      <p:ext uri="{BB962C8B-B14F-4D97-AF65-F5344CB8AC3E}">
        <p14:creationId xmlns:p14="http://schemas.microsoft.com/office/powerpoint/2010/main" val="1949311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Grundkonstrukt und zentrale Begriffe</a:t>
            </a:r>
          </a:p>
        </p:txBody>
      </p:sp>
      <p:sp>
        <p:nvSpPr>
          <p:cNvPr id="4" name="Fußzeilenplatzhalter 3">
            <a:extLst>
              <a:ext uri="{FF2B5EF4-FFF2-40B4-BE49-F238E27FC236}">
                <a16:creationId xmlns:a16="http://schemas.microsoft.com/office/drawing/2014/main" id="{704DDD69-D404-5643-A445-B25ABA265835}"/>
              </a:ext>
            </a:extLst>
          </p:cNvPr>
          <p:cNvSpPr>
            <a:spLocks noGrp="1"/>
          </p:cNvSpPr>
          <p:nvPr>
            <p:ph type="ftr" sz="quarter" idx="11"/>
          </p:nvPr>
        </p:nvSpPr>
        <p:spPr/>
        <p:txBody>
          <a:bodyPr/>
          <a:lstStyle/>
          <a:p>
            <a:r>
              <a:rPr lang="de-DE"/>
              <a:t>Implementationsveranstaltung zur Einführung der Kernlehrpläne</a:t>
            </a:r>
            <a:endParaRPr lang="de-DE" dirty="0"/>
          </a:p>
        </p:txBody>
      </p:sp>
      <p:sp>
        <p:nvSpPr>
          <p:cNvPr id="21" name="Rechteck 20"/>
          <p:cNvSpPr/>
          <p:nvPr/>
        </p:nvSpPr>
        <p:spPr>
          <a:xfrm>
            <a:off x="2483768" y="2013534"/>
            <a:ext cx="5616624" cy="3647714"/>
          </a:xfrm>
          <a:prstGeom prst="rect">
            <a:avLst/>
          </a:prstGeom>
          <a:noFill/>
          <a:ln>
            <a:noFill/>
          </a:ln>
        </p:spPr>
      </p:sp>
      <p:grpSp>
        <p:nvGrpSpPr>
          <p:cNvPr id="8" name="Gruppieren 7"/>
          <p:cNvGrpSpPr/>
          <p:nvPr/>
        </p:nvGrpSpPr>
        <p:grpSpPr>
          <a:xfrm>
            <a:off x="1835696" y="2019588"/>
            <a:ext cx="5605280" cy="3635606"/>
            <a:chOff x="2051720" y="2019588"/>
            <a:chExt cx="5605280" cy="3635606"/>
          </a:xfrm>
        </p:grpSpPr>
        <p:sp>
          <p:nvSpPr>
            <p:cNvPr id="22" name="Text Box 4"/>
            <p:cNvSpPr txBox="1">
              <a:spLocks noChangeArrowheads="1"/>
            </p:cNvSpPr>
            <p:nvPr/>
          </p:nvSpPr>
          <p:spPr bwMode="auto">
            <a:xfrm>
              <a:off x="2960646" y="2019588"/>
              <a:ext cx="3818624" cy="776464"/>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de-DE" sz="1600" b="1" dirty="0">
                  <a:effectLst/>
                  <a:latin typeface="Arial"/>
                  <a:ea typeface="Calibri"/>
                  <a:cs typeface="Times New Roman"/>
                </a:rPr>
                <a:t>Ziele des Faches/</a:t>
              </a:r>
            </a:p>
            <a:p>
              <a:pPr algn="ctr">
                <a:spcAft>
                  <a:spcPts val="0"/>
                </a:spcAft>
              </a:pPr>
              <a:r>
                <a:rPr lang="de-DE" sz="1600" b="1" dirty="0">
                  <a:effectLst/>
                  <a:latin typeface="Arial"/>
                  <a:ea typeface="Calibri"/>
                  <a:cs typeface="Times New Roman"/>
                </a:rPr>
                <a:t>Übergreifende fachliche Kompetenz</a:t>
              </a:r>
            </a:p>
            <a:p>
              <a:pPr algn="ctr">
                <a:spcBef>
                  <a:spcPts val="600"/>
                </a:spcBef>
                <a:spcAft>
                  <a:spcPts val="0"/>
                </a:spcAft>
              </a:pPr>
              <a:r>
                <a:rPr lang="de-DE" sz="1050" dirty="0">
                  <a:effectLst/>
                  <a:latin typeface="Arial"/>
                  <a:ea typeface="Calibri"/>
                  <a:cs typeface="Times New Roman"/>
                </a:rPr>
                <a:t>Kapitel 1</a:t>
              </a:r>
            </a:p>
          </p:txBody>
        </p:sp>
        <p:sp>
          <p:nvSpPr>
            <p:cNvPr id="23" name="Text Box 5"/>
            <p:cNvSpPr txBox="1">
              <a:spLocks noChangeArrowheads="1"/>
            </p:cNvSpPr>
            <p:nvPr/>
          </p:nvSpPr>
          <p:spPr bwMode="auto">
            <a:xfrm>
              <a:off x="2051720" y="3375751"/>
              <a:ext cx="2297130" cy="801438"/>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de-DE" sz="1600" b="1" dirty="0">
                  <a:effectLst/>
                  <a:latin typeface="Arial"/>
                  <a:ea typeface="Calibri"/>
                  <a:cs typeface="Times New Roman"/>
                </a:rPr>
                <a:t>Kompetenzbereiche</a:t>
              </a:r>
            </a:p>
            <a:p>
              <a:pPr algn="ctr">
                <a:spcAft>
                  <a:spcPts val="0"/>
                </a:spcAft>
              </a:pPr>
              <a:r>
                <a:rPr lang="de-DE" sz="1400" dirty="0">
                  <a:effectLst/>
                  <a:latin typeface="Arial"/>
                  <a:ea typeface="Calibri"/>
                  <a:cs typeface="Times New Roman"/>
                </a:rPr>
                <a:t>(Prozesse)</a:t>
              </a:r>
            </a:p>
            <a:p>
              <a:pPr algn="ctr">
                <a:spcBef>
                  <a:spcPts val="600"/>
                </a:spcBef>
                <a:spcAft>
                  <a:spcPts val="0"/>
                </a:spcAft>
              </a:pPr>
              <a:r>
                <a:rPr lang="de-DE" sz="1050" dirty="0">
                  <a:effectLst/>
                  <a:latin typeface="Arial"/>
                  <a:ea typeface="Calibri"/>
                  <a:cs typeface="Times New Roman"/>
                </a:rPr>
                <a:t>Kapitel 2.1</a:t>
              </a:r>
            </a:p>
          </p:txBody>
        </p:sp>
        <p:sp>
          <p:nvSpPr>
            <p:cNvPr id="24" name="Text Box 6"/>
            <p:cNvSpPr txBox="1">
              <a:spLocks noChangeArrowheads="1"/>
            </p:cNvSpPr>
            <p:nvPr/>
          </p:nvSpPr>
          <p:spPr bwMode="auto">
            <a:xfrm>
              <a:off x="5359161" y="3375751"/>
              <a:ext cx="2297839" cy="787059"/>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de-DE" sz="1600" b="1" dirty="0">
                  <a:effectLst/>
                  <a:latin typeface="Arial"/>
                  <a:ea typeface="Calibri"/>
                  <a:cs typeface="Times New Roman"/>
                </a:rPr>
                <a:t>Inhaltsfelder</a:t>
              </a:r>
            </a:p>
            <a:p>
              <a:pPr algn="ctr">
                <a:spcAft>
                  <a:spcPts val="0"/>
                </a:spcAft>
              </a:pPr>
              <a:r>
                <a:rPr lang="de-DE" sz="1400" dirty="0">
                  <a:effectLst/>
                  <a:latin typeface="Arial"/>
                  <a:ea typeface="Calibri"/>
                  <a:cs typeface="Times New Roman"/>
                </a:rPr>
                <a:t>(Gegenstände)</a:t>
              </a:r>
            </a:p>
            <a:p>
              <a:pPr algn="ctr">
                <a:spcBef>
                  <a:spcPts val="600"/>
                </a:spcBef>
                <a:spcAft>
                  <a:spcPts val="0"/>
                </a:spcAft>
              </a:pPr>
              <a:r>
                <a:rPr lang="de-DE" sz="1050" dirty="0">
                  <a:effectLst/>
                  <a:latin typeface="Arial"/>
                  <a:ea typeface="Calibri"/>
                  <a:cs typeface="Times New Roman"/>
                </a:rPr>
                <a:t>Kapitel 2.1</a:t>
              </a:r>
            </a:p>
          </p:txBody>
        </p:sp>
        <p:sp>
          <p:nvSpPr>
            <p:cNvPr id="25" name="Text Box 7"/>
            <p:cNvSpPr txBox="1">
              <a:spLocks noChangeArrowheads="1"/>
            </p:cNvSpPr>
            <p:nvPr/>
          </p:nvSpPr>
          <p:spPr bwMode="auto">
            <a:xfrm>
              <a:off x="2699792" y="4837864"/>
              <a:ext cx="4320480" cy="817330"/>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de-DE" sz="1600" b="1" dirty="0">
                  <a:effectLst/>
                  <a:latin typeface="Arial"/>
                  <a:ea typeface="Calibri"/>
                  <a:cs typeface="Times New Roman"/>
                </a:rPr>
                <a:t>Kompetenzerwartungen</a:t>
              </a:r>
            </a:p>
            <a:p>
              <a:pPr algn="ctr">
                <a:spcAft>
                  <a:spcPts val="0"/>
                </a:spcAft>
              </a:pPr>
              <a:r>
                <a:rPr lang="de-DE" sz="1400" dirty="0">
                  <a:effectLst/>
                  <a:latin typeface="Arial"/>
                  <a:ea typeface="Calibri"/>
                  <a:cs typeface="Times New Roman"/>
                </a:rPr>
                <a:t>(Verknüpfung von Prozessen und Gegenständen)</a:t>
              </a:r>
            </a:p>
            <a:p>
              <a:pPr algn="ctr">
                <a:spcBef>
                  <a:spcPts val="600"/>
                </a:spcBef>
                <a:spcAft>
                  <a:spcPts val="0"/>
                </a:spcAft>
              </a:pPr>
              <a:r>
                <a:rPr lang="de-DE" sz="1050" dirty="0">
                  <a:effectLst/>
                  <a:latin typeface="Arial"/>
                  <a:ea typeface="Calibri"/>
                  <a:cs typeface="Times New Roman"/>
                </a:rPr>
                <a:t>Kapitel 2.2 und 2.3</a:t>
              </a:r>
            </a:p>
          </p:txBody>
        </p:sp>
        <p:cxnSp>
          <p:nvCxnSpPr>
            <p:cNvPr id="26" name="Line 8"/>
            <p:cNvCxnSpPr>
              <a:cxnSpLocks noChangeShapeType="1"/>
            </p:cNvCxnSpPr>
            <p:nvPr/>
          </p:nvCxnSpPr>
          <p:spPr bwMode="auto">
            <a:xfrm>
              <a:off x="4863577" y="2796809"/>
              <a:ext cx="709" cy="27244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7" name="Line 9"/>
            <p:cNvCxnSpPr>
              <a:cxnSpLocks noChangeShapeType="1"/>
            </p:cNvCxnSpPr>
            <p:nvPr/>
          </p:nvCxnSpPr>
          <p:spPr bwMode="auto">
            <a:xfrm flipH="1">
              <a:off x="3200285" y="3069252"/>
              <a:ext cx="1659038" cy="75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8" name="Line 10"/>
            <p:cNvCxnSpPr>
              <a:cxnSpLocks noChangeShapeType="1"/>
            </p:cNvCxnSpPr>
            <p:nvPr/>
          </p:nvCxnSpPr>
          <p:spPr bwMode="auto">
            <a:xfrm flipH="1">
              <a:off x="4852942" y="3069252"/>
              <a:ext cx="1659747" cy="75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9" name="Line 11"/>
            <p:cNvCxnSpPr>
              <a:cxnSpLocks noChangeShapeType="1"/>
            </p:cNvCxnSpPr>
            <p:nvPr/>
          </p:nvCxnSpPr>
          <p:spPr bwMode="auto">
            <a:xfrm>
              <a:off x="3199576" y="3069252"/>
              <a:ext cx="709" cy="306499"/>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0" name="Line 12"/>
            <p:cNvCxnSpPr>
              <a:cxnSpLocks noChangeShapeType="1"/>
            </p:cNvCxnSpPr>
            <p:nvPr/>
          </p:nvCxnSpPr>
          <p:spPr bwMode="auto">
            <a:xfrm>
              <a:off x="6518361" y="3069252"/>
              <a:ext cx="709" cy="306499"/>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1" name="Line 13"/>
            <p:cNvCxnSpPr>
              <a:cxnSpLocks noChangeShapeType="1"/>
            </p:cNvCxnSpPr>
            <p:nvPr/>
          </p:nvCxnSpPr>
          <p:spPr bwMode="auto">
            <a:xfrm>
              <a:off x="4852942" y="4498823"/>
              <a:ext cx="709" cy="339041"/>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2" name="Line 14"/>
            <p:cNvCxnSpPr>
              <a:cxnSpLocks noChangeShapeType="1"/>
            </p:cNvCxnSpPr>
            <p:nvPr/>
          </p:nvCxnSpPr>
          <p:spPr bwMode="auto">
            <a:xfrm flipH="1">
              <a:off x="3191777" y="4498066"/>
              <a:ext cx="1657620" cy="75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33" name="Line 15"/>
            <p:cNvCxnSpPr>
              <a:cxnSpLocks noChangeShapeType="1"/>
            </p:cNvCxnSpPr>
            <p:nvPr/>
          </p:nvCxnSpPr>
          <p:spPr bwMode="auto">
            <a:xfrm flipH="1">
              <a:off x="4864995" y="4509192"/>
              <a:ext cx="1657620" cy="15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34" name="Line 16"/>
            <p:cNvCxnSpPr>
              <a:cxnSpLocks noChangeShapeType="1"/>
            </p:cNvCxnSpPr>
            <p:nvPr/>
          </p:nvCxnSpPr>
          <p:spPr bwMode="auto">
            <a:xfrm flipH="1">
              <a:off x="3191068" y="4177188"/>
              <a:ext cx="2127" cy="3186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35" name="Line 17"/>
            <p:cNvCxnSpPr>
              <a:cxnSpLocks noChangeShapeType="1"/>
            </p:cNvCxnSpPr>
            <p:nvPr/>
          </p:nvCxnSpPr>
          <p:spPr bwMode="auto">
            <a:xfrm>
              <a:off x="6513398" y="4177188"/>
              <a:ext cx="5672" cy="31936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1188855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CustomShape 1"/>
          <p:cNvSpPr/>
          <p:nvPr/>
        </p:nvSpPr>
        <p:spPr>
          <a:xfrm>
            <a:off x="457200" y="1124640"/>
            <a:ext cx="822816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62500" lnSpcReduction="20000"/>
          </a:bodyPr>
          <a:lstStyle/>
          <a:p>
            <a:pPr>
              <a:lnSpc>
                <a:spcPct val="100000"/>
              </a:lnSpc>
            </a:pPr>
            <a:r>
              <a:rPr lang="de-DE" sz="3400" b="0" strike="noStrike" spc="-1" dirty="0" smtClean="0">
                <a:solidFill>
                  <a:srgbClr val="000000"/>
                </a:solidFill>
                <a:latin typeface="Calibri"/>
                <a:ea typeface="DejaVu Sans"/>
              </a:rPr>
              <a:t>Die Inhaltsfelder im Überblick</a:t>
            </a:r>
            <a:endParaRPr lang="de-DE" sz="3400" b="0" strike="noStrike" spc="-1" dirty="0">
              <a:latin typeface="Arial"/>
            </a:endParaRPr>
          </a:p>
        </p:txBody>
      </p:sp>
      <p:sp>
        <p:nvSpPr>
          <p:cNvPr id="341" name="CustomShape 3"/>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B173BBD3-DB3B-47D3-B0B9-8AE89DC6BE31}" type="slidenum">
              <a:rPr lang="de-DE" sz="1200" b="0" strike="noStrike" spc="-1">
                <a:solidFill>
                  <a:srgbClr val="8B8B8B"/>
                </a:solidFill>
                <a:latin typeface="Calibri"/>
                <a:ea typeface="DejaVu Sans"/>
              </a:rPr>
              <a:t>70</a:t>
            </a:fld>
            <a:endParaRPr lang="de-DE" sz="1200" b="0" strike="noStrike" spc="-1">
              <a:latin typeface="Arial"/>
            </a:endParaRPr>
          </a:p>
        </p:txBody>
      </p:sp>
      <p:sp>
        <p:nvSpPr>
          <p:cNvPr id="342" name="CustomShape 4"/>
          <p:cNvSpPr/>
          <p:nvPr/>
        </p:nvSpPr>
        <p:spPr>
          <a:xfrm>
            <a:off x="397440" y="1850400"/>
            <a:ext cx="8711640" cy="42037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420"/>
              </a:spcBef>
            </a:pPr>
            <a:r>
              <a:rPr lang="de-DE" sz="2100" b="0" strike="noStrike" spc="-1" dirty="0">
                <a:solidFill>
                  <a:srgbClr val="000000"/>
                </a:solidFill>
                <a:latin typeface="Calibri"/>
                <a:ea typeface="DejaVu Sans"/>
              </a:rPr>
              <a:t>IF 1: 	</a:t>
            </a:r>
            <a:r>
              <a:rPr lang="de-DE" sz="2100" spc="-1" dirty="0">
                <a:solidFill>
                  <a:srgbClr val="000000"/>
                </a:solidFill>
                <a:latin typeface="Calibri"/>
              </a:rPr>
              <a:t>Sicherheit am Arbeitsplatz </a:t>
            </a:r>
            <a:endParaRPr lang="de-DE" sz="2100" b="0" strike="noStrike" spc="-1" dirty="0">
              <a:latin typeface="Arial"/>
            </a:endParaRPr>
          </a:p>
          <a:p>
            <a:pPr>
              <a:lnSpc>
                <a:spcPct val="100000"/>
              </a:lnSpc>
              <a:spcBef>
                <a:spcPts val="420"/>
              </a:spcBef>
            </a:pPr>
            <a:r>
              <a:rPr lang="de-DE" sz="2100" b="0" strike="noStrike" spc="-1" dirty="0">
                <a:solidFill>
                  <a:srgbClr val="000000"/>
                </a:solidFill>
                <a:latin typeface="Calibri"/>
                <a:ea typeface="DejaVu Sans"/>
              </a:rPr>
              <a:t>IF 2: 	</a:t>
            </a:r>
            <a:r>
              <a:rPr lang="de-DE" sz="2100" spc="-1" dirty="0">
                <a:solidFill>
                  <a:srgbClr val="000000"/>
                </a:solidFill>
                <a:latin typeface="Calibri"/>
              </a:rPr>
              <a:t>Planung und Herstellung technischer Systeme</a:t>
            </a:r>
            <a:r>
              <a:rPr lang="de-DE" sz="2100" b="0" strike="noStrike" spc="-1" dirty="0">
                <a:solidFill>
                  <a:srgbClr val="000000"/>
                </a:solidFill>
                <a:latin typeface="Calibri"/>
                <a:ea typeface="DejaVu Sans"/>
              </a:rPr>
              <a:t> </a:t>
            </a:r>
            <a:endParaRPr lang="de-DE" sz="2100" b="0" strike="noStrike" spc="-1" dirty="0">
              <a:latin typeface="Arial"/>
            </a:endParaRPr>
          </a:p>
          <a:p>
            <a:pPr>
              <a:lnSpc>
                <a:spcPct val="100000"/>
              </a:lnSpc>
              <a:spcBef>
                <a:spcPts val="420"/>
              </a:spcBef>
            </a:pPr>
            <a:r>
              <a:rPr lang="de-DE" sz="2100" b="0" strike="noStrike" spc="-1" dirty="0">
                <a:solidFill>
                  <a:srgbClr val="000000"/>
                </a:solidFill>
                <a:latin typeface="Calibri"/>
                <a:ea typeface="DejaVu Sans"/>
              </a:rPr>
              <a:t>IF 3: 	</a:t>
            </a:r>
            <a:r>
              <a:rPr lang="de-DE" sz="2100" spc="-1" dirty="0">
                <a:solidFill>
                  <a:srgbClr val="000000"/>
                </a:solidFill>
                <a:latin typeface="Calibri"/>
              </a:rPr>
              <a:t>Bautechnik</a:t>
            </a:r>
            <a:endParaRPr lang="de-DE" sz="2100" b="0" strike="noStrike" spc="-1" dirty="0">
              <a:latin typeface="Arial"/>
            </a:endParaRPr>
          </a:p>
          <a:p>
            <a:pPr>
              <a:lnSpc>
                <a:spcPct val="100000"/>
              </a:lnSpc>
              <a:spcBef>
                <a:spcPts val="420"/>
              </a:spcBef>
            </a:pPr>
            <a:r>
              <a:rPr lang="de-DE" sz="2100" b="0" strike="noStrike" spc="-1" dirty="0">
                <a:solidFill>
                  <a:srgbClr val="000000"/>
                </a:solidFill>
                <a:latin typeface="Calibri"/>
                <a:ea typeface="DejaVu Sans"/>
              </a:rPr>
              <a:t>IF 4: 	</a:t>
            </a:r>
            <a:r>
              <a:rPr lang="de-DE" sz="2100" spc="-1" dirty="0">
                <a:solidFill>
                  <a:srgbClr val="000000"/>
                </a:solidFill>
                <a:latin typeface="Calibri"/>
              </a:rPr>
              <a:t>Verkehrstechnik</a:t>
            </a:r>
            <a:endParaRPr lang="de-DE" sz="2100" b="0" strike="noStrike" spc="-1" dirty="0">
              <a:latin typeface="Arial"/>
            </a:endParaRPr>
          </a:p>
          <a:p>
            <a:pPr>
              <a:lnSpc>
                <a:spcPct val="100000"/>
              </a:lnSpc>
              <a:spcBef>
                <a:spcPts val="420"/>
              </a:spcBef>
            </a:pPr>
            <a:r>
              <a:rPr lang="de-DE" sz="2100" b="0" strike="noStrike" spc="-1" dirty="0">
                <a:solidFill>
                  <a:srgbClr val="000000"/>
                </a:solidFill>
                <a:latin typeface="Calibri"/>
                <a:ea typeface="DejaVu Sans"/>
              </a:rPr>
              <a:t>IF 5: 	</a:t>
            </a:r>
            <a:r>
              <a:rPr lang="de-DE" sz="2100" spc="-1" dirty="0">
                <a:solidFill>
                  <a:srgbClr val="000000"/>
                </a:solidFill>
                <a:latin typeface="Calibri"/>
              </a:rPr>
              <a:t>Digitaltechnik</a:t>
            </a:r>
            <a:endParaRPr lang="de-DE" sz="2100" b="0" strike="noStrike" spc="-1" dirty="0">
              <a:latin typeface="Arial"/>
            </a:endParaRPr>
          </a:p>
        </p:txBody>
      </p:sp>
      <p:sp>
        <p:nvSpPr>
          <p:cNvPr id="6" name="Fußzeilenplatzhalter 5"/>
          <p:cNvSpPr>
            <a:spLocks noGrp="1"/>
          </p:cNvSpPr>
          <p:nvPr>
            <p:ph type="ftr" sz="quarter" idx="11"/>
          </p:nvPr>
        </p:nvSpPr>
        <p:spPr>
          <a:xfrm>
            <a:off x="3419872" y="6356350"/>
            <a:ext cx="2952328" cy="365125"/>
          </a:xfrm>
        </p:spPr>
        <p:txBody>
          <a:bodyPr/>
          <a:lstStyle/>
          <a:p>
            <a:r>
              <a:rPr lang="de-DE" dirty="0"/>
              <a:t>Implementationsveranstaltung zur Einführung der Kernlehrpläne</a:t>
            </a:r>
          </a:p>
        </p:txBody>
      </p:sp>
    </p:spTree>
    <p:extLst>
      <p:ext uri="{BB962C8B-B14F-4D97-AF65-F5344CB8AC3E}">
        <p14:creationId xmlns:p14="http://schemas.microsoft.com/office/powerpoint/2010/main" val="38079806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CustomShape 1"/>
          <p:cNvSpPr/>
          <p:nvPr/>
        </p:nvSpPr>
        <p:spPr>
          <a:xfrm>
            <a:off x="457200" y="1124640"/>
            <a:ext cx="822816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400" b="0" strike="noStrike" spc="-1">
                <a:solidFill>
                  <a:srgbClr val="000000"/>
                </a:solidFill>
                <a:latin typeface="Calibri"/>
                <a:ea typeface="DejaVu Sans"/>
              </a:rPr>
              <a:t>Fachliche Umsetzung neuer KLP-Merkmale</a:t>
            </a:r>
            <a:endParaRPr lang="de-DE" sz="3400" b="0" strike="noStrike" spc="-1">
              <a:latin typeface="Arial"/>
            </a:endParaRPr>
          </a:p>
        </p:txBody>
      </p:sp>
      <p:sp>
        <p:nvSpPr>
          <p:cNvPr id="344" name="CustomShape 2"/>
          <p:cNvSpPr/>
          <p:nvPr/>
        </p:nvSpPr>
        <p:spPr>
          <a:xfrm>
            <a:off x="457200" y="1700280"/>
            <a:ext cx="8228160" cy="42037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100000"/>
              </a:lnSpc>
              <a:spcBef>
                <a:spcPts val="561"/>
              </a:spcBef>
            </a:pPr>
            <a:r>
              <a:rPr lang="de-DE" sz="2800" b="0" strike="noStrike" spc="-1" dirty="0">
                <a:solidFill>
                  <a:srgbClr val="000000"/>
                </a:solidFill>
                <a:latin typeface="Calibri"/>
                <a:ea typeface="DejaVu Sans"/>
              </a:rPr>
              <a:t>Querschnittsaufgaben</a:t>
            </a:r>
            <a:endParaRPr lang="de-DE" sz="2800" b="0" strike="noStrike" spc="-1" dirty="0">
              <a:latin typeface="Arial"/>
            </a:endParaRPr>
          </a:p>
          <a:p>
            <a:pPr>
              <a:lnSpc>
                <a:spcPct val="100000"/>
              </a:lnSpc>
              <a:spcBef>
                <a:spcPts val="561"/>
              </a:spcBef>
            </a:pPr>
            <a:endParaRPr lang="de-DE" sz="1200" b="0" strike="noStrike" spc="-1" dirty="0">
              <a:latin typeface="Arial"/>
            </a:endParaRPr>
          </a:p>
          <a:p>
            <a:pPr marL="343080" indent="-341640">
              <a:lnSpc>
                <a:spcPct val="100000"/>
              </a:lnSpc>
              <a:spcBef>
                <a:spcPts val="561"/>
              </a:spcBef>
              <a:buClr>
                <a:srgbClr val="000000"/>
              </a:buClr>
              <a:buFont typeface="Arial"/>
              <a:buChar char="•"/>
            </a:pPr>
            <a:r>
              <a:rPr lang="de-DE" sz="2800" b="0" strike="noStrike" spc="-1" dirty="0" smtClean="0">
                <a:solidFill>
                  <a:srgbClr val="000000"/>
                </a:solidFill>
                <a:latin typeface="Calibri"/>
                <a:ea typeface="DejaVu Sans"/>
              </a:rPr>
              <a:t>Verbraucherbildung (VB)</a:t>
            </a:r>
            <a:endParaRPr lang="de-DE" sz="2800" b="0" strike="noStrike" spc="-1" dirty="0">
              <a:latin typeface="Arial"/>
            </a:endParaRPr>
          </a:p>
          <a:p>
            <a:pPr marL="743040" lvl="1" indent="-284400">
              <a:lnSpc>
                <a:spcPct val="100000"/>
              </a:lnSpc>
              <a:spcBef>
                <a:spcPts val="400"/>
              </a:spcBef>
              <a:buClr>
                <a:srgbClr val="000000"/>
              </a:buClr>
              <a:buFont typeface="Arial"/>
              <a:buChar char="–"/>
            </a:pPr>
            <a:r>
              <a:rPr lang="de-DE" sz="2000" b="0" strike="noStrike" spc="-1" dirty="0">
                <a:solidFill>
                  <a:srgbClr val="000000"/>
                </a:solidFill>
                <a:latin typeface="Calibri"/>
                <a:ea typeface="DejaVu Sans"/>
              </a:rPr>
              <a:t>Rahmenvorgabe Verbraucherbildung (RV VB)</a:t>
            </a:r>
            <a:endParaRPr lang="de-DE" sz="2000" b="0" strike="noStrike" spc="-1" dirty="0">
              <a:latin typeface="Arial"/>
            </a:endParaRPr>
          </a:p>
          <a:p>
            <a:pPr marL="343080" indent="-341640">
              <a:lnSpc>
                <a:spcPct val="100000"/>
              </a:lnSpc>
              <a:spcBef>
                <a:spcPts val="561"/>
              </a:spcBef>
              <a:buClr>
                <a:srgbClr val="000000"/>
              </a:buClr>
              <a:buFont typeface="Arial"/>
              <a:buChar char="•"/>
            </a:pPr>
            <a:r>
              <a:rPr lang="de-DE" sz="2800" b="0" strike="noStrike" spc="-1" dirty="0">
                <a:solidFill>
                  <a:srgbClr val="000000"/>
                </a:solidFill>
                <a:latin typeface="Calibri"/>
                <a:ea typeface="DejaVu Sans"/>
              </a:rPr>
              <a:t>Bildung in der digitalen Welt</a:t>
            </a:r>
            <a:endParaRPr lang="de-DE" sz="2800" b="0" strike="noStrike" spc="-1" dirty="0">
              <a:latin typeface="Arial"/>
            </a:endParaRPr>
          </a:p>
          <a:p>
            <a:pPr marL="743040" lvl="1" indent="-284400">
              <a:lnSpc>
                <a:spcPct val="100000"/>
              </a:lnSpc>
              <a:spcBef>
                <a:spcPts val="400"/>
              </a:spcBef>
              <a:buClr>
                <a:srgbClr val="000000"/>
              </a:buClr>
              <a:buFont typeface="Arial"/>
              <a:buChar char="–"/>
            </a:pPr>
            <a:r>
              <a:rPr lang="de-DE" sz="2000" b="0" strike="noStrike" spc="-1" dirty="0">
                <a:latin typeface="Calibri"/>
                <a:ea typeface="DejaVu Sans"/>
              </a:rPr>
              <a:t>Medienkompetenzrahmen (MKR)</a:t>
            </a:r>
            <a:endParaRPr lang="de-DE" sz="2000" b="0" strike="noStrike" spc="-1" dirty="0">
              <a:latin typeface="Arial"/>
            </a:endParaRPr>
          </a:p>
          <a:p>
            <a:pPr marL="342900" indent="-342900">
              <a:lnSpc>
                <a:spcPct val="100000"/>
              </a:lnSpc>
              <a:spcBef>
                <a:spcPts val="561"/>
              </a:spcBef>
              <a:buFont typeface="Arial" panose="020B0604020202020204" pitchFamily="34" charset="0"/>
              <a:buChar char="•"/>
            </a:pPr>
            <a:r>
              <a:rPr lang="de-DE" sz="2800" b="0" strike="noStrike" spc="-1" dirty="0">
                <a:latin typeface="Calibri" panose="020F0502020204030204" pitchFamily="34" charset="0"/>
              </a:rPr>
              <a:t>Berufliche Orientierung </a:t>
            </a:r>
            <a:r>
              <a:rPr lang="de-DE" sz="2800" b="0" strike="noStrike" spc="-1" dirty="0" smtClean="0">
                <a:latin typeface="Calibri" panose="020F0502020204030204" pitchFamily="34" charset="0"/>
              </a:rPr>
              <a:t>(BO)</a:t>
            </a:r>
            <a:endParaRPr lang="de-DE" sz="2800" b="0" strike="noStrike" spc="-1" dirty="0">
              <a:latin typeface="Calibri" panose="020F0502020204030204" pitchFamily="34" charset="0"/>
            </a:endParaRPr>
          </a:p>
          <a:p>
            <a:pPr marL="342900" indent="-342900">
              <a:lnSpc>
                <a:spcPct val="100000"/>
              </a:lnSpc>
              <a:spcBef>
                <a:spcPts val="561"/>
              </a:spcBef>
              <a:buFont typeface="Arial" panose="020B0604020202020204" pitchFamily="34" charset="0"/>
              <a:buChar char="•"/>
            </a:pPr>
            <a:r>
              <a:rPr lang="de-DE" sz="2800" spc="-1" dirty="0" smtClean="0">
                <a:latin typeface="Calibri" panose="020F0502020204030204" pitchFamily="34" charset="0"/>
              </a:rPr>
              <a:t>Bildung für nachhaltige Entwicklung (BNE)</a:t>
            </a:r>
            <a:endParaRPr lang="de-DE" sz="2800" b="0" strike="noStrike" spc="-1" dirty="0">
              <a:latin typeface="Calibri" panose="020F0502020204030204" pitchFamily="34" charset="0"/>
            </a:endParaRPr>
          </a:p>
        </p:txBody>
      </p:sp>
      <p:sp>
        <p:nvSpPr>
          <p:cNvPr id="346" name="CustomShape 4"/>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2DE99A82-1D42-4D73-8565-4EF86F4BCC56}" type="slidenum">
              <a:rPr lang="de-DE" sz="1200" b="0" strike="noStrike" spc="-1">
                <a:solidFill>
                  <a:srgbClr val="8B8B8B"/>
                </a:solidFill>
                <a:latin typeface="Calibri"/>
                <a:ea typeface="DejaVu Sans"/>
              </a:rPr>
              <a:t>71</a:t>
            </a:fld>
            <a:endParaRPr lang="de-DE" sz="1200" b="0" strike="noStrike" spc="-1">
              <a:latin typeface="Arial"/>
            </a:endParaRPr>
          </a:p>
        </p:txBody>
      </p:sp>
      <p:sp>
        <p:nvSpPr>
          <p:cNvPr id="6" name="Fußzeilenplatzhalter 5"/>
          <p:cNvSpPr>
            <a:spLocks noGrp="1"/>
          </p:cNvSpPr>
          <p:nvPr>
            <p:ph type="ftr" sz="quarter" idx="11"/>
          </p:nvPr>
        </p:nvSpPr>
        <p:spPr>
          <a:xfrm>
            <a:off x="3419872" y="6356350"/>
            <a:ext cx="2952328" cy="365125"/>
          </a:xfrm>
        </p:spPr>
        <p:txBody>
          <a:bodyPr/>
          <a:lstStyle/>
          <a:p>
            <a:r>
              <a:rPr lang="de-DE" dirty="0"/>
              <a:t>Implementationsveranstaltung zur Einführung der Kernlehrpläne</a:t>
            </a:r>
          </a:p>
        </p:txBody>
      </p:sp>
    </p:spTree>
    <p:extLst>
      <p:ext uri="{BB962C8B-B14F-4D97-AF65-F5344CB8AC3E}">
        <p14:creationId xmlns:p14="http://schemas.microsoft.com/office/powerpoint/2010/main" val="16557377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CustomShape 1"/>
          <p:cNvSpPr/>
          <p:nvPr/>
        </p:nvSpPr>
        <p:spPr>
          <a:xfrm>
            <a:off x="457200" y="1124640"/>
            <a:ext cx="8228160" cy="35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de-DE" sz="3400" b="0" strike="noStrike" spc="-1">
                <a:solidFill>
                  <a:srgbClr val="000000"/>
                </a:solidFill>
                <a:latin typeface="Calibri"/>
                <a:ea typeface="DejaVu Sans"/>
              </a:rPr>
              <a:t>Fachliche Umsetzung neuer KLP-Merkmale</a:t>
            </a:r>
            <a:endParaRPr lang="de-DE" sz="3400" b="0" strike="noStrike" spc="-1">
              <a:latin typeface="Arial"/>
            </a:endParaRPr>
          </a:p>
        </p:txBody>
      </p:sp>
      <p:sp>
        <p:nvSpPr>
          <p:cNvPr id="348" name="CustomShape 2"/>
          <p:cNvSpPr/>
          <p:nvPr/>
        </p:nvSpPr>
        <p:spPr>
          <a:xfrm>
            <a:off x="457200" y="1700280"/>
            <a:ext cx="8228160" cy="42037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1640">
              <a:lnSpc>
                <a:spcPct val="100000"/>
              </a:lnSpc>
              <a:spcBef>
                <a:spcPts val="561"/>
              </a:spcBef>
              <a:buClr>
                <a:srgbClr val="000000"/>
              </a:buClr>
              <a:buFont typeface="Arial"/>
              <a:buChar char="•"/>
            </a:pPr>
            <a:r>
              <a:rPr lang="de-DE" sz="2800" b="0" strike="noStrike" spc="-1" dirty="0">
                <a:solidFill>
                  <a:srgbClr val="000000"/>
                </a:solidFill>
                <a:latin typeface="Calibri"/>
                <a:ea typeface="DejaVu Sans"/>
              </a:rPr>
              <a:t>Verbraucherbildung</a:t>
            </a:r>
            <a:endParaRPr lang="de-DE" sz="2800" b="0" strike="noStrike" spc="-1" dirty="0">
              <a:latin typeface="Arial"/>
            </a:endParaRPr>
          </a:p>
          <a:p>
            <a:pPr marL="743040" lvl="1" indent="-284400">
              <a:lnSpc>
                <a:spcPct val="100000"/>
              </a:lnSpc>
              <a:spcBef>
                <a:spcPts val="400"/>
              </a:spcBef>
              <a:buClr>
                <a:srgbClr val="000000"/>
              </a:buClr>
              <a:buFont typeface="Arial"/>
              <a:buChar char="–"/>
            </a:pPr>
            <a:r>
              <a:rPr lang="de-DE" sz="2000" b="0" strike="noStrike" spc="-1" dirty="0">
                <a:solidFill>
                  <a:srgbClr val="000000"/>
                </a:solidFill>
                <a:latin typeface="Calibri"/>
                <a:ea typeface="DejaVu Sans"/>
              </a:rPr>
              <a:t>Kompetenzerwartungen zur VB in zahlreichen Inhaltsfeldern, z.B.: IF4</a:t>
            </a:r>
            <a:endParaRPr lang="de-DE" sz="2000" b="0" strike="noStrike" spc="-1" dirty="0">
              <a:latin typeface="Arial"/>
            </a:endParaRPr>
          </a:p>
          <a:p>
            <a:pPr marL="1143000" lvl="2" indent="-227160">
              <a:lnSpc>
                <a:spcPct val="100000"/>
              </a:lnSpc>
              <a:spcBef>
                <a:spcPts val="360"/>
              </a:spcBef>
              <a:buClr>
                <a:srgbClr val="000000"/>
              </a:buClr>
              <a:buFont typeface="Arial"/>
              <a:buChar char="•"/>
            </a:pPr>
            <a:r>
              <a:rPr lang="de-DE" spc="-1" dirty="0">
                <a:solidFill>
                  <a:srgbClr val="000000"/>
                </a:solidFill>
                <a:latin typeface="Calibri"/>
              </a:rPr>
              <a:t>UK4: erörtern, welche individuellen Kriterien und gesellschaftlichen Aspekte beim Kauf eines Verkehrsmittels eine Rolle spielen,</a:t>
            </a:r>
            <a:endParaRPr lang="de-DE" sz="1800" b="0" strike="noStrike" spc="-1" dirty="0">
              <a:latin typeface="Arial"/>
            </a:endParaRPr>
          </a:p>
          <a:p>
            <a:pPr marL="343080" indent="-341640">
              <a:lnSpc>
                <a:spcPct val="100000"/>
              </a:lnSpc>
              <a:spcBef>
                <a:spcPts val="561"/>
              </a:spcBef>
              <a:buClr>
                <a:srgbClr val="000000"/>
              </a:buClr>
              <a:buFont typeface="Arial"/>
              <a:buChar char="•"/>
            </a:pPr>
            <a:r>
              <a:rPr lang="de-DE" sz="2800" b="0" strike="noStrike" spc="-1" dirty="0">
                <a:solidFill>
                  <a:srgbClr val="000000"/>
                </a:solidFill>
                <a:latin typeface="Calibri"/>
                <a:ea typeface="DejaVu Sans"/>
              </a:rPr>
              <a:t>Bildung in der digitalen Welt</a:t>
            </a:r>
            <a:endParaRPr lang="de-DE" sz="2800" b="0" strike="noStrike" spc="-1" dirty="0">
              <a:latin typeface="Arial"/>
            </a:endParaRPr>
          </a:p>
          <a:p>
            <a:pPr marL="743040" lvl="1" indent="-284400">
              <a:lnSpc>
                <a:spcPct val="100000"/>
              </a:lnSpc>
              <a:spcBef>
                <a:spcPts val="400"/>
              </a:spcBef>
              <a:buClr>
                <a:srgbClr val="000000"/>
              </a:buClr>
              <a:buFont typeface="Symbol"/>
              <a:buChar char="-"/>
            </a:pPr>
            <a:r>
              <a:rPr lang="de-DE" sz="2000" b="0" strike="noStrike" spc="-1" dirty="0">
                <a:solidFill>
                  <a:srgbClr val="000000"/>
                </a:solidFill>
                <a:latin typeface="Calibri"/>
                <a:ea typeface="DejaVu Sans"/>
              </a:rPr>
              <a:t>Bezüge zum MKR in allen Inhaltsfeldern</a:t>
            </a:r>
          </a:p>
          <a:p>
            <a:pPr marL="743040" lvl="1" indent="-284400">
              <a:lnSpc>
                <a:spcPct val="100000"/>
              </a:lnSpc>
              <a:spcBef>
                <a:spcPts val="400"/>
              </a:spcBef>
              <a:buClr>
                <a:srgbClr val="000000"/>
              </a:buClr>
              <a:buFont typeface="Symbol"/>
              <a:buChar char="-"/>
            </a:pPr>
            <a:r>
              <a:rPr lang="de-DE" sz="2000" b="0" strike="noStrike" spc="-1" dirty="0">
                <a:solidFill>
                  <a:srgbClr val="000000"/>
                </a:solidFill>
                <a:latin typeface="Calibri"/>
                <a:ea typeface="DejaVu Sans"/>
              </a:rPr>
              <a:t>IF 5</a:t>
            </a:r>
            <a:r>
              <a:rPr lang="de-DE" sz="2000" spc="-1" dirty="0">
                <a:solidFill>
                  <a:srgbClr val="000000"/>
                </a:solidFill>
                <a:latin typeface="Calibri"/>
              </a:rPr>
              <a:t>: Digitaltechnik enthält konkreten Bezug zum Kompetenzbereich „Problemlösen und Modellieren“ des MKR</a:t>
            </a:r>
            <a:endParaRPr lang="de-DE" sz="2000" b="0" strike="noStrike" spc="-1" dirty="0">
              <a:latin typeface="Arial"/>
            </a:endParaRPr>
          </a:p>
          <a:p>
            <a:pPr marL="743040" lvl="1" indent="-284400">
              <a:lnSpc>
                <a:spcPct val="100000"/>
              </a:lnSpc>
              <a:spcBef>
                <a:spcPts val="400"/>
              </a:spcBef>
              <a:buClr>
                <a:srgbClr val="000000"/>
              </a:buClr>
              <a:buFont typeface="Symbol"/>
              <a:buChar char="-"/>
            </a:pPr>
            <a:r>
              <a:rPr lang="de-DE" sz="2000" b="0" strike="noStrike" spc="-1" dirty="0">
                <a:solidFill>
                  <a:srgbClr val="000000"/>
                </a:solidFill>
                <a:latin typeface="Calibri"/>
                <a:ea typeface="DejaVu Sans"/>
              </a:rPr>
              <a:t>SK </a:t>
            </a:r>
            <a:r>
              <a:rPr lang="de-DE" sz="2000" spc="-1" dirty="0">
                <a:solidFill>
                  <a:srgbClr val="000000"/>
                </a:solidFill>
                <a:latin typeface="Calibri"/>
              </a:rPr>
              <a:t>4: Die Schülerinnen und Schüler erläutern selbst entwickelte Programmsequenzen zur Steuerung eines technischen Systems</a:t>
            </a:r>
            <a:endParaRPr lang="de-DE" sz="2000" b="0" strike="noStrike" spc="-1" dirty="0">
              <a:latin typeface="Arial"/>
            </a:endParaRPr>
          </a:p>
          <a:p>
            <a:pPr>
              <a:lnSpc>
                <a:spcPct val="100000"/>
              </a:lnSpc>
              <a:spcBef>
                <a:spcPts val="561"/>
              </a:spcBef>
            </a:pPr>
            <a:endParaRPr lang="de-DE" sz="2000" b="0" strike="noStrike" spc="-1" dirty="0">
              <a:latin typeface="Arial"/>
            </a:endParaRPr>
          </a:p>
        </p:txBody>
      </p:sp>
      <p:sp>
        <p:nvSpPr>
          <p:cNvPr id="350" name="CustomShape 4"/>
          <p:cNvSpPr/>
          <p:nvPr/>
        </p:nvSpPr>
        <p:spPr>
          <a:xfrm>
            <a:off x="8100360" y="6356520"/>
            <a:ext cx="58500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1A19CAED-8FBA-48C1-9AA1-DC18D3A320D6}" type="slidenum">
              <a:rPr lang="de-DE" sz="1200" b="0" strike="noStrike" spc="-1">
                <a:solidFill>
                  <a:srgbClr val="8B8B8B"/>
                </a:solidFill>
                <a:latin typeface="Calibri"/>
                <a:ea typeface="DejaVu Sans"/>
              </a:rPr>
              <a:t>72</a:t>
            </a:fld>
            <a:endParaRPr lang="de-DE" sz="1200" b="0" strike="noStrike" spc="-1">
              <a:latin typeface="Arial"/>
            </a:endParaRPr>
          </a:p>
        </p:txBody>
      </p:sp>
      <p:sp>
        <p:nvSpPr>
          <p:cNvPr id="6" name="Fußzeilenplatzhalter 5"/>
          <p:cNvSpPr>
            <a:spLocks noGrp="1"/>
          </p:cNvSpPr>
          <p:nvPr>
            <p:ph type="ftr" sz="quarter" idx="11"/>
          </p:nvPr>
        </p:nvSpPr>
        <p:spPr>
          <a:xfrm>
            <a:off x="3419872" y="6356350"/>
            <a:ext cx="2952328" cy="365125"/>
          </a:xfrm>
        </p:spPr>
        <p:txBody>
          <a:bodyPr/>
          <a:lstStyle/>
          <a:p>
            <a:r>
              <a:rPr lang="de-DE" dirty="0"/>
              <a:t>Implementationsveranstaltung zur Einführung der Kernlehrpläne</a:t>
            </a:r>
          </a:p>
        </p:txBody>
      </p:sp>
    </p:spTree>
    <p:extLst>
      <p:ext uri="{BB962C8B-B14F-4D97-AF65-F5344CB8AC3E}">
        <p14:creationId xmlns:p14="http://schemas.microsoft.com/office/powerpoint/2010/main" val="4001857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2060848"/>
            <a:ext cx="8147248" cy="3456384"/>
          </a:xfrm>
        </p:spPr>
        <p:txBody>
          <a:bodyPr anchor="ctr" anchorCtr="0">
            <a:normAutofit/>
          </a:bodyPr>
          <a:lstStyle/>
          <a:p>
            <a:pPr algn="ctr"/>
            <a:r>
              <a:rPr lang="de-DE" sz="3200" b="0" dirty="0">
                <a:solidFill>
                  <a:srgbClr val="0070C0"/>
                </a:solidFill>
              </a:rPr>
              <a:t>5. Fachliche Unterstützungsmaterialien</a:t>
            </a:r>
          </a:p>
        </p:txBody>
      </p:sp>
      <p:sp>
        <p:nvSpPr>
          <p:cNvPr id="4" name="Fußzeilenplatzhalter 5"/>
          <p:cNvSpPr>
            <a:spLocks noGrp="1"/>
          </p:cNvSpPr>
          <p:nvPr>
            <p:ph type="ftr" sz="quarter" idx="11"/>
          </p:nvPr>
        </p:nvSpPr>
        <p:spPr>
          <a:xfrm>
            <a:off x="3419872" y="6356350"/>
            <a:ext cx="2952328" cy="365125"/>
          </a:xfrm>
        </p:spPr>
        <p:txBody>
          <a:bodyPr/>
          <a:lstStyle/>
          <a:p>
            <a:r>
              <a:rPr lang="de-DE" dirty="0"/>
              <a:t>Implementationsveranstaltung zur Einführung der Kernlehrpläne</a:t>
            </a:r>
          </a:p>
        </p:txBody>
      </p:sp>
    </p:spTree>
    <p:extLst>
      <p:ext uri="{BB962C8B-B14F-4D97-AF65-F5344CB8AC3E}">
        <p14:creationId xmlns:p14="http://schemas.microsoft.com/office/powerpoint/2010/main" val="21831725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7850" y="1065022"/>
            <a:ext cx="8158606" cy="504403"/>
          </a:xfrm>
        </p:spPr>
        <p:txBody>
          <a:bodyPr/>
          <a:lstStyle/>
          <a:p>
            <a:r>
              <a:rPr lang="de-DE" dirty="0"/>
              <a:t>Materialien im Lehrplannavigator</a:t>
            </a:r>
          </a:p>
        </p:txBody>
      </p:sp>
      <p:pic>
        <p:nvPicPr>
          <p:cNvPr id="5" name="Grafik 4" descr="Ein Bild, das Screenshot enthält.&#10;&#10;Automatisch generierte Beschreibung">
            <a:extLst>
              <a:ext uri="{FF2B5EF4-FFF2-40B4-BE49-F238E27FC236}">
                <a16:creationId xmlns:a16="http://schemas.microsoft.com/office/drawing/2014/main" id="{84989998-FFDE-FA4A-825F-B1F46B6364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5923" y="2348880"/>
            <a:ext cx="5620225" cy="3512641"/>
          </a:xfrm>
          <a:prstGeom prst="rect">
            <a:avLst/>
          </a:prstGeom>
        </p:spPr>
      </p:pic>
      <p:sp>
        <p:nvSpPr>
          <p:cNvPr id="3" name="Fußzeilenplatzhalter 2"/>
          <p:cNvSpPr>
            <a:spLocks noGrp="1"/>
          </p:cNvSpPr>
          <p:nvPr>
            <p:ph type="ftr" sz="quarter" idx="11"/>
          </p:nvPr>
        </p:nvSpPr>
        <p:spPr/>
        <p:txBody>
          <a:bodyPr/>
          <a:lstStyle/>
          <a:p>
            <a:r>
              <a:rPr lang="de-DE"/>
              <a:t>Implementationsveranstaltung zur Einführung der Kernlehrpläne</a:t>
            </a:r>
          </a:p>
        </p:txBody>
      </p:sp>
      <p:sp>
        <p:nvSpPr>
          <p:cNvPr id="4" name="Rechteck 3"/>
          <p:cNvSpPr/>
          <p:nvPr/>
        </p:nvSpPr>
        <p:spPr>
          <a:xfrm>
            <a:off x="517850" y="1635987"/>
            <a:ext cx="7222501" cy="646331"/>
          </a:xfrm>
          <a:prstGeom prst="rect">
            <a:avLst/>
          </a:prstGeom>
        </p:spPr>
        <p:txBody>
          <a:bodyPr wrap="square">
            <a:spAutoFit/>
          </a:bodyPr>
          <a:lstStyle/>
          <a:p>
            <a:pPr defTabSz="536575"/>
            <a:r>
              <a:rPr lang="de-DE" dirty="0"/>
              <a:t>Unterstützungsmaterial im Lehrplannavigator: (</a:t>
            </a:r>
            <a:r>
              <a:rPr lang="de-DE" dirty="0">
                <a:hlinkClick r:id="rId4"/>
              </a:rPr>
              <a:t>https://www.schulentwicklung.nrw.de/lehrplaene/lehrplannavigator-s-i/</a:t>
            </a:r>
            <a:r>
              <a:rPr lang="de-DE" dirty="0"/>
              <a:t>)</a:t>
            </a:r>
          </a:p>
        </p:txBody>
      </p:sp>
    </p:spTree>
    <p:extLst>
      <p:ext uri="{BB962C8B-B14F-4D97-AF65-F5344CB8AC3E}">
        <p14:creationId xmlns:p14="http://schemas.microsoft.com/office/powerpoint/2010/main" val="2443138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400" dirty="0"/>
              <a:t>Gliederung der aktuellen Kernlehrpläne</a:t>
            </a:r>
          </a:p>
        </p:txBody>
      </p:sp>
      <p:sp>
        <p:nvSpPr>
          <p:cNvPr id="5" name="Fußzeilenplatzhalter 4"/>
          <p:cNvSpPr>
            <a:spLocks noGrp="1"/>
          </p:cNvSpPr>
          <p:nvPr>
            <p:ph type="ftr" sz="quarter" idx="11"/>
          </p:nvPr>
        </p:nvSpPr>
        <p:spPr/>
        <p:txBody>
          <a:bodyPr/>
          <a:lstStyle/>
          <a:p>
            <a:r>
              <a:rPr lang="de-DE"/>
              <a:t>Implementationsveranstaltung zur Einführung der Kernlehrpläne</a:t>
            </a:r>
            <a:endParaRPr lang="de-DE" dirty="0"/>
          </a:p>
        </p:txBody>
      </p:sp>
      <p:graphicFrame>
        <p:nvGraphicFramePr>
          <p:cNvPr id="8" name="Group 50"/>
          <p:cNvGraphicFramePr>
            <a:graphicFrameLocks/>
          </p:cNvGraphicFramePr>
          <p:nvPr>
            <p:extLst>
              <p:ext uri="{D42A27DB-BD31-4B8C-83A1-F6EECF244321}">
                <p14:modId xmlns:p14="http://schemas.microsoft.com/office/powerpoint/2010/main" val="2631559916"/>
              </p:ext>
            </p:extLst>
          </p:nvPr>
        </p:nvGraphicFramePr>
        <p:xfrm>
          <a:off x="520700" y="1780854"/>
          <a:ext cx="8064500" cy="2903770"/>
        </p:xfrm>
        <a:graphic>
          <a:graphicData uri="http://schemas.openxmlformats.org/drawingml/2006/table">
            <a:tbl>
              <a:tblPr/>
              <a:tblGrid>
                <a:gridCol w="863600">
                  <a:extLst>
                    <a:ext uri="{9D8B030D-6E8A-4147-A177-3AD203B41FA5}">
                      <a16:colId xmlns:a16="http://schemas.microsoft.com/office/drawing/2014/main" val="20000"/>
                    </a:ext>
                  </a:extLst>
                </a:gridCol>
                <a:gridCol w="7200900">
                  <a:extLst>
                    <a:ext uri="{9D8B030D-6E8A-4147-A177-3AD203B41FA5}">
                      <a16:colId xmlns:a16="http://schemas.microsoft.com/office/drawing/2014/main" val="20001"/>
                    </a:ext>
                  </a:extLst>
                </a:gridCol>
              </a:tblGrid>
              <a:tr h="434764">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600" b="1" i="0" u="none" strike="noStrike" cap="none" normalizeH="0" baseline="0" dirty="0">
                          <a:ln>
                            <a:noFill/>
                          </a:ln>
                          <a:solidFill>
                            <a:schemeClr val="tx1"/>
                          </a:solidFill>
                          <a:effectLst/>
                          <a:latin typeface="Arial" charset="0"/>
                        </a:rPr>
                        <a:t>Kapitel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600" b="1" i="0" u="none" strike="noStrike" cap="none" normalizeH="0" baseline="0">
                          <a:ln>
                            <a:noFill/>
                          </a:ln>
                          <a:solidFill>
                            <a:schemeClr val="tx1"/>
                          </a:solidFill>
                          <a:effectLst/>
                          <a:latin typeface="Arial" charset="0"/>
                        </a:rPr>
                        <a:t>Gliederungspunkt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434764">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16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solidFill>
                          <a:effectLst/>
                          <a:latin typeface="Arial" charset="0"/>
                        </a:rPr>
                        <a:t>Vorbemerkungen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4764">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a:ln>
                            <a:noFill/>
                          </a:ln>
                          <a:solidFill>
                            <a:srgbClr val="000000"/>
                          </a:solidFill>
                          <a:effectLst/>
                          <a:latin typeface="Arial" charset="0"/>
                          <a:ea typeface="ヒラギノ角ゴ Pro W3" charset="-128"/>
                        </a:rPr>
                        <a:t>Aufgaben und Ziele des Faches</a:t>
                      </a:r>
                      <a:r>
                        <a:rPr kumimoji="0" lang="de-DE" altLang="de-DE" sz="1400" b="1" i="0" u="none" strike="noStrike" cap="none" normalizeH="0" baseline="0">
                          <a:ln>
                            <a:noFill/>
                          </a:ln>
                          <a:solidFill>
                            <a:srgbClr val="000000"/>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7870">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dirty="0">
                          <a:ln>
                            <a:noFill/>
                          </a:ln>
                          <a:solidFill>
                            <a:srgbClr val="000000"/>
                          </a:solidFill>
                          <a:effectLst/>
                          <a:latin typeface="Arial" charset="0"/>
                          <a:ea typeface="ヒラギノ角ゴ Pro W3" charset="-128"/>
                        </a:rPr>
                        <a:t>Kompetenzbereiche und Kompetenzerwartungen</a:t>
                      </a:r>
                      <a:r>
                        <a:rPr kumimoji="0" lang="de-DE" altLang="de-DE" sz="1400" b="1" i="0" u="none" strike="noStrike" cap="none" normalizeH="0" baseline="0" dirty="0">
                          <a:ln>
                            <a:noFill/>
                          </a:ln>
                          <a:solidFill>
                            <a:srgbClr val="000000"/>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1138">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1600" b="0" i="0" u="none" strike="sngStrike" cap="none" normalizeH="0" baseline="0" dirty="0">
                        <a:ln>
                          <a:noFill/>
                        </a:ln>
                        <a:solidFill>
                          <a:srgbClr val="FF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1900">
                          <a:solidFill>
                            <a:schemeClr val="tx1"/>
                          </a:solidFill>
                          <a:latin typeface="Arial" charset="0"/>
                        </a:defRPr>
                      </a:lvl1pPr>
                      <a:lvl2pPr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rgbClr val="000000"/>
                          </a:solidFill>
                          <a:effectLst/>
                          <a:latin typeface="Arial" charset="0"/>
                          <a:ea typeface="ヒラギノ角ゴ Pro W3" charset="-128"/>
                        </a:rPr>
                        <a:t>Kompetenzbereiche und Inhaltsfelder des Faches</a:t>
                      </a:r>
                      <a:r>
                        <a:rPr kumimoji="0" lang="de-DE" altLang="de-DE" sz="1400" b="0" i="0" u="none" strike="noStrike" cap="none" normalizeH="0" baseline="0" dirty="0">
                          <a:ln>
                            <a:noFill/>
                          </a:ln>
                          <a:solidFill>
                            <a:srgbClr val="000000"/>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10430">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1600" b="0" i="0" u="none" strike="sngStrike" cap="none" normalizeH="0" baseline="0" dirty="0">
                        <a:ln>
                          <a:noFill/>
                        </a:ln>
                        <a:solidFill>
                          <a:srgbClr val="FF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1900">
                          <a:solidFill>
                            <a:schemeClr val="tx1"/>
                          </a:solidFill>
                          <a:latin typeface="Arial" charset="0"/>
                        </a:defRPr>
                      </a:lvl1pPr>
                      <a:lvl2pPr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rgbClr val="000000"/>
                          </a:solidFill>
                          <a:effectLst/>
                          <a:latin typeface="Arial" charset="0"/>
                          <a:ea typeface="ヒラギノ角ゴ Pro W3" charset="-128"/>
                        </a:rPr>
                        <a:t>Kompetenzerwartungen</a:t>
                      </a:r>
                      <a:r>
                        <a:rPr kumimoji="0" lang="de-DE" altLang="de-DE" sz="1400" b="0" i="0" u="none" strike="noStrike" cap="none" normalizeH="0" baseline="0" dirty="0">
                          <a:ln>
                            <a:noFill/>
                          </a:ln>
                          <a:solidFill>
                            <a:srgbClr val="FF0000"/>
                          </a:solidFill>
                          <a:effectLst/>
                          <a:latin typeface="Arial" charset="0"/>
                          <a:ea typeface="ヒラギノ角ゴ Pro W3" charset="-128"/>
                        </a:rPr>
                        <a:t> </a:t>
                      </a:r>
                      <a:r>
                        <a:rPr kumimoji="0" lang="de-DE" altLang="de-DE" sz="1400" b="0" i="0" u="none" strike="noStrike" cap="none" normalizeH="0" baseline="0" dirty="0">
                          <a:ln>
                            <a:noFill/>
                          </a:ln>
                          <a:solidFill>
                            <a:schemeClr val="tx1"/>
                          </a:solidFill>
                          <a:effectLst/>
                          <a:latin typeface="Arial" charset="0"/>
                          <a:ea typeface="ヒラギノ角ゴ Pro W3" charset="-128"/>
                        </a:rPr>
                        <a:t>und inhaltliche Schwerpunkte</a:t>
                      </a:r>
                      <a:endParaRPr kumimoji="0" lang="de-DE" altLang="de-DE" sz="1400" b="0" i="0" u="none" strike="sng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0040">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dirty="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dirty="0">
                          <a:ln>
                            <a:noFill/>
                          </a:ln>
                          <a:solidFill>
                            <a:srgbClr val="000000"/>
                          </a:solidFill>
                          <a:effectLst/>
                          <a:latin typeface="Arial" charset="0"/>
                          <a:ea typeface="ヒラギノ角ゴ Pro W3" charset="-128"/>
                        </a:rPr>
                        <a:t>Lernerfolgsüberprüfung und Leistungsbewertung</a:t>
                      </a:r>
                      <a:r>
                        <a:rPr kumimoji="0" lang="de-DE" altLang="de-DE" sz="1400" b="1" i="0" u="none" strike="noStrike" cap="none" normalizeH="0" baseline="0" dirty="0">
                          <a:ln>
                            <a:noFill/>
                          </a:ln>
                          <a:solidFill>
                            <a:srgbClr val="000000"/>
                          </a:solidFill>
                          <a:effectLst/>
                          <a:latin typeface="Arial"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66284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477AE8-29DB-4A4A-9A4D-43F01DEA8C44}"/>
              </a:ext>
            </a:extLst>
          </p:cNvPr>
          <p:cNvSpPr>
            <a:spLocks noGrp="1"/>
          </p:cNvSpPr>
          <p:nvPr>
            <p:ph type="title"/>
          </p:nvPr>
        </p:nvSpPr>
        <p:spPr/>
        <p:txBody>
          <a:bodyPr/>
          <a:lstStyle/>
          <a:p>
            <a:r>
              <a:rPr lang="de-DE" dirty="0"/>
              <a:t>Neue Akzentsetzungen der Kernlehrpläne</a:t>
            </a:r>
          </a:p>
        </p:txBody>
      </p:sp>
      <p:sp>
        <p:nvSpPr>
          <p:cNvPr id="3" name="Inhaltsplatzhalter 2">
            <a:extLst>
              <a:ext uri="{FF2B5EF4-FFF2-40B4-BE49-F238E27FC236}">
                <a16:creationId xmlns:a16="http://schemas.microsoft.com/office/drawing/2014/main" id="{215B63A6-BED9-F040-ADCC-469543B18614}"/>
              </a:ext>
            </a:extLst>
          </p:cNvPr>
          <p:cNvSpPr>
            <a:spLocks noGrp="1"/>
          </p:cNvSpPr>
          <p:nvPr>
            <p:ph idx="1"/>
          </p:nvPr>
        </p:nvSpPr>
        <p:spPr>
          <a:xfrm>
            <a:off x="457200" y="1700808"/>
            <a:ext cx="8229600" cy="4320480"/>
          </a:xfrm>
        </p:spPr>
        <p:txBody>
          <a:bodyPr>
            <a:normAutofit/>
          </a:bodyPr>
          <a:lstStyle/>
          <a:p>
            <a:r>
              <a:rPr lang="de-DE" dirty="0"/>
              <a:t>Ausschärfung der Fachlichkeit</a:t>
            </a:r>
          </a:p>
          <a:p>
            <a:pPr lvl="1"/>
            <a:r>
              <a:rPr lang="de-DE" dirty="0"/>
              <a:t>Präzisere Beschreibung fachlicher Inhalte</a:t>
            </a:r>
          </a:p>
          <a:p>
            <a:pPr lvl="1"/>
            <a:r>
              <a:rPr lang="de-DE" dirty="0"/>
              <a:t>Präzisere Beschreibung fachlicher Prozesse</a:t>
            </a:r>
          </a:p>
          <a:p>
            <a:r>
              <a:rPr lang="de-DE" dirty="0"/>
              <a:t>Gestaltungsspielräume</a:t>
            </a:r>
          </a:p>
          <a:p>
            <a:pPr lvl="1"/>
            <a:r>
              <a:rPr lang="de-DE" dirty="0"/>
              <a:t>Zeit zum Üben, Wiederholen, Vertiefen</a:t>
            </a:r>
          </a:p>
          <a:p>
            <a:pPr lvl="1"/>
            <a:r>
              <a:rPr lang="de-DE" dirty="0"/>
              <a:t>Möglichkeiten zur Auseinandersetzung mit eigenen Fragestellungen</a:t>
            </a:r>
          </a:p>
          <a:p>
            <a:r>
              <a:rPr lang="de-DE" dirty="0"/>
              <a:t>Bezug auf fachübergreifende Zielsetzungen</a:t>
            </a:r>
          </a:p>
          <a:p>
            <a:pPr lvl="1"/>
            <a:r>
              <a:rPr lang="de-DE" dirty="0"/>
              <a:t>Bildung in der </a:t>
            </a:r>
            <a:r>
              <a:rPr lang="de-DE"/>
              <a:t>digitalen Welt / Medienkompetenzrahmen </a:t>
            </a:r>
            <a:endParaRPr lang="de-DE" dirty="0"/>
          </a:p>
          <a:p>
            <a:pPr lvl="1"/>
            <a:r>
              <a:rPr lang="de-DE"/>
              <a:t>Verbraucherbildung / Bildung für nachhaltige Entwicklung</a:t>
            </a:r>
          </a:p>
          <a:p>
            <a:pPr lvl="1"/>
            <a:r>
              <a:rPr lang="de-DE"/>
              <a:t>Berufsorientierung</a:t>
            </a:r>
            <a:endParaRPr lang="de-DE" dirty="0"/>
          </a:p>
          <a:p>
            <a:endParaRPr lang="de-DE" dirty="0"/>
          </a:p>
          <a:p>
            <a:endParaRPr lang="de-DE" dirty="0"/>
          </a:p>
          <a:p>
            <a:endParaRPr lang="de-DE" dirty="0"/>
          </a:p>
        </p:txBody>
      </p:sp>
      <p:sp>
        <p:nvSpPr>
          <p:cNvPr id="5" name="Fußzeilenplatzhalter 4">
            <a:extLst>
              <a:ext uri="{FF2B5EF4-FFF2-40B4-BE49-F238E27FC236}">
                <a16:creationId xmlns:a16="http://schemas.microsoft.com/office/drawing/2014/main" id="{2D6160F9-ABFF-6348-A579-E0AF5CB63A73}"/>
              </a:ext>
            </a:extLst>
          </p:cNvPr>
          <p:cNvSpPr>
            <a:spLocks noGrp="1"/>
          </p:cNvSpPr>
          <p:nvPr>
            <p:ph type="ftr" sz="quarter" idx="11"/>
          </p:nvPr>
        </p:nvSpPr>
        <p:spPr/>
        <p:txBody>
          <a:bodyPr/>
          <a:lstStyle/>
          <a:p>
            <a:r>
              <a:rPr lang="de-DE"/>
              <a:t>Implementationsveranstaltung zur Einführung der Kernlehrpläne</a:t>
            </a:r>
            <a:endParaRPr lang="de-DE" dirty="0"/>
          </a:p>
        </p:txBody>
      </p:sp>
    </p:spTree>
    <p:extLst>
      <p:ext uri="{BB962C8B-B14F-4D97-AF65-F5344CB8AC3E}">
        <p14:creationId xmlns:p14="http://schemas.microsoft.com/office/powerpoint/2010/main" val="3510823185"/>
      </p:ext>
    </p:extLst>
  </p:cSld>
  <p:clrMapOvr>
    <a:masterClrMapping/>
  </p:clrMapOvr>
</p:sld>
</file>

<file path=ppt/theme/theme1.xml><?xml version="1.0" encoding="utf-8"?>
<a:theme xmlns:a="http://schemas.openxmlformats.org/drawingml/2006/main" name="QUA-LiS_Vorlage_weis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QUA-LiS_Vorlage_weiss</Template>
  <TotalTime>0</TotalTime>
  <Words>3955</Words>
  <PresentationFormat>Bildschirmpräsentation (4:3)</PresentationFormat>
  <Paragraphs>798</Paragraphs>
  <Slides>74</Slides>
  <Notes>57</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74</vt:i4>
      </vt:variant>
    </vt:vector>
  </HeadingPairs>
  <TitlesOfParts>
    <vt:vector size="82" baseType="lpstr">
      <vt:lpstr>Arial</vt:lpstr>
      <vt:lpstr>Calibri</vt:lpstr>
      <vt:lpstr>DejaVu Sans</vt:lpstr>
      <vt:lpstr>Symbol</vt:lpstr>
      <vt:lpstr>Times New Roman</vt:lpstr>
      <vt:lpstr>Wingdings</vt:lpstr>
      <vt:lpstr>ヒラギノ角ゴ Pro W3</vt:lpstr>
      <vt:lpstr>QUA-LiS_Vorlage_weiss</vt:lpstr>
      <vt:lpstr>PowerPoint-Präsentation</vt:lpstr>
      <vt:lpstr>Gliederung</vt:lpstr>
      <vt:lpstr> 1. Merkmale der neuen Kernlehrpläne  </vt:lpstr>
      <vt:lpstr>Ausgangslage</vt:lpstr>
      <vt:lpstr>Zielsetzungen u.a. </vt:lpstr>
      <vt:lpstr>Bewährte Merkmale</vt:lpstr>
      <vt:lpstr>Grundkonstrukt und zentrale Begriffe</vt:lpstr>
      <vt:lpstr>Gliederung der aktuellen Kernlehrpläne</vt:lpstr>
      <vt:lpstr>Neue Akzentsetzungen der Kernlehrpläne</vt:lpstr>
      <vt:lpstr>2. Übergreifende Aufgaben</vt:lpstr>
      <vt:lpstr>Fokussierte Querschnittsaufgaben für alle Fächer</vt:lpstr>
      <vt:lpstr>Fachliche Einbindung des MKR</vt:lpstr>
      <vt:lpstr>Einbindung des Medienkompetenzrahmens</vt:lpstr>
      <vt:lpstr>Rahmenvorgabe Verbraucherbildung</vt:lpstr>
      <vt:lpstr>Fachliche Einbindung Berufliche Orientierung</vt:lpstr>
      <vt:lpstr>   3. Schulinterne Lehrpläne  </vt:lpstr>
      <vt:lpstr>Schulinterne Lehrpläne - rechtlicher Rahmen</vt:lpstr>
      <vt:lpstr>Schulinterne Lehrpläne - rechtlicher Rahmen</vt:lpstr>
      <vt:lpstr>Curriculumentwicklung</vt:lpstr>
      <vt:lpstr>Funktionen von schulinternen Lehrplänen</vt:lpstr>
      <vt:lpstr>Gliederungsbeispiel für einen schulinternen Lehrplan</vt:lpstr>
      <vt:lpstr>   4. Der Kernlehrplan Wirtschaft und Arbeitswelt im Detail  </vt:lpstr>
      <vt:lpstr>   Abschnitt A: Wirtschaft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   Abschnitt B: Hauswirtschaft  </vt:lpstr>
      <vt:lpstr>Die wichtigsten Kontinuitäten</vt:lpstr>
      <vt:lpstr>Die wichtigsten Neuerungen</vt:lpstr>
      <vt:lpstr>Aufgaben und Ziele des Fachs Hauswirtschaft</vt:lpstr>
      <vt:lpstr>Strukturmerkmale des KLP Hauswirtschaft</vt:lpstr>
      <vt:lpstr>Strukturmerkmale des KLP Hauswirtschaft</vt:lpstr>
      <vt:lpstr>Strukturmerkmale des KLP Hauswirtschaft</vt:lpstr>
      <vt:lpstr>Stärkung der Fachlichkeit</vt:lpstr>
      <vt:lpstr> Stärkung der Fachlichkeit</vt:lpstr>
      <vt:lpstr> Stärkung der Fachlichkeit</vt:lpstr>
      <vt:lpstr> Stärkung der Fachlichkeit</vt:lpstr>
      <vt:lpstr> Stärkung der Fachlichkeit</vt:lpstr>
      <vt:lpstr> Stärkung der Fachlichkeit</vt:lpstr>
      <vt:lpstr>PowerPoint-Präsentation</vt:lpstr>
      <vt:lpstr>Einbindung der Querschnittsaufgaben</vt:lpstr>
      <vt:lpstr>Gliederung</vt:lpstr>
      <vt:lpstr>Unterstützungsmaterialien</vt:lpstr>
      <vt:lpstr>   Abschnitt C: Technik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5. Fachliche Unterstützungsmaterialien</vt:lpstr>
      <vt:lpstr>Materialien im Lehrplannavigator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2020-02-25T14:44:52Z</cp:lastPrinted>
  <dcterms:created xsi:type="dcterms:W3CDTF">2018-01-17T08:49:04Z</dcterms:created>
  <dcterms:modified xsi:type="dcterms:W3CDTF">2020-07-01T15:01:37Z</dcterms:modified>
</cp:coreProperties>
</file>