
<file path=[Content_Types].xml><?xml version="1.0" encoding="utf-8"?>
<Types xmlns="http://schemas.openxmlformats.org/package/2006/content-types">
  <Default Extension="bin" ContentType="application/vnd.ms-office.activeX"/>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7" r:id="rId2"/>
    <p:sldId id="258" r:id="rId3"/>
    <p:sldId id="313" r:id="rId4"/>
    <p:sldId id="314" r:id="rId5"/>
    <p:sldId id="286" r:id="rId6"/>
    <p:sldId id="294" r:id="rId7"/>
    <p:sldId id="289" r:id="rId8"/>
    <p:sldId id="290" r:id="rId9"/>
    <p:sldId id="291" r:id="rId10"/>
    <p:sldId id="320" r:id="rId11"/>
    <p:sldId id="321" r:id="rId12"/>
    <p:sldId id="319" r:id="rId13"/>
    <p:sldId id="316" r:id="rId14"/>
    <p:sldId id="317" r:id="rId15"/>
    <p:sldId id="318" r:id="rId16"/>
    <p:sldId id="292" r:id="rId17"/>
    <p:sldId id="293" r:id="rId18"/>
    <p:sldId id="259" r:id="rId19"/>
    <p:sldId id="295" r:id="rId20"/>
    <p:sldId id="287" r:id="rId21"/>
    <p:sldId id="303" r:id="rId22"/>
    <p:sldId id="309" r:id="rId23"/>
    <p:sldId id="262" r:id="rId24"/>
    <p:sldId id="296" r:id="rId25"/>
    <p:sldId id="300" r:id="rId26"/>
    <p:sldId id="301" r:id="rId27"/>
    <p:sldId id="273" r:id="rId28"/>
    <p:sldId id="275" r:id="rId29"/>
    <p:sldId id="276" r:id="rId30"/>
    <p:sldId id="277" r:id="rId31"/>
    <p:sldId id="278" r:id="rId32"/>
    <p:sldId id="279" r:id="rId33"/>
    <p:sldId id="280" r:id="rId34"/>
    <p:sldId id="281" r:id="rId35"/>
    <p:sldId id="306" r:id="rId36"/>
    <p:sldId id="307" r:id="rId37"/>
    <p:sldId id="311" r:id="rId38"/>
    <p:sldId id="310" r:id="rId39"/>
    <p:sldId id="322" r:id="rId40"/>
    <p:sldId id="323" r:id="rId41"/>
    <p:sldId id="312" r:id="rId42"/>
    <p:sldId id="315"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5" r:id="rId60"/>
    <p:sldId id="346" r:id="rId61"/>
    <p:sldId id="347" r:id="rId62"/>
    <p:sldId id="348"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2" r:id="rId77"/>
    <p:sldId id="363" r:id="rId78"/>
    <p:sldId id="364" r:id="rId79"/>
    <p:sldId id="365" r:id="rId8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 w" initials="kw" lastIdx="2" clrIdx="0">
    <p:extLst>
      <p:ext uri="{19B8F6BF-5375-455C-9EA6-DF929625EA0E}">
        <p15:presenceInfo xmlns:p15="http://schemas.microsoft.com/office/powerpoint/2012/main" userId="0193e31a17e031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63" autoAdjust="0"/>
    <p:restoredTop sz="94660"/>
  </p:normalViewPr>
  <p:slideViewPr>
    <p:cSldViewPr snapToGrid="0">
      <p:cViewPr varScale="1">
        <p:scale>
          <a:sx n="100" d="100"/>
          <a:sy n="100" d="100"/>
        </p:scale>
        <p:origin x="72"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9BDF0-F249-438E-8741-0DC7985B1EA1}" type="datetimeFigureOut">
              <a:rPr lang="de-DE" smtClean="0"/>
              <a:t>05.11.2020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2E0B4-5BC0-4AEE-8798-0309095207B1}" type="slidenum">
              <a:rPr lang="de-DE" smtClean="0"/>
              <a:t>‹Nr.›</a:t>
            </a:fld>
            <a:endParaRPr lang="de-DE"/>
          </a:p>
        </p:txBody>
      </p:sp>
    </p:spTree>
    <p:extLst>
      <p:ext uri="{BB962C8B-B14F-4D97-AF65-F5344CB8AC3E}">
        <p14:creationId xmlns:p14="http://schemas.microsoft.com/office/powerpoint/2010/main" val="127795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AED7D-BAC3-4BB5-88C7-67F8E274C1E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08AF8EA-EC15-4499-B5DE-0943F3439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0022960-D940-496A-99C3-38EA1A19335E}"/>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8F43FFB5-F641-4898-8DF6-916A4A7DAC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1E0D26-CC41-43A5-80FB-40F65F6F7CF2}"/>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71916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C596F-D477-4D04-BC38-DBDAADADBD1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0F53015-7737-45C1-B86B-B3114D782EF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B66FB1-5872-45AC-AA2C-2CCB053C4AB1}"/>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4D38A6A4-13AB-41C3-84DD-F971C88EB3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EE5E6CB-26DF-4E54-AA9B-C20FCB26F425}"/>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00219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C94BF28-5008-4557-87BA-0D6D4998479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A62225C-0D0B-43AA-834E-29FF73E4754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FB51B0-C108-495D-ACD0-9FEEBBC868ED}"/>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95CB5179-9C64-4C29-B3D9-4696F422C6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D9369E4-DFFE-44A3-9BDC-DF4CDF748863}"/>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44731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F9F8F-7D0E-4351-8397-A22B7B5877F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2A7DBE7-5FDE-4046-A8DC-F9C82E0D4C3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C4E14B2-2847-4C79-9DDF-D2AEEDC8E660}"/>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0A454494-510A-48BA-A276-7B5A5DC358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32F46F4-D9E4-4FC8-ADC6-683519FD7BDD}"/>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34246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F829F-0F23-48A4-B1E7-FCA66DAA074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C5436EB-6915-439C-98BE-F8C80F5A2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0662BE6-9C0E-4F99-AECD-B7F02BF4D03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D6B6E44B-9CCE-4732-A48F-E109A08824E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9ABD4F1-F6DC-48BA-8620-1B8977998B87}"/>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66732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E1006-D11F-4BD6-8077-FD2B4ECE2BA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BA9F7D1-E8F4-42B9-8743-4F71B9CFDF1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8F3C9DC-05D2-4280-A97A-F03ED1D0651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A9CA46A-4946-463A-A3C1-F8D5C20741E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833DB8E9-1361-4994-8072-B9153409BE1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9FD46E0-4D6C-4C57-9F83-18F878D570F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35956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17189-E420-4829-9DE6-B32CF34EE5C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14C8FBF-030D-400A-8542-881261F5B1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AD40762-9831-4AEF-8FF8-2384C72BDB8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73E9A7C-6912-4DC3-9372-0768312CFD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CEADC5D-5833-401A-9FB8-177C5B0D367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6E223B8-6FE5-4DFC-996C-2B471008ECE6}"/>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8" name="Fußzeilenplatzhalter 7">
            <a:extLst>
              <a:ext uri="{FF2B5EF4-FFF2-40B4-BE49-F238E27FC236}">
                <a16:creationId xmlns:a16="http://schemas.microsoft.com/office/drawing/2014/main" id="{78B42C14-9122-47C1-9A80-2878D9E53FA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DB2196C-E459-4353-90FD-B35D917F832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5921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5A833-AEF2-4DC7-829C-E18E474E07B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67FB923-C6FA-48CC-90B9-25ADF79663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4" name="Fußzeilenplatzhalter 3">
            <a:extLst>
              <a:ext uri="{FF2B5EF4-FFF2-40B4-BE49-F238E27FC236}">
                <a16:creationId xmlns:a16="http://schemas.microsoft.com/office/drawing/2014/main" id="{EEE499C7-AB79-47A8-B126-9DC56DA5F70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16F63A8-66C4-4EB6-8252-CD707AA6092A}"/>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35031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8871C2-39A6-4E3A-827B-2929FAD65A84}"/>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3" name="Fußzeilenplatzhalter 2">
            <a:extLst>
              <a:ext uri="{FF2B5EF4-FFF2-40B4-BE49-F238E27FC236}">
                <a16:creationId xmlns:a16="http://schemas.microsoft.com/office/drawing/2014/main" id="{409BCB38-A005-4702-9497-67106EDCD57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776E92E-6C9A-4B41-AB9A-EA2AC8B40DA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274307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9F90D-B8A3-4C38-9743-FCA6EB115CC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7F3E313-4972-4579-A76F-CF402534A8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EC87301-86D7-4868-9378-337589A3D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BB13534-3072-4B2C-9B63-863D6BD3401F}"/>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32C9BB45-7766-413F-930F-4B43D5427CC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7C629B0-25B3-4B74-9F2B-8D0015B77648}"/>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2917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D7B50-3A58-4B80-A943-A2C83FB64BC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B85E778-EA68-4731-8D81-68A0316F1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169390C-885E-449A-944D-AEDCC8EDA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254935F-F4BF-468B-8735-0CF562187B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C25B3148-6A12-4504-8AD2-4D88D0EB582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CF6A693-7A03-4F60-A6F6-DD51C10EB7F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945374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B5D9907-EAB7-4F23-BE08-B39ACD998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647369B-2C07-462C-88C8-8A5A7E93C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927AAA0-490D-4AD6-B4DA-AB550A05A1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7D7C0D45-D445-4CA6-814F-10371375F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DC14C85-2409-4BAE-B81E-7AC0530B5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4CB8C-3C8C-4DB6-BF37-8C485AEB6E94}" type="slidenum">
              <a:rPr lang="de-DE" smtClean="0"/>
              <a:t>‹Nr.›</a:t>
            </a:fld>
            <a:endParaRPr lang="de-DE"/>
          </a:p>
        </p:txBody>
      </p:sp>
    </p:spTree>
    <p:extLst>
      <p:ext uri="{BB962C8B-B14F-4D97-AF65-F5344CB8AC3E}">
        <p14:creationId xmlns:p14="http://schemas.microsoft.com/office/powerpoint/2010/main" val="4098836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slide" Target="slid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6.xml"/><Relationship Id="rId5" Type="http://schemas.openxmlformats.org/officeDocument/2006/relationships/image" Target="../media/image14.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8.xml"/><Relationship Id="rId4" Type="http://schemas.openxmlformats.org/officeDocument/2006/relationships/slide" Target="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17.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slide" Target="slide5.xml"/><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audio" Target="../media/audio1.wav"/><Relationship Id="rId17" Type="http://schemas.openxmlformats.org/officeDocument/2006/relationships/image" Target="../media/image9.png"/><Relationship Id="rId2" Type="http://schemas.microsoft.com/office/2007/relationships/media" Target="../media/media1.mp3"/><Relationship Id="rId16" Type="http://schemas.openxmlformats.org/officeDocument/2006/relationships/image" Target="../media/image8.png"/><Relationship Id="rId1" Type="http://schemas.openxmlformats.org/officeDocument/2006/relationships/vmlDrawing" Target="../drawings/vmlDrawing1.vml"/><Relationship Id="rId6" Type="http://schemas.openxmlformats.org/officeDocument/2006/relationships/image" Target="../media/image1.png"/><Relationship Id="rId11" Type="http://schemas.openxmlformats.org/officeDocument/2006/relationships/slide" Target="slide2.xml"/><Relationship Id="rId5" Type="http://schemas.openxmlformats.org/officeDocument/2006/relationships/slideLayout" Target="../slideLayouts/slideLayout7.xml"/><Relationship Id="rId15" Type="http://schemas.openxmlformats.org/officeDocument/2006/relationships/slide" Target="slide4.xml"/><Relationship Id="rId10" Type="http://schemas.openxmlformats.org/officeDocument/2006/relationships/image" Target="../media/image6.png"/><Relationship Id="rId19" Type="http://schemas.openxmlformats.org/officeDocument/2006/relationships/image" Target="../media/image2.wmf"/><Relationship Id="rId4" Type="http://schemas.openxmlformats.org/officeDocument/2006/relationships/control" Target="../activeX/activeX1.xml"/><Relationship Id="rId9" Type="http://schemas.openxmlformats.org/officeDocument/2006/relationships/image" Target="../media/image5.pn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2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1.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2.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2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24.xml"/><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4.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5.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1.png"/><Relationship Id="rId7" Type="http://schemas.openxmlformats.org/officeDocument/2006/relationships/slide" Target="slide29.xml"/><Relationship Id="rId12" Type="http://schemas.openxmlformats.org/officeDocument/2006/relationships/slide" Target="slide34.xml"/><Relationship Id="rId2" Type="http://schemas.openxmlformats.org/officeDocument/2006/relationships/slide" Target="slide26.xml"/><Relationship Id="rId1" Type="http://schemas.openxmlformats.org/officeDocument/2006/relationships/slideLayout" Target="../slideLayouts/slideLayout4.xml"/><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slide" Target="slide27.xml"/><Relationship Id="rId10" Type="http://schemas.openxmlformats.org/officeDocument/2006/relationships/slide" Target="slide31.xml"/><Relationship Id="rId4" Type="http://schemas.openxmlformats.org/officeDocument/2006/relationships/slide" Target="slide23.xml"/><Relationship Id="rId9" Type="http://schemas.openxmlformats.org/officeDocument/2006/relationships/slide" Target="slide3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9.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wmf"/></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2.xml"/></Relationships>
</file>

<file path=ppt/slides/_rels/slide3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slide" Target="slide26.xml"/></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slide" Target="slide26.xml"/></Relationships>
</file>

<file path=ppt/slides/_rels/slide35.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38.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slide" Target="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6.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7.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8.xml"/><Relationship Id="rId1" Type="http://schemas.openxmlformats.org/officeDocument/2006/relationships/slideLayout" Target="../slideLayouts/slideLayout4.xml"/><Relationship Id="rId6" Type="http://schemas.openxmlformats.org/officeDocument/2006/relationships/slide" Target="slide39.xml"/><Relationship Id="rId5" Type="http://schemas.openxmlformats.org/officeDocument/2006/relationships/slide" Target="slide40.xml"/><Relationship Id="rId4" Type="http://schemas.openxmlformats.org/officeDocument/2006/relationships/slide" Target="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slide" Target="slide39.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slide" Target="slide2.xml"/><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slide" Target="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27.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png"/><Relationship Id="rId11" Type="http://schemas.openxmlformats.org/officeDocument/2006/relationships/slide" Target="slide26.xml"/><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slide" Target="slide42.xml"/><Relationship Id="rId4" Type="http://schemas.openxmlformats.org/officeDocument/2006/relationships/image" Target="../media/image31.png"/><Relationship Id="rId9"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slide" Target="slide46.xml"/><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audio" Target="../media/audio1.wav"/><Relationship Id="rId17" Type="http://schemas.openxmlformats.org/officeDocument/2006/relationships/image" Target="../media/image9.png"/><Relationship Id="rId2" Type="http://schemas.microsoft.com/office/2007/relationships/media" Target="../media/media1.mp3"/><Relationship Id="rId16"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image" Target="../media/image1.png"/><Relationship Id="rId11" Type="http://schemas.openxmlformats.org/officeDocument/2006/relationships/slide" Target="slide43.xml"/><Relationship Id="rId5" Type="http://schemas.openxmlformats.org/officeDocument/2006/relationships/slideLayout" Target="../slideLayouts/slideLayout7.xml"/><Relationship Id="rId15" Type="http://schemas.openxmlformats.org/officeDocument/2006/relationships/slide" Target="slide45.xml"/><Relationship Id="rId10" Type="http://schemas.openxmlformats.org/officeDocument/2006/relationships/image" Target="../media/image6.png"/><Relationship Id="rId19" Type="http://schemas.openxmlformats.org/officeDocument/2006/relationships/image" Target="../media/image2.wmf"/><Relationship Id="rId4" Type="http://schemas.openxmlformats.org/officeDocument/2006/relationships/control" Target="../activeX/activeX5.xml"/><Relationship Id="rId9" Type="http://schemas.openxmlformats.org/officeDocument/2006/relationships/image" Target="../media/image5.png"/><Relationship Id="rId14" Type="http://schemas.openxmlformats.org/officeDocument/2006/relationships/slide" Target="slide44.xml"/></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wmf"/></Relationships>
</file>

<file path=ppt/slides/_rels/slide45.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45.xml"/><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44.xml"/><Relationship Id="rId2" Type="http://schemas.openxmlformats.org/officeDocument/2006/relationships/control" Target="../activeX/activeX7.xml"/><Relationship Id="rId1" Type="http://schemas.openxmlformats.org/officeDocument/2006/relationships/vmlDrawing" Target="../drawings/vmlDrawing7.v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slide" Target="slide43.xml"/><Relationship Id="rId1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50.xml"/><Relationship Id="rId4" Type="http://schemas.openxmlformats.org/officeDocument/2006/relationships/slide" Target="slide46.xml"/></Relationships>
</file>

<file path=ppt/slides/_rels/slide4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9.xml"/><Relationship Id="rId4" Type="http://schemas.openxmlformats.org/officeDocument/2006/relationships/slide" Target="slide47.xml"/></Relationships>
</file>

<file path=ppt/slides/_rels/slide4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58.xml"/><Relationship Id="rId4" Type="http://schemas.openxmlformats.org/officeDocument/2006/relationships/slide" Target="slide48.xml"/></Relationships>
</file>

<file path=ppt/slides/_rels/slide4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78.xml"/><Relationship Id="rId4" Type="http://schemas.openxmlformats.org/officeDocument/2006/relationships/slide" Target="slide49.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5.xml"/></Relationships>
</file>

<file path=ppt/slides/_rels/slide50.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51.xml"/><Relationship Id="rId3" Type="http://schemas.openxmlformats.org/officeDocument/2006/relationships/slide" Target="slide50.xml"/><Relationship Id="rId7" Type="http://schemas.openxmlformats.org/officeDocument/2006/relationships/image" Target="../media/image13.png"/><Relationship Id="rId12" Type="http://schemas.openxmlformats.org/officeDocument/2006/relationships/slide" Target="slide5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57.xml"/><Relationship Id="rId11" Type="http://schemas.openxmlformats.org/officeDocument/2006/relationships/slide" Target="slide52.xml"/><Relationship Id="rId5" Type="http://schemas.openxmlformats.org/officeDocument/2006/relationships/slide" Target="slide44.xml"/><Relationship Id="rId10" Type="http://schemas.openxmlformats.org/officeDocument/2006/relationships/slide" Target="slide55.xml"/><Relationship Id="rId4" Type="http://schemas.openxmlformats.org/officeDocument/2006/relationships/slide" Target="slide47.xml"/><Relationship Id="rId9" Type="http://schemas.openxmlformats.org/officeDocument/2006/relationships/slide" Target="slide53.xml"/></Relationships>
</file>

<file path=ppt/slides/_rels/slide51.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50.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slide" Target="slide44.xml"/><Relationship Id="rId10" Type="http://schemas.openxmlformats.org/officeDocument/2006/relationships/slide" Target="slide56.xml"/><Relationship Id="rId4" Type="http://schemas.openxmlformats.org/officeDocument/2006/relationships/slide" Target="slide47.xml"/><Relationship Id="rId9" Type="http://schemas.openxmlformats.org/officeDocument/2006/relationships/slide" Target="slide55.xml"/></Relationships>
</file>

<file path=ppt/slides/_rels/slide52.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50.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slide" Target="slide44.xml"/><Relationship Id="rId10" Type="http://schemas.openxmlformats.org/officeDocument/2006/relationships/slide" Target="slide56.xml"/><Relationship Id="rId4" Type="http://schemas.openxmlformats.org/officeDocument/2006/relationships/slide" Target="slide47.xml"/><Relationship Id="rId9" Type="http://schemas.openxmlformats.org/officeDocument/2006/relationships/slide" Target="slide55.xml"/></Relationships>
</file>

<file path=ppt/slides/_rels/slide53.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50.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slide" Target="slide44.xml"/><Relationship Id="rId10" Type="http://schemas.openxmlformats.org/officeDocument/2006/relationships/slide" Target="slide56.xml"/><Relationship Id="rId4" Type="http://schemas.openxmlformats.org/officeDocument/2006/relationships/slide" Target="slide47.xml"/><Relationship Id="rId9" Type="http://schemas.openxmlformats.org/officeDocument/2006/relationships/slide" Target="slide55.xml"/></Relationships>
</file>

<file path=ppt/slides/_rels/slide54.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50.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slide" Target="slide44.xml"/><Relationship Id="rId4" Type="http://schemas.openxmlformats.org/officeDocument/2006/relationships/slide" Target="slide47.xml"/></Relationships>
</file>

<file path=ppt/slides/_rels/slide55.xml.rels><?xml version="1.0" encoding="UTF-8" standalone="yes"?>
<Relationships xmlns="http://schemas.openxmlformats.org/package/2006/relationships"><Relationship Id="rId3" Type="http://schemas.openxmlformats.org/officeDocument/2006/relationships/slide" Target="slide50.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slide" Target="slide44.xml"/><Relationship Id="rId4" Type="http://schemas.openxmlformats.org/officeDocument/2006/relationships/slide" Target="slide47.xml"/></Relationships>
</file>

<file path=ppt/slides/_rels/slide56.xml.rels><?xml version="1.0" encoding="UTF-8" standalone="yes"?>
<Relationships xmlns="http://schemas.openxmlformats.org/package/2006/relationships"><Relationship Id="rId3" Type="http://schemas.openxmlformats.org/officeDocument/2006/relationships/slide" Target="slide50.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slide" Target="slide44.xml"/><Relationship Id="rId4" Type="http://schemas.openxmlformats.org/officeDocument/2006/relationships/slide" Target="slide47.xml"/></Relationships>
</file>

<file path=ppt/slides/_rels/slide5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slide" Target="slide5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57.xml"/><Relationship Id="rId5" Type="http://schemas.openxmlformats.org/officeDocument/2006/relationships/image" Target="../media/image14.jpe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49.xml"/><Relationship Id="rId4" Type="http://schemas.openxmlformats.org/officeDocument/2006/relationships/slide" Target="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59.xml"/><Relationship Id="rId7" Type="http://schemas.openxmlformats.org/officeDocument/2006/relationships/slide" Target="slide7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48.xml"/><Relationship Id="rId5" Type="http://schemas.openxmlformats.org/officeDocument/2006/relationships/image" Target="../media/image13.png"/><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slide" Target="slide6.xml"/></Relationships>
</file>

<file path=ppt/slides/_rels/slide60.xml.rels><?xml version="1.0" encoding="UTF-8" standalone="yes"?>
<Relationships xmlns="http://schemas.openxmlformats.org/package/2006/relationships"><Relationship Id="rId3" Type="http://schemas.openxmlformats.org/officeDocument/2006/relationships/slide" Target="slide60.xml"/><Relationship Id="rId7" Type="http://schemas.openxmlformats.org/officeDocument/2006/relationships/slide" Target="slide6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62.xml"/><Relationship Id="rId5" Type="http://schemas.openxmlformats.org/officeDocument/2006/relationships/slide" Target="slide61.xml"/><Relationship Id="rId4" Type="http://schemas.openxmlformats.org/officeDocument/2006/relationships/slide" Target="slide48.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61.xml"/><Relationship Id="rId1" Type="http://schemas.openxmlformats.org/officeDocument/2006/relationships/slideLayout" Target="../slideLayouts/slideLayout4.xml"/><Relationship Id="rId4" Type="http://schemas.openxmlformats.org/officeDocument/2006/relationships/slide" Target="slide60.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62.xml"/><Relationship Id="rId1" Type="http://schemas.openxmlformats.org/officeDocument/2006/relationships/slideLayout" Target="../slideLayouts/slideLayout4.xml"/><Relationship Id="rId4" Type="http://schemas.openxmlformats.org/officeDocument/2006/relationships/slide" Target="slide60.xml"/></Relationships>
</file>

<file path=ppt/slides/_rels/slide63.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image" Target="../media/image1.png"/><Relationship Id="rId7" Type="http://schemas.openxmlformats.org/officeDocument/2006/relationships/slide" Target="slide66.xml"/><Relationship Id="rId12" Type="http://schemas.openxmlformats.org/officeDocument/2006/relationships/slide" Target="slide71.xml"/><Relationship Id="rId2" Type="http://schemas.openxmlformats.org/officeDocument/2006/relationships/slide" Target="slide63.xml"/><Relationship Id="rId1" Type="http://schemas.openxmlformats.org/officeDocument/2006/relationships/slideLayout" Target="../slideLayouts/slideLayout4.xml"/><Relationship Id="rId6" Type="http://schemas.openxmlformats.org/officeDocument/2006/relationships/slide" Target="slide65.xml"/><Relationship Id="rId11" Type="http://schemas.openxmlformats.org/officeDocument/2006/relationships/slide" Target="slide70.xml"/><Relationship Id="rId5" Type="http://schemas.openxmlformats.org/officeDocument/2006/relationships/slide" Target="slide64.xml"/><Relationship Id="rId10" Type="http://schemas.openxmlformats.org/officeDocument/2006/relationships/slide" Target="slide68.xml"/><Relationship Id="rId4" Type="http://schemas.openxmlformats.org/officeDocument/2006/relationships/slide" Target="slide60.xml"/><Relationship Id="rId9" Type="http://schemas.openxmlformats.org/officeDocument/2006/relationships/slide" Target="slide69.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63.xml"/><Relationship Id="rId4" Type="http://schemas.openxmlformats.org/officeDocument/2006/relationships/slide" Target="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63.xml"/><Relationship Id="rId4" Type="http://schemas.openxmlformats.org/officeDocument/2006/relationships/slide" Target="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63.xml"/><Relationship Id="rId4" Type="http://schemas.openxmlformats.org/officeDocument/2006/relationships/slide" Target="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63.xml"/><Relationship Id="rId4" Type="http://schemas.openxmlformats.org/officeDocument/2006/relationships/slide" Target="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63.xml"/><Relationship Id="rId4" Type="http://schemas.openxmlformats.org/officeDocument/2006/relationships/slide" Target="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63.xml"/><Relationship Id="rId4" Type="http://schemas.openxmlformats.org/officeDocument/2006/relationships/slide" Target="slide69.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slide" Target="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63.xml"/><Relationship Id="rId4" Type="http://schemas.openxmlformats.org/officeDocument/2006/relationships/slide" Target="slide70.xml"/></Relationships>
</file>

<file path=ppt/slides/_rels/slide71.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slide" Target="slide63.xml"/></Relationships>
</file>

<file path=ppt/slides/_rels/slide72.xml.rels><?xml version="1.0" encoding="UTF-8" standalone="yes"?>
<Relationships xmlns="http://schemas.openxmlformats.org/package/2006/relationships"><Relationship Id="rId3" Type="http://schemas.openxmlformats.org/officeDocument/2006/relationships/slide" Target="slide72.xml"/><Relationship Id="rId7" Type="http://schemas.openxmlformats.org/officeDocument/2006/relationships/slide" Target="slide7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4.xml"/><Relationship Id="rId5" Type="http://schemas.openxmlformats.org/officeDocument/2006/relationships/slide" Target="slide73.xml"/><Relationship Id="rId4" Type="http://schemas.openxmlformats.org/officeDocument/2006/relationships/slide" Target="slide48.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73.xml"/><Relationship Id="rId1" Type="http://schemas.openxmlformats.org/officeDocument/2006/relationships/slideLayout" Target="../slideLayouts/slideLayout4.xml"/><Relationship Id="rId4" Type="http://schemas.openxmlformats.org/officeDocument/2006/relationships/slide" Target="slide7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74.xml"/><Relationship Id="rId1" Type="http://schemas.openxmlformats.org/officeDocument/2006/relationships/slideLayout" Target="../slideLayouts/slideLayout4.xml"/><Relationship Id="rId4" Type="http://schemas.openxmlformats.org/officeDocument/2006/relationships/slide" Target="slide7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75.xml"/><Relationship Id="rId1" Type="http://schemas.openxmlformats.org/officeDocument/2006/relationships/slideLayout" Target="../slideLayouts/slideLayout4.xml"/><Relationship Id="rId6" Type="http://schemas.openxmlformats.org/officeDocument/2006/relationships/slide" Target="slide76.xml"/><Relationship Id="rId5" Type="http://schemas.openxmlformats.org/officeDocument/2006/relationships/slide" Target="slide77.xml"/><Relationship Id="rId4" Type="http://schemas.openxmlformats.org/officeDocument/2006/relationships/slide" Target="slide72.xml"/></Relationships>
</file>

<file path=ppt/slides/_rels/slide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75.xml"/><Relationship Id="rId4" Type="http://schemas.openxmlformats.org/officeDocument/2006/relationships/slide" Target="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75.xml"/><Relationship Id="rId4" Type="http://schemas.openxmlformats.org/officeDocument/2006/relationships/slide" Target="slide77.xml"/></Relationships>
</file>

<file path=ppt/slides/_rels/slide7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wmf"/><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63.xml"/><Relationship Id="rId2" Type="http://schemas.openxmlformats.org/officeDocument/2006/relationships/control" Target="../activeX/activeX8.xml"/><Relationship Id="rId1" Type="http://schemas.openxmlformats.org/officeDocument/2006/relationships/vmlDrawing" Target="../drawings/vmlDrawing8.vml"/><Relationship Id="rId6" Type="http://schemas.openxmlformats.org/officeDocument/2006/relationships/image" Target="../media/image4.png"/><Relationship Id="rId11" Type="http://schemas.openxmlformats.org/officeDocument/2006/relationships/slide" Target="slide78.xml"/><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s>
</file>

<file path=ppt/slides/_rels/slide7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slide" Target="slide79.xml"/><Relationship Id="rId4" Type="http://schemas.openxmlformats.org/officeDocument/2006/relationships/image" Target="../media/image31.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41.xml"/><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0.xml"/><Relationship Id="rId3" Type="http://schemas.openxmlformats.org/officeDocument/2006/relationships/slide" Target="slide9.xml"/><Relationship Id="rId7" Type="http://schemas.openxmlformats.org/officeDocument/2006/relationships/image" Target="../media/image13.png"/><Relationship Id="rId12" Type="http://schemas.openxmlformats.org/officeDocument/2006/relationships/slide" Target="slide1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slide" Target="slide11.xml"/><Relationship Id="rId5" Type="http://schemas.openxmlformats.org/officeDocument/2006/relationships/slide" Target="slide3.xml"/><Relationship Id="rId10" Type="http://schemas.openxmlformats.org/officeDocument/2006/relationships/slide" Target="slide14.xml"/><Relationship Id="rId4" Type="http://schemas.openxmlformats.org/officeDocument/2006/relationships/slide" Target="slide6.xml"/><Relationship Id="rId9"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Natur, Boot enthält.&#10;&#10;Automatisch generierte Beschreibung">
            <a:extLst>
              <a:ext uri="{FF2B5EF4-FFF2-40B4-BE49-F238E27FC236}">
                <a16:creationId xmlns:a16="http://schemas.microsoft.com/office/drawing/2014/main" id="{33B31D66-7125-4A9C-A002-F3BFF781E8B8}"/>
              </a:ext>
            </a:extLst>
          </p:cNvPr>
          <p:cNvPicPr>
            <a:picLocks noChangeAspect="1"/>
          </p:cNvPicPr>
          <p:nvPr/>
        </p:nvPicPr>
        <p:blipFill rotWithShape="1">
          <a:blip r:embed="rId2" cstate="screen">
            <a:alphaModFix amt="63000"/>
            <a:extLst>
              <a:ext uri="{28A0092B-C50C-407E-A947-70E740481C1C}">
                <a14:useLocalDpi xmlns:a14="http://schemas.microsoft.com/office/drawing/2010/main"/>
              </a:ext>
            </a:extLst>
          </a:blip>
          <a:srcRect/>
          <a:stretch/>
        </p:blipFill>
        <p:spPr>
          <a:xfrm>
            <a:off x="0" y="-7962"/>
            <a:ext cx="12192000" cy="6862695"/>
          </a:xfrm>
          <a:prstGeom prst="rect">
            <a:avLst/>
          </a:prstGeom>
        </p:spPr>
      </p:pic>
      <p:sp>
        <p:nvSpPr>
          <p:cNvPr id="6" name="Rechteck 5">
            <a:extLst>
              <a:ext uri="{FF2B5EF4-FFF2-40B4-BE49-F238E27FC236}">
                <a16:creationId xmlns:a16="http://schemas.microsoft.com/office/drawing/2014/main" id="{84E7256A-DFDC-4F6F-BF77-9A13B16A54AE}"/>
              </a:ext>
            </a:extLst>
          </p:cNvPr>
          <p:cNvSpPr/>
          <p:nvPr/>
        </p:nvSpPr>
        <p:spPr>
          <a:xfrm>
            <a:off x="141932" y="3885931"/>
            <a:ext cx="6705555" cy="1354217"/>
          </a:xfrm>
          <a:prstGeom prst="rect">
            <a:avLst/>
          </a:prstGeom>
          <a:noFill/>
        </p:spPr>
        <p:txBody>
          <a:bodyPr wrap="square" lIns="91440" tIns="45720" rIns="91440" bIns="45720">
            <a:spAutoFit/>
          </a:bodyPr>
          <a:lstStyle/>
          <a:p>
            <a:pPr algn="ctr"/>
            <a:r>
              <a:rPr lang="de-DE" sz="5400" b="1" cap="none" spc="50" dirty="0">
                <a:ln w="0"/>
                <a:effectLst>
                  <a:innerShdw blurRad="63500" dist="50800" dir="13500000">
                    <a:srgbClr val="000000">
                      <a:alpha val="50000"/>
                    </a:srgbClr>
                  </a:innerShdw>
                </a:effectLst>
                <a:latin typeface="Footlight MT Light" panose="0204060206030A020304" pitchFamily="18" charset="0"/>
              </a:rPr>
              <a:t>Jana in den Everglades</a:t>
            </a:r>
            <a:r>
              <a:rPr lang="de-DE" sz="5400" b="1" spc="50" dirty="0">
                <a:ln w="0"/>
                <a:effectLst>
                  <a:innerShdw blurRad="63500" dist="50800" dir="13500000">
                    <a:srgbClr val="000000">
                      <a:alpha val="50000"/>
                    </a:srgbClr>
                  </a:innerShdw>
                </a:effectLst>
                <a:latin typeface="Footlight MT Light" panose="0204060206030A020304" pitchFamily="18" charset="0"/>
              </a:rPr>
              <a:t> </a:t>
            </a:r>
            <a:r>
              <a:rPr lang="de-DE" sz="2800" b="1" spc="50" dirty="0">
                <a:ln w="0"/>
                <a:effectLst>
                  <a:innerShdw blurRad="63500" dist="50800" dir="13500000">
                    <a:srgbClr val="000000">
                      <a:alpha val="50000"/>
                    </a:srgbClr>
                  </a:innerShdw>
                </a:effectLst>
                <a:latin typeface="Footlight MT Light" panose="0204060206030A020304" pitchFamily="18" charset="0"/>
              </a:rPr>
              <a:t>Trennverfahren für unterwegs</a:t>
            </a:r>
            <a:endParaRPr lang="de-DE" sz="2800" b="1" cap="none" spc="50" dirty="0">
              <a:ln w="0"/>
              <a:effectLst>
                <a:innerShdw blurRad="63500" dist="50800" dir="13500000">
                  <a:srgbClr val="000000">
                    <a:alpha val="50000"/>
                  </a:srgbClr>
                </a:innerShdw>
              </a:effectLst>
              <a:latin typeface="Footlight MT Light" panose="0204060206030A020304" pitchFamily="18" charset="0"/>
            </a:endParaRPr>
          </a:p>
        </p:txBody>
      </p:sp>
    </p:spTree>
    <p:extLst>
      <p:ext uri="{BB962C8B-B14F-4D97-AF65-F5344CB8AC3E}">
        <p14:creationId xmlns:p14="http://schemas.microsoft.com/office/powerpoint/2010/main" val="120467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 Stoffe noch in deinem Gemisch sind.</a:t>
            </a:r>
          </a:p>
        </p:txBody>
      </p:sp>
      <p:sp>
        <p:nvSpPr>
          <p:cNvPr id="2" name="Rahmen 1">
            <a:hlinkHover r:id="rId3" action="ppaction://hlinksldjump"/>
            <a:extLst>
              <a:ext uri="{FF2B5EF4-FFF2-40B4-BE49-F238E27FC236}">
                <a16:creationId xmlns:a16="http://schemas.microsoft.com/office/drawing/2014/main" id="{ECE36DA5-F683-40AC-BF49-FFDF8360C696}"/>
              </a:ext>
            </a:extLst>
          </p:cNvPr>
          <p:cNvSpPr/>
          <p:nvPr/>
        </p:nvSpPr>
        <p:spPr>
          <a:xfrm>
            <a:off x="5764381" y="4787152"/>
            <a:ext cx="2916000" cy="1260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334346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Trage hier den Namen des Trennverfahrens ein.</a:t>
            </a: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0C5A8B3C-CFF2-4D10-B633-1E477A3A2B1B}"/>
              </a:ext>
            </a:extLst>
          </p:cNvPr>
          <p:cNvSpPr/>
          <p:nvPr/>
        </p:nvSpPr>
        <p:spPr>
          <a:xfrm>
            <a:off x="5703980" y="3119716"/>
            <a:ext cx="2988096" cy="1296953"/>
          </a:xfrm>
          <a:prstGeom prst="donut">
            <a:avLst>
              <a:gd name="adj" fmla="val 92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85982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1400" i="1" dirty="0">
                <a:solidFill>
                  <a:schemeClr val="tx1"/>
                </a:solidFill>
                <a:latin typeface="Century Gothic" panose="020B0502020202020204" pitchFamily="34" charset="0"/>
              </a:rPr>
              <a:t>Trage hier ein, welche Stoffeigenschaft du zur Trennung nutzt.</a:t>
            </a: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EE91F158-ADF3-40B7-983F-76FDB084DDC7}"/>
              </a:ext>
            </a:extLst>
          </p:cNvPr>
          <p:cNvSpPr/>
          <p:nvPr/>
        </p:nvSpPr>
        <p:spPr>
          <a:xfrm rot="21247455">
            <a:off x="2249409" y="1484555"/>
            <a:ext cx="3400781" cy="2237591"/>
          </a:xfrm>
          <a:prstGeom prst="donut">
            <a:avLst>
              <a:gd name="adj" fmla="val 6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50581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77231" y="-594844"/>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r>
              <a:rPr lang="de-DE" sz="1400" i="1" dirty="0">
                <a:effectLst/>
                <a:latin typeface="Century Gothic" panose="020B0502020202020204" pitchFamily="34" charset="0"/>
                <a:ea typeface="Calibri" panose="020F0502020204030204" pitchFamily="34" charset="0"/>
                <a:cs typeface="Times New Roman" panose="02020603050405020304" pitchFamily="18" charset="0"/>
              </a:rPr>
              <a:t>Hier trägst du ein, welchen Stoff du erhalten möchtest.</a:t>
            </a: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8"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2F9705E2-EBBF-4B00-8BC1-1823EB39EBFD}"/>
              </a:ext>
            </a:extLst>
          </p:cNvPr>
          <p:cNvSpPr/>
          <p:nvPr/>
        </p:nvSpPr>
        <p:spPr>
          <a:xfrm>
            <a:off x="914398" y="677173"/>
            <a:ext cx="10119181" cy="784733"/>
          </a:xfrm>
          <a:prstGeom prst="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716090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01639" y="-215152"/>
            <a:ext cx="12546461" cy="751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dein Stoffgemisch ein.</a:t>
            </a: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extLst>
              <a:ext uri="{FF2B5EF4-FFF2-40B4-BE49-F238E27FC236}">
                <a16:creationId xmlns:a16="http://schemas.microsoft.com/office/drawing/2014/main" id="{6A3CD21B-F562-4C44-B79E-7B627ED299F0}"/>
              </a:ext>
            </a:extLst>
          </p:cNvPr>
          <p:cNvSpPr/>
          <p:nvPr/>
        </p:nvSpPr>
        <p:spPr>
          <a:xfrm>
            <a:off x="5766099" y="1570616"/>
            <a:ext cx="3840480" cy="1214981"/>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ahmen 22">
            <a:hlinkHover r:id="rId3" action="ppaction://hlinksldjump"/>
            <a:extLst>
              <a:ext uri="{FF2B5EF4-FFF2-40B4-BE49-F238E27FC236}">
                <a16:creationId xmlns:a16="http://schemas.microsoft.com/office/drawing/2014/main" id="{7064E344-865F-403F-99E2-CB2A2ADCFBE1}"/>
              </a:ext>
            </a:extLst>
          </p:cNvPr>
          <p:cNvSpPr/>
          <p:nvPr/>
        </p:nvSpPr>
        <p:spPr>
          <a:xfrm>
            <a:off x="5701551" y="1552995"/>
            <a:ext cx="3924000" cy="1260000"/>
          </a:xfrm>
          <a:prstGeom prst="frame">
            <a:avLst/>
          </a:prstGeom>
          <a:solidFill>
            <a:srgbClr val="0070C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4" name="Gruppieren 23">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5"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85782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welchen Stoff du abgetrennt hast.</a:t>
            </a:r>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7657E784-DA98-4475-8657-0FFAB59F2DA1}"/>
              </a:ext>
            </a:extLst>
          </p:cNvPr>
          <p:cNvSpPr/>
          <p:nvPr/>
        </p:nvSpPr>
        <p:spPr>
          <a:xfrm>
            <a:off x="8842786" y="3151991"/>
            <a:ext cx="3216536" cy="126940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517614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a:stretch/>
        </p:blipFill>
        <p:spPr>
          <a:xfrm>
            <a:off x="9662" y="-4695"/>
            <a:ext cx="12192000" cy="6862695"/>
          </a:xfrm>
          <a:prstGeom prst="rect">
            <a:avLst/>
          </a:prstGeom>
        </p:spPr>
      </p:pic>
      <p:pic>
        <p:nvPicPr>
          <p:cNvPr id="3" name="Grafik 2">
            <a:extLst>
              <a:ext uri="{FF2B5EF4-FFF2-40B4-BE49-F238E27FC236}">
                <a16:creationId xmlns:a16="http://schemas.microsoft.com/office/drawing/2014/main" id="{D95F56AF-2140-4F24-84DF-9C420E7CEA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57472" y="1739237"/>
            <a:ext cx="6197089" cy="33795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hteck 12">
            <a:hlinkClick r:id="rId6" action="ppaction://hlinksldjump"/>
            <a:extLst>
              <a:ext uri="{FF2B5EF4-FFF2-40B4-BE49-F238E27FC236}">
                <a16:creationId xmlns:a16="http://schemas.microsoft.com/office/drawing/2014/main" id="{A4F9C527-5762-4B41-B3A2-B365176362B4}"/>
              </a:ext>
            </a:extLst>
          </p:cNvPr>
          <p:cNvSpPr/>
          <p:nvPr/>
        </p:nvSpPr>
        <p:spPr>
          <a:xfrm>
            <a:off x="-450376" y="-406400"/>
            <a:ext cx="12808915" cy="7833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a:extLst>
              <a:ext uri="{FF2B5EF4-FFF2-40B4-BE49-F238E27FC236}">
                <a16:creationId xmlns:a16="http://schemas.microsoft.com/office/drawing/2014/main" id="{0D5EE87F-2331-4A5A-B401-E3F6ACB60D7B}"/>
              </a:ext>
            </a:extLst>
          </p:cNvPr>
          <p:cNvGrpSpPr/>
          <p:nvPr/>
        </p:nvGrpSpPr>
        <p:grpSpPr>
          <a:xfrm>
            <a:off x="1405464" y="542241"/>
            <a:ext cx="2856089" cy="654756"/>
            <a:chOff x="846668" y="320132"/>
            <a:chExt cx="2856089" cy="654756"/>
          </a:xfrm>
        </p:grpSpPr>
        <p:sp>
          <p:nvSpPr>
            <p:cNvPr id="28" name="Rechteck 27">
              <a:extLst>
                <a:ext uri="{FF2B5EF4-FFF2-40B4-BE49-F238E27FC236}">
                  <a16:creationId xmlns:a16="http://schemas.microsoft.com/office/drawing/2014/main" id="{C1B210C2-F083-499F-A89E-C1AE70424325}"/>
                </a:ext>
              </a:extLst>
            </p:cNvPr>
            <p:cNvSpPr/>
            <p:nvPr/>
          </p:nvSpPr>
          <p:spPr>
            <a:xfrm>
              <a:off x="846668" y="320132"/>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1704AC98-DB85-4959-AD91-71A1F6307CE1}"/>
                </a:ext>
              </a:extLst>
            </p:cNvPr>
            <p:cNvSpPr txBox="1"/>
            <p:nvPr/>
          </p:nvSpPr>
          <p:spPr>
            <a:xfrm>
              <a:off x="1557867" y="462844"/>
              <a:ext cx="1275643" cy="369332"/>
            </a:xfrm>
            <a:prstGeom prst="rect">
              <a:avLst/>
            </a:prstGeom>
            <a:noFill/>
          </p:spPr>
          <p:txBody>
            <a:bodyPr wrap="square" rtlCol="0">
              <a:spAutoFit/>
            </a:bodyPr>
            <a:lstStyle/>
            <a:p>
              <a:r>
                <a:rPr lang="de-DE" dirty="0"/>
                <a:t>Erklärvideo</a:t>
              </a:r>
            </a:p>
          </p:txBody>
        </p:sp>
      </p:grpSp>
      <p:grpSp>
        <p:nvGrpSpPr>
          <p:cNvPr id="34" name="Gruppieren 33">
            <a:extLst>
              <a:ext uri="{FF2B5EF4-FFF2-40B4-BE49-F238E27FC236}">
                <a16:creationId xmlns:a16="http://schemas.microsoft.com/office/drawing/2014/main" id="{26F205EF-AF66-4AA5-B324-3081025962B6}"/>
              </a:ext>
            </a:extLst>
          </p:cNvPr>
          <p:cNvGrpSpPr/>
          <p:nvPr/>
        </p:nvGrpSpPr>
        <p:grpSpPr>
          <a:xfrm>
            <a:off x="7930447" y="542241"/>
            <a:ext cx="2856089" cy="654756"/>
            <a:chOff x="8827910" y="361243"/>
            <a:chExt cx="2856089" cy="654756"/>
          </a:xfrm>
        </p:grpSpPr>
        <p:sp>
          <p:nvSpPr>
            <p:cNvPr id="29" name="Rechteck 28">
              <a:extLst>
                <a:ext uri="{FF2B5EF4-FFF2-40B4-BE49-F238E27FC236}">
                  <a16:creationId xmlns:a16="http://schemas.microsoft.com/office/drawing/2014/main" id="{FF57FCD9-3B08-4028-960B-6BECEF805873}"/>
                </a:ext>
              </a:extLst>
            </p:cNvPr>
            <p:cNvSpPr/>
            <p:nvPr/>
          </p:nvSpPr>
          <p:spPr>
            <a:xfrm>
              <a:off x="8827910" y="361243"/>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C5FC5520-7B69-4B1F-A99E-45E070B376C6}"/>
                </a:ext>
              </a:extLst>
            </p:cNvPr>
            <p:cNvSpPr txBox="1"/>
            <p:nvPr/>
          </p:nvSpPr>
          <p:spPr>
            <a:xfrm>
              <a:off x="9454444" y="503955"/>
              <a:ext cx="1603022" cy="369332"/>
            </a:xfrm>
            <a:prstGeom prst="rect">
              <a:avLst/>
            </a:prstGeom>
            <a:noFill/>
          </p:spPr>
          <p:txBody>
            <a:bodyPr wrap="square" rtlCol="0">
              <a:spAutoFit/>
            </a:bodyPr>
            <a:lstStyle/>
            <a:p>
              <a:r>
                <a:rPr lang="de-DE" dirty="0"/>
                <a:t>Ausfüllbeispiel</a:t>
              </a:r>
            </a:p>
          </p:txBody>
        </p:sp>
      </p:grpSp>
      <p:grpSp>
        <p:nvGrpSpPr>
          <p:cNvPr id="36" name="Gruppieren 35">
            <a:extLst>
              <a:ext uri="{FF2B5EF4-FFF2-40B4-BE49-F238E27FC236}">
                <a16:creationId xmlns:a16="http://schemas.microsoft.com/office/drawing/2014/main" id="{994E4A3A-01B4-497C-A7A8-A4E39E1E00CE}"/>
              </a:ext>
            </a:extLst>
          </p:cNvPr>
          <p:cNvGrpSpPr/>
          <p:nvPr/>
        </p:nvGrpSpPr>
        <p:grpSpPr>
          <a:xfrm>
            <a:off x="9101796" y="5804904"/>
            <a:ext cx="2745976" cy="691853"/>
            <a:chOff x="10277736" y="5472538"/>
            <a:chExt cx="1724297" cy="1056537"/>
          </a:xfrm>
          <a:solidFill>
            <a:schemeClr val="bg1">
              <a:lumMod val="75000"/>
            </a:schemeClr>
          </a:solidFill>
        </p:grpSpPr>
        <p:sp>
          <p:nvSpPr>
            <p:cNvPr id="37" name="Pfeil: nach rechts 36">
              <a:hlinkClick r:id="rId7" action="ppaction://hlinksldjump"/>
              <a:extLst>
                <a:ext uri="{FF2B5EF4-FFF2-40B4-BE49-F238E27FC236}">
                  <a16:creationId xmlns:a16="http://schemas.microsoft.com/office/drawing/2014/main" id="{FD169347-221E-405B-BB71-B5A5C27BA88C}"/>
                </a:ext>
              </a:extLst>
            </p:cNvPr>
            <p:cNvSpPr/>
            <p:nvPr/>
          </p:nvSpPr>
          <p:spPr>
            <a:xfrm>
              <a:off x="10277736"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a:hlinkClick r:id="rId7" action="ppaction://hlinksldjump"/>
              <a:extLst>
                <a:ext uri="{FF2B5EF4-FFF2-40B4-BE49-F238E27FC236}">
                  <a16:creationId xmlns:a16="http://schemas.microsoft.com/office/drawing/2014/main" id="{C3A14B97-3B16-45F5-8D9E-B33538658419}"/>
                </a:ext>
              </a:extLst>
            </p:cNvPr>
            <p:cNvSpPr txBox="1"/>
            <p:nvPr/>
          </p:nvSpPr>
          <p:spPr>
            <a:xfrm>
              <a:off x="10304238" y="5723719"/>
              <a:ext cx="1645498" cy="517010"/>
            </a:xfrm>
            <a:prstGeom prst="rect">
              <a:avLst/>
            </a:prstGeom>
            <a:noFill/>
          </p:spPr>
          <p:txBody>
            <a:bodyPr wrap="square" rtlCol="0">
              <a:spAutoFit/>
            </a:bodyPr>
            <a:lstStyle/>
            <a:p>
              <a:r>
                <a:rPr lang="de-DE" sz="1600" dirty="0"/>
                <a:t>Zurück zum Flussdiagramm</a:t>
              </a:r>
            </a:p>
          </p:txBody>
        </p:sp>
      </p:grpSp>
      <p:pic>
        <p:nvPicPr>
          <p:cNvPr id="16" name="05_Erklärvideo_Flußdiagramm">
            <a:hlinkClick r:id="" action="ppaction://media"/>
            <a:extLst>
              <a:ext uri="{FF2B5EF4-FFF2-40B4-BE49-F238E27FC236}">
                <a16:creationId xmlns:a16="http://schemas.microsoft.com/office/drawing/2014/main" id="{69046A43-DE07-40CA-BACC-BBAFF6191F4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08156" y="1739237"/>
            <a:ext cx="5559284" cy="31270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406844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3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md type="call" cmd="stop">
                                      <p:cBhvr>
                                        <p:cTn id="21" dur="1">
                                          <p:stCondLst>
                                            <p:cond delay="0"/>
                                          </p:stCondLst>
                                        </p:cTn>
                                        <p:tgtEl>
                                          <p:spTgt spid="16"/>
                                        </p:tgtEl>
                                      </p:cBhvr>
                                    </p:cmd>
                                  </p:childTnLst>
                                </p:cTn>
                              </p:par>
                            </p:childTnLst>
                          </p:cTn>
                        </p:par>
                      </p:childTnLst>
                    </p:cTn>
                  </p:par>
                </p:childTnLst>
              </p:cTn>
              <p:nextCondLst>
                <p:cond evt="onClick" delay="0">
                  <p:tgtEl>
                    <p:spTgt spid="3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Rucksackinhalt</a:t>
            </a:r>
          </a:p>
        </p:txBody>
      </p:sp>
      <p:pic>
        <p:nvPicPr>
          <p:cNvPr id="15" name="Grafik 14">
            <a:extLst>
              <a:ext uri="{FF2B5EF4-FFF2-40B4-BE49-F238E27FC236}">
                <a16:creationId xmlns:a16="http://schemas.microsoft.com/office/drawing/2014/main" id="{819BF627-D871-4A23-873B-54E6C0524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3213" y="1535114"/>
            <a:ext cx="5787276" cy="4340457"/>
          </a:xfrm>
          <a:prstGeom prst="rect">
            <a:avLst/>
          </a:prstGeom>
          <a:ln>
            <a:noFill/>
          </a:ln>
          <a:effectLst>
            <a:outerShdw blurRad="190500" algn="tl" rotWithShape="0">
              <a:srgbClr val="000000">
                <a:alpha val="70000"/>
              </a:srgbClr>
            </a:outerShdw>
          </a:effectLst>
        </p:spPr>
      </p:pic>
      <p:sp>
        <p:nvSpPr>
          <p:cNvPr id="9" name="Rechteck 8">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a:extLst>
              <a:ext uri="{FF2B5EF4-FFF2-40B4-BE49-F238E27FC236}">
                <a16:creationId xmlns:a16="http://schemas.microsoft.com/office/drawing/2014/main" id="{57BC7397-2885-4378-8CC5-6720A80D9A5E}"/>
              </a:ext>
            </a:extLst>
          </p:cNvPr>
          <p:cNvGrpSpPr/>
          <p:nvPr/>
        </p:nvGrpSpPr>
        <p:grpSpPr>
          <a:xfrm>
            <a:off x="269338" y="5858305"/>
            <a:ext cx="3578764" cy="691853"/>
            <a:chOff x="10304238" y="5472538"/>
            <a:chExt cx="2388840" cy="1056537"/>
          </a:xfrm>
          <a:solidFill>
            <a:schemeClr val="bg1">
              <a:lumMod val="75000"/>
            </a:schemeClr>
          </a:solidFill>
        </p:grpSpPr>
        <p:sp>
          <p:nvSpPr>
            <p:cNvPr id="18" name="Pfeil: nach rechts 17">
              <a:hlinkClick r:id="rId5" action="ppaction://hlinksldjump"/>
              <a:extLst>
                <a:ext uri="{FF2B5EF4-FFF2-40B4-BE49-F238E27FC236}">
                  <a16:creationId xmlns:a16="http://schemas.microsoft.com/office/drawing/2014/main" id="{77A1C660-707D-4B2D-AC64-4C96C0E65782}"/>
                </a:ext>
              </a:extLst>
            </p:cNvPr>
            <p:cNvSpPr/>
            <p:nvPr/>
          </p:nvSpPr>
          <p:spPr>
            <a:xfrm flipH="1">
              <a:off x="10304238" y="5472538"/>
              <a:ext cx="2109088"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0002DB-0E6E-4600-A63C-FF03EEEF416B}"/>
                </a:ext>
              </a:extLst>
            </p:cNvPr>
            <p:cNvSpPr txBox="1"/>
            <p:nvPr/>
          </p:nvSpPr>
          <p:spPr>
            <a:xfrm>
              <a:off x="10424805" y="5723719"/>
              <a:ext cx="2268273" cy="517010"/>
            </a:xfrm>
            <a:prstGeom prst="rect">
              <a:avLst/>
            </a:prstGeom>
            <a:noFill/>
          </p:spPr>
          <p:txBody>
            <a:bodyPr wrap="square" rtlCol="0">
              <a:spAutoFit/>
            </a:bodyPr>
            <a:lstStyle/>
            <a:p>
              <a:r>
                <a:rPr lang="de-DE" sz="1600" dirty="0"/>
                <a:t>Ihr wisst wie Jana vorgehen kann?</a:t>
              </a:r>
            </a:p>
          </p:txBody>
        </p:sp>
      </p:grpSp>
    </p:spTree>
    <p:extLst>
      <p:ext uri="{BB962C8B-B14F-4D97-AF65-F5344CB8AC3E}">
        <p14:creationId xmlns:p14="http://schemas.microsoft.com/office/powerpoint/2010/main" val="357330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pic>
        <p:nvPicPr>
          <p:cNvPr id="6" name="Grafik 5" descr="Ein Bild, das Text enthält.&#10;&#10;Automatisch generierte Beschreibung">
            <a:hlinkHover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4" name="Grafik 3">
            <a:hlinkHover r:id="rId6"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
        <p:nvSpPr>
          <p:cNvPr id="7" name="Textfeld 6">
            <a:extLst>
              <a:ext uri="{FF2B5EF4-FFF2-40B4-BE49-F238E27FC236}">
                <a16:creationId xmlns:a16="http://schemas.microsoft.com/office/drawing/2014/main" id="{817D3A4B-0A0F-4EAE-B91E-DA5B169EEC1B}"/>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spTree>
    <p:extLst>
      <p:ext uri="{BB962C8B-B14F-4D97-AF65-F5344CB8AC3E}">
        <p14:creationId xmlns:p14="http://schemas.microsoft.com/office/powerpoint/2010/main" val="27632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pic>
        <p:nvPicPr>
          <p:cNvPr id="7" name="Grafik 6" descr="Ein Bild, das Text enthält.&#10;&#10;Automatisch generierte Beschreibung">
            <a:hlinkClick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8" name="Grafik 7">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
        <p:nvSpPr>
          <p:cNvPr id="6" name="Textfeld 5">
            <a:extLst>
              <a:ext uri="{FF2B5EF4-FFF2-40B4-BE49-F238E27FC236}">
                <a16:creationId xmlns:a16="http://schemas.microsoft.com/office/drawing/2014/main" id="{82CAF895-178C-4663-8F91-FB41F98B6DA8}"/>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spTree>
    <p:extLst>
      <p:ext uri="{BB962C8B-B14F-4D97-AF65-F5344CB8AC3E}">
        <p14:creationId xmlns:p14="http://schemas.microsoft.com/office/powerpoint/2010/main" val="388917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2:</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11" action="ppaction://hlinksldjump"/>
            <a:hlinkHover r:id="rId11" action="ppaction://hlinksldjump"/>
            <a:extLst>
              <a:ext uri="{FF2B5EF4-FFF2-40B4-BE49-F238E27FC236}">
                <a16:creationId xmlns:a16="http://schemas.microsoft.com/office/drawing/2014/main" id="{A4F9C527-5762-4B41-B3A2-B365176362B4}"/>
              </a:ext>
            </a:extLst>
          </p:cNvPr>
          <p:cNvSpPr/>
          <p:nvPr/>
        </p:nvSpPr>
        <p:spPr>
          <a:xfrm>
            <a:off x="-203201" y="-135941"/>
            <a:ext cx="12736443" cy="7562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Spielzeug, drinnen enthält.&#10;&#10;Automatisch generierte Beschreibung">
            <a:hlinkClick r:id="rId11" action="ppaction://hlinksldjump" tooltip="Hallo, ich bin Jana"/>
            <a:hlinkHover r:id="" action="ppaction://noaction">
              <a:snd r:embed="rId12" name="Samsung Whistle (online-audio-converter.com).wav"/>
            </a:hlinkHover>
            <a:extLst>
              <a:ext uri="{FF2B5EF4-FFF2-40B4-BE49-F238E27FC236}">
                <a16:creationId xmlns:a16="http://schemas.microsoft.com/office/drawing/2014/main" id="{3EB41A04-3F10-4BFE-80DD-F772B08CED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sp>
        <p:nvSpPr>
          <p:cNvPr id="2" name="Rechteck 1">
            <a:hlinkClick r:id="rId11" action="ppaction://hlinksldjump"/>
            <a:hlinkHover r:id="rId14"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1" action="ppaction://hlinksldjump" tooltip="Ich bin dein Hilfealligator. "/>
            <a:hlinkHover r:id="rId15"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17" name="Samsung Whistle">
            <a:hlinkClick r:id="" action="ppaction://media"/>
            <a:extLst>
              <a:ext uri="{FF2B5EF4-FFF2-40B4-BE49-F238E27FC236}">
                <a16:creationId xmlns:a16="http://schemas.microsoft.com/office/drawing/2014/main" id="{B7B87926-E1C7-4870-8B02-63013B2C6B7F}"/>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28771" y="-745541"/>
            <a:ext cx="609600" cy="609600"/>
          </a:xfrm>
          <a:prstGeom prst="rect">
            <a:avLst/>
          </a:prstGeom>
        </p:spPr>
      </p:pic>
      <p:grpSp>
        <p:nvGrpSpPr>
          <p:cNvPr id="14" name="Gruppieren 13">
            <a:extLst>
              <a:ext uri="{FF2B5EF4-FFF2-40B4-BE49-F238E27FC236}">
                <a16:creationId xmlns:a16="http://schemas.microsoft.com/office/drawing/2014/main" id="{D31C5034-3DE6-4248-A868-6C6BEC56BFD4}"/>
              </a:ext>
            </a:extLst>
          </p:cNvPr>
          <p:cNvGrpSpPr/>
          <p:nvPr/>
        </p:nvGrpSpPr>
        <p:grpSpPr>
          <a:xfrm>
            <a:off x="9969156" y="6141073"/>
            <a:ext cx="2173370" cy="691853"/>
            <a:chOff x="9969156" y="6141073"/>
            <a:chExt cx="2173370" cy="691853"/>
          </a:xfrm>
        </p:grpSpPr>
        <p:sp>
          <p:nvSpPr>
            <p:cNvPr id="22" name="Pfeil: nach rechts 21">
              <a:hlinkClick r:id="rId18" action="ppaction://hlinksldjump"/>
              <a:extLst>
                <a:ext uri="{FF2B5EF4-FFF2-40B4-BE49-F238E27FC236}">
                  <a16:creationId xmlns:a16="http://schemas.microsoft.com/office/drawing/2014/main" id="{3F071BAA-F642-432D-B96E-F5C3D36185CF}"/>
                </a:ext>
              </a:extLst>
            </p:cNvPr>
            <p:cNvSpPr/>
            <p:nvPr/>
          </p:nvSpPr>
          <p:spPr>
            <a:xfrm>
              <a:off x="10004881" y="6141073"/>
              <a:ext cx="2137645" cy="6918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hlinkClick r:id="rId18" action="ppaction://hlinksldjump"/>
              <a:extLst>
                <a:ext uri="{FF2B5EF4-FFF2-40B4-BE49-F238E27FC236}">
                  <a16:creationId xmlns:a16="http://schemas.microsoft.com/office/drawing/2014/main" id="{7606F0A8-A2FF-440F-8FD9-207312B1E80E}"/>
                </a:ext>
              </a:extLst>
            </p:cNvPr>
            <p:cNvSpPr txBox="1"/>
            <p:nvPr/>
          </p:nvSpPr>
          <p:spPr>
            <a:xfrm>
              <a:off x="9969156" y="6302333"/>
              <a:ext cx="2137645" cy="369332"/>
            </a:xfrm>
            <a:prstGeom prst="rect">
              <a:avLst/>
            </a:prstGeom>
            <a:noFill/>
          </p:spPr>
          <p:txBody>
            <a:bodyPr wrap="square" rtlCol="0">
              <a:spAutoFit/>
            </a:bodyPr>
            <a:lstStyle/>
            <a:p>
              <a:r>
                <a:rPr lang="de-DE" dirty="0"/>
                <a:t>Problemfrage fertig?</a:t>
              </a:r>
            </a:p>
          </p:txBody>
        </p:sp>
      </p:grpSp>
    </p:spTree>
    <p:controls>
      <mc:AlternateContent xmlns:mc="http://schemas.openxmlformats.org/markup-compatibility/2006">
        <mc:Choice xmlns:v="urn:schemas-microsoft-com:vml" Requires="v">
          <p:control spid="1099" name="TextBox1" r:id="rId4" imgW="5486400" imgH="857160"/>
        </mc:Choice>
        <mc:Fallback>
          <p:control name="TextBox1" r:id="rId4"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9"/>
                <a:stretch>
                  <a:fillRect/>
                </a:stretch>
              </p:blipFill>
              <p:spPr>
                <a:xfrm>
                  <a:off x="5389084" y="555658"/>
                  <a:ext cx="5486400" cy="862012"/>
                </a:xfrm>
                <a:prstGeom prst="rect">
                  <a:avLst/>
                </a:prstGeom>
              </p:spPr>
            </p:pic>
          </p:control>
        </mc:Fallback>
      </mc:AlternateContent>
    </p:controls>
    <p:extLst>
      <p:ext uri="{BB962C8B-B14F-4D97-AF65-F5344CB8AC3E}">
        <p14:creationId xmlns:p14="http://schemas.microsoft.com/office/powerpoint/2010/main" val="226688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5531" y="-13255"/>
            <a:ext cx="12192000" cy="6862695"/>
          </a:xfrm>
          <a:prstGeom prst="rect">
            <a:avLst/>
          </a:prstGeom>
        </p:spPr>
      </p:pic>
      <p:sp>
        <p:nvSpPr>
          <p:cNvPr id="5" name="Textfeld 4">
            <a:extLst>
              <a:ext uri="{FF2B5EF4-FFF2-40B4-BE49-F238E27FC236}">
                <a16:creationId xmlns:a16="http://schemas.microsoft.com/office/drawing/2014/main" id="{EE2C8EAC-3D31-4185-961B-70419840A7CB}"/>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pic>
        <p:nvPicPr>
          <p:cNvPr id="8" name="Grafik 7" descr="Ein Bild, das Text enthält.&#10;&#10;Automatisch generierte Beschreibung">
            <a:extLst>
              <a:ext uri="{FF2B5EF4-FFF2-40B4-BE49-F238E27FC236}">
                <a16:creationId xmlns:a16="http://schemas.microsoft.com/office/drawing/2014/main" id="{142BB2D2-9F18-45A5-BB8E-CA6D1F33DD20}"/>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9" name="Grafik 8">
            <a:hlinkClick r:id="rId5"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Tree>
    <p:extLst>
      <p:ext uri="{BB962C8B-B14F-4D97-AF65-F5344CB8AC3E}">
        <p14:creationId xmlns:p14="http://schemas.microsoft.com/office/powerpoint/2010/main" val="609594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wachsende 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138223" y="-148045"/>
            <a:ext cx="12330223"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abgeschrägt 17">
            <a:hlinkClick r:id="rId4" action="ppaction://hlinksldjump"/>
            <a:extLst>
              <a:ext uri="{FF2B5EF4-FFF2-40B4-BE49-F238E27FC236}">
                <a16:creationId xmlns:a16="http://schemas.microsoft.com/office/drawing/2014/main" id="{8CF48C2F-EB5B-4EA6-94BC-3136129C208B}"/>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9" name="Grafik 18" descr="Ein Bild, das Vektorgrafiken enthält.&#10;&#10;Automatisch generierte Beschreibung">
            <a:hlinkClick r:id="rId4" action="ppaction://hlinksldjump"/>
            <a:extLst>
              <a:ext uri="{FF2B5EF4-FFF2-40B4-BE49-F238E27FC236}">
                <a16:creationId xmlns:a16="http://schemas.microsoft.com/office/drawing/2014/main" id="{1C9B63E1-7AA9-446D-8EF6-D8D38E95DD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63676" y="4637932"/>
            <a:ext cx="848533" cy="1124351"/>
          </a:xfrm>
          <a:prstGeom prst="rect">
            <a:avLst/>
          </a:prstGeom>
        </p:spPr>
      </p:pic>
      <p:sp>
        <p:nvSpPr>
          <p:cNvPr id="20" name="Rechteck: abgeschrägt 19">
            <a:hlinkClick r:id="rId6" action="ppaction://hlinksldjump"/>
            <a:extLst>
              <a:ext uri="{FF2B5EF4-FFF2-40B4-BE49-F238E27FC236}">
                <a16:creationId xmlns:a16="http://schemas.microsoft.com/office/drawing/2014/main" id="{DBDF8160-9573-491B-9AEE-79B73EB9D58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21" name="Rechteck: abgeschrägt 20">
            <a:hlinkClick r:id="rId7" action="ppaction://hlinksldjump"/>
            <a:extLst>
              <a:ext uri="{FF2B5EF4-FFF2-40B4-BE49-F238E27FC236}">
                <a16:creationId xmlns:a16="http://schemas.microsoft.com/office/drawing/2014/main" id="{F923779B-A93F-4DDC-80C7-6F9D055384E8}"/>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2" name="Grafik 21" descr="Ein Bild, das Vektorgrafiken enthält.&#10;&#10;Automatisch generierte Beschreibung">
            <a:hlinkClick r:id="rId7" action="ppaction://hlinksldjump"/>
            <a:extLst>
              <a:ext uri="{FF2B5EF4-FFF2-40B4-BE49-F238E27FC236}">
                <a16:creationId xmlns:a16="http://schemas.microsoft.com/office/drawing/2014/main" id="{3527A879-8CA4-4172-8CE4-F45B79824B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179994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Profi-Box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686613" y="-27612"/>
            <a:ext cx="1302563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abgeschrägt 17">
            <a:hlinkClick r:id="rId4" action="ppaction://hlinksldjump"/>
            <a:extLst>
              <a:ext uri="{FF2B5EF4-FFF2-40B4-BE49-F238E27FC236}">
                <a16:creationId xmlns:a16="http://schemas.microsoft.com/office/drawing/2014/main" id="{52C356A0-95B4-43CD-90BF-DA7EFAD202AE}"/>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1" name="Grafik 10" descr="Ein Bild, das Vektorgrafiken enthält.&#10;&#10;Automatisch generierte Beschreibung">
            <a:hlinkClick r:id="rId4" action="ppaction://hlinksldjump"/>
            <a:extLst>
              <a:ext uri="{FF2B5EF4-FFF2-40B4-BE49-F238E27FC236}">
                <a16:creationId xmlns:a16="http://schemas.microsoft.com/office/drawing/2014/main" id="{968777C8-1F65-47F4-AFF1-8EE365C096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63676" y="4637932"/>
            <a:ext cx="848533" cy="1124351"/>
          </a:xfrm>
          <a:prstGeom prst="rect">
            <a:avLst/>
          </a:prstGeom>
        </p:spPr>
      </p:pic>
      <p:sp>
        <p:nvSpPr>
          <p:cNvPr id="6" name="Rechteck: abgeschrägt 5">
            <a:hlinkClick r:id="rId6" action="ppaction://hlinksldjump"/>
            <a:extLst>
              <a:ext uri="{FF2B5EF4-FFF2-40B4-BE49-F238E27FC236}">
                <a16:creationId xmlns:a16="http://schemas.microsoft.com/office/drawing/2014/main" id="{BB778D7D-7EE0-44F9-A885-46F36D47C6B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19" name="Rechteck: abgeschrägt 18">
            <a:hlinkClick r:id="rId7" action="ppaction://hlinksldjump"/>
            <a:extLst>
              <a:ext uri="{FF2B5EF4-FFF2-40B4-BE49-F238E27FC236}">
                <a16:creationId xmlns:a16="http://schemas.microsoft.com/office/drawing/2014/main" id="{6ED84351-9AAD-4FCC-B1E4-5B4F679625F9}"/>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0" name="Grafik 19" descr="Ein Bild, das Vektorgrafiken enthält.&#10;&#10;Automatisch generierte Beschreibung">
            <a:hlinkClick r:id="rId7" action="ppaction://hlinksldjump"/>
            <a:extLst>
              <a:ext uri="{FF2B5EF4-FFF2-40B4-BE49-F238E27FC236}">
                <a16:creationId xmlns:a16="http://schemas.microsoft.com/office/drawing/2014/main" id="{E760A21C-FA7E-43E7-A781-014E9B1323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239794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50248" y="369884"/>
            <a:ext cx="11939451" cy="569387"/>
          </a:xfrm>
          <a:prstGeom prst="rect">
            <a:avLst/>
          </a:prstGeom>
          <a:noFill/>
        </p:spPr>
        <p:txBody>
          <a:bodyPr wrap="square" rtlCol="0">
            <a:spAutoFit/>
          </a:bodyPr>
          <a:lstStyle/>
          <a:p>
            <a:r>
              <a:rPr lang="de-DE" sz="3100" b="1" dirty="0"/>
              <a:t>Hier findest du alle kleinen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38" name="Durchsichtiges 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2" name="Textfeld 31">
            <a:hlinkClick r:id="rId3"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3" action="ppaction://hlinksldjump"/>
            <a:extLst>
              <a:ext uri="{FF2B5EF4-FFF2-40B4-BE49-F238E27FC236}">
                <a16:creationId xmlns:a16="http://schemas.microsoft.com/office/drawing/2014/main" id="{83D34636-5644-4467-900E-B5A055B1CF7B}"/>
              </a:ext>
            </a:extLst>
          </p:cNvPr>
          <p:cNvSpPr txBox="1"/>
          <p:nvPr/>
        </p:nvSpPr>
        <p:spPr>
          <a:xfrm>
            <a:off x="9881737" y="335449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1" name="Textfeld 30">
            <a:hlinkClick r:id="rId3" action="ppaction://hlinksldjump"/>
            <a:extLst>
              <a:ext uri="{FF2B5EF4-FFF2-40B4-BE49-F238E27FC236}">
                <a16:creationId xmlns:a16="http://schemas.microsoft.com/office/drawing/2014/main" id="{28A9ABA0-5EAB-442D-8926-3C2CFB5F630B}"/>
              </a:ext>
            </a:extLst>
          </p:cNvPr>
          <p:cNvSpPr txBox="1"/>
          <p:nvPr/>
        </p:nvSpPr>
        <p:spPr>
          <a:xfrm>
            <a:off x="3624199"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25" name="Textfeld 24">
            <a:hlinkClick r:id="rId5" action="ppaction://hlinksldjump"/>
            <a:extLst>
              <a:ext uri="{FF2B5EF4-FFF2-40B4-BE49-F238E27FC236}">
                <a16:creationId xmlns:a16="http://schemas.microsoft.com/office/drawing/2014/main" id="{6E45014D-0951-4654-90AB-96D47A517378}"/>
              </a:ext>
            </a:extLst>
          </p:cNvPr>
          <p:cNvSpPr txBox="1"/>
          <p:nvPr/>
        </p:nvSpPr>
        <p:spPr>
          <a:xfrm>
            <a:off x="3616838"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Wirklich???</a:t>
            </a:r>
          </a:p>
        </p:txBody>
      </p:sp>
      <p:sp>
        <p:nvSpPr>
          <p:cNvPr id="27" name="Textfeld 26">
            <a:hlinkClick r:id="rId6" action="ppaction://hlinksldjump"/>
            <a:extLst>
              <a:ext uri="{FF2B5EF4-FFF2-40B4-BE49-F238E27FC236}">
                <a16:creationId xmlns:a16="http://schemas.microsoft.com/office/drawing/2014/main" id="{533D0B69-B8B0-46E5-951B-E26BFA2B64E6}"/>
              </a:ext>
            </a:extLst>
          </p:cNvPr>
          <p:cNvSpPr txBox="1"/>
          <p:nvPr/>
        </p:nvSpPr>
        <p:spPr>
          <a:xfrm>
            <a:off x="6788761" y="3367156"/>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Dein Ernst?</a:t>
            </a:r>
          </a:p>
        </p:txBody>
      </p:sp>
      <p:sp>
        <p:nvSpPr>
          <p:cNvPr id="34" name="Textfeld 33">
            <a:hlinkClick r:id="rId7" action="ppaction://hlinksldjump"/>
            <a:extLst>
              <a:ext uri="{FF2B5EF4-FFF2-40B4-BE49-F238E27FC236}">
                <a16:creationId xmlns:a16="http://schemas.microsoft.com/office/drawing/2014/main" id="{A50745F8-F11F-474E-8A94-39E0515341A5}"/>
              </a:ext>
            </a:extLst>
          </p:cNvPr>
          <p:cNvSpPr txBox="1"/>
          <p:nvPr/>
        </p:nvSpPr>
        <p:spPr>
          <a:xfrm>
            <a:off x="9881737" y="3353627"/>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Nee, echt?</a:t>
            </a:r>
          </a:p>
        </p:txBody>
      </p:sp>
    </p:spTree>
    <p:extLst>
      <p:ext uri="{BB962C8B-B14F-4D97-AF65-F5344CB8AC3E}">
        <p14:creationId xmlns:p14="http://schemas.microsoft.com/office/powerpoint/2010/main" val="693299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5" grpId="0" animBg="1"/>
      <p:bldP spid="27"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7645" y="1462740"/>
              <a:ext cx="2315510" cy="2585323"/>
            </a:xfrm>
            <a:prstGeom prst="rect">
              <a:avLst/>
            </a:prstGeom>
            <a:noFill/>
          </p:spPr>
          <p:txBody>
            <a:bodyPr wrap="square" rtlCol="0">
              <a:spAutoFit/>
            </a:bodyPr>
            <a:lstStyle/>
            <a:p>
              <a:r>
                <a:rPr lang="de-DE" dirty="0">
                  <a:latin typeface="Bradley Hand ITC" panose="03070402050302030203" pitchFamily="66" charset="0"/>
                </a:rPr>
                <a:t>Die Stoffe bestehen aus unterschiedlich großen Teilchen. Im Sieb befinden sich kleine Löcher. Kleine Teilchen können diese passieren, Große bleiben im Sieb zurück.</a:t>
              </a:r>
              <a:endParaRPr lang="de-DE"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20854" y="222209"/>
            <a:ext cx="2567503" cy="2894088"/>
            <a:chOff x="3741962" y="1217550"/>
            <a:chExt cx="4044141" cy="4422895"/>
          </a:xfrm>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noFill/>
          </p:spPr>
          <p:txBody>
            <a:bodyPr wrap="square" rtlCol="0">
              <a:spAutoFit/>
            </a:bodyPr>
            <a:lstStyle/>
            <a:p>
              <a:pPr algn="ctr"/>
              <a:r>
                <a:rPr lang="de-DE" sz="3200" dirty="0">
                  <a:solidFill>
                    <a:schemeClr val="bg1">
                      <a:lumMod val="95000"/>
                    </a:schemeClr>
                  </a:solidFill>
                </a:rPr>
                <a:t>Sieben</a:t>
              </a:r>
              <a:r>
                <a:rPr lang="de-DE" sz="3200" dirty="0"/>
                <a:t>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887645" y="1462740"/>
              <a:ext cx="2315510" cy="203132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Sortieren wird ein Gemisch aus zwei Feststoffen getrennt, indem z.B. mit einer Pinzette einer der beiden Feststoffe herausgesucht wird.</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13493" y="221731"/>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95885" cy="2894088"/>
            <a:chOff x="2635652" y="1250897"/>
            <a:chExt cx="2595885"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81685" y="1271090"/>
              <a:ext cx="2449852" cy="2862322"/>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Filtrieren wird ein Gemisch aus einer Flüssigkeit und einem Feststoff getrennt. Ein Filter ist ein weiches Papier mit extrem kleinen Löchern. Je nach Filter können die Löcher unterschiedlich klein sein.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46468" y="221731"/>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567503" cy="2954887"/>
            <a:chOff x="2635652" y="1250897"/>
            <a:chExt cx="2567503" cy="2954887"/>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887645" y="1343462"/>
              <a:ext cx="2315510" cy="2862322"/>
            </a:xfrm>
            <a:prstGeom prst="rect">
              <a:avLst/>
            </a:prstGeom>
            <a:noFill/>
          </p:spPr>
          <p:txBody>
            <a:bodyPr wrap="square" rtlCol="0">
              <a:spAutoFit/>
            </a:bodyPr>
            <a:lstStyle/>
            <a:p>
              <a:r>
                <a:rPr lang="de-DE" dirty="0">
                  <a:latin typeface="Bradley Hand ITC" panose="03070402050302030203" pitchFamily="66" charset="0"/>
                </a:rPr>
                <a:t>Beim Sedimentieren wird ein Stoffgemisch aufgrund der unterschiedlichen Dichten getrennt. Der Feststoff mit der höheren Dichte setzt sich am Boden des Gefäßes ab.  </a:t>
              </a:r>
              <a:endParaRPr lang="de-DE"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29613" y="246853"/>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55657" y="1346860"/>
              <a:ext cx="2447498" cy="2585323"/>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Eindampfen wird ein Gemisch aus einem Feststoff und einer Flüssigkeit getrennt. Das Gemisch wird so lange erhitzt, bis die Flüssigkeit verdampft ist. Der Feststoff bleibt zurück</a:t>
              </a:r>
              <a:r>
                <a:rPr lang="de-DE" dirty="0">
                  <a:latin typeface="Arial" panose="020B0604020202020204" pitchFamily="34" charset="0"/>
                  <a:cs typeface="Arial" panose="020B0604020202020204" pitchFamily="34" charset="0"/>
                </a:rPr>
                <a:t>.</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14336" y="3649413"/>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567503" cy="2894088"/>
            <a:chOff x="1592456" y="3566669"/>
            <a:chExt cx="2567503"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692618" y="3674794"/>
              <a:ext cx="2418397" cy="2585323"/>
            </a:xfrm>
            <a:prstGeom prst="rect">
              <a:avLst/>
            </a:prstGeom>
          </p:spPr>
          <p:txBody>
            <a:bodyPr wrap="square">
              <a:spAutoFit/>
            </a:bodyPr>
            <a:lstStyle/>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20852" y="3647628"/>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713221" cy="2894088"/>
            <a:chOff x="2635652" y="1250897"/>
            <a:chExt cx="2713221"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99403" y="1385598"/>
              <a:ext cx="2649470" cy="262468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Destillieren werden Flüssigkeiten mit unter-schiedlichen Siede-temperaturen getrennt. Die Flüssigkeit mit der niedrigeren </a:t>
              </a:r>
              <a:r>
                <a:rPr lang="de-DE" dirty="0" err="1">
                  <a:latin typeface="Bradley Hand ITC" panose="03070402050302030203" pitchFamily="66" charset="0"/>
                  <a:cs typeface="Arial" panose="020B0604020202020204" pitchFamily="34" charset="0"/>
                </a:rPr>
                <a:t>Siedetem-peratur</a:t>
              </a:r>
              <a:r>
                <a:rPr lang="de-DE" dirty="0">
                  <a:latin typeface="Bradley Hand ITC" panose="03070402050302030203" pitchFamily="66" charset="0"/>
                  <a:cs typeface="Arial" panose="020B0604020202020204" pitchFamily="34" charset="0"/>
                </a:rPr>
                <a:t> wird verdampft und durch Kondensation wieder aufgefangen. </a:t>
              </a:r>
              <a:endParaRPr lang="de-DE"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59517" y="3662567"/>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44832" y="3681111"/>
            <a:ext cx="2701150" cy="2894088"/>
            <a:chOff x="2635652" y="1250897"/>
            <a:chExt cx="270115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87332" y="1887321"/>
              <a:ext cx="2649470" cy="1477328"/>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Extrahieren werden Stoffe mithilfe eines Lösemittels aus einem Gemisch herausgetrennt.</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5939" y="368111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2545975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752377" y="1978437"/>
              <a:ext cx="2315510" cy="1569660"/>
            </a:xfrm>
            <a:prstGeom prst="rect">
              <a:avLst/>
            </a:prstGeom>
            <a:noFill/>
          </p:spPr>
          <p:txBody>
            <a:bodyPr wrap="square" rtlCol="0">
              <a:spAutoFit/>
            </a:bodyPr>
            <a:lstStyle/>
            <a:p>
              <a:pPr algn="ctr"/>
              <a:r>
                <a:rPr lang="de-DE" sz="2400" dirty="0">
                  <a:latin typeface="Bradley Hand ITC" panose="03070402050302030203" pitchFamily="66" charset="0"/>
                </a:rPr>
                <a:t>Sieb, Becherglas, Glasstab</a:t>
              </a:r>
            </a:p>
            <a:p>
              <a:pPr algn="ctr"/>
              <a:r>
                <a:rPr lang="de-DE" sz="2400" dirty="0">
                  <a:latin typeface="Bradley Hand ITC" panose="03070402050302030203" pitchFamily="66" charset="0"/>
                </a:rPr>
                <a:t>Löffelspatel</a:t>
              </a:r>
              <a:endParaRPr lang="de-DE" sz="2400"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29043" y="218175"/>
            <a:ext cx="2567503" cy="2894088"/>
            <a:chOff x="3741962" y="1217550"/>
            <a:chExt cx="4044141" cy="4422895"/>
          </a:xfrm>
          <a:solidFill>
            <a:schemeClr val="bg1">
              <a:lumMod val="50000"/>
            </a:schemeClr>
          </a:solidFill>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755657" y="2143494"/>
              <a:ext cx="2315510" cy="830997"/>
            </a:xfrm>
            <a:prstGeom prst="rect">
              <a:avLst/>
            </a:prstGeom>
            <a:noFill/>
          </p:spPr>
          <p:txBody>
            <a:bodyPr wrap="square" rtlCol="0">
              <a:spAutoFit/>
            </a:bodyPr>
            <a:lstStyle/>
            <a:p>
              <a:pPr algn="ctr"/>
              <a:r>
                <a:rPr lang="de-DE" sz="2400" dirty="0">
                  <a:latin typeface="Bradley Hand ITC" panose="03070402050302030203" pitchFamily="66" charset="0"/>
                  <a:cs typeface="Arial" panose="020B0604020202020204" pitchFamily="34" charset="0"/>
                </a:rPr>
                <a:t>Pinzette, Becherglas</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23402" y="218799"/>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67503" cy="2894088"/>
            <a:chOff x="2635652" y="1250897"/>
            <a:chExt cx="2567503"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04107" y="1866495"/>
              <a:ext cx="2449852" cy="1815882"/>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Filterpapier, Trichter, Bechergläser</a:t>
              </a:r>
            </a:p>
            <a:p>
              <a:pPr algn="ctr"/>
              <a:r>
                <a:rPr lang="de-DE" sz="2800" dirty="0">
                  <a:latin typeface="Bradley Hand ITC" panose="03070402050302030203" pitchFamily="66" charset="0"/>
                  <a:cs typeface="Arial" panose="020B0604020202020204" pitchFamily="34" charset="0"/>
                </a:rPr>
                <a:t>Glasstab</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49550" y="232992"/>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617657" cy="2894088"/>
            <a:chOff x="2635652" y="1250897"/>
            <a:chExt cx="2617657" cy="2894088"/>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937799" y="2351496"/>
              <a:ext cx="2315510" cy="523220"/>
            </a:xfrm>
            <a:prstGeom prst="rect">
              <a:avLst/>
            </a:prstGeom>
            <a:noFill/>
          </p:spPr>
          <p:txBody>
            <a:bodyPr wrap="square" rtlCol="0">
              <a:spAutoFit/>
            </a:bodyPr>
            <a:lstStyle/>
            <a:p>
              <a:r>
                <a:rPr lang="de-DE" sz="2800" dirty="0">
                  <a:latin typeface="Bradley Hand ITC" panose="03070402050302030203" pitchFamily="66" charset="0"/>
                </a:rPr>
                <a:t>Bechergläser</a:t>
              </a:r>
              <a:endParaRPr lang="de-DE" sz="2800"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42539" y="241669"/>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46969" y="1489657"/>
              <a:ext cx="2447498"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Becherglas, Gasbrenner, Dreifuss, Drahtnetz, Glasstab</a:t>
              </a:r>
              <a:endParaRPr lang="de-DE" sz="2800" dirty="0">
                <a:latin typeface="Arial" panose="020B0604020202020204" pitchFamily="34" charset="0"/>
                <a:cs typeface="Arial" panose="020B0604020202020204" pitchFamily="34" charset="0"/>
              </a:endParaRP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23402" y="3656900"/>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700582" cy="2894088"/>
            <a:chOff x="1592456" y="3566669"/>
            <a:chExt cx="2700582"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874641" y="4692724"/>
              <a:ext cx="2418397" cy="523220"/>
            </a:xfrm>
            <a:prstGeom prst="rect">
              <a:avLst/>
            </a:prstGeom>
          </p:spPr>
          <p:txBody>
            <a:bodyPr wrap="square">
              <a:spAutoFit/>
            </a:bodyPr>
            <a:lstStyle/>
            <a:p>
              <a:r>
                <a:rPr lang="de-DE" sz="2800" dirty="0">
                  <a:latin typeface="Bradley Hand ITC" panose="03070402050302030203" pitchFamily="66" charset="0"/>
                  <a:cs typeface="Arial" panose="020B0604020202020204" pitchFamily="34" charset="0"/>
                </a:rPr>
                <a:t>Bechergläser</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19104" y="3656900"/>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677157" cy="2894088"/>
            <a:chOff x="2635652" y="1250897"/>
            <a:chExt cx="2677157"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63339" y="1526811"/>
              <a:ext cx="2649470"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Dreifuss, Gasbrenner, Bechergläser, Glasplatte, Drahtnetz</a:t>
              </a:r>
              <a:endParaRPr lang="de-DE" sz="2800"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63178" y="3656900"/>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18194" y="3681111"/>
            <a:ext cx="2649470" cy="2894088"/>
            <a:chOff x="2609014" y="1250897"/>
            <a:chExt cx="264947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09014" y="1894490"/>
              <a:ext cx="2649470" cy="1661993"/>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Messer, Becherglas, Lösungsmittel</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4832" y="367526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
        <p:nvSpPr>
          <p:cNvPr id="4" name="Textfeld 3">
            <a:extLst>
              <a:ext uri="{FF2B5EF4-FFF2-40B4-BE49-F238E27FC236}">
                <a16:creationId xmlns:a16="http://schemas.microsoft.com/office/drawing/2014/main" id="{21CDB531-9919-471A-8F24-9BADEA0C7B08}"/>
              </a:ext>
            </a:extLst>
          </p:cNvPr>
          <p:cNvSpPr txBox="1"/>
          <p:nvPr/>
        </p:nvSpPr>
        <p:spPr>
          <a:xfrm>
            <a:off x="4590004" y="-987533"/>
            <a:ext cx="4050331" cy="523220"/>
          </a:xfrm>
          <a:prstGeom prst="rect">
            <a:avLst/>
          </a:prstGeom>
          <a:noFill/>
        </p:spPr>
        <p:txBody>
          <a:bodyPr wrap="square" rtlCol="0">
            <a:spAutoFit/>
          </a:bodyPr>
          <a:lstStyle/>
          <a:p>
            <a:r>
              <a:rPr lang="de-DE" sz="2800" dirty="0"/>
              <a:t>Materialvorschläge normal</a:t>
            </a:r>
          </a:p>
        </p:txBody>
      </p:sp>
    </p:spTree>
    <p:extLst>
      <p:ext uri="{BB962C8B-B14F-4D97-AF65-F5344CB8AC3E}">
        <p14:creationId xmlns:p14="http://schemas.microsoft.com/office/powerpoint/2010/main" val="3116874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88268" y="177682"/>
            <a:ext cx="2567503" cy="2894088"/>
            <a:chOff x="3741962" y="1217550"/>
            <a:chExt cx="4044141" cy="4422895"/>
          </a:xfrm>
          <a:solidFill>
            <a:schemeClr val="bg1">
              <a:lumMod val="50000"/>
            </a:schemeClr>
          </a:solidFill>
        </p:grpSpPr>
        <p:sp>
          <p:nvSpPr>
            <p:cNvPr id="18" name="Rechteck: abgerundete Ecken 17">
              <a:hlinkClick r:id="rId5" action="ppaction://hlinksldjump"/>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hlinkClick r:id="rId5" action="ppaction://hlinksldjump"/>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242006" y="148061"/>
            <a:ext cx="2567503" cy="2894088"/>
            <a:chOff x="3741962" y="1217552"/>
            <a:chExt cx="4044141" cy="4422895"/>
          </a:xfrm>
          <a:solidFill>
            <a:schemeClr val="bg1">
              <a:lumMod val="50000"/>
            </a:schemeClr>
          </a:solidFill>
        </p:grpSpPr>
        <p:sp>
          <p:nvSpPr>
            <p:cNvPr id="35" name="Rechteck: abgerundete Ecken 34">
              <a:hlinkClick r:id="rId6" action="ppaction://hlinksldjump"/>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hlinkClick r:id="rId6" action="ppaction://hlinksldjump"/>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6195744" y="158242"/>
            <a:ext cx="2567503" cy="2894088"/>
            <a:chOff x="3741962" y="1216821"/>
            <a:chExt cx="4044141" cy="4422895"/>
          </a:xfrm>
          <a:solidFill>
            <a:schemeClr val="bg1">
              <a:lumMod val="50000"/>
            </a:schemeClr>
          </a:solidFill>
        </p:grpSpPr>
        <p:sp>
          <p:nvSpPr>
            <p:cNvPr id="47" name="Rechteck: abgerundete Ecken 46">
              <a:hlinkClick r:id="rId7" action="ppaction://hlinksldjump"/>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hlinkClick r:id="rId7" action="ppaction://hlinksldjump"/>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9004299" y="158242"/>
            <a:ext cx="2834796" cy="2894088"/>
            <a:chOff x="3531451" y="1217552"/>
            <a:chExt cx="4465161" cy="4422895"/>
          </a:xfrm>
          <a:solidFill>
            <a:schemeClr val="bg1">
              <a:lumMod val="50000"/>
            </a:schemeClr>
          </a:solidFill>
        </p:grpSpPr>
        <p:sp>
          <p:nvSpPr>
            <p:cNvPr id="53" name="Rechteck: abgerundete Ecken 52">
              <a:hlinkClick r:id="rId8" action="ppaction://hlinksldjump"/>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hlinkClick r:id="rId8" action="ppaction://hlinksldjump"/>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188111" y="3699830"/>
            <a:ext cx="2567503" cy="2894088"/>
            <a:chOff x="3741962" y="1217552"/>
            <a:chExt cx="4044141" cy="4422895"/>
          </a:xfrm>
          <a:solidFill>
            <a:schemeClr val="bg1">
              <a:lumMod val="50000"/>
            </a:schemeClr>
          </a:solidFill>
        </p:grpSpPr>
        <p:sp>
          <p:nvSpPr>
            <p:cNvPr id="65" name="Rechteck: abgerundete Ecken 64">
              <a:hlinkClick r:id="rId9" action="ppaction://hlinksldjump"/>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hlinkClick r:id="rId9" action="ppaction://hlinksldjump"/>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62828" y="3666172"/>
            <a:ext cx="2567503" cy="2894088"/>
            <a:chOff x="3741962" y="1217552"/>
            <a:chExt cx="4044141" cy="4422895"/>
          </a:xfrm>
          <a:solidFill>
            <a:schemeClr val="bg1">
              <a:lumMod val="50000"/>
            </a:schemeClr>
          </a:solidFill>
        </p:grpSpPr>
        <p:sp>
          <p:nvSpPr>
            <p:cNvPr id="59" name="Rechteck: abgerundete Ecken 58">
              <a:hlinkClick r:id="rId10" action="ppaction://hlinksldjump"/>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hlinkClick r:id="rId10" action="ppaction://hlinksldjump"/>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6161833" y="3671839"/>
            <a:ext cx="2567503" cy="2912632"/>
            <a:chOff x="3741962" y="1217552"/>
            <a:chExt cx="4044141" cy="4422895"/>
          </a:xfrm>
          <a:solidFill>
            <a:schemeClr val="bg1">
              <a:lumMod val="50000"/>
            </a:schemeClr>
          </a:solidFill>
        </p:grpSpPr>
        <p:sp>
          <p:nvSpPr>
            <p:cNvPr id="68" name="Rechteck: abgerundete Ecken 67">
              <a:hlinkClick r:id="rId11" action="ppaction://hlinksldjump"/>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hlinkClick r:id="rId11" action="ppaction://hlinksldjump"/>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9109378" y="3665963"/>
            <a:ext cx="2567503" cy="2912632"/>
            <a:chOff x="3741962" y="1217552"/>
            <a:chExt cx="4044141" cy="4422895"/>
          </a:xfrm>
          <a:solidFill>
            <a:schemeClr val="bg1">
              <a:lumMod val="50000"/>
            </a:schemeClr>
          </a:solidFill>
        </p:grpSpPr>
        <p:sp>
          <p:nvSpPr>
            <p:cNvPr id="89" name="Rechteck: abgerundete Ecken 88">
              <a:hlinkClick r:id="rId12" action="ppaction://hlinksldjump"/>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hlinkClick r:id="rId12" action="ppaction://hlinksldjump"/>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3333425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Sieben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1477328"/>
          </a:xfrm>
          <a:prstGeom prst="rect">
            <a:avLst/>
          </a:prstGeom>
          <a:noFill/>
        </p:spPr>
        <p:txBody>
          <a:bodyPr wrap="square" rtlCol="0">
            <a:spAutoFit/>
          </a:bodyPr>
          <a:lstStyle/>
          <a:p>
            <a:r>
              <a:rPr lang="de-DE" dirty="0"/>
              <a:t>Versuchsanleitung: </a:t>
            </a:r>
          </a:p>
          <a:p>
            <a:endParaRPr lang="de-DE" dirty="0"/>
          </a:p>
          <a:p>
            <a:r>
              <a:rPr lang="de-DE" dirty="0">
                <a:latin typeface="Bradley Hand ITC" panose="03070402050302030203" pitchFamily="66" charset="0"/>
              </a:rPr>
              <a:t>Setzt das Sieb auf das leere Becherglas. Schüttet euer Gemisch durch das Sieb.</a:t>
            </a:r>
            <a:endParaRPr lang="de-DE" dirty="0"/>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pic>
        <p:nvPicPr>
          <p:cNvPr id="17" name="Picture 67" descr="D:\Eigene Dateien\Scans\Geschäft\sieb_gelbholz.jpg">
            <a:extLst>
              <a:ext uri="{FF2B5EF4-FFF2-40B4-BE49-F238E27FC236}">
                <a16:creationId xmlns:a16="http://schemas.microsoft.com/office/drawing/2014/main" id="{C1759024-703A-41DB-98B7-D74E3095C3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38374" y="2459485"/>
            <a:ext cx="2512635" cy="297385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Sieben</a:t>
            </a:r>
          </a:p>
        </p:txBody>
      </p:sp>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527125"/>
            <a:ext cx="12561174" cy="7953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3" name="Gruppieren 2"/>
          <p:cNvGrpSpPr/>
          <p:nvPr/>
        </p:nvGrpSpPr>
        <p:grpSpPr>
          <a:xfrm>
            <a:off x="10820128" y="6058135"/>
            <a:ext cx="1237035" cy="745383"/>
            <a:chOff x="10820128" y="6058135"/>
            <a:chExt cx="1237035" cy="745383"/>
          </a:xfrm>
        </p:grpSpPr>
        <p:sp>
          <p:nvSpPr>
            <p:cNvPr id="12" name="Pfeil: nach rechts 11">
              <a:hlinkClick r:id="rId5"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5" action="ppaction://hlinksldjump"/>
              <a:extLst>
                <a:ext uri="{FF2B5EF4-FFF2-40B4-BE49-F238E27FC236}">
                  <a16:creationId xmlns:a16="http://schemas.microsoft.com/office/drawing/2014/main" id="{320177E9-2F55-4A3A-91C0-904DF06A5CA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431603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Sortieren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071938" cy="1200329"/>
          </a:xfrm>
          <a:prstGeom prst="rect">
            <a:avLst/>
          </a:prstGeom>
          <a:noFill/>
        </p:spPr>
        <p:txBody>
          <a:bodyPr wrap="square" rtlCol="0">
            <a:spAutoFit/>
          </a:bodyPr>
          <a:lstStyle/>
          <a:p>
            <a:r>
              <a:rPr lang="de-DE" dirty="0"/>
              <a:t>Versuchsanleitung : </a:t>
            </a:r>
          </a:p>
          <a:p>
            <a:r>
              <a:rPr lang="de-DE" dirty="0">
                <a:latin typeface="Bradley Hand ITC" panose="03070402050302030203" pitchFamily="66" charset="0"/>
                <a:cs typeface="Arial" panose="020B0604020202020204" pitchFamily="34" charset="0"/>
              </a:rPr>
              <a:t>Schüttet euer Gemisch auf den Teller und trennt mit Hilfe der Pinzette die unterschiedlichen Stoffe von einander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Sortieren</a:t>
            </a:r>
          </a:p>
        </p:txBody>
      </p:sp>
      <p:pic>
        <p:nvPicPr>
          <p:cNvPr id="15" name="Picture 2" descr="Bildergebnis für Pinzette Zeichnung">
            <a:extLst>
              <a:ext uri="{FF2B5EF4-FFF2-40B4-BE49-F238E27FC236}">
                <a16:creationId xmlns:a16="http://schemas.microsoft.com/office/drawing/2014/main" id="{417A98A3-6CAE-44D3-9926-020A13A7E9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800000">
            <a:off x="7061958" y="3546266"/>
            <a:ext cx="2522119" cy="706193"/>
          </a:xfrm>
          <a:prstGeom prst="rect">
            <a:avLst/>
          </a:prstGeom>
          <a:noFill/>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5C9ABABC-EB74-492C-B918-44EBA5917A02}"/>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280FD4D0-3028-4773-9782-5502BF528C7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9DD22E79-8538-4840-8CE9-C8675ED1E946}"/>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532343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Filtrieren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07552" cy="1477328"/>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Legt einen gefalteten Filter in den Trichter. Setzt den Trichter auf ein Becherglas und schüttet euer Gemisch langsam in den Filter.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Filtrieren</a:t>
            </a:r>
          </a:p>
        </p:txBody>
      </p:sp>
      <p:pic>
        <p:nvPicPr>
          <p:cNvPr id="15" name="Picture 84" descr="D:\Eigene Dateien\Scans\Geschäft\filter_suspension1.jpg">
            <a:extLst>
              <a:ext uri="{FF2B5EF4-FFF2-40B4-BE49-F238E27FC236}">
                <a16:creationId xmlns:a16="http://schemas.microsoft.com/office/drawing/2014/main" id="{F4C1DFF1-25A0-43D4-A52E-A423BCC2D05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4166" y="2561133"/>
            <a:ext cx="2778034" cy="343379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87785"/>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687B2CCC-84ED-4399-AD5B-F4F9C4DC9B98}"/>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9175D628-ABA4-4400-9DC2-C3FEA12EF79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6FA1B370-2E5A-4B1C-87C8-916A0ECF9149}"/>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106661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2:</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8" action="ppaction://hlinksldjump"/>
            <a:hlinkHover r:id="rId8" action="ppaction://hlinksldjump"/>
            <a:extLst>
              <a:ext uri="{FF2B5EF4-FFF2-40B4-BE49-F238E27FC236}">
                <a16:creationId xmlns:a16="http://schemas.microsoft.com/office/drawing/2014/main" id="{3EB41A04-3F10-4BFE-80DD-F772B08CED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4" y="4798423"/>
            <a:ext cx="2054210" cy="1737301"/>
          </a:xfrm>
          <a:prstGeom prst="rect">
            <a:avLst/>
          </a:prstGeom>
        </p:spPr>
      </p:pic>
      <p:sp>
        <p:nvSpPr>
          <p:cNvPr id="15" name="Rahmen 14">
            <a:hlinkHover r:id="rId8" action="ppaction://hlinksldjump"/>
            <a:extLst>
              <a:ext uri="{FF2B5EF4-FFF2-40B4-BE49-F238E27FC236}">
                <a16:creationId xmlns:a16="http://schemas.microsoft.com/office/drawing/2014/main" id="{2553E755-80CD-4C6E-963F-02F9A7926892}"/>
              </a:ext>
            </a:extLst>
          </p:cNvPr>
          <p:cNvSpPr/>
          <p:nvPr/>
        </p:nvSpPr>
        <p:spPr>
          <a:xfrm rot="20568182">
            <a:off x="8375430" y="4656501"/>
            <a:ext cx="1253847" cy="1527266"/>
          </a:xfrm>
          <a:prstGeom prst="frame">
            <a:avLst>
              <a:gd name="adj1" fmla="val 31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0" name="Grafik 19" descr="Ein Bild, das Vektorgrafiken enthält.&#10;&#10;Automatisch generierte Beschreibung">
            <a:extLst>
              <a:ext uri="{FF2B5EF4-FFF2-40B4-BE49-F238E27FC236}">
                <a16:creationId xmlns:a16="http://schemas.microsoft.com/office/drawing/2014/main" id="{2EB082C7-2BCB-4AA1-AADF-4A599CAFFBC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78351" y="779305"/>
            <a:ext cx="2753462" cy="5149322"/>
          </a:xfrm>
          <a:prstGeom prst="rect">
            <a:avLst/>
          </a:prstGeom>
          <a:ln>
            <a:noFill/>
          </a:ln>
          <a:effectLst>
            <a:outerShdw blurRad="225425" dist="50800" dir="5220000" algn="ctr">
              <a:srgbClr val="000000">
                <a:alpha val="33000"/>
              </a:srgbClr>
            </a:outerShdw>
          </a:effectLst>
          <a:scene3d>
            <a:camera prst="perspectiveRight"/>
            <a:lightRig rig="threePt" dir="t"/>
          </a:scene3d>
          <a:sp3d>
            <a:bevelT/>
            <a:bevelB/>
          </a:sp3d>
        </p:spPr>
      </p:pic>
      <p:pic>
        <p:nvPicPr>
          <p:cNvPr id="2" name="Grafik 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05201" y="1025912"/>
            <a:ext cx="2725460" cy="4616604"/>
          </a:xfrm>
          <a:prstGeom prst="rect">
            <a:avLst/>
          </a:prstGeom>
          <a:scene3d>
            <a:camera prst="perspectiveRight"/>
            <a:lightRig rig="threePt" dir="t"/>
          </a:scene3d>
          <a:sp3d>
            <a:bevelT/>
            <a:bevelB/>
          </a:sp3d>
        </p:spPr>
      </p:pic>
    </p:spTree>
    <p:controls>
      <mc:AlternateContent xmlns:mc="http://schemas.openxmlformats.org/markup-compatibility/2006">
        <mc:Choice xmlns:v="urn:schemas-microsoft-com:vml" Requires="v">
          <p:control spid="7227"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4"/>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213495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Sedimentieren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40073" cy="1200329"/>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Lasst euer Gemisch aus Flüssigkeit und Feststoff  solange stehen bis sich ein Teil, das Sediment, abgesetzt hat.</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Sedimentieren</a:t>
            </a:r>
          </a:p>
        </p:txBody>
      </p:sp>
      <p:pic>
        <p:nvPicPr>
          <p:cNvPr id="15" name="Picture 82" descr="D:\Eigene Dateien\Scans\Geschäft\sedimentieren.jpg">
            <a:extLst>
              <a:ext uri="{FF2B5EF4-FFF2-40B4-BE49-F238E27FC236}">
                <a16:creationId xmlns:a16="http://schemas.microsoft.com/office/drawing/2014/main" id="{A1302CB5-A4AE-4895-B6AE-94F6FA6F86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6574" y="2993001"/>
            <a:ext cx="2959788" cy="244722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609771"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8F644BFA-8A81-4AC3-8AF2-DF861F825D95}"/>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7AA5571B-A32F-4D68-ABD6-2AA4582701F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BB79DA-3729-47B1-B50B-AFFCD8B03A2D}"/>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027124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Dekantieren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41862" y="3044116"/>
            <a:ext cx="4377314" cy="2280624"/>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Lasst euer Gemisch aus Flüssigkeit und </a:t>
            </a:r>
            <a:r>
              <a:rPr lang="de-DE" dirty="0">
                <a:solidFill>
                  <a:srgbClr val="000000"/>
                </a:solidFill>
                <a:latin typeface="Bradley Hand ITC" panose="03070402050302030203" pitchFamily="66" charset="0"/>
                <a:ea typeface="Calibri" panose="020F0502020204030204" pitchFamily="34" charset="0"/>
                <a:cs typeface="Times New Roman" panose="02020603050405020304" pitchFamily="18" charset="0"/>
              </a:rPr>
              <a:t>F</a:t>
            </a: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eststoff so lange in Ruhe stehen, bis sich der gesamte Feststoff auf den Boden gesetzt hat. Gießt die Flüssigkeit vorsichtig in ein Becherglas, ohne dass der abgesetzte Feststoff aufgewirbelt wird.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Dekantieren</a:t>
            </a:r>
          </a:p>
        </p:txBody>
      </p:sp>
      <p:pic>
        <p:nvPicPr>
          <p:cNvPr id="15" name="Picture 83" descr="D:\Eigene Dateien\Scans\Geschäft\dekantieren.jpg">
            <a:extLst>
              <a:ext uri="{FF2B5EF4-FFF2-40B4-BE49-F238E27FC236}">
                <a16:creationId xmlns:a16="http://schemas.microsoft.com/office/drawing/2014/main" id="{1975C30E-1C09-4907-A031-5353D1559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23815" y="2705031"/>
            <a:ext cx="2397353" cy="246930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90721"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30D4E3D8-5595-4A9F-BC50-636791062D0D}"/>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DF21912F-5628-407A-A0BF-D4F7432254EA}"/>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ABDD6727-01FE-4CF6-A8E6-1B4FDA9A058C}"/>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362314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Eindampfen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911374"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2557623"/>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stelle anschließend den Brenner unter den Dreifuß. Gießt das Salzwasser in ein Becherglas und erhitzt es bis kein Wasser mehr vorhanden ist</a:t>
            </a:r>
            <a:r>
              <a:rPr lang="de-DE" sz="1600"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Eindampfen</a:t>
            </a:r>
          </a:p>
        </p:txBody>
      </p:sp>
      <p:pic>
        <p:nvPicPr>
          <p:cNvPr id="15" name="Grafik 14" descr="Eindampfen.JPG">
            <a:extLst>
              <a:ext uri="{FF2B5EF4-FFF2-40B4-BE49-F238E27FC236}">
                <a16:creationId xmlns:a16="http://schemas.microsoft.com/office/drawing/2014/main" id="{5A8EC206-C8FE-4DE6-8727-B96BAFBC7FB8}"/>
              </a:ext>
            </a:extLst>
          </p:cNvPr>
          <p:cNvPicPr>
            <a:picLocks noChangeAspect="1"/>
          </p:cNvPicPr>
          <p:nvPr/>
        </p:nvPicPr>
        <p:blipFill>
          <a:blip r:embed="rId3" cstate="print"/>
          <a:stretch>
            <a:fillRect/>
          </a:stretch>
        </p:blipFill>
        <p:spPr>
          <a:xfrm>
            <a:off x="7200143" y="2783714"/>
            <a:ext cx="2171610" cy="2507318"/>
          </a:xfrm>
          <a:prstGeom prst="rect">
            <a:avLst/>
          </a:prstGeom>
          <a:ln>
            <a:noFill/>
          </a:ln>
          <a:effectLst>
            <a:softEdge rad="112500"/>
          </a:effec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2" y="-148045"/>
            <a:ext cx="12571671"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9045FBFA-8697-4384-9362-1C8791E7CE3B}"/>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CAB0A013-7D51-4335-A57D-064537B828B4}"/>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12940D78-83C6-435D-94D1-E4768C8D56A1}"/>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97844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Destillieren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4077628"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837649" cy="2917722"/>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dirty="0">
                <a:solidFill>
                  <a:srgbClr val="000000"/>
                </a:solidFill>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stellt anschließend den Brenner unter den Dreifuß. Gießt den Urin in ein Becherglas und erhitzt ihn bis zum Sieden. Haltet die Glasplatte schräg über den Dampf und stellt ein zweites Becherglas ans untere Ende der Glasplatte, so dass das Wasser in das saubere Becherglas tropft.</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Destillieren</a:t>
            </a:r>
          </a:p>
        </p:txBody>
      </p:sp>
      <p:sp>
        <p:nvSpPr>
          <p:cNvPr id="15" name="Rechteck 14">
            <a:hlinkClick r:id="rId3" action="ppaction://hlinksldjump"/>
            <a:extLst>
              <a:ext uri="{FF2B5EF4-FFF2-40B4-BE49-F238E27FC236}">
                <a16:creationId xmlns:a16="http://schemas.microsoft.com/office/drawing/2014/main" id="{A4F9C527-5762-4B41-B3A2-B365176362B4}"/>
              </a:ext>
            </a:extLst>
          </p:cNvPr>
          <p:cNvSpPr/>
          <p:nvPr/>
        </p:nvSpPr>
        <p:spPr>
          <a:xfrm>
            <a:off x="-170120" y="-161365"/>
            <a:ext cx="12590720" cy="7588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 name="Gruppieren 15">
            <a:extLst>
              <a:ext uri="{FF2B5EF4-FFF2-40B4-BE49-F238E27FC236}">
                <a16:creationId xmlns:a16="http://schemas.microsoft.com/office/drawing/2014/main" id="{581029BD-F58A-48DE-944B-BFC6BD96BE1D}"/>
              </a:ext>
            </a:extLst>
          </p:cNvPr>
          <p:cNvGrpSpPr/>
          <p:nvPr/>
        </p:nvGrpSpPr>
        <p:grpSpPr>
          <a:xfrm>
            <a:off x="10820128" y="6058135"/>
            <a:ext cx="1237035" cy="745383"/>
            <a:chOff x="10820128" y="6058135"/>
            <a:chExt cx="1237035" cy="745383"/>
          </a:xfrm>
        </p:grpSpPr>
        <p:sp>
          <p:nvSpPr>
            <p:cNvPr id="17" name="Pfeil: nach rechts 16">
              <a:hlinkClick r:id="rId4" action="ppaction://hlinksldjump"/>
              <a:extLst>
                <a:ext uri="{FF2B5EF4-FFF2-40B4-BE49-F238E27FC236}">
                  <a16:creationId xmlns:a16="http://schemas.microsoft.com/office/drawing/2014/main" id="{4D02DB6D-ACEF-4973-89B9-B97912CD9F8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hlinkClick r:id="rId4" action="ppaction://hlinksldjump"/>
              <a:extLst>
                <a:ext uri="{FF2B5EF4-FFF2-40B4-BE49-F238E27FC236}">
                  <a16:creationId xmlns:a16="http://schemas.microsoft.com/office/drawing/2014/main" id="{E98382CC-4FC2-48C1-BD49-C35AF0957C9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pic>
        <p:nvPicPr>
          <p:cNvPr id="12" name="Grafik 11">
            <a:extLst>
              <a:ext uri="{FF2B5EF4-FFF2-40B4-BE49-F238E27FC236}">
                <a16:creationId xmlns:a16="http://schemas.microsoft.com/office/drawing/2014/main" id="{04E2BE26-678A-4FC5-8B74-3125103AC34D}"/>
              </a:ext>
            </a:extLst>
          </p:cNvPr>
          <p:cNvPicPr>
            <a:picLocks noChangeAspect="1"/>
          </p:cNvPicPr>
          <p:nvPr/>
        </p:nvPicPr>
        <p:blipFill>
          <a:blip r:embed="rId5"/>
          <a:stretch>
            <a:fillRect/>
          </a:stretch>
        </p:blipFill>
        <p:spPr>
          <a:xfrm>
            <a:off x="7889083" y="3209943"/>
            <a:ext cx="1592004" cy="2394274"/>
          </a:xfrm>
          <a:prstGeom prst="rect">
            <a:avLst/>
          </a:prstGeom>
        </p:spPr>
      </p:pic>
      <p:grpSp>
        <p:nvGrpSpPr>
          <p:cNvPr id="13" name="Gruppieren 12">
            <a:extLst>
              <a:ext uri="{FF2B5EF4-FFF2-40B4-BE49-F238E27FC236}">
                <a16:creationId xmlns:a16="http://schemas.microsoft.com/office/drawing/2014/main" id="{C9181671-13F2-4040-8E62-84D24E577661}"/>
              </a:ext>
            </a:extLst>
          </p:cNvPr>
          <p:cNvGrpSpPr/>
          <p:nvPr/>
        </p:nvGrpSpPr>
        <p:grpSpPr>
          <a:xfrm>
            <a:off x="9454340" y="1676822"/>
            <a:ext cx="946179" cy="1215236"/>
            <a:chOff x="9637617" y="2028791"/>
            <a:chExt cx="946179" cy="1215236"/>
          </a:xfrm>
          <a:solidFill>
            <a:schemeClr val="bg1">
              <a:lumMod val="65000"/>
            </a:schemeClr>
          </a:solidFill>
        </p:grpSpPr>
        <p:sp>
          <p:nvSpPr>
            <p:cNvPr id="19" name="Rechteck: abgerundete Ecken 18">
              <a:extLst>
                <a:ext uri="{FF2B5EF4-FFF2-40B4-BE49-F238E27FC236}">
                  <a16:creationId xmlns:a16="http://schemas.microsoft.com/office/drawing/2014/main" id="{1CF7B12F-F4B2-4C25-9FEF-AA329DAEEF42}"/>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3674EFD5-93E9-4D0A-A8F2-CB0683524FFC}"/>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spTree>
    <p:extLst>
      <p:ext uri="{BB962C8B-B14F-4D97-AF65-F5344CB8AC3E}">
        <p14:creationId xmlns:p14="http://schemas.microsoft.com/office/powerpoint/2010/main" val="2605224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Extrahieren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Löslichkeit</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1" y="3050069"/>
            <a:ext cx="7443789" cy="2325765"/>
          </a:xfrm>
          <a:prstGeom prst="rect">
            <a:avLst/>
          </a:prstGeom>
          <a:noFill/>
        </p:spPr>
        <p:txBody>
          <a:bodyPr wrap="square" rtlCol="0">
            <a:spAutoFit/>
          </a:bodyPr>
          <a:lstStyle/>
          <a:p>
            <a:r>
              <a:rPr lang="de-DE" dirty="0"/>
              <a:t>Erläuterung mit Hilfe von Fachbegriffen: </a:t>
            </a:r>
          </a:p>
          <a:p>
            <a:endParaRPr lang="de-DE" dirty="0"/>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Schneidet die Orangenschalen klein und übergießt die kleingeschnittenen Schalen mit Öl oder Alkohol. Drückt die Schalen mit Hilfe des Löffels fest an den Boden. Lasst das Gemisch einige Zeit stehen. Dekantiert die Flüssigkeit von den Schalen ab.</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Extrahieren</a:t>
            </a:r>
          </a:p>
        </p:txBody>
      </p:sp>
      <p:sp>
        <p:nvSpPr>
          <p:cNvPr id="15" name="Rechteck 14">
            <a:hlinkClick r:id="rId3" action="ppaction://hlinksldjump"/>
            <a:extLst>
              <a:ext uri="{FF2B5EF4-FFF2-40B4-BE49-F238E27FC236}">
                <a16:creationId xmlns:a16="http://schemas.microsoft.com/office/drawing/2014/main" id="{A4F9C527-5762-4B41-B3A2-B365176362B4}"/>
              </a:ext>
            </a:extLst>
          </p:cNvPr>
          <p:cNvSpPr/>
          <p:nvPr/>
        </p:nvSpPr>
        <p:spPr>
          <a:xfrm>
            <a:off x="-170122" y="-457200"/>
            <a:ext cx="12609771" cy="7883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AF91E6C8-827B-43CB-8EBC-65D713E7C37A}"/>
              </a:ext>
            </a:extLst>
          </p:cNvPr>
          <p:cNvGrpSpPr/>
          <p:nvPr/>
        </p:nvGrpSpPr>
        <p:grpSpPr>
          <a:xfrm>
            <a:off x="10820128" y="6058135"/>
            <a:ext cx="1237035" cy="745383"/>
            <a:chOff x="10820128" y="6058135"/>
            <a:chExt cx="1237035" cy="745383"/>
          </a:xfrm>
        </p:grpSpPr>
        <p:sp>
          <p:nvSpPr>
            <p:cNvPr id="19" name="Pfeil: nach rechts 18">
              <a:hlinkClick r:id="rId4" action="ppaction://hlinksldjump"/>
              <a:extLst>
                <a:ext uri="{FF2B5EF4-FFF2-40B4-BE49-F238E27FC236}">
                  <a16:creationId xmlns:a16="http://schemas.microsoft.com/office/drawing/2014/main" id="{2242DD3F-E474-458B-BF71-500E6CAE9407}"/>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32F8B569-DC97-4C82-81F3-8D494EE33027}"/>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72187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48097" y="344129"/>
            <a:ext cx="11943754" cy="569387"/>
          </a:xfrm>
          <a:prstGeom prst="rect">
            <a:avLst/>
          </a:prstGeom>
          <a:noFill/>
        </p:spPr>
        <p:txBody>
          <a:bodyPr wrap="square" rtlCol="0">
            <a:spAutoFit/>
          </a:bodyPr>
          <a:lstStyle/>
          <a:p>
            <a:r>
              <a:rPr lang="de-DE" sz="3100" b="1" dirty="0"/>
              <a:t>Hier findest du alle großen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22" name="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1" name="Textfeld 30">
            <a:hlinkClick r:id="rId5" action="ppaction://hlinksldjump"/>
            <a:extLst>
              <a:ext uri="{FF2B5EF4-FFF2-40B4-BE49-F238E27FC236}">
                <a16:creationId xmlns:a16="http://schemas.microsoft.com/office/drawing/2014/main" id="{28A9ABA0-5EAB-442D-8926-3C2CFB5F630B}"/>
              </a:ext>
            </a:extLst>
          </p:cNvPr>
          <p:cNvSpPr txBox="1"/>
          <p:nvPr/>
        </p:nvSpPr>
        <p:spPr>
          <a:xfrm>
            <a:off x="3624209" y="3354491"/>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2" name="Textfeld 31">
            <a:hlinkClick r:id="rId6"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7" action="ppaction://hlinksldjump"/>
            <a:extLst>
              <a:ext uri="{FF2B5EF4-FFF2-40B4-BE49-F238E27FC236}">
                <a16:creationId xmlns:a16="http://schemas.microsoft.com/office/drawing/2014/main" id="{83D34636-5644-4467-900E-B5A055B1CF7B}"/>
              </a:ext>
            </a:extLst>
          </p:cNvPr>
          <p:cNvSpPr txBox="1"/>
          <p:nvPr/>
        </p:nvSpPr>
        <p:spPr>
          <a:xfrm>
            <a:off x="9908765" y="3367889"/>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Tree>
    <p:extLst>
      <p:ext uri="{BB962C8B-B14F-4D97-AF65-F5344CB8AC3E}">
        <p14:creationId xmlns:p14="http://schemas.microsoft.com/office/powerpoint/2010/main" val="3915453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17" name="Gruppieren 16">
            <a:extLst>
              <a:ext uri="{FF2B5EF4-FFF2-40B4-BE49-F238E27FC236}">
                <a16:creationId xmlns:a16="http://schemas.microsoft.com/office/drawing/2014/main" id="{A5C27B47-E971-4278-AC11-0DF2F0FA7101}"/>
              </a:ext>
            </a:extLst>
          </p:cNvPr>
          <p:cNvGrpSpPr/>
          <p:nvPr/>
        </p:nvGrpSpPr>
        <p:grpSpPr>
          <a:xfrm>
            <a:off x="6279478" y="2161152"/>
            <a:ext cx="2567503" cy="2909550"/>
            <a:chOff x="2635652" y="1250897"/>
            <a:chExt cx="2567503" cy="2909550"/>
          </a:xfrm>
        </p:grpSpPr>
        <p:sp>
          <p:nvSpPr>
            <p:cNvPr id="19"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0" name="Textfeld 19">
              <a:extLst>
                <a:ext uri="{FF2B5EF4-FFF2-40B4-BE49-F238E27FC236}">
                  <a16:creationId xmlns:a16="http://schemas.microsoft.com/office/drawing/2014/main" id="{AF66920D-361E-40FF-AB93-FE5FDAB6096C}"/>
                </a:ext>
              </a:extLst>
            </p:cNvPr>
            <p:cNvSpPr txBox="1"/>
            <p:nvPr/>
          </p:nvSpPr>
          <p:spPr>
            <a:xfrm>
              <a:off x="2852896" y="1298125"/>
              <a:ext cx="2315510" cy="2862322"/>
            </a:xfrm>
            <a:prstGeom prst="rect">
              <a:avLst/>
            </a:prstGeom>
            <a:noFill/>
          </p:spPr>
          <p:txBody>
            <a:bodyPr wrap="square" rtlCol="0">
              <a:spAutoFit/>
            </a:bodyPr>
            <a:lstStyle/>
            <a:p>
              <a:r>
                <a:rPr lang="de-DE" dirty="0">
                  <a:latin typeface="Bradley Hand ITC" panose="03070402050302030203" pitchFamily="66" charset="0"/>
                </a:rPr>
                <a:t>Beim Sedimentieren wird ein Stoffgemisch aufgrund der unterschiedlichen Dichten getrennt. Der Feststoff mit der höheren Dichte setzt sich am Boden des Gefäßes ab.  </a:t>
              </a:r>
              <a:endParaRPr lang="de-DE" dirty="0"/>
            </a:p>
          </p:txBody>
        </p:sp>
      </p:grpSp>
      <p:grpSp>
        <p:nvGrpSpPr>
          <p:cNvPr id="21" name="Gruppieren 20">
            <a:extLst>
              <a:ext uri="{FF2B5EF4-FFF2-40B4-BE49-F238E27FC236}">
                <a16:creationId xmlns:a16="http://schemas.microsoft.com/office/drawing/2014/main" id="{67C31A1E-C9AA-446C-8722-9B88A1BA4AFD}"/>
              </a:ext>
            </a:extLst>
          </p:cNvPr>
          <p:cNvGrpSpPr/>
          <p:nvPr/>
        </p:nvGrpSpPr>
        <p:grpSpPr>
          <a:xfrm>
            <a:off x="6145831" y="2168883"/>
            <a:ext cx="2834796" cy="2894088"/>
            <a:chOff x="3531451" y="1217552"/>
            <a:chExt cx="4465161" cy="4422895"/>
          </a:xfrm>
          <a:solidFill>
            <a:schemeClr val="bg1">
              <a:lumMod val="50000"/>
            </a:schemeClr>
          </a:solidFill>
        </p:grpSpPr>
        <p:sp>
          <p:nvSpPr>
            <p:cNvPr id="2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4" name="Textfeld 2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25" name="Gruppieren 24">
            <a:extLst>
              <a:ext uri="{FF2B5EF4-FFF2-40B4-BE49-F238E27FC236}">
                <a16:creationId xmlns:a16="http://schemas.microsoft.com/office/drawing/2014/main" id="{B7A46FF7-9685-4128-BCAE-B16A21B97CB7}"/>
              </a:ext>
            </a:extLst>
          </p:cNvPr>
          <p:cNvGrpSpPr/>
          <p:nvPr/>
        </p:nvGrpSpPr>
        <p:grpSpPr>
          <a:xfrm>
            <a:off x="2180839" y="2161151"/>
            <a:ext cx="2567503" cy="2894088"/>
            <a:chOff x="1592456" y="3566669"/>
            <a:chExt cx="2567503" cy="2894088"/>
          </a:xfrm>
        </p:grpSpPr>
        <p:grpSp>
          <p:nvGrpSpPr>
            <p:cNvPr id="26" name="Gruppieren 25">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28"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9" name="Textfeld 28">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27" name="Rechteck 26">
              <a:extLst>
                <a:ext uri="{FF2B5EF4-FFF2-40B4-BE49-F238E27FC236}">
                  <a16:creationId xmlns:a16="http://schemas.microsoft.com/office/drawing/2014/main" id="{1CAD30BF-520D-4BBB-AD1F-FDFDC564A007}"/>
                </a:ext>
              </a:extLst>
            </p:cNvPr>
            <p:cNvSpPr/>
            <p:nvPr/>
          </p:nvSpPr>
          <p:spPr>
            <a:xfrm>
              <a:off x="1692618" y="3674794"/>
              <a:ext cx="2418397" cy="2585323"/>
            </a:xfrm>
            <a:prstGeom prst="rect">
              <a:avLst/>
            </a:prstGeom>
          </p:spPr>
          <p:txBody>
            <a:bodyPr wrap="square">
              <a:spAutoFit/>
            </a:bodyPr>
            <a:lstStyle/>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grpSp>
      <p:grpSp>
        <p:nvGrpSpPr>
          <p:cNvPr id="30" name="Gruppieren 29">
            <a:extLst>
              <a:ext uri="{FF2B5EF4-FFF2-40B4-BE49-F238E27FC236}">
                <a16:creationId xmlns:a16="http://schemas.microsoft.com/office/drawing/2014/main" id="{EB2DC84D-FC90-4510-AD3F-4955F5A61B0D}"/>
              </a:ext>
            </a:extLst>
          </p:cNvPr>
          <p:cNvGrpSpPr/>
          <p:nvPr/>
        </p:nvGrpSpPr>
        <p:grpSpPr>
          <a:xfrm>
            <a:off x="2180836" y="2157793"/>
            <a:ext cx="2567503" cy="2894088"/>
            <a:chOff x="3741962" y="1217552"/>
            <a:chExt cx="4044141" cy="4422895"/>
          </a:xfrm>
          <a:solidFill>
            <a:schemeClr val="bg1">
              <a:lumMod val="50000"/>
            </a:schemeClr>
          </a:solidFill>
        </p:grpSpPr>
        <p:sp>
          <p:nvSpPr>
            <p:cNvPr id="37"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8" name="Textfeld 37">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spTree>
    <p:extLst>
      <p:ext uri="{BB962C8B-B14F-4D97-AF65-F5344CB8AC3E}">
        <p14:creationId xmlns:p14="http://schemas.microsoft.com/office/powerpoint/2010/main" val="263517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nextCondLst>
                <p:cond evt="onClick" delay="0">
                  <p:tgtEl>
                    <p:spTgt spid="2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17" name="Gruppieren 16">
            <a:extLst>
              <a:ext uri="{FF2B5EF4-FFF2-40B4-BE49-F238E27FC236}">
                <a16:creationId xmlns:a16="http://schemas.microsoft.com/office/drawing/2014/main" id="{A5C27B47-E971-4278-AC11-0DF2F0FA7101}"/>
              </a:ext>
            </a:extLst>
          </p:cNvPr>
          <p:cNvGrpSpPr/>
          <p:nvPr/>
        </p:nvGrpSpPr>
        <p:grpSpPr>
          <a:xfrm>
            <a:off x="6092463" y="2161152"/>
            <a:ext cx="2617657" cy="2894088"/>
            <a:chOff x="2635652" y="1250897"/>
            <a:chExt cx="2617657" cy="2894088"/>
          </a:xfrm>
        </p:grpSpPr>
        <p:sp>
          <p:nvSpPr>
            <p:cNvPr id="19"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0" name="Textfeld 19">
              <a:extLst>
                <a:ext uri="{FF2B5EF4-FFF2-40B4-BE49-F238E27FC236}">
                  <a16:creationId xmlns:a16="http://schemas.microsoft.com/office/drawing/2014/main" id="{AF66920D-361E-40FF-AB93-FE5FDAB6096C}"/>
                </a:ext>
              </a:extLst>
            </p:cNvPr>
            <p:cNvSpPr txBox="1"/>
            <p:nvPr/>
          </p:nvSpPr>
          <p:spPr>
            <a:xfrm>
              <a:off x="2937799" y="2351496"/>
              <a:ext cx="2315510" cy="523220"/>
            </a:xfrm>
            <a:prstGeom prst="rect">
              <a:avLst/>
            </a:prstGeom>
            <a:noFill/>
          </p:spPr>
          <p:txBody>
            <a:bodyPr wrap="square" rtlCol="0">
              <a:spAutoFit/>
            </a:bodyPr>
            <a:lstStyle/>
            <a:p>
              <a:r>
                <a:rPr lang="de-DE" sz="2800" dirty="0">
                  <a:latin typeface="Bradley Hand ITC" panose="03070402050302030203" pitchFamily="66" charset="0"/>
                </a:rPr>
                <a:t>Bechergläser</a:t>
              </a:r>
              <a:endParaRPr lang="de-DE" sz="2800" dirty="0"/>
            </a:p>
          </p:txBody>
        </p:sp>
      </p:grpSp>
      <p:grpSp>
        <p:nvGrpSpPr>
          <p:cNvPr id="25" name="Gruppieren 24">
            <a:extLst>
              <a:ext uri="{FF2B5EF4-FFF2-40B4-BE49-F238E27FC236}">
                <a16:creationId xmlns:a16="http://schemas.microsoft.com/office/drawing/2014/main" id="{67C31A1E-C9AA-446C-8722-9B88A1BA4AFD}"/>
              </a:ext>
            </a:extLst>
          </p:cNvPr>
          <p:cNvGrpSpPr/>
          <p:nvPr/>
        </p:nvGrpSpPr>
        <p:grpSpPr>
          <a:xfrm>
            <a:off x="5956604" y="2161152"/>
            <a:ext cx="2834796" cy="2894088"/>
            <a:chOff x="3531451" y="1217552"/>
            <a:chExt cx="4465161" cy="4422895"/>
          </a:xfrm>
          <a:solidFill>
            <a:schemeClr val="bg1">
              <a:lumMod val="50000"/>
            </a:schemeClr>
          </a:solidFill>
        </p:grpSpPr>
        <p:sp>
          <p:nvSpPr>
            <p:cNvPr id="26"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7" name="Textfeld 26">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28" name="Gruppieren 27">
            <a:extLst>
              <a:ext uri="{FF2B5EF4-FFF2-40B4-BE49-F238E27FC236}">
                <a16:creationId xmlns:a16="http://schemas.microsoft.com/office/drawing/2014/main" id="{B7A46FF7-9685-4128-BCAE-B16A21B97CB7}"/>
              </a:ext>
            </a:extLst>
          </p:cNvPr>
          <p:cNvGrpSpPr/>
          <p:nvPr/>
        </p:nvGrpSpPr>
        <p:grpSpPr>
          <a:xfrm>
            <a:off x="2005051" y="2161152"/>
            <a:ext cx="2700582" cy="2894088"/>
            <a:chOff x="1592456" y="3566669"/>
            <a:chExt cx="2700582" cy="2894088"/>
          </a:xfrm>
        </p:grpSpPr>
        <p:grpSp>
          <p:nvGrpSpPr>
            <p:cNvPr id="29" name="Gruppieren 28">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37"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8" name="Textfeld 37">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30" name="Rechteck 29">
              <a:extLst>
                <a:ext uri="{FF2B5EF4-FFF2-40B4-BE49-F238E27FC236}">
                  <a16:creationId xmlns:a16="http://schemas.microsoft.com/office/drawing/2014/main" id="{1CAD30BF-520D-4BBB-AD1F-FDFDC564A007}"/>
                </a:ext>
              </a:extLst>
            </p:cNvPr>
            <p:cNvSpPr/>
            <p:nvPr/>
          </p:nvSpPr>
          <p:spPr>
            <a:xfrm>
              <a:off x="1874641" y="4692724"/>
              <a:ext cx="2418397" cy="523220"/>
            </a:xfrm>
            <a:prstGeom prst="rect">
              <a:avLst/>
            </a:prstGeom>
          </p:spPr>
          <p:txBody>
            <a:bodyPr wrap="square">
              <a:spAutoFit/>
            </a:bodyPr>
            <a:lstStyle/>
            <a:p>
              <a:r>
                <a:rPr lang="de-DE" sz="2800" dirty="0">
                  <a:latin typeface="Bradley Hand ITC" panose="03070402050302030203" pitchFamily="66" charset="0"/>
                  <a:cs typeface="Arial" panose="020B0604020202020204" pitchFamily="34" charset="0"/>
                </a:rPr>
                <a:t>Bechergläser</a:t>
              </a:r>
            </a:p>
          </p:txBody>
        </p:sp>
      </p:grpSp>
      <p:grpSp>
        <p:nvGrpSpPr>
          <p:cNvPr id="39" name="Gruppieren 38">
            <a:extLst>
              <a:ext uri="{FF2B5EF4-FFF2-40B4-BE49-F238E27FC236}">
                <a16:creationId xmlns:a16="http://schemas.microsoft.com/office/drawing/2014/main" id="{EB2DC84D-FC90-4510-AD3F-4955F5A61B0D}"/>
              </a:ext>
            </a:extLst>
          </p:cNvPr>
          <p:cNvGrpSpPr/>
          <p:nvPr/>
        </p:nvGrpSpPr>
        <p:grpSpPr>
          <a:xfrm>
            <a:off x="2003300" y="2167066"/>
            <a:ext cx="2567503" cy="2894088"/>
            <a:chOff x="3741962" y="1217552"/>
            <a:chExt cx="4044141" cy="4422895"/>
          </a:xfrm>
          <a:solidFill>
            <a:schemeClr val="bg1">
              <a:lumMod val="50000"/>
            </a:schemeClr>
          </a:solidFill>
        </p:grpSpPr>
        <p:sp>
          <p:nvSpPr>
            <p:cNvPr id="40"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1" name="Textfeld 40">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spTree>
    <p:extLst>
      <p:ext uri="{BB962C8B-B14F-4D97-AF65-F5344CB8AC3E}">
        <p14:creationId xmlns:p14="http://schemas.microsoft.com/office/powerpoint/2010/main" val="4243602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nextCondLst>
                <p:cond evt="onClick" delay="0">
                  <p:tgtEl>
                    <p:spTgt spid="1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045373" y="2161152"/>
            <a:ext cx="2567503" cy="2894088"/>
            <a:chOff x="3741962" y="1217550"/>
            <a:chExt cx="4044141" cy="4422895"/>
          </a:xfrm>
          <a:solidFill>
            <a:schemeClr val="bg1">
              <a:lumMod val="50000"/>
            </a:schemeClr>
          </a:solidFill>
        </p:grpSpPr>
        <p:sp>
          <p:nvSpPr>
            <p:cNvPr id="18" name="Rechteck: abgerundete Ecken 17">
              <a:hlinkClick r:id="rId5" action="ppaction://hlinksldjump"/>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hlinkClick r:id="rId5" action="ppaction://hlinksldjump"/>
              <a:extLst>
                <a:ext uri="{FF2B5EF4-FFF2-40B4-BE49-F238E27FC236}">
                  <a16:creationId xmlns:a16="http://schemas.microsoft.com/office/drawing/2014/main" id="{4B2EC2F1-2D1B-4489-A54B-D7FC80863E6A}"/>
                </a:ext>
              </a:extLst>
            </p:cNvPr>
            <p:cNvSpPr txBox="1"/>
            <p:nvPr/>
          </p:nvSpPr>
          <p:spPr>
            <a:xfrm>
              <a:off x="4208176" y="2229583"/>
              <a:ext cx="3111710" cy="799612"/>
            </a:xfrm>
            <a:prstGeom prst="rect">
              <a:avLst/>
            </a:prstGeom>
            <a:grpFill/>
          </p:spPr>
          <p:txBody>
            <a:bodyPr wrap="square" rtlCol="0">
              <a:spAutoFit/>
            </a:bodyPr>
            <a:lstStyle/>
            <a:p>
              <a:pPr algn="ctr"/>
              <a:r>
                <a:rPr lang="de-DE" sz="2800" dirty="0">
                  <a:solidFill>
                    <a:schemeClr val="bg1">
                      <a:lumMod val="95000"/>
                    </a:schemeClr>
                  </a:solidFill>
                </a:rPr>
                <a:t>Dekantieren</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6046084" y="2161152"/>
            <a:ext cx="2567503" cy="2894088"/>
            <a:chOff x="3741962" y="1217552"/>
            <a:chExt cx="4044141" cy="4422895"/>
          </a:xfrm>
          <a:solidFill>
            <a:schemeClr val="bg1">
              <a:lumMod val="50000"/>
            </a:schemeClr>
          </a:solidFill>
        </p:grpSpPr>
        <p:sp>
          <p:nvSpPr>
            <p:cNvPr id="35" name="Rechteck: abgerundete Ecken 34">
              <a:hlinkClick r:id="rId6" action="ppaction://hlinksldjump"/>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hlinkClick r:id="rId6" action="ppaction://hlinksldjump"/>
              <a:extLst>
                <a:ext uri="{FF2B5EF4-FFF2-40B4-BE49-F238E27FC236}">
                  <a16:creationId xmlns:a16="http://schemas.microsoft.com/office/drawing/2014/main" id="{992F9F8D-6689-40CA-89C8-4EF5BA34C145}"/>
                </a:ext>
              </a:extLst>
            </p:cNvPr>
            <p:cNvSpPr txBox="1"/>
            <p:nvPr/>
          </p:nvSpPr>
          <p:spPr>
            <a:xfrm>
              <a:off x="3975070" y="2196648"/>
              <a:ext cx="3577924" cy="705540"/>
            </a:xfrm>
            <a:prstGeom prst="rect">
              <a:avLst/>
            </a:prstGeom>
            <a:grpFill/>
          </p:spPr>
          <p:txBody>
            <a:bodyPr wrap="square" rtlCol="0">
              <a:spAutoFit/>
            </a:bodyPr>
            <a:lstStyle/>
            <a:p>
              <a:pPr algn="ctr"/>
              <a:r>
                <a:rPr lang="de-DE" sz="2400" dirty="0">
                  <a:solidFill>
                    <a:schemeClr val="bg1">
                      <a:lumMod val="95000"/>
                    </a:schemeClr>
                  </a:solidFill>
                </a:rPr>
                <a:t>Sedimentieren</a:t>
              </a:r>
            </a:p>
          </p:txBody>
        </p:sp>
      </p:grpSp>
    </p:spTree>
    <p:extLst>
      <p:ext uri="{BB962C8B-B14F-4D97-AF65-F5344CB8AC3E}">
        <p14:creationId xmlns:p14="http://schemas.microsoft.com/office/powerpoint/2010/main" val="460000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Sedimentieren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40073" cy="2585323"/>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Sedimentieren bedeutet, dass sich ein Stoff auf dem Boden „absetzt“.</a:t>
            </a:r>
          </a:p>
          <a:p>
            <a:endParaRPr lang="de-DE" dirty="0">
              <a:latin typeface="Bradley Hand ITC" panose="03070402050302030203" pitchFamily="66" charset="0"/>
              <a:cs typeface="Arial" panose="020B0604020202020204" pitchFamily="34" charset="0"/>
            </a:endParaRPr>
          </a:p>
          <a:p>
            <a:r>
              <a:rPr lang="de-DE" dirty="0">
                <a:latin typeface="Bradley Hand ITC" panose="03070402050302030203" pitchFamily="66" charset="0"/>
                <a:cs typeface="Arial" panose="020B0604020202020204" pitchFamily="34" charset="0"/>
              </a:rPr>
              <a:t>Lasst euer Gemisch solange stehen bis sich ein Teil abgesetzt hat</a:t>
            </a:r>
          </a:p>
          <a:p>
            <a:endParaRPr lang="de-DE" dirty="0">
              <a:latin typeface="Bradley Hand ITC" panose="03070402050302030203" pitchFamily="66" charset="0"/>
              <a:cs typeface="Arial" panose="020B0604020202020204" pitchFamily="34" charset="0"/>
            </a:endParaRPr>
          </a:p>
          <a:p>
            <a:r>
              <a:rPr lang="de-DE" dirty="0">
                <a:latin typeface="Bradley Hand ITC" panose="03070402050302030203" pitchFamily="66" charset="0"/>
                <a:cs typeface="Arial" panose="020B0604020202020204" pitchFamily="34" charset="0"/>
              </a:rPr>
              <a:t>Das Sediment sammelt sich am Boden des Gefäßes.</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Sedimentieren</a:t>
            </a:r>
          </a:p>
        </p:txBody>
      </p:sp>
      <p:pic>
        <p:nvPicPr>
          <p:cNvPr id="15" name="Picture 82" descr="D:\Eigene Dateien\Scans\Geschäft\sedimentieren.jpg">
            <a:extLst>
              <a:ext uri="{FF2B5EF4-FFF2-40B4-BE49-F238E27FC236}">
                <a16:creationId xmlns:a16="http://schemas.microsoft.com/office/drawing/2014/main" id="{A1302CB5-A4AE-4895-B6AE-94F6FA6F86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6574" y="2993001"/>
            <a:ext cx="2959788" cy="244722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2" y="-148045"/>
            <a:ext cx="12673547"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8F644BFA-8A81-4AC3-8AF2-DF861F825D95}"/>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7AA5571B-A32F-4D68-ABD6-2AA4582701F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BB79DA-3729-47B1-B50B-AFFCD8B03A2D}"/>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1778779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2:</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8" action="ppaction://hlinksldjump"/>
            <a:extLst>
              <a:ext uri="{FF2B5EF4-FFF2-40B4-BE49-F238E27FC236}">
                <a16:creationId xmlns:a16="http://schemas.microsoft.com/office/drawing/2014/main" id="{A4F9C527-5762-4B41-B3A2-B365176362B4}"/>
              </a:ext>
            </a:extLst>
          </p:cNvPr>
          <p:cNvSpPr/>
          <p:nvPr/>
        </p:nvSpPr>
        <p:spPr>
          <a:xfrm>
            <a:off x="-156754" y="-234778"/>
            <a:ext cx="12514217" cy="7661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9" action="ppaction://hlinksldjump" tooltip="Hallo, ich bin Jana"/>
            <a:extLst>
              <a:ext uri="{FF2B5EF4-FFF2-40B4-BE49-F238E27FC236}">
                <a16:creationId xmlns:a16="http://schemas.microsoft.com/office/drawing/2014/main" id="{3EB41A04-3F10-4BFE-80DD-F772B08CED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2" name="Rechteck 1">
            <a:hlinkClick r:id="rId9" action="ppaction://hlinksldjump"/>
            <a:hlinkHover r:id="rId12"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3"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sp>
        <p:nvSpPr>
          <p:cNvPr id="14" name="Sprechblase: rechteckig mit abgerundeten Ecken 13">
            <a:extLst>
              <a:ext uri="{FF2B5EF4-FFF2-40B4-BE49-F238E27FC236}">
                <a16:creationId xmlns:a16="http://schemas.microsoft.com/office/drawing/2014/main" id="{5BB1D7B9-9C04-4A7E-8870-3C0BE9DFE5E4}"/>
              </a:ext>
            </a:extLst>
          </p:cNvPr>
          <p:cNvSpPr/>
          <p:nvPr/>
        </p:nvSpPr>
        <p:spPr>
          <a:xfrm>
            <a:off x="351765" y="3876587"/>
            <a:ext cx="1855381" cy="904419"/>
          </a:xfrm>
          <a:prstGeom prst="wedgeRoundRectCallout">
            <a:avLst>
              <a:gd name="adj1" fmla="val -21302"/>
              <a:gd name="adj2" fmla="val 7790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5" name="Textfeld 14">
            <a:extLst>
              <a:ext uri="{FF2B5EF4-FFF2-40B4-BE49-F238E27FC236}">
                <a16:creationId xmlns:a16="http://schemas.microsoft.com/office/drawing/2014/main" id="{D697C47C-9E97-4353-9F16-F144B65A533D}"/>
              </a:ext>
            </a:extLst>
          </p:cNvPr>
          <p:cNvSpPr txBox="1"/>
          <p:nvPr/>
        </p:nvSpPr>
        <p:spPr>
          <a:xfrm>
            <a:off x="519990" y="3896804"/>
            <a:ext cx="1613609" cy="923330"/>
          </a:xfrm>
          <a:prstGeom prst="rect">
            <a:avLst/>
          </a:prstGeom>
          <a:noFill/>
        </p:spPr>
        <p:txBody>
          <a:bodyPr wrap="square" rtlCol="0">
            <a:spAutoFit/>
          </a:bodyPr>
          <a:lstStyle/>
          <a:p>
            <a:pPr algn="ctr"/>
            <a:r>
              <a:rPr lang="de-DE" dirty="0"/>
              <a:t>Hallo, ich bin dein Hilfealligator.</a:t>
            </a:r>
          </a:p>
        </p:txBody>
      </p:sp>
      <p:sp>
        <p:nvSpPr>
          <p:cNvPr id="10" name="Rahmen 9">
            <a:hlinkHover r:id="rId9" action="ppaction://hlinksldjump"/>
            <a:extLst>
              <a:ext uri="{FF2B5EF4-FFF2-40B4-BE49-F238E27FC236}">
                <a16:creationId xmlns:a16="http://schemas.microsoft.com/office/drawing/2014/main" id="{683F33E0-035C-448E-A9E4-6A8368D1525A}"/>
              </a:ext>
            </a:extLst>
          </p:cNvPr>
          <p:cNvSpPr/>
          <p:nvPr/>
        </p:nvSpPr>
        <p:spPr>
          <a:xfrm>
            <a:off x="63369" y="4744820"/>
            <a:ext cx="1689463" cy="2185228"/>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ontrols>
      <mc:AlternateContent xmlns:mc="http://schemas.openxmlformats.org/markup-compatibility/2006">
        <mc:Choice xmlns:v="urn:schemas-microsoft-com:vml" Requires="v">
          <p:control spid="8244"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5"/>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142303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Dekantieren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41862" y="3044116"/>
            <a:ext cx="4377314" cy="2862322"/>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Dekantieren bedeutet, dass eine Flüssigkeit „abgegossen“ wird.</a:t>
            </a:r>
          </a:p>
          <a:p>
            <a:endParaRPr lang="de-DE" dirty="0">
              <a:latin typeface="Bradley Hand ITC" panose="03070402050302030203" pitchFamily="66" charset="0"/>
              <a:cs typeface="Arial" panose="020B0604020202020204" pitchFamily="34" charset="0"/>
            </a:endParaRPr>
          </a:p>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endParaRPr lang="de-DE" dirty="0">
              <a:latin typeface="Bradley Hand ITC" panose="03070402050302030203" pitchFamily="66" charset="0"/>
              <a:cs typeface="Arial" panose="020B0604020202020204" pitchFamily="34" charset="0"/>
            </a:endParaRP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Dekantieren</a:t>
            </a:r>
          </a:p>
        </p:txBody>
      </p:sp>
      <p:pic>
        <p:nvPicPr>
          <p:cNvPr id="15" name="Picture 83" descr="D:\Eigene Dateien\Scans\Geschäft\dekantieren.jpg">
            <a:extLst>
              <a:ext uri="{FF2B5EF4-FFF2-40B4-BE49-F238E27FC236}">
                <a16:creationId xmlns:a16="http://schemas.microsoft.com/office/drawing/2014/main" id="{1975C30E-1C09-4907-A031-5353D1559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23815" y="2705031"/>
            <a:ext cx="2397353" cy="246930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30D4E3D8-5595-4A9F-BC50-636791062D0D}"/>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DF21912F-5628-407A-A0BF-D4F7432254EA}"/>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ABDD6727-01FE-4CF6-A8E6-1B4FDA9A058C}"/>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524992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extLst>
              <a:ext uri="{FF2B5EF4-FFF2-40B4-BE49-F238E27FC236}">
                <a16:creationId xmlns:a16="http://schemas.microsoft.com/office/drawing/2014/main" id="{3EB41A04-3F10-4BFE-80DD-F772B08CED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96637" y="4579947"/>
            <a:ext cx="2606967" cy="1955777"/>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73459" y="1197239"/>
            <a:ext cx="2867016" cy="5149322"/>
          </a:xfrm>
          <a:prstGeom prst="rect">
            <a:avLst/>
          </a:prstGeom>
          <a:ln>
            <a:noFill/>
          </a:ln>
          <a:effectLst>
            <a:outerShdw blurRad="225425" dist="50800" dir="5220000" algn="ctr">
              <a:srgbClr val="000000">
                <a:alpha val="33000"/>
              </a:srgbClr>
            </a:outerShdw>
          </a:effectLst>
          <a:scene3d>
            <a:camera prst="obliqueTopRight"/>
            <a:lightRig rig="sunrise" dir="t"/>
          </a:scene3d>
          <a:sp3d extrusionH="254000">
            <a:bevelT w="82550" h="44450" prst="angle"/>
            <a:bevelB w="82550" h="44450" prst="angle"/>
            <a:contourClr>
              <a:srgbClr val="FFFFFF"/>
            </a:contourClr>
          </a:sp3d>
        </p:spPr>
      </p:pic>
      <p:sp>
        <p:nvSpPr>
          <p:cNvPr id="15" name="Textfeld 14">
            <a:extLst>
              <a:ext uri="{FF2B5EF4-FFF2-40B4-BE49-F238E27FC236}">
                <a16:creationId xmlns:a16="http://schemas.microsoft.com/office/drawing/2014/main" id="{BF921768-1B47-420F-833B-B5FFC15B8D26}"/>
              </a:ext>
            </a:extLst>
          </p:cNvPr>
          <p:cNvSpPr txBox="1"/>
          <p:nvPr/>
        </p:nvSpPr>
        <p:spPr>
          <a:xfrm>
            <a:off x="4377738" y="53420"/>
            <a:ext cx="7814262" cy="1446550"/>
          </a:xfrm>
          <a:prstGeom prst="rect">
            <a:avLst/>
          </a:prstGeom>
          <a:noFill/>
        </p:spPr>
        <p:txBody>
          <a:bodyPr wrap="square" rtlCol="0">
            <a:spAutoFit/>
          </a:bodyPr>
          <a:lstStyle/>
          <a:p>
            <a:r>
              <a:rPr lang="de-DE" sz="4400" dirty="0"/>
              <a:t>Erklärt Jana in einer WhatsApp, wie sie ihr Problem lösen kann. </a:t>
            </a:r>
          </a:p>
        </p:txBody>
      </p:sp>
      <p:sp>
        <p:nvSpPr>
          <p:cNvPr id="14" name="Rechteck 13">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p:cNvGrpSpPr/>
          <p:nvPr/>
        </p:nvGrpSpPr>
        <p:grpSpPr>
          <a:xfrm>
            <a:off x="10479024" y="6058135"/>
            <a:ext cx="1594697" cy="829345"/>
            <a:chOff x="10820128" y="6058135"/>
            <a:chExt cx="1253593" cy="829345"/>
          </a:xfrm>
        </p:grpSpPr>
        <p:sp>
          <p:nvSpPr>
            <p:cNvPr id="17" name="Pfeil: nach rechts 11">
              <a:hlinkClick r:id="rId11"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320177E9-2F55-4A3A-91C0-904DF06A5CA5}"/>
                </a:ext>
              </a:extLst>
            </p:cNvPr>
            <p:cNvSpPr txBox="1"/>
            <p:nvPr/>
          </p:nvSpPr>
          <p:spPr>
            <a:xfrm>
              <a:off x="10820128" y="6241149"/>
              <a:ext cx="1253593" cy="646331"/>
            </a:xfrm>
            <a:prstGeom prst="rect">
              <a:avLst/>
            </a:prstGeom>
            <a:noFill/>
          </p:spPr>
          <p:txBody>
            <a:bodyPr wrap="square" rtlCol="0">
              <a:spAutoFit/>
            </a:bodyPr>
            <a:lstStyle/>
            <a:p>
              <a:r>
                <a:rPr lang="de-DE" dirty="0"/>
                <a:t>Buddy-Book</a:t>
              </a:r>
            </a:p>
          </p:txBody>
        </p:sp>
      </p:grpSp>
    </p:spTree>
    <p:controls>
      <mc:AlternateContent xmlns:mc="http://schemas.openxmlformats.org/markup-compatibility/2006">
        <mc:Choice xmlns:v="urn:schemas-microsoft-com:vml" Requires="v">
          <p:control spid="6199" name="TextBox1" r:id="rId2" imgW="2705040" imgH="4029120"/>
        </mc:Choice>
        <mc:Fallback>
          <p:control name="TextBox1" r:id="rId2" imgW="2705040" imgH="4029120">
            <p:pic>
              <p:nvPicPr>
                <p:cNvPr id="2" name="TextBox1">
                  <a:extLst>
                    <a:ext uri="{FF2B5EF4-FFF2-40B4-BE49-F238E27FC236}">
                      <a16:creationId xmlns:a16="http://schemas.microsoft.com/office/drawing/2014/main" id="{10F3B437-0D83-4417-995A-463DAD53434D}"/>
                    </a:ext>
                  </a:extLst>
                </p:cNvPr>
                <p:cNvPicPr>
                  <a:picLocks/>
                </p:cNvPicPr>
                <p:nvPr/>
              </p:nvPicPr>
              <p:blipFill>
                <a:blip r:embed="rId12"/>
                <a:stretch>
                  <a:fillRect/>
                </a:stretch>
              </p:blipFill>
              <p:spPr>
                <a:xfrm>
                  <a:off x="1238213" y="1946988"/>
                  <a:ext cx="2700722" cy="4032067"/>
                </a:xfrm>
                <a:prstGeom prst="rect">
                  <a:avLst/>
                </a:prstGeom>
              </p:spPr>
            </p:pic>
          </p:control>
        </mc:Fallback>
      </mc:AlternateContent>
    </p:controls>
    <p:extLst>
      <p:ext uri="{BB962C8B-B14F-4D97-AF65-F5344CB8AC3E}">
        <p14:creationId xmlns:p14="http://schemas.microsoft.com/office/powerpoint/2010/main" val="424896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87000"/>
                    </a14:imgEffect>
                    <a14:imgEffect>
                      <a14:brightnessContrast bright="-17000"/>
                    </a14:imgEffect>
                  </a14:imgLayer>
                </a14:imgProps>
              </a:ext>
              <a:ext uri="{28A0092B-C50C-407E-A947-70E740481C1C}">
                <a14:useLocalDpi xmlns:a14="http://schemas.microsoft.com/office/drawing/2010/main"/>
              </a:ext>
            </a:extLst>
          </a:blip>
          <a:srcRect l="1735" t="3750" r="2750" b="3195"/>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813956">
            <a:off x="882405" y="743534"/>
            <a:ext cx="5023533" cy="5349519"/>
          </a:xfrm>
          <a:prstGeom prst="rect">
            <a:avLst/>
          </a:prstGeom>
        </p:spPr>
      </p:pic>
      <p:sp>
        <p:nvSpPr>
          <p:cNvPr id="15" name="Textfeld 14">
            <a:extLst>
              <a:ext uri="{FF2B5EF4-FFF2-40B4-BE49-F238E27FC236}">
                <a16:creationId xmlns:a16="http://schemas.microsoft.com/office/drawing/2014/main" id="{BF921768-1B47-420F-833B-B5FFC15B8D26}"/>
              </a:ext>
            </a:extLst>
          </p:cNvPr>
          <p:cNvSpPr txBox="1"/>
          <p:nvPr/>
        </p:nvSpPr>
        <p:spPr>
          <a:xfrm>
            <a:off x="5554638" y="33616"/>
            <a:ext cx="6726475" cy="3416320"/>
          </a:xfrm>
          <a:prstGeom prst="rect">
            <a:avLst/>
          </a:prstGeom>
          <a:noFill/>
        </p:spPr>
        <p:txBody>
          <a:bodyPr wrap="square" rtlCol="0">
            <a:spAutoFit/>
          </a:bodyPr>
          <a:lstStyle/>
          <a:p>
            <a:pPr algn="ctr"/>
            <a:r>
              <a:rPr lang="de-DE" sz="5400" dirty="0">
                <a:solidFill>
                  <a:schemeClr val="bg1">
                    <a:lumMod val="85000"/>
                  </a:schemeClr>
                </a:solidFill>
              </a:rPr>
              <a:t>Tag 2 ist zur Hälfte geschafft. </a:t>
            </a:r>
          </a:p>
          <a:p>
            <a:pPr algn="ctr"/>
            <a:r>
              <a:rPr lang="de-DE" sz="5400" dirty="0">
                <a:solidFill>
                  <a:schemeClr val="bg1">
                    <a:lumMod val="85000"/>
                  </a:schemeClr>
                </a:solidFill>
              </a:rPr>
              <a:t>Füllt nun euer Buddy-Book aus.</a:t>
            </a:r>
          </a:p>
        </p:txBody>
      </p:sp>
      <p:sp>
        <p:nvSpPr>
          <p:cNvPr id="16" name="Rechteck 15">
            <a:hlinkClick r:id="rId10" action="ppaction://hlinksldjump"/>
            <a:extLst>
              <a:ext uri="{FF2B5EF4-FFF2-40B4-BE49-F238E27FC236}">
                <a16:creationId xmlns:a16="http://schemas.microsoft.com/office/drawing/2014/main" id="{A4F9C527-5762-4B41-B3A2-B365176362B4}"/>
              </a:ext>
            </a:extLst>
          </p:cNvPr>
          <p:cNvSpPr/>
          <p:nvPr/>
        </p:nvSpPr>
        <p:spPr>
          <a:xfrm>
            <a:off x="-327137" y="-148045"/>
            <a:ext cx="642328" cy="7429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hlinkClick r:id="rId10" action="ppaction://hlinksldjump"/>
            <a:extLst>
              <a:ext uri="{FF2B5EF4-FFF2-40B4-BE49-F238E27FC236}">
                <a16:creationId xmlns:a16="http://schemas.microsoft.com/office/drawing/2014/main" id="{82E61B6F-2FF9-42CD-A6B2-BC52393DF03C}"/>
              </a:ext>
            </a:extLst>
          </p:cNvPr>
          <p:cNvSpPr/>
          <p:nvPr/>
        </p:nvSpPr>
        <p:spPr>
          <a:xfrm>
            <a:off x="-228600" y="-258417"/>
            <a:ext cx="12712148" cy="7305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333934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6802916" cy="461665"/>
          </a:xfrm>
          <a:prstGeom prst="rect">
            <a:avLst/>
          </a:prstGeom>
          <a:noFill/>
        </p:spPr>
        <p:txBody>
          <a:bodyPr wrap="square" rtlCol="0">
            <a:spAutoFit/>
          </a:bodyPr>
          <a:lstStyle/>
          <a:p>
            <a:r>
              <a:rPr lang="de-DE" sz="2400" b="1" dirty="0"/>
              <a:t>Problemfrage Tag 2 (Nach dem Mittagsschläfchen):</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11" action="ppaction://hlinksldjump"/>
            <a:hlinkHover r:id="rId11" action="ppaction://hlinksldjump"/>
            <a:extLst>
              <a:ext uri="{FF2B5EF4-FFF2-40B4-BE49-F238E27FC236}">
                <a16:creationId xmlns:a16="http://schemas.microsoft.com/office/drawing/2014/main" id="{A4F9C527-5762-4B41-B3A2-B365176362B4}"/>
              </a:ext>
            </a:extLst>
          </p:cNvPr>
          <p:cNvSpPr/>
          <p:nvPr/>
        </p:nvSpPr>
        <p:spPr>
          <a:xfrm>
            <a:off x="-203200" y="-135941"/>
            <a:ext cx="12472139" cy="7562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Spielzeug, drinnen enthält.&#10;&#10;Automatisch generierte Beschreibung">
            <a:hlinkClick r:id="rId11" action="ppaction://hlinksldjump"/>
            <a:hlinkHover r:id="" action="ppaction://noaction">
              <a:snd r:embed="rId12" name="Samsung Whistle (online-audio-converter.com).wav"/>
            </a:hlinkHover>
            <a:extLst>
              <a:ext uri="{FF2B5EF4-FFF2-40B4-BE49-F238E27FC236}">
                <a16:creationId xmlns:a16="http://schemas.microsoft.com/office/drawing/2014/main" id="{3EB41A04-3F10-4BFE-80DD-F772B08CED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sp>
        <p:nvSpPr>
          <p:cNvPr id="2" name="Rechteck 1">
            <a:hlinkClick r:id="rId11" action="ppaction://hlinksldjump"/>
            <a:hlinkHover r:id="rId14"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1" action="ppaction://hlinksldjump"/>
            <a:hlinkHover r:id="rId15"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17" name="Samsung Whistle">
            <a:hlinkClick r:id="" action="ppaction://media"/>
            <a:extLst>
              <a:ext uri="{FF2B5EF4-FFF2-40B4-BE49-F238E27FC236}">
                <a16:creationId xmlns:a16="http://schemas.microsoft.com/office/drawing/2014/main" id="{B7B87926-E1C7-4870-8B02-63013B2C6B7F}"/>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28771" y="-745541"/>
            <a:ext cx="609600" cy="609600"/>
          </a:xfrm>
          <a:prstGeom prst="rect">
            <a:avLst/>
          </a:prstGeom>
        </p:spPr>
      </p:pic>
      <p:grpSp>
        <p:nvGrpSpPr>
          <p:cNvPr id="14" name="Gruppieren 13">
            <a:extLst>
              <a:ext uri="{FF2B5EF4-FFF2-40B4-BE49-F238E27FC236}">
                <a16:creationId xmlns:a16="http://schemas.microsoft.com/office/drawing/2014/main" id="{D31C5034-3DE6-4248-A868-6C6BEC56BFD4}"/>
              </a:ext>
            </a:extLst>
          </p:cNvPr>
          <p:cNvGrpSpPr/>
          <p:nvPr/>
        </p:nvGrpSpPr>
        <p:grpSpPr>
          <a:xfrm>
            <a:off x="9969156" y="6141073"/>
            <a:ext cx="2173370" cy="691853"/>
            <a:chOff x="9969156" y="6141073"/>
            <a:chExt cx="2173370" cy="691853"/>
          </a:xfrm>
        </p:grpSpPr>
        <p:sp>
          <p:nvSpPr>
            <p:cNvPr id="22" name="Pfeil: nach rechts 21">
              <a:hlinkClick r:id="rId18" action="ppaction://hlinksldjump"/>
              <a:extLst>
                <a:ext uri="{FF2B5EF4-FFF2-40B4-BE49-F238E27FC236}">
                  <a16:creationId xmlns:a16="http://schemas.microsoft.com/office/drawing/2014/main" id="{3F071BAA-F642-432D-B96E-F5C3D36185CF}"/>
                </a:ext>
              </a:extLst>
            </p:cNvPr>
            <p:cNvSpPr/>
            <p:nvPr/>
          </p:nvSpPr>
          <p:spPr>
            <a:xfrm>
              <a:off x="10004881" y="6141073"/>
              <a:ext cx="2137645" cy="6918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hlinkClick r:id="rId18" action="ppaction://hlinksldjump"/>
              <a:extLst>
                <a:ext uri="{FF2B5EF4-FFF2-40B4-BE49-F238E27FC236}">
                  <a16:creationId xmlns:a16="http://schemas.microsoft.com/office/drawing/2014/main" id="{7606F0A8-A2FF-440F-8FD9-207312B1E80E}"/>
                </a:ext>
              </a:extLst>
            </p:cNvPr>
            <p:cNvSpPr txBox="1"/>
            <p:nvPr/>
          </p:nvSpPr>
          <p:spPr>
            <a:xfrm>
              <a:off x="9969156" y="6302333"/>
              <a:ext cx="2137645" cy="369332"/>
            </a:xfrm>
            <a:prstGeom prst="rect">
              <a:avLst/>
            </a:prstGeom>
            <a:noFill/>
          </p:spPr>
          <p:txBody>
            <a:bodyPr wrap="square" rtlCol="0">
              <a:spAutoFit/>
            </a:bodyPr>
            <a:lstStyle/>
            <a:p>
              <a:r>
                <a:rPr lang="de-DE" dirty="0"/>
                <a:t>Problemfrage fertig?</a:t>
              </a:r>
            </a:p>
          </p:txBody>
        </p:sp>
      </p:grpSp>
    </p:spTree>
    <p:controls>
      <mc:AlternateContent xmlns:mc="http://schemas.openxmlformats.org/markup-compatibility/2006">
        <mc:Choice xmlns:v="urn:schemas-microsoft-com:vml" Requires="v">
          <p:control spid="9228" name="TextBox1" r:id="rId4" imgW="5486400" imgH="857160"/>
        </mc:Choice>
        <mc:Fallback>
          <p:control name="TextBox1" r:id="rId4"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9"/>
                <a:stretch>
                  <a:fillRect/>
                </a:stretch>
              </p:blipFill>
              <p:spPr>
                <a:xfrm>
                  <a:off x="5389084" y="555658"/>
                  <a:ext cx="5486400" cy="862012"/>
                </a:xfrm>
                <a:prstGeom prst="rect">
                  <a:avLst/>
                </a:prstGeom>
              </p:spPr>
            </p:pic>
          </p:control>
        </mc:Fallback>
      </mc:AlternateContent>
    </p:controls>
    <p:extLst>
      <p:ext uri="{BB962C8B-B14F-4D97-AF65-F5344CB8AC3E}">
        <p14:creationId xmlns:p14="http://schemas.microsoft.com/office/powerpoint/2010/main" val="312552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3" y="159064"/>
            <a:ext cx="6693425" cy="461665"/>
          </a:xfrm>
          <a:prstGeom prst="rect">
            <a:avLst/>
          </a:prstGeom>
          <a:noFill/>
        </p:spPr>
        <p:txBody>
          <a:bodyPr wrap="square" rtlCol="0">
            <a:spAutoFit/>
          </a:bodyPr>
          <a:lstStyle/>
          <a:p>
            <a:r>
              <a:rPr lang="de-DE" sz="2400" b="1" dirty="0"/>
              <a:t>Problemfrage Tag 2 (Nach dem Mittagsschläfchen):</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8" action="ppaction://hlinksldjump"/>
            <a:hlinkHover r:id="rId8" action="ppaction://hlinksldjump"/>
            <a:extLst>
              <a:ext uri="{FF2B5EF4-FFF2-40B4-BE49-F238E27FC236}">
                <a16:creationId xmlns:a16="http://schemas.microsoft.com/office/drawing/2014/main" id="{3EB41A04-3F10-4BFE-80DD-F772B08CED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4" y="4798423"/>
            <a:ext cx="2054210" cy="1737301"/>
          </a:xfrm>
          <a:prstGeom prst="rect">
            <a:avLst/>
          </a:prstGeom>
        </p:spPr>
      </p:pic>
      <p:sp>
        <p:nvSpPr>
          <p:cNvPr id="15" name="Rahmen 14">
            <a:hlinkHover r:id="rId8" action="ppaction://hlinksldjump"/>
            <a:extLst>
              <a:ext uri="{FF2B5EF4-FFF2-40B4-BE49-F238E27FC236}">
                <a16:creationId xmlns:a16="http://schemas.microsoft.com/office/drawing/2014/main" id="{2553E755-80CD-4C6E-963F-02F9A7926892}"/>
              </a:ext>
            </a:extLst>
          </p:cNvPr>
          <p:cNvSpPr/>
          <p:nvPr/>
        </p:nvSpPr>
        <p:spPr>
          <a:xfrm rot="20568182">
            <a:off x="8375430" y="4656501"/>
            <a:ext cx="1253847" cy="1527266"/>
          </a:xfrm>
          <a:prstGeom prst="frame">
            <a:avLst>
              <a:gd name="adj1" fmla="val 31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0" name="Grafik 19" descr="Ein Bild, das Vektorgrafiken enthält.&#10;&#10;Automatisch generierte Beschreibung">
            <a:extLst>
              <a:ext uri="{FF2B5EF4-FFF2-40B4-BE49-F238E27FC236}">
                <a16:creationId xmlns:a16="http://schemas.microsoft.com/office/drawing/2014/main" id="{2EB082C7-2BCB-4AA1-AADF-4A599CAFFBC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78351" y="779305"/>
            <a:ext cx="2753462" cy="5149322"/>
          </a:xfrm>
          <a:prstGeom prst="rect">
            <a:avLst/>
          </a:prstGeom>
          <a:ln>
            <a:noFill/>
          </a:ln>
          <a:effectLst>
            <a:outerShdw blurRad="225425" dist="50800" dir="5220000" algn="ctr">
              <a:srgbClr val="000000">
                <a:alpha val="33000"/>
              </a:srgbClr>
            </a:outerShdw>
          </a:effectLst>
          <a:scene3d>
            <a:camera prst="perspectiveRight"/>
            <a:lightRig rig="threePt" dir="t"/>
          </a:scene3d>
          <a:sp3d>
            <a:bevelT/>
            <a:bevelB/>
          </a:sp3d>
        </p:spPr>
      </p:pic>
      <p:pic>
        <p:nvPicPr>
          <p:cNvPr id="16" name="Grafik 15">
            <a:extLst>
              <a:ext uri="{FF2B5EF4-FFF2-40B4-BE49-F238E27FC236}">
                <a16:creationId xmlns:a16="http://schemas.microsoft.com/office/drawing/2014/main" id="{D450F259-3A04-4EFB-A358-92FBB6420660}"/>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931723" y="1081812"/>
            <a:ext cx="2662617" cy="4544308"/>
          </a:xfrm>
          <a:prstGeom prst="rect">
            <a:avLst/>
          </a:prstGeom>
          <a:scene3d>
            <a:camera prst="perspectiveRight"/>
            <a:lightRig rig="threePt" dir="t"/>
          </a:scene3d>
          <a:sp3d>
            <a:bevelT/>
            <a:bevelB/>
          </a:sp3d>
        </p:spPr>
      </p:pic>
    </p:spTree>
    <p:controls>
      <mc:AlternateContent xmlns:mc="http://schemas.openxmlformats.org/markup-compatibility/2006">
        <mc:Choice xmlns:v="urn:schemas-microsoft-com:vml" Requires="v">
          <p:control spid="10252"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4"/>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3120429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6802916" cy="461665"/>
          </a:xfrm>
          <a:prstGeom prst="rect">
            <a:avLst/>
          </a:prstGeom>
          <a:noFill/>
        </p:spPr>
        <p:txBody>
          <a:bodyPr wrap="square" rtlCol="0">
            <a:spAutoFit/>
          </a:bodyPr>
          <a:lstStyle/>
          <a:p>
            <a:r>
              <a:rPr lang="de-DE" sz="2400" b="1" dirty="0"/>
              <a:t>Problemfrage Tag 2 (Nach dem Mittagsschläfchen):</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8" action="ppaction://hlinksldjump"/>
            <a:extLst>
              <a:ext uri="{FF2B5EF4-FFF2-40B4-BE49-F238E27FC236}">
                <a16:creationId xmlns:a16="http://schemas.microsoft.com/office/drawing/2014/main" id="{A4F9C527-5762-4B41-B3A2-B365176362B4}"/>
              </a:ext>
            </a:extLst>
          </p:cNvPr>
          <p:cNvSpPr/>
          <p:nvPr/>
        </p:nvSpPr>
        <p:spPr>
          <a:xfrm>
            <a:off x="-156754" y="-234778"/>
            <a:ext cx="12590606" cy="7661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9" action="ppaction://hlinksldjump"/>
            <a:extLst>
              <a:ext uri="{FF2B5EF4-FFF2-40B4-BE49-F238E27FC236}">
                <a16:creationId xmlns:a16="http://schemas.microsoft.com/office/drawing/2014/main" id="{3EB41A04-3F10-4BFE-80DD-F772B08CED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2" name="Rechteck 1">
            <a:hlinkClick r:id="rId9" action="ppaction://hlinksldjump"/>
            <a:hlinkHover r:id="rId12"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3"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sp>
        <p:nvSpPr>
          <p:cNvPr id="14" name="Sprechblase: rechteckig mit abgerundeten Ecken 13">
            <a:extLst>
              <a:ext uri="{FF2B5EF4-FFF2-40B4-BE49-F238E27FC236}">
                <a16:creationId xmlns:a16="http://schemas.microsoft.com/office/drawing/2014/main" id="{5BB1D7B9-9C04-4A7E-8870-3C0BE9DFE5E4}"/>
              </a:ext>
            </a:extLst>
          </p:cNvPr>
          <p:cNvSpPr/>
          <p:nvPr/>
        </p:nvSpPr>
        <p:spPr>
          <a:xfrm>
            <a:off x="351765" y="3876587"/>
            <a:ext cx="1855381" cy="904419"/>
          </a:xfrm>
          <a:prstGeom prst="wedgeRoundRectCallout">
            <a:avLst>
              <a:gd name="adj1" fmla="val -21302"/>
              <a:gd name="adj2" fmla="val 7790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5" name="Textfeld 14">
            <a:extLst>
              <a:ext uri="{FF2B5EF4-FFF2-40B4-BE49-F238E27FC236}">
                <a16:creationId xmlns:a16="http://schemas.microsoft.com/office/drawing/2014/main" id="{D697C47C-9E97-4353-9F16-F144B65A533D}"/>
              </a:ext>
            </a:extLst>
          </p:cNvPr>
          <p:cNvSpPr txBox="1"/>
          <p:nvPr/>
        </p:nvSpPr>
        <p:spPr>
          <a:xfrm>
            <a:off x="519990" y="3896804"/>
            <a:ext cx="1613609" cy="923330"/>
          </a:xfrm>
          <a:prstGeom prst="rect">
            <a:avLst/>
          </a:prstGeom>
          <a:noFill/>
        </p:spPr>
        <p:txBody>
          <a:bodyPr wrap="square" rtlCol="0">
            <a:spAutoFit/>
          </a:bodyPr>
          <a:lstStyle/>
          <a:p>
            <a:pPr algn="ctr"/>
            <a:r>
              <a:rPr lang="de-DE" dirty="0"/>
              <a:t>Hallo, ich bin dein Hilfealligator.</a:t>
            </a:r>
          </a:p>
        </p:txBody>
      </p:sp>
      <p:sp>
        <p:nvSpPr>
          <p:cNvPr id="10" name="Rahmen 9">
            <a:hlinkHover r:id="rId9" action="ppaction://hlinksldjump"/>
            <a:extLst>
              <a:ext uri="{FF2B5EF4-FFF2-40B4-BE49-F238E27FC236}">
                <a16:creationId xmlns:a16="http://schemas.microsoft.com/office/drawing/2014/main" id="{683F33E0-035C-448E-A9E4-6A8368D1525A}"/>
              </a:ext>
            </a:extLst>
          </p:cNvPr>
          <p:cNvSpPr/>
          <p:nvPr/>
        </p:nvSpPr>
        <p:spPr>
          <a:xfrm>
            <a:off x="63369" y="4744820"/>
            <a:ext cx="1689463" cy="2185228"/>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ontrols>
      <mc:AlternateContent xmlns:mc="http://schemas.openxmlformats.org/markup-compatibility/2006">
        <mc:Choice xmlns:v="urn:schemas-microsoft-com:vml" Requires="v">
          <p:control spid="11276"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5"/>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2040198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3"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Textfeld 65">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67" name="Rechteck 66">
            <a:hlinkClick r:id="rId4" action="ppaction://hlinksldjump"/>
            <a:extLst>
              <a:ext uri="{FF2B5EF4-FFF2-40B4-BE49-F238E27FC236}">
                <a16:creationId xmlns:a16="http://schemas.microsoft.com/office/drawing/2014/main" id="{AF0CF44D-C8C9-490C-9CD8-BCD8F966FC44}"/>
              </a:ext>
            </a:extLst>
          </p:cNvPr>
          <p:cNvSpPr/>
          <p:nvPr/>
        </p:nvSpPr>
        <p:spPr>
          <a:xfrm>
            <a:off x="-124178" y="-372533"/>
            <a:ext cx="914900" cy="7625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120073"/>
            <a:ext cx="12660180" cy="7546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5"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hlinkClick r:id="rId5" action="ppaction://hlinksldjump"/>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Tree>
    <p:extLst>
      <p:ext uri="{BB962C8B-B14F-4D97-AF65-F5344CB8AC3E}">
        <p14:creationId xmlns:p14="http://schemas.microsoft.com/office/powerpoint/2010/main" val="3974752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1"/>
            <a:ext cx="12569248" cy="7426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5"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Textfeld 65">
              <a:hlinkClick r:id="rId6" action="ppaction://hlinksldjump"/>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Tree>
    <p:extLst>
      <p:ext uri="{BB962C8B-B14F-4D97-AF65-F5344CB8AC3E}">
        <p14:creationId xmlns:p14="http://schemas.microsoft.com/office/powerpoint/2010/main" val="863010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a:solidFill>
            <a:schemeClr val="bg1">
              <a:lumMod val="75000"/>
            </a:schemeClr>
          </a:solidFill>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17" name="Gruppieren 16">
            <a:extLst>
              <a:ext uri="{FF2B5EF4-FFF2-40B4-BE49-F238E27FC236}">
                <a16:creationId xmlns:a16="http://schemas.microsoft.com/office/drawing/2014/main" id="{8D8ADE27-120F-4BA1-A88B-B1321E4EDE1D}"/>
              </a:ext>
            </a:extLst>
          </p:cNvPr>
          <p:cNvGrpSpPr/>
          <p:nvPr/>
        </p:nvGrpSpPr>
        <p:grpSpPr>
          <a:xfrm>
            <a:off x="8429512" y="2404482"/>
            <a:ext cx="2293859" cy="691853"/>
            <a:chOff x="10304238" y="5472538"/>
            <a:chExt cx="1830138" cy="1056537"/>
          </a:xfrm>
        </p:grpSpPr>
        <p:sp>
          <p:nvSpPr>
            <p:cNvPr id="18" name="Pfeil: nach rechts 17">
              <a:extLst>
                <a:ext uri="{FF2B5EF4-FFF2-40B4-BE49-F238E27FC236}">
                  <a16:creationId xmlns:a16="http://schemas.microsoft.com/office/drawing/2014/main" id="{70CCCE26-C2F3-4DCF-A7F9-0208CE1B7CA0}"/>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2D5B28E0-D9E6-4E81-AF4B-36812B4BA04F}"/>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120073"/>
            <a:ext cx="12749632" cy="7546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a:solidFill>
            <a:srgbClr val="FFC000"/>
          </a:solidFill>
        </p:grpSpPr>
        <p:sp>
          <p:nvSpPr>
            <p:cNvPr id="53" name="Pfeil: nach rechts 52">
              <a:hlinkClick r:id="rId5"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Textfeld 53">
              <a:hlinkClick r:id="rId5" action="ppaction://hlinksldjump"/>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Tree>
    <p:extLst>
      <p:ext uri="{BB962C8B-B14F-4D97-AF65-F5344CB8AC3E}">
        <p14:creationId xmlns:p14="http://schemas.microsoft.com/office/powerpoint/2010/main" val="2732830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293859" cy="691853"/>
            <a:chOff x="10304238" y="5472538"/>
            <a:chExt cx="1830138"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564580" y="5737947"/>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17" name="Gruppieren 16">
            <a:extLst>
              <a:ext uri="{FF2B5EF4-FFF2-40B4-BE49-F238E27FC236}">
                <a16:creationId xmlns:a16="http://schemas.microsoft.com/office/drawing/2014/main" id="{87947227-7FCC-4A7C-8587-DE73F2A069D0}"/>
              </a:ext>
            </a:extLst>
          </p:cNvPr>
          <p:cNvGrpSpPr/>
          <p:nvPr/>
        </p:nvGrpSpPr>
        <p:grpSpPr>
          <a:xfrm>
            <a:off x="8429512" y="2404482"/>
            <a:ext cx="2293859" cy="691853"/>
            <a:chOff x="10304238" y="5472538"/>
            <a:chExt cx="1830138" cy="1056537"/>
          </a:xfrm>
        </p:grpSpPr>
        <p:sp>
          <p:nvSpPr>
            <p:cNvPr id="18" name="Pfeil: nach rechts 17">
              <a:hlinkClick r:id="rId3" action="ppaction://hlinksldjump"/>
              <a:extLst>
                <a:ext uri="{FF2B5EF4-FFF2-40B4-BE49-F238E27FC236}">
                  <a16:creationId xmlns:a16="http://schemas.microsoft.com/office/drawing/2014/main" id="{D37C695F-7F71-4E83-9223-5A885B4F31E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EA7F73FE-B3B4-4D78-AA7A-3F78EAD6FF3B}"/>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92364"/>
            <a:ext cx="12839084" cy="7519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5"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hlinkClick r:id="rId5" action="ppaction://hlinksldjump"/>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spTree>
    <p:extLst>
      <p:ext uri="{BB962C8B-B14F-4D97-AF65-F5344CB8AC3E}">
        <p14:creationId xmlns:p14="http://schemas.microsoft.com/office/powerpoint/2010/main" val="1871151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3"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Textfeld 65">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67" name="Rechteck 66">
            <a:hlinkClick r:id="rId4" action="ppaction://hlinksldjump"/>
            <a:extLst>
              <a:ext uri="{FF2B5EF4-FFF2-40B4-BE49-F238E27FC236}">
                <a16:creationId xmlns:a16="http://schemas.microsoft.com/office/drawing/2014/main" id="{AF0CF44D-C8C9-490C-9CD8-BCD8F966FC44}"/>
              </a:ext>
            </a:extLst>
          </p:cNvPr>
          <p:cNvSpPr/>
          <p:nvPr/>
        </p:nvSpPr>
        <p:spPr>
          <a:xfrm>
            <a:off x="-124178" y="-372533"/>
            <a:ext cx="3086040" cy="7625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92363"/>
            <a:ext cx="12650241" cy="7519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5"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hlinkClick r:id="rId5" action="ppaction://hlinksldjump"/>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Tree>
    <p:extLst>
      <p:ext uri="{BB962C8B-B14F-4D97-AF65-F5344CB8AC3E}">
        <p14:creationId xmlns:p14="http://schemas.microsoft.com/office/powerpoint/2010/main" val="784438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hlinkHover r:id="rId9"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10"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hlinkHover r:id="rId11"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2"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hlinkHover r:id="rId1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Tree>
    <p:extLst>
      <p:ext uri="{BB962C8B-B14F-4D97-AF65-F5344CB8AC3E}">
        <p14:creationId xmlns:p14="http://schemas.microsoft.com/office/powerpoint/2010/main" val="1905392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 Stoffe noch in deinem Gemisch sind.</a:t>
            </a:r>
          </a:p>
        </p:txBody>
      </p:sp>
      <p:sp>
        <p:nvSpPr>
          <p:cNvPr id="2" name="Rahmen 1">
            <a:hlinkHover r:id="rId3" action="ppaction://hlinksldjump"/>
            <a:extLst>
              <a:ext uri="{FF2B5EF4-FFF2-40B4-BE49-F238E27FC236}">
                <a16:creationId xmlns:a16="http://schemas.microsoft.com/office/drawing/2014/main" id="{ECE36DA5-F683-40AC-BF49-FFDF8360C696}"/>
              </a:ext>
            </a:extLst>
          </p:cNvPr>
          <p:cNvSpPr/>
          <p:nvPr/>
        </p:nvSpPr>
        <p:spPr>
          <a:xfrm>
            <a:off x="5764381" y="4787152"/>
            <a:ext cx="2916000" cy="1260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532813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Trage hier den Namen des Trennverfahrens ein.</a:t>
            </a: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0C5A8B3C-CFF2-4D10-B633-1E477A3A2B1B}"/>
              </a:ext>
            </a:extLst>
          </p:cNvPr>
          <p:cNvSpPr/>
          <p:nvPr/>
        </p:nvSpPr>
        <p:spPr>
          <a:xfrm>
            <a:off x="5703980" y="3119716"/>
            <a:ext cx="2988096" cy="1296953"/>
          </a:xfrm>
          <a:prstGeom prst="donut">
            <a:avLst>
              <a:gd name="adj" fmla="val 92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555745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1400" i="1" dirty="0">
                <a:solidFill>
                  <a:schemeClr val="tx1"/>
                </a:solidFill>
                <a:latin typeface="Century Gothic" panose="020B0502020202020204" pitchFamily="34" charset="0"/>
              </a:rPr>
              <a:t>Trage hier ein, welche Stoffeigenschaft du zur Trennung nutzt.</a:t>
            </a: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EE91F158-ADF3-40B7-983F-76FDB084DDC7}"/>
              </a:ext>
            </a:extLst>
          </p:cNvPr>
          <p:cNvSpPr/>
          <p:nvPr/>
        </p:nvSpPr>
        <p:spPr>
          <a:xfrm rot="21247455">
            <a:off x="2249409" y="1484555"/>
            <a:ext cx="3400781" cy="2237591"/>
          </a:xfrm>
          <a:prstGeom prst="donut">
            <a:avLst>
              <a:gd name="adj" fmla="val 6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3274852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77231" y="-594844"/>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r>
              <a:rPr lang="de-DE" sz="1400" i="1" dirty="0">
                <a:effectLst/>
                <a:latin typeface="Century Gothic" panose="020B0502020202020204" pitchFamily="34" charset="0"/>
                <a:ea typeface="Calibri" panose="020F0502020204030204" pitchFamily="34" charset="0"/>
                <a:cs typeface="Times New Roman" panose="02020603050405020304" pitchFamily="18" charset="0"/>
              </a:rPr>
              <a:t>Hier trägst du ein, welchen Stoff du erhalten möchtest.</a:t>
            </a: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8"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2F9705E2-EBBF-4B00-8BC1-1823EB39EBFD}"/>
              </a:ext>
            </a:extLst>
          </p:cNvPr>
          <p:cNvSpPr/>
          <p:nvPr/>
        </p:nvSpPr>
        <p:spPr>
          <a:xfrm>
            <a:off x="914398" y="677173"/>
            <a:ext cx="10119181" cy="784733"/>
          </a:xfrm>
          <a:prstGeom prst="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37882722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01639" y="-215152"/>
            <a:ext cx="12546461" cy="751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dein Stoffgemisch ein.</a:t>
            </a: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extLst>
              <a:ext uri="{FF2B5EF4-FFF2-40B4-BE49-F238E27FC236}">
                <a16:creationId xmlns:a16="http://schemas.microsoft.com/office/drawing/2014/main" id="{6A3CD21B-F562-4C44-B79E-7B627ED299F0}"/>
              </a:ext>
            </a:extLst>
          </p:cNvPr>
          <p:cNvSpPr/>
          <p:nvPr/>
        </p:nvSpPr>
        <p:spPr>
          <a:xfrm>
            <a:off x="5766099" y="1570616"/>
            <a:ext cx="3840480" cy="1214981"/>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ahmen 22">
            <a:hlinkHover r:id="rId3" action="ppaction://hlinksldjump"/>
            <a:extLst>
              <a:ext uri="{FF2B5EF4-FFF2-40B4-BE49-F238E27FC236}">
                <a16:creationId xmlns:a16="http://schemas.microsoft.com/office/drawing/2014/main" id="{7064E344-865F-403F-99E2-CB2A2ADCFBE1}"/>
              </a:ext>
            </a:extLst>
          </p:cNvPr>
          <p:cNvSpPr/>
          <p:nvPr/>
        </p:nvSpPr>
        <p:spPr>
          <a:xfrm>
            <a:off x="5701551" y="1552995"/>
            <a:ext cx="3924000" cy="1260000"/>
          </a:xfrm>
          <a:prstGeom prst="frame">
            <a:avLst/>
          </a:prstGeom>
          <a:solidFill>
            <a:srgbClr val="0070C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4" name="Gruppieren 23">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5"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380324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welchen Stoff du abgetrennt hast.</a:t>
            </a:r>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7657E784-DA98-4475-8657-0FFAB59F2DA1}"/>
              </a:ext>
            </a:extLst>
          </p:cNvPr>
          <p:cNvSpPr/>
          <p:nvPr/>
        </p:nvSpPr>
        <p:spPr>
          <a:xfrm>
            <a:off x="8842786" y="3151991"/>
            <a:ext cx="3216536" cy="126940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33867615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a:stretch/>
        </p:blipFill>
        <p:spPr>
          <a:xfrm>
            <a:off x="12552" y="-4695"/>
            <a:ext cx="12192000" cy="6862695"/>
          </a:xfrm>
          <a:prstGeom prst="rect">
            <a:avLst/>
          </a:prstGeom>
        </p:spPr>
      </p:pic>
      <p:pic>
        <p:nvPicPr>
          <p:cNvPr id="3" name="Grafik 2">
            <a:extLst>
              <a:ext uri="{FF2B5EF4-FFF2-40B4-BE49-F238E27FC236}">
                <a16:creationId xmlns:a16="http://schemas.microsoft.com/office/drawing/2014/main" id="{D95F56AF-2140-4F24-84DF-9C420E7CEA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57472" y="1739237"/>
            <a:ext cx="6197089" cy="33795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hteck 12">
            <a:hlinkClick r:id="rId6" action="ppaction://hlinksldjump"/>
            <a:extLst>
              <a:ext uri="{FF2B5EF4-FFF2-40B4-BE49-F238E27FC236}">
                <a16:creationId xmlns:a16="http://schemas.microsoft.com/office/drawing/2014/main" id="{A4F9C527-5762-4B41-B3A2-B365176362B4}"/>
              </a:ext>
            </a:extLst>
          </p:cNvPr>
          <p:cNvSpPr/>
          <p:nvPr/>
        </p:nvSpPr>
        <p:spPr>
          <a:xfrm>
            <a:off x="-462579" y="-406400"/>
            <a:ext cx="12821118" cy="7833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a:extLst>
              <a:ext uri="{FF2B5EF4-FFF2-40B4-BE49-F238E27FC236}">
                <a16:creationId xmlns:a16="http://schemas.microsoft.com/office/drawing/2014/main" id="{0D5EE87F-2331-4A5A-B401-E3F6ACB60D7B}"/>
              </a:ext>
            </a:extLst>
          </p:cNvPr>
          <p:cNvGrpSpPr/>
          <p:nvPr/>
        </p:nvGrpSpPr>
        <p:grpSpPr>
          <a:xfrm>
            <a:off x="1405464" y="542241"/>
            <a:ext cx="2856089" cy="654756"/>
            <a:chOff x="846668" y="320132"/>
            <a:chExt cx="2856089" cy="654756"/>
          </a:xfrm>
        </p:grpSpPr>
        <p:sp>
          <p:nvSpPr>
            <p:cNvPr id="28" name="Rechteck 27">
              <a:extLst>
                <a:ext uri="{FF2B5EF4-FFF2-40B4-BE49-F238E27FC236}">
                  <a16:creationId xmlns:a16="http://schemas.microsoft.com/office/drawing/2014/main" id="{C1B210C2-F083-499F-A89E-C1AE70424325}"/>
                </a:ext>
              </a:extLst>
            </p:cNvPr>
            <p:cNvSpPr/>
            <p:nvPr/>
          </p:nvSpPr>
          <p:spPr>
            <a:xfrm>
              <a:off x="846668" y="320132"/>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1704AC98-DB85-4959-AD91-71A1F6307CE1}"/>
                </a:ext>
              </a:extLst>
            </p:cNvPr>
            <p:cNvSpPr txBox="1"/>
            <p:nvPr/>
          </p:nvSpPr>
          <p:spPr>
            <a:xfrm>
              <a:off x="1557867" y="462844"/>
              <a:ext cx="1275643" cy="369332"/>
            </a:xfrm>
            <a:prstGeom prst="rect">
              <a:avLst/>
            </a:prstGeom>
            <a:noFill/>
          </p:spPr>
          <p:txBody>
            <a:bodyPr wrap="square" rtlCol="0">
              <a:spAutoFit/>
            </a:bodyPr>
            <a:lstStyle/>
            <a:p>
              <a:r>
                <a:rPr lang="de-DE" dirty="0"/>
                <a:t>Erklärvideo</a:t>
              </a:r>
            </a:p>
          </p:txBody>
        </p:sp>
      </p:grpSp>
      <p:grpSp>
        <p:nvGrpSpPr>
          <p:cNvPr id="34" name="Gruppieren 33">
            <a:extLst>
              <a:ext uri="{FF2B5EF4-FFF2-40B4-BE49-F238E27FC236}">
                <a16:creationId xmlns:a16="http://schemas.microsoft.com/office/drawing/2014/main" id="{26F205EF-AF66-4AA5-B324-3081025962B6}"/>
              </a:ext>
            </a:extLst>
          </p:cNvPr>
          <p:cNvGrpSpPr/>
          <p:nvPr/>
        </p:nvGrpSpPr>
        <p:grpSpPr>
          <a:xfrm>
            <a:off x="7930447" y="542241"/>
            <a:ext cx="2856089" cy="654756"/>
            <a:chOff x="8827910" y="361243"/>
            <a:chExt cx="2856089" cy="654756"/>
          </a:xfrm>
        </p:grpSpPr>
        <p:sp>
          <p:nvSpPr>
            <p:cNvPr id="29" name="Rechteck 28">
              <a:extLst>
                <a:ext uri="{FF2B5EF4-FFF2-40B4-BE49-F238E27FC236}">
                  <a16:creationId xmlns:a16="http://schemas.microsoft.com/office/drawing/2014/main" id="{FF57FCD9-3B08-4028-960B-6BECEF805873}"/>
                </a:ext>
              </a:extLst>
            </p:cNvPr>
            <p:cNvSpPr/>
            <p:nvPr/>
          </p:nvSpPr>
          <p:spPr>
            <a:xfrm>
              <a:off x="8827910" y="361243"/>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C5FC5520-7B69-4B1F-A99E-45E070B376C6}"/>
                </a:ext>
              </a:extLst>
            </p:cNvPr>
            <p:cNvSpPr txBox="1"/>
            <p:nvPr/>
          </p:nvSpPr>
          <p:spPr>
            <a:xfrm>
              <a:off x="9454444" y="503955"/>
              <a:ext cx="1603022" cy="369332"/>
            </a:xfrm>
            <a:prstGeom prst="rect">
              <a:avLst/>
            </a:prstGeom>
            <a:noFill/>
          </p:spPr>
          <p:txBody>
            <a:bodyPr wrap="square" rtlCol="0">
              <a:spAutoFit/>
            </a:bodyPr>
            <a:lstStyle/>
            <a:p>
              <a:r>
                <a:rPr lang="de-DE" dirty="0"/>
                <a:t>Ausfüllbeispiel</a:t>
              </a:r>
            </a:p>
          </p:txBody>
        </p:sp>
      </p:grpSp>
      <p:grpSp>
        <p:nvGrpSpPr>
          <p:cNvPr id="36" name="Gruppieren 35">
            <a:extLst>
              <a:ext uri="{FF2B5EF4-FFF2-40B4-BE49-F238E27FC236}">
                <a16:creationId xmlns:a16="http://schemas.microsoft.com/office/drawing/2014/main" id="{994E4A3A-01B4-497C-A7A8-A4E39E1E00CE}"/>
              </a:ext>
            </a:extLst>
          </p:cNvPr>
          <p:cNvGrpSpPr/>
          <p:nvPr/>
        </p:nvGrpSpPr>
        <p:grpSpPr>
          <a:xfrm>
            <a:off x="9101796" y="5804904"/>
            <a:ext cx="2745976" cy="691853"/>
            <a:chOff x="10277736" y="5472538"/>
            <a:chExt cx="1724297" cy="1056537"/>
          </a:xfrm>
          <a:solidFill>
            <a:schemeClr val="bg1">
              <a:lumMod val="75000"/>
            </a:schemeClr>
          </a:solidFill>
        </p:grpSpPr>
        <p:sp>
          <p:nvSpPr>
            <p:cNvPr id="37" name="Pfeil: nach rechts 36">
              <a:hlinkClick r:id="rId7" action="ppaction://hlinksldjump"/>
              <a:extLst>
                <a:ext uri="{FF2B5EF4-FFF2-40B4-BE49-F238E27FC236}">
                  <a16:creationId xmlns:a16="http://schemas.microsoft.com/office/drawing/2014/main" id="{FD169347-221E-405B-BB71-B5A5C27BA88C}"/>
                </a:ext>
              </a:extLst>
            </p:cNvPr>
            <p:cNvSpPr/>
            <p:nvPr/>
          </p:nvSpPr>
          <p:spPr>
            <a:xfrm>
              <a:off x="10277736"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a:hlinkClick r:id="rId7" action="ppaction://hlinksldjump"/>
              <a:extLst>
                <a:ext uri="{FF2B5EF4-FFF2-40B4-BE49-F238E27FC236}">
                  <a16:creationId xmlns:a16="http://schemas.microsoft.com/office/drawing/2014/main" id="{C3A14B97-3B16-45F5-8D9E-B33538658419}"/>
                </a:ext>
              </a:extLst>
            </p:cNvPr>
            <p:cNvSpPr txBox="1"/>
            <p:nvPr/>
          </p:nvSpPr>
          <p:spPr>
            <a:xfrm>
              <a:off x="10304238" y="5723719"/>
              <a:ext cx="1645498" cy="517010"/>
            </a:xfrm>
            <a:prstGeom prst="rect">
              <a:avLst/>
            </a:prstGeom>
            <a:noFill/>
          </p:spPr>
          <p:txBody>
            <a:bodyPr wrap="square" rtlCol="0">
              <a:spAutoFit/>
            </a:bodyPr>
            <a:lstStyle/>
            <a:p>
              <a:r>
                <a:rPr lang="de-DE" sz="1600" dirty="0"/>
                <a:t>Zurück zum Flussdiagramm</a:t>
              </a:r>
            </a:p>
          </p:txBody>
        </p:sp>
      </p:grpSp>
      <p:pic>
        <p:nvPicPr>
          <p:cNvPr id="16" name="05_Erklärvideo_Flußdiagramm">
            <a:hlinkClick r:id="" action="ppaction://media"/>
            <a:extLst>
              <a:ext uri="{FF2B5EF4-FFF2-40B4-BE49-F238E27FC236}">
                <a16:creationId xmlns:a16="http://schemas.microsoft.com/office/drawing/2014/main" id="{A68BD390-C22C-4AE0-93F0-DB2F838484F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7439" y="1863103"/>
            <a:ext cx="5559284" cy="31270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7370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3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md type="call" cmd="stop">
                                      <p:cBhvr>
                                        <p:cTn id="21" dur="1">
                                          <p:stCondLst>
                                            <p:cond delay="0"/>
                                          </p:stCondLst>
                                        </p:cTn>
                                        <p:tgtEl>
                                          <p:spTgt spid="16"/>
                                        </p:tgtEl>
                                      </p:cBhvr>
                                    </p:cmd>
                                  </p:childTnLst>
                                </p:cTn>
                              </p:par>
                            </p:childTnLst>
                          </p:cTn>
                        </p:par>
                      </p:childTnLst>
                    </p:cTn>
                  </p:par>
                </p:childTnLst>
              </p:cTn>
              <p:nextCondLst>
                <p:cond evt="onClick" delay="0">
                  <p:tgtEl>
                    <p:spTgt spid="3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Rucksackinhalt</a:t>
            </a:r>
          </a:p>
        </p:txBody>
      </p:sp>
      <p:pic>
        <p:nvPicPr>
          <p:cNvPr id="15" name="Grafik 14">
            <a:extLst>
              <a:ext uri="{FF2B5EF4-FFF2-40B4-BE49-F238E27FC236}">
                <a16:creationId xmlns:a16="http://schemas.microsoft.com/office/drawing/2014/main" id="{819BF627-D871-4A23-873B-54E6C0524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3213" y="1535114"/>
            <a:ext cx="5787276" cy="4340457"/>
          </a:xfrm>
          <a:prstGeom prst="rect">
            <a:avLst/>
          </a:prstGeom>
          <a:ln>
            <a:noFill/>
          </a:ln>
          <a:effectLst>
            <a:outerShdw blurRad="190500" algn="tl" rotWithShape="0">
              <a:srgbClr val="000000">
                <a:alpha val="70000"/>
              </a:srgbClr>
            </a:outerShdw>
          </a:effectLst>
        </p:spPr>
      </p:pic>
      <p:sp>
        <p:nvSpPr>
          <p:cNvPr id="9" name="Rechteck 8">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a:extLst>
              <a:ext uri="{FF2B5EF4-FFF2-40B4-BE49-F238E27FC236}">
                <a16:creationId xmlns:a16="http://schemas.microsoft.com/office/drawing/2014/main" id="{57BC7397-2885-4378-8CC5-6720A80D9A5E}"/>
              </a:ext>
            </a:extLst>
          </p:cNvPr>
          <p:cNvGrpSpPr/>
          <p:nvPr/>
        </p:nvGrpSpPr>
        <p:grpSpPr>
          <a:xfrm>
            <a:off x="269338" y="5858305"/>
            <a:ext cx="3578764" cy="691853"/>
            <a:chOff x="10304238" y="5472538"/>
            <a:chExt cx="2388840" cy="1056537"/>
          </a:xfrm>
          <a:solidFill>
            <a:schemeClr val="bg1">
              <a:lumMod val="75000"/>
            </a:schemeClr>
          </a:solidFill>
        </p:grpSpPr>
        <p:sp>
          <p:nvSpPr>
            <p:cNvPr id="18" name="Pfeil: nach rechts 17">
              <a:hlinkClick r:id="rId5" action="ppaction://hlinksldjump"/>
              <a:extLst>
                <a:ext uri="{FF2B5EF4-FFF2-40B4-BE49-F238E27FC236}">
                  <a16:creationId xmlns:a16="http://schemas.microsoft.com/office/drawing/2014/main" id="{77A1C660-707D-4B2D-AC64-4C96C0E65782}"/>
                </a:ext>
              </a:extLst>
            </p:cNvPr>
            <p:cNvSpPr/>
            <p:nvPr/>
          </p:nvSpPr>
          <p:spPr>
            <a:xfrm flipH="1">
              <a:off x="10304238" y="5472538"/>
              <a:ext cx="2109088"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0002DB-0E6E-4600-A63C-FF03EEEF416B}"/>
                </a:ext>
              </a:extLst>
            </p:cNvPr>
            <p:cNvSpPr txBox="1"/>
            <p:nvPr/>
          </p:nvSpPr>
          <p:spPr>
            <a:xfrm>
              <a:off x="10424805" y="5723719"/>
              <a:ext cx="2268273" cy="517010"/>
            </a:xfrm>
            <a:prstGeom prst="rect">
              <a:avLst/>
            </a:prstGeom>
            <a:noFill/>
          </p:spPr>
          <p:txBody>
            <a:bodyPr wrap="square" rtlCol="0">
              <a:spAutoFit/>
            </a:bodyPr>
            <a:lstStyle/>
            <a:p>
              <a:r>
                <a:rPr lang="de-DE" sz="1600" dirty="0"/>
                <a:t>Ihr wisst wie Jana vorgehen kann?</a:t>
              </a:r>
            </a:p>
          </p:txBody>
        </p:sp>
      </p:grpSp>
    </p:spTree>
    <p:extLst>
      <p:ext uri="{BB962C8B-B14F-4D97-AF65-F5344CB8AC3E}">
        <p14:creationId xmlns:p14="http://schemas.microsoft.com/office/powerpoint/2010/main" val="3406117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1754326"/>
          </a:xfrm>
          <a:prstGeom prst="rect">
            <a:avLst/>
          </a:prstGeom>
          <a:noFill/>
        </p:spPr>
        <p:txBody>
          <a:bodyPr wrap="square" rtlCol="0">
            <a:spAutoFit/>
          </a:bodyPr>
          <a:lstStyle/>
          <a:p>
            <a:pPr algn="ctr"/>
            <a:r>
              <a:rPr lang="de-DE" sz="5400" dirty="0"/>
              <a:t>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686613" y="-27612"/>
            <a:ext cx="13167200"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abgeschrägt 17">
            <a:hlinkClick r:id="rId4" action="ppaction://hlinksldjump"/>
            <a:extLst>
              <a:ext uri="{FF2B5EF4-FFF2-40B4-BE49-F238E27FC236}">
                <a16:creationId xmlns:a16="http://schemas.microsoft.com/office/drawing/2014/main" id="{52C356A0-95B4-43CD-90BF-DA7EFAD202AE}"/>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1" name="Grafik 10" descr="Ein Bild, das Vektorgrafiken enthält.&#10;&#10;Automatisch generierte Beschreibung">
            <a:hlinkClick r:id="rId4" action="ppaction://hlinksldjump"/>
            <a:extLst>
              <a:ext uri="{FF2B5EF4-FFF2-40B4-BE49-F238E27FC236}">
                <a16:creationId xmlns:a16="http://schemas.microsoft.com/office/drawing/2014/main" id="{968777C8-1F65-47F4-AFF1-8EE365C096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63676" y="4637932"/>
            <a:ext cx="848533" cy="1124351"/>
          </a:xfrm>
          <a:prstGeom prst="rect">
            <a:avLst/>
          </a:prstGeom>
        </p:spPr>
      </p:pic>
      <p:sp>
        <p:nvSpPr>
          <p:cNvPr id="6" name="Rechteck: abgeschrägt 5">
            <a:hlinkClick r:id="rId6" action="ppaction://hlinksldjump"/>
            <a:extLst>
              <a:ext uri="{FF2B5EF4-FFF2-40B4-BE49-F238E27FC236}">
                <a16:creationId xmlns:a16="http://schemas.microsoft.com/office/drawing/2014/main" id="{BB778D7D-7EE0-44F9-A885-46F36D47C6B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19" name="Rechteck: abgeschrägt 18">
            <a:hlinkClick r:id="rId7" action="ppaction://hlinksldjump"/>
            <a:extLst>
              <a:ext uri="{FF2B5EF4-FFF2-40B4-BE49-F238E27FC236}">
                <a16:creationId xmlns:a16="http://schemas.microsoft.com/office/drawing/2014/main" id="{6ED84351-9AAD-4FCC-B1E4-5B4F679625F9}"/>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0" name="Grafik 19" descr="Ein Bild, das Vektorgrafiken enthält.&#10;&#10;Automatisch generierte Beschreibung">
            <a:hlinkClick r:id="rId7" action="ppaction://hlinksldjump"/>
            <a:extLst>
              <a:ext uri="{FF2B5EF4-FFF2-40B4-BE49-F238E27FC236}">
                <a16:creationId xmlns:a16="http://schemas.microsoft.com/office/drawing/2014/main" id="{E760A21C-FA7E-43E7-A781-014E9B1323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1201986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 </a:t>
            </a:r>
          </a:p>
          <a:p>
            <a:r>
              <a:rPr lang="de-DE" dirty="0"/>
              <a:t>    Nutzt dazu die Infokarten.</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1"/>
            <a:ext cx="12799328" cy="7426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5"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Textfeld 65">
              <a:hlinkClick r:id="rId5" action="ppaction://hlinksldjump"/>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Tree>
    <p:extLst>
      <p:ext uri="{BB962C8B-B14F-4D97-AF65-F5344CB8AC3E}">
        <p14:creationId xmlns:p14="http://schemas.microsoft.com/office/powerpoint/2010/main" val="3972400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50248" y="369884"/>
            <a:ext cx="11939451" cy="569387"/>
          </a:xfrm>
          <a:prstGeom prst="rect">
            <a:avLst/>
          </a:prstGeom>
          <a:noFill/>
        </p:spPr>
        <p:txBody>
          <a:bodyPr wrap="square" rtlCol="0">
            <a:spAutoFit/>
          </a:bodyPr>
          <a:lstStyle/>
          <a:p>
            <a:r>
              <a:rPr lang="de-DE" sz="3100" b="1" dirty="0"/>
              <a:t>Hier findest du alle kleinen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38" name="Durchsichtiges 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2" name="Textfeld 31">
            <a:hlinkClick r:id="rId3"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3" action="ppaction://hlinksldjump"/>
            <a:extLst>
              <a:ext uri="{FF2B5EF4-FFF2-40B4-BE49-F238E27FC236}">
                <a16:creationId xmlns:a16="http://schemas.microsoft.com/office/drawing/2014/main" id="{83D34636-5644-4467-900E-B5A055B1CF7B}"/>
              </a:ext>
            </a:extLst>
          </p:cNvPr>
          <p:cNvSpPr txBox="1"/>
          <p:nvPr/>
        </p:nvSpPr>
        <p:spPr>
          <a:xfrm>
            <a:off x="9881737" y="335449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1" name="Textfeld 30">
            <a:hlinkClick r:id="rId3" action="ppaction://hlinksldjump"/>
            <a:extLst>
              <a:ext uri="{FF2B5EF4-FFF2-40B4-BE49-F238E27FC236}">
                <a16:creationId xmlns:a16="http://schemas.microsoft.com/office/drawing/2014/main" id="{28A9ABA0-5EAB-442D-8926-3C2CFB5F630B}"/>
              </a:ext>
            </a:extLst>
          </p:cNvPr>
          <p:cNvSpPr txBox="1"/>
          <p:nvPr/>
        </p:nvSpPr>
        <p:spPr>
          <a:xfrm>
            <a:off x="3624199"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25" name="Textfeld 24">
            <a:hlinkClick r:id="rId5" action="ppaction://hlinksldjump"/>
            <a:extLst>
              <a:ext uri="{FF2B5EF4-FFF2-40B4-BE49-F238E27FC236}">
                <a16:creationId xmlns:a16="http://schemas.microsoft.com/office/drawing/2014/main" id="{6E45014D-0951-4654-90AB-96D47A517378}"/>
              </a:ext>
            </a:extLst>
          </p:cNvPr>
          <p:cNvSpPr txBox="1"/>
          <p:nvPr/>
        </p:nvSpPr>
        <p:spPr>
          <a:xfrm>
            <a:off x="3616838"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Wirklich???</a:t>
            </a:r>
          </a:p>
        </p:txBody>
      </p:sp>
      <p:sp>
        <p:nvSpPr>
          <p:cNvPr id="27" name="Textfeld 26">
            <a:hlinkClick r:id="rId6" action="ppaction://hlinksldjump"/>
            <a:extLst>
              <a:ext uri="{FF2B5EF4-FFF2-40B4-BE49-F238E27FC236}">
                <a16:creationId xmlns:a16="http://schemas.microsoft.com/office/drawing/2014/main" id="{533D0B69-B8B0-46E5-951B-E26BFA2B64E6}"/>
              </a:ext>
            </a:extLst>
          </p:cNvPr>
          <p:cNvSpPr txBox="1"/>
          <p:nvPr/>
        </p:nvSpPr>
        <p:spPr>
          <a:xfrm>
            <a:off x="6788761" y="3367156"/>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Dein Ernst?</a:t>
            </a:r>
          </a:p>
        </p:txBody>
      </p:sp>
      <p:sp>
        <p:nvSpPr>
          <p:cNvPr id="34" name="Textfeld 33">
            <a:hlinkClick r:id="rId7" action="ppaction://hlinksldjump"/>
            <a:extLst>
              <a:ext uri="{FF2B5EF4-FFF2-40B4-BE49-F238E27FC236}">
                <a16:creationId xmlns:a16="http://schemas.microsoft.com/office/drawing/2014/main" id="{A50745F8-F11F-474E-8A94-39E0515341A5}"/>
              </a:ext>
            </a:extLst>
          </p:cNvPr>
          <p:cNvSpPr txBox="1"/>
          <p:nvPr/>
        </p:nvSpPr>
        <p:spPr>
          <a:xfrm>
            <a:off x="9881737" y="3353627"/>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Nee, echt?</a:t>
            </a:r>
          </a:p>
        </p:txBody>
      </p:sp>
    </p:spTree>
    <p:extLst>
      <p:ext uri="{BB962C8B-B14F-4D97-AF65-F5344CB8AC3E}">
        <p14:creationId xmlns:p14="http://schemas.microsoft.com/office/powerpoint/2010/main" val="452551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5" grpId="0" animBg="1"/>
      <p:bldP spid="27" grpId="0" animBg="1"/>
      <p:bldP spid="3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7645" y="1462740"/>
              <a:ext cx="2315510" cy="2585323"/>
            </a:xfrm>
            <a:prstGeom prst="rect">
              <a:avLst/>
            </a:prstGeom>
            <a:noFill/>
          </p:spPr>
          <p:txBody>
            <a:bodyPr wrap="square" rtlCol="0">
              <a:spAutoFit/>
            </a:bodyPr>
            <a:lstStyle/>
            <a:p>
              <a:r>
                <a:rPr lang="de-DE" dirty="0">
                  <a:latin typeface="Bradley Hand ITC" panose="03070402050302030203" pitchFamily="66" charset="0"/>
                </a:rPr>
                <a:t>Die Stoffe bestehen aus unterschiedlich großen Teilchen. Im Sieb befinden sich kleine Löcher. Kleine Teilchen können diese passieren, Große bleiben im Sieb zurück.</a:t>
              </a:r>
              <a:endParaRPr lang="de-DE"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20854" y="222209"/>
            <a:ext cx="2567503" cy="2894088"/>
            <a:chOff x="3741962" y="1217550"/>
            <a:chExt cx="4044141" cy="4422895"/>
          </a:xfrm>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noFill/>
          </p:spPr>
          <p:txBody>
            <a:bodyPr wrap="square" rtlCol="0">
              <a:spAutoFit/>
            </a:bodyPr>
            <a:lstStyle/>
            <a:p>
              <a:pPr algn="ctr"/>
              <a:r>
                <a:rPr lang="de-DE" sz="3200" dirty="0">
                  <a:solidFill>
                    <a:schemeClr val="bg1">
                      <a:lumMod val="95000"/>
                    </a:schemeClr>
                  </a:solidFill>
                </a:rPr>
                <a:t>Sieben</a:t>
              </a:r>
              <a:r>
                <a:rPr lang="de-DE" sz="3200" dirty="0"/>
                <a:t>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887645" y="1462740"/>
              <a:ext cx="2315510" cy="203132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Sortieren wird ein Gemisch aus zwei Feststoffen getrennt, indem z.B. mit einer Pinzette einer der beiden Feststoffe herausgesucht wird.</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13493" y="221731"/>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95885" cy="2894088"/>
            <a:chOff x="2635652" y="1250897"/>
            <a:chExt cx="2595885"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81685" y="1271090"/>
              <a:ext cx="2449852" cy="2862322"/>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Filtrieren wird ein Gemisch aus einer Flüssigkeit und einem Feststoff getrennt. Ein Filter ist ein weiches Papier mit extrem kleinen Löchern. Je nach Filter können die Löcher unterschiedlich klein sein.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46468" y="221731"/>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567503" cy="2954887"/>
            <a:chOff x="2635652" y="1250897"/>
            <a:chExt cx="2567503" cy="2954887"/>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865651" y="1343462"/>
              <a:ext cx="2315510" cy="2862322"/>
            </a:xfrm>
            <a:prstGeom prst="rect">
              <a:avLst/>
            </a:prstGeom>
            <a:noFill/>
          </p:spPr>
          <p:txBody>
            <a:bodyPr wrap="square" rtlCol="0">
              <a:spAutoFit/>
            </a:bodyPr>
            <a:lstStyle/>
            <a:p>
              <a:r>
                <a:rPr lang="de-DE" dirty="0">
                  <a:latin typeface="Bradley Hand ITC" panose="03070402050302030203" pitchFamily="66" charset="0"/>
                </a:rPr>
                <a:t>Beim Sedimentieren wird ein Stoffgemisch aufgrund der unterschiedlichen Dichten getrennt. Der Feststoff mit der höheren Dichte setzt sich am Boden des Gefäßes ab.  </a:t>
              </a:r>
              <a:endParaRPr lang="de-DE"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11185" y="239065"/>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55657" y="1346860"/>
              <a:ext cx="2447498" cy="2585323"/>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Eindampfen wird ein Gemisch aus einem Feststoff und einer Flüssigkeit getrennt. Das Gemisch wird so lange erhitzt, bis die Flüssigkeit verdampft ist. Der Feststoff bleibt zurück</a:t>
              </a:r>
              <a:r>
                <a:rPr lang="de-DE" dirty="0">
                  <a:latin typeface="Arial" panose="020B0604020202020204" pitchFamily="34" charset="0"/>
                  <a:cs typeface="Arial" panose="020B0604020202020204" pitchFamily="34" charset="0"/>
                </a:rPr>
                <a:t>.</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14336" y="3649413"/>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567503" cy="2894088"/>
            <a:chOff x="1592456" y="3566669"/>
            <a:chExt cx="2567503"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692618" y="3674794"/>
              <a:ext cx="2418397" cy="2585323"/>
            </a:xfrm>
            <a:prstGeom prst="rect">
              <a:avLst/>
            </a:prstGeom>
          </p:spPr>
          <p:txBody>
            <a:bodyPr wrap="square">
              <a:spAutoFit/>
            </a:bodyPr>
            <a:lstStyle/>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20852" y="3647628"/>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691148" cy="2894088"/>
            <a:chOff x="2635652" y="1250897"/>
            <a:chExt cx="2691148"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77330" y="1391476"/>
              <a:ext cx="2649470" cy="262468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Destillieren werden Flüssigkeiten mit unter-schiedlichen Siede-temperaturen getrennt. Die Flüssigkeit mit der niedrigeren </a:t>
              </a:r>
              <a:r>
                <a:rPr lang="de-DE" dirty="0" err="1">
                  <a:latin typeface="Bradley Hand ITC" panose="03070402050302030203" pitchFamily="66" charset="0"/>
                  <a:cs typeface="Arial" panose="020B0604020202020204" pitchFamily="34" charset="0"/>
                </a:rPr>
                <a:t>Siedetem-peratur</a:t>
              </a:r>
              <a:r>
                <a:rPr lang="de-DE" dirty="0">
                  <a:latin typeface="Bradley Hand ITC" panose="03070402050302030203" pitchFamily="66" charset="0"/>
                  <a:cs typeface="Arial" panose="020B0604020202020204" pitchFamily="34" charset="0"/>
                </a:rPr>
                <a:t> wird verdampft und durch Kondensation wieder aufgefangen. </a:t>
              </a:r>
              <a:endParaRPr lang="de-DE"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58053" y="3668716"/>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44832" y="3681111"/>
            <a:ext cx="2701150" cy="2894088"/>
            <a:chOff x="2635652" y="1250897"/>
            <a:chExt cx="270115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87332" y="1887321"/>
              <a:ext cx="2649470" cy="1477328"/>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Extrahieren werden Stoffe mithilfe eines Lösemittels aus einem Gemisch herausgetrennt.</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5939" y="368111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3643220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752377" y="1978437"/>
              <a:ext cx="2315510" cy="1200329"/>
            </a:xfrm>
            <a:prstGeom prst="rect">
              <a:avLst/>
            </a:prstGeom>
            <a:noFill/>
          </p:spPr>
          <p:txBody>
            <a:bodyPr wrap="square" rtlCol="0">
              <a:spAutoFit/>
            </a:bodyPr>
            <a:lstStyle/>
            <a:p>
              <a:pPr algn="ctr"/>
              <a:r>
                <a:rPr lang="de-DE" sz="2400" dirty="0">
                  <a:latin typeface="Bradley Hand ITC" panose="03070402050302030203" pitchFamily="66" charset="0"/>
                </a:rPr>
                <a:t>Sieb, Becherglas, Glasstab</a:t>
              </a:r>
              <a:endParaRPr lang="de-DE" sz="2400"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19104" y="221731"/>
            <a:ext cx="2567503" cy="2894088"/>
            <a:chOff x="3741962" y="1217550"/>
            <a:chExt cx="4044141" cy="4422895"/>
          </a:xfrm>
          <a:solidFill>
            <a:schemeClr val="bg1">
              <a:lumMod val="50000"/>
            </a:schemeClr>
          </a:solidFill>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755657" y="2143494"/>
              <a:ext cx="2315510" cy="830997"/>
            </a:xfrm>
            <a:prstGeom prst="rect">
              <a:avLst/>
            </a:prstGeom>
            <a:noFill/>
          </p:spPr>
          <p:txBody>
            <a:bodyPr wrap="square" rtlCol="0">
              <a:spAutoFit/>
            </a:bodyPr>
            <a:lstStyle/>
            <a:p>
              <a:pPr algn="ctr"/>
              <a:r>
                <a:rPr lang="de-DE" sz="2400" dirty="0">
                  <a:latin typeface="Bradley Hand ITC" panose="03070402050302030203" pitchFamily="66" charset="0"/>
                  <a:cs typeface="Arial" panose="020B0604020202020204" pitchFamily="34" charset="0"/>
                </a:rPr>
                <a:t>Pinzette, Becherglas</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23402" y="218799"/>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67503" cy="2894088"/>
            <a:chOff x="2635652" y="1250897"/>
            <a:chExt cx="2567503"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04107" y="1866495"/>
              <a:ext cx="2449852" cy="1384995"/>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Filterpapier, Trichter, Bechergläser</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49966" y="231482"/>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617657" cy="2894088"/>
            <a:chOff x="2635652" y="1250897"/>
            <a:chExt cx="2617657" cy="2894088"/>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937799" y="2351496"/>
              <a:ext cx="2315510" cy="523220"/>
            </a:xfrm>
            <a:prstGeom prst="rect">
              <a:avLst/>
            </a:prstGeom>
            <a:noFill/>
          </p:spPr>
          <p:txBody>
            <a:bodyPr wrap="square" rtlCol="0">
              <a:spAutoFit/>
            </a:bodyPr>
            <a:lstStyle/>
            <a:p>
              <a:r>
                <a:rPr lang="de-DE" sz="2800" dirty="0">
                  <a:latin typeface="Bradley Hand ITC" panose="03070402050302030203" pitchFamily="66" charset="0"/>
                </a:rPr>
                <a:t>Bechergläser</a:t>
              </a:r>
              <a:endParaRPr lang="de-DE" sz="2800"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42539" y="241669"/>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46969" y="1489657"/>
              <a:ext cx="2447498"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Becherglas, Gasbrenner, Dreifuss, Drahtnetz, Glasstab</a:t>
              </a:r>
              <a:endParaRPr lang="de-DE" sz="2800" dirty="0">
                <a:latin typeface="Arial" panose="020B0604020202020204" pitchFamily="34" charset="0"/>
                <a:cs typeface="Arial" panose="020B0604020202020204" pitchFamily="34" charset="0"/>
              </a:endParaRP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23402" y="3656900"/>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700582" cy="2894088"/>
            <a:chOff x="1592456" y="3566669"/>
            <a:chExt cx="2700582"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874641" y="4692724"/>
              <a:ext cx="2418397" cy="523220"/>
            </a:xfrm>
            <a:prstGeom prst="rect">
              <a:avLst/>
            </a:prstGeom>
          </p:spPr>
          <p:txBody>
            <a:bodyPr wrap="square">
              <a:spAutoFit/>
            </a:bodyPr>
            <a:lstStyle/>
            <a:p>
              <a:r>
                <a:rPr lang="de-DE" sz="2800" dirty="0">
                  <a:latin typeface="Bradley Hand ITC" panose="03070402050302030203" pitchFamily="66" charset="0"/>
                  <a:cs typeface="Arial" panose="020B0604020202020204" pitchFamily="34" charset="0"/>
                </a:rPr>
                <a:t>Bechergläser</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19104" y="3656900"/>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677157" cy="2894088"/>
            <a:chOff x="2635652" y="1250897"/>
            <a:chExt cx="2677157"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63339" y="1526811"/>
              <a:ext cx="2649470"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Dreifuss, Gasbrenner, Bechergläser, Glasplatte, Drahtnetz</a:t>
              </a:r>
              <a:endParaRPr lang="de-DE" sz="2800"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63178" y="3656900"/>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18194" y="3681111"/>
            <a:ext cx="2649470" cy="2894088"/>
            <a:chOff x="2609014" y="1250897"/>
            <a:chExt cx="264947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09014" y="1894490"/>
              <a:ext cx="2649470" cy="1661993"/>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Messer, Becherglas, Lösungsmittel</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4832" y="367526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
        <p:nvSpPr>
          <p:cNvPr id="4" name="Textfeld 3">
            <a:extLst>
              <a:ext uri="{FF2B5EF4-FFF2-40B4-BE49-F238E27FC236}">
                <a16:creationId xmlns:a16="http://schemas.microsoft.com/office/drawing/2014/main" id="{21CDB531-9919-471A-8F24-9BADEA0C7B08}"/>
              </a:ext>
            </a:extLst>
          </p:cNvPr>
          <p:cNvSpPr txBox="1"/>
          <p:nvPr/>
        </p:nvSpPr>
        <p:spPr>
          <a:xfrm>
            <a:off x="4590004" y="-987533"/>
            <a:ext cx="4050331" cy="523220"/>
          </a:xfrm>
          <a:prstGeom prst="rect">
            <a:avLst/>
          </a:prstGeom>
          <a:noFill/>
        </p:spPr>
        <p:txBody>
          <a:bodyPr wrap="square" rtlCol="0">
            <a:spAutoFit/>
          </a:bodyPr>
          <a:lstStyle/>
          <a:p>
            <a:r>
              <a:rPr lang="de-DE" sz="2800" dirty="0"/>
              <a:t>Materialvorschläge normal</a:t>
            </a:r>
          </a:p>
        </p:txBody>
      </p:sp>
    </p:spTree>
    <p:extLst>
      <p:ext uri="{BB962C8B-B14F-4D97-AF65-F5344CB8AC3E}">
        <p14:creationId xmlns:p14="http://schemas.microsoft.com/office/powerpoint/2010/main" val="1784757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88268" y="177682"/>
            <a:ext cx="2567503" cy="2894088"/>
            <a:chOff x="3741962" y="1217550"/>
            <a:chExt cx="4044141" cy="4422895"/>
          </a:xfrm>
          <a:solidFill>
            <a:schemeClr val="bg1">
              <a:lumMod val="50000"/>
            </a:schemeClr>
          </a:solidFill>
        </p:grpSpPr>
        <p:sp>
          <p:nvSpPr>
            <p:cNvPr id="18" name="Rechteck: abgerundete Ecken 17">
              <a:hlinkClick r:id="rId5" action="ppaction://hlinksldjump"/>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hlinkClick r:id="rId5" action="ppaction://hlinksldjump"/>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242006" y="148061"/>
            <a:ext cx="2567503" cy="2894088"/>
            <a:chOff x="3741962" y="1217552"/>
            <a:chExt cx="4044141" cy="4422895"/>
          </a:xfrm>
          <a:solidFill>
            <a:schemeClr val="bg1">
              <a:lumMod val="50000"/>
            </a:schemeClr>
          </a:solidFill>
        </p:grpSpPr>
        <p:sp>
          <p:nvSpPr>
            <p:cNvPr id="35" name="Rechteck: abgerundete Ecken 34">
              <a:hlinkClick r:id="rId6" action="ppaction://hlinksldjump"/>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hlinkClick r:id="rId6" action="ppaction://hlinksldjump"/>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6195744" y="158242"/>
            <a:ext cx="2567503" cy="2894088"/>
            <a:chOff x="3741962" y="1216821"/>
            <a:chExt cx="4044141" cy="4422895"/>
          </a:xfrm>
          <a:solidFill>
            <a:schemeClr val="bg1">
              <a:lumMod val="50000"/>
            </a:schemeClr>
          </a:solidFill>
        </p:grpSpPr>
        <p:sp>
          <p:nvSpPr>
            <p:cNvPr id="47" name="Rechteck: abgerundete Ecken 46">
              <a:hlinkClick r:id="rId7" action="ppaction://hlinksldjump"/>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hlinkClick r:id="rId7" action="ppaction://hlinksldjump"/>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9004299" y="158242"/>
            <a:ext cx="2834796" cy="2894088"/>
            <a:chOff x="3531451" y="1217552"/>
            <a:chExt cx="4465161" cy="4422895"/>
          </a:xfrm>
          <a:solidFill>
            <a:schemeClr val="bg1">
              <a:lumMod val="50000"/>
            </a:schemeClr>
          </a:solidFill>
        </p:grpSpPr>
        <p:sp>
          <p:nvSpPr>
            <p:cNvPr id="53" name="Rechteck: abgerundete Ecken 52">
              <a:hlinkClick r:id="rId8" action="ppaction://hlinksldjump"/>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hlinkClick r:id="rId8" action="ppaction://hlinksldjump"/>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188111" y="3699830"/>
            <a:ext cx="2567503" cy="2894088"/>
            <a:chOff x="3741962" y="1217552"/>
            <a:chExt cx="4044141" cy="4422895"/>
          </a:xfrm>
          <a:solidFill>
            <a:schemeClr val="bg1">
              <a:lumMod val="50000"/>
            </a:schemeClr>
          </a:solidFill>
        </p:grpSpPr>
        <p:sp>
          <p:nvSpPr>
            <p:cNvPr id="65" name="Rechteck: abgerundete Ecken 64">
              <a:hlinkClick r:id="rId9" action="ppaction://hlinksldjump"/>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hlinkClick r:id="rId9" action="ppaction://hlinksldjump"/>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62828" y="3666172"/>
            <a:ext cx="2567503" cy="2894088"/>
            <a:chOff x="3741962" y="1217552"/>
            <a:chExt cx="4044141" cy="4422895"/>
          </a:xfrm>
          <a:solidFill>
            <a:schemeClr val="bg1">
              <a:lumMod val="50000"/>
            </a:schemeClr>
          </a:solidFill>
        </p:grpSpPr>
        <p:sp>
          <p:nvSpPr>
            <p:cNvPr id="59" name="Rechteck: abgerundete Ecken 58">
              <a:hlinkClick r:id="rId10" action="ppaction://hlinksldjump"/>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hlinkClick r:id="rId10" action="ppaction://hlinksldjump"/>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6161833" y="3671839"/>
            <a:ext cx="2567503" cy="2912632"/>
            <a:chOff x="3741962" y="1217552"/>
            <a:chExt cx="4044141" cy="4422895"/>
          </a:xfrm>
          <a:solidFill>
            <a:schemeClr val="bg1">
              <a:lumMod val="50000"/>
            </a:schemeClr>
          </a:solidFill>
        </p:grpSpPr>
        <p:sp>
          <p:nvSpPr>
            <p:cNvPr id="68" name="Rechteck: abgerundete Ecken 67">
              <a:hlinkClick r:id="rId11" action="ppaction://hlinksldjump"/>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hlinkClick r:id="rId11" action="ppaction://hlinksldjump"/>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9109378" y="3665963"/>
            <a:ext cx="2567503" cy="2912632"/>
            <a:chOff x="3741962" y="1217552"/>
            <a:chExt cx="4044141" cy="4422895"/>
          </a:xfrm>
          <a:solidFill>
            <a:schemeClr val="bg1">
              <a:lumMod val="50000"/>
            </a:schemeClr>
          </a:solidFill>
        </p:grpSpPr>
        <p:sp>
          <p:nvSpPr>
            <p:cNvPr id="89" name="Rechteck: abgerundete Ecken 88">
              <a:hlinkClick r:id="rId12" action="ppaction://hlinksldjump"/>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hlinkClick r:id="rId12" action="ppaction://hlinksldjump"/>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3796566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Sieben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1477328"/>
          </a:xfrm>
          <a:prstGeom prst="rect">
            <a:avLst/>
          </a:prstGeom>
          <a:noFill/>
        </p:spPr>
        <p:txBody>
          <a:bodyPr wrap="square" rtlCol="0">
            <a:spAutoFit/>
          </a:bodyPr>
          <a:lstStyle/>
          <a:p>
            <a:r>
              <a:rPr lang="de-DE" dirty="0"/>
              <a:t>Versuchsanleitung: </a:t>
            </a:r>
          </a:p>
          <a:p>
            <a:endParaRPr lang="de-DE" dirty="0"/>
          </a:p>
          <a:p>
            <a:r>
              <a:rPr lang="de-DE" dirty="0">
                <a:latin typeface="Bradley Hand ITC" panose="03070402050302030203" pitchFamily="66" charset="0"/>
              </a:rPr>
              <a:t>Setzt das Sieb auf das leere Becherglas. Schüttet euer Gemisch durch das Sieb.</a:t>
            </a:r>
            <a:endParaRPr lang="de-DE" dirty="0"/>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pic>
        <p:nvPicPr>
          <p:cNvPr id="17" name="Picture 67" descr="D:\Eigene Dateien\Scans\Geschäft\sieb_gelbholz.jpg">
            <a:extLst>
              <a:ext uri="{FF2B5EF4-FFF2-40B4-BE49-F238E27FC236}">
                <a16:creationId xmlns:a16="http://schemas.microsoft.com/office/drawing/2014/main" id="{C1759024-703A-41DB-98B7-D74E3095C3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38374" y="2459485"/>
            <a:ext cx="2512635" cy="297385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Sieben</a:t>
            </a:r>
          </a:p>
        </p:txBody>
      </p:sp>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527125"/>
            <a:ext cx="12527584" cy="7953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3" name="Gruppieren 2"/>
          <p:cNvGrpSpPr/>
          <p:nvPr/>
        </p:nvGrpSpPr>
        <p:grpSpPr>
          <a:xfrm>
            <a:off x="10820128" y="6058135"/>
            <a:ext cx="1237035" cy="745383"/>
            <a:chOff x="10820128" y="6058135"/>
            <a:chExt cx="1237035" cy="745383"/>
          </a:xfrm>
        </p:grpSpPr>
        <p:sp>
          <p:nvSpPr>
            <p:cNvPr id="12" name="Pfeil: nach rechts 11">
              <a:hlinkClick r:id="rId5"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5" action="ppaction://hlinksldjump"/>
              <a:extLst>
                <a:ext uri="{FF2B5EF4-FFF2-40B4-BE49-F238E27FC236}">
                  <a16:creationId xmlns:a16="http://schemas.microsoft.com/office/drawing/2014/main" id="{320177E9-2F55-4A3A-91C0-904DF06A5CA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924670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Sortieren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071938" cy="1200329"/>
          </a:xfrm>
          <a:prstGeom prst="rect">
            <a:avLst/>
          </a:prstGeom>
          <a:noFill/>
        </p:spPr>
        <p:txBody>
          <a:bodyPr wrap="square" rtlCol="0">
            <a:spAutoFit/>
          </a:bodyPr>
          <a:lstStyle/>
          <a:p>
            <a:r>
              <a:rPr lang="de-DE" dirty="0"/>
              <a:t>Versuchsanleitung : </a:t>
            </a:r>
          </a:p>
          <a:p>
            <a:r>
              <a:rPr lang="de-DE" dirty="0">
                <a:latin typeface="Bradley Hand ITC" panose="03070402050302030203" pitchFamily="66" charset="0"/>
                <a:cs typeface="Arial" panose="020B0604020202020204" pitchFamily="34" charset="0"/>
              </a:rPr>
              <a:t>Schüttet euer Gemisch auf den Teller und trennt mit Hilfe der Pinzette die unterschiedlichen Stoffe von einander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Sortieren</a:t>
            </a:r>
          </a:p>
        </p:txBody>
      </p:sp>
      <p:pic>
        <p:nvPicPr>
          <p:cNvPr id="15" name="Picture 2" descr="Bildergebnis für Pinzette Zeichnung">
            <a:extLst>
              <a:ext uri="{FF2B5EF4-FFF2-40B4-BE49-F238E27FC236}">
                <a16:creationId xmlns:a16="http://schemas.microsoft.com/office/drawing/2014/main" id="{417A98A3-6CAE-44D3-9926-020A13A7E9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800000">
            <a:off x="7061958" y="3546266"/>
            <a:ext cx="2522119" cy="706193"/>
          </a:xfrm>
          <a:prstGeom prst="rect">
            <a:avLst/>
          </a:prstGeom>
          <a:noFill/>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5C9ABABC-EB74-492C-B918-44EBA5917A02}"/>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280FD4D0-3028-4773-9782-5502BF528C7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9DD22E79-8538-4840-8CE9-C8675ED1E946}"/>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623611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Filtrieren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07552" cy="1477328"/>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Legt einen gefalteten Filter in den Trichter. Setzt den Trichter auf ein Becherglas und schüttet euer Gemisch langsam in den Filter.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Filtrieren</a:t>
            </a:r>
          </a:p>
        </p:txBody>
      </p:sp>
      <p:pic>
        <p:nvPicPr>
          <p:cNvPr id="15" name="Picture 84" descr="D:\Eigene Dateien\Scans\Geschäft\filter_suspension1.jpg">
            <a:extLst>
              <a:ext uri="{FF2B5EF4-FFF2-40B4-BE49-F238E27FC236}">
                <a16:creationId xmlns:a16="http://schemas.microsoft.com/office/drawing/2014/main" id="{F4C1DFF1-25A0-43D4-A52E-A423BCC2D05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4166" y="2561133"/>
            <a:ext cx="2778034" cy="343379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87785"/>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687B2CCC-84ED-4399-AD5B-F4F9C4DC9B98}"/>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9175D628-ABA4-4400-9DC2-C3FEA12EF79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6FA1B370-2E5A-4B1C-87C8-916A0ECF9149}"/>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425730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Sedimentieren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40073" cy="1200329"/>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Lasst euer Gemisch aus Flüssigkeit und Feststoff  solange stehen bis sich ein Teil, das Sediment, abgesetzt hat.</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Sedimentieren</a:t>
            </a:r>
          </a:p>
        </p:txBody>
      </p:sp>
      <p:pic>
        <p:nvPicPr>
          <p:cNvPr id="15" name="Picture 82" descr="D:\Eigene Dateien\Scans\Geschäft\sedimentieren.jpg">
            <a:extLst>
              <a:ext uri="{FF2B5EF4-FFF2-40B4-BE49-F238E27FC236}">
                <a16:creationId xmlns:a16="http://schemas.microsoft.com/office/drawing/2014/main" id="{A1302CB5-A4AE-4895-B6AE-94F6FA6F86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6574" y="2993001"/>
            <a:ext cx="2959788" cy="244722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0" y="-148045"/>
            <a:ext cx="12609770"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8F644BFA-8A81-4AC3-8AF2-DF861F825D95}"/>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7AA5571B-A32F-4D68-ABD6-2AA4582701F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BB79DA-3729-47B1-B50B-AFFCD8B03A2D}"/>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925746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Dekantieren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41862" y="3044116"/>
            <a:ext cx="4377314" cy="2862322"/>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Dekantieren bedeutet, dass eine Flüssigkeit „abgegossen“ wird.</a:t>
            </a:r>
          </a:p>
          <a:p>
            <a:endParaRPr lang="de-DE" dirty="0">
              <a:latin typeface="Bradley Hand ITC" panose="03070402050302030203" pitchFamily="66" charset="0"/>
              <a:cs typeface="Arial" panose="020B0604020202020204" pitchFamily="34" charset="0"/>
            </a:endParaRPr>
          </a:p>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endParaRPr lang="de-DE" dirty="0">
              <a:latin typeface="Bradley Hand ITC" panose="03070402050302030203" pitchFamily="66" charset="0"/>
              <a:cs typeface="Arial" panose="020B0604020202020204" pitchFamily="34" charset="0"/>
            </a:endParaRP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Dekantieren</a:t>
            </a:r>
          </a:p>
        </p:txBody>
      </p:sp>
      <p:pic>
        <p:nvPicPr>
          <p:cNvPr id="15" name="Picture 83" descr="D:\Eigene Dateien\Scans\Geschäft\dekantieren.jpg">
            <a:extLst>
              <a:ext uri="{FF2B5EF4-FFF2-40B4-BE49-F238E27FC236}">
                <a16:creationId xmlns:a16="http://schemas.microsoft.com/office/drawing/2014/main" id="{1975C30E-1C09-4907-A031-5353D1559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23815" y="2705031"/>
            <a:ext cx="2397353" cy="246930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2" y="-148045"/>
            <a:ext cx="12724071"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30D4E3D8-5595-4A9F-BC50-636791062D0D}"/>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DF21912F-5628-407A-A0BF-D4F7432254EA}"/>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ABDD6727-01FE-4CF6-A8E6-1B4FDA9A058C}"/>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1436699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Eindampfen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911374"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2557623"/>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stelle anschließend den Brenner unter den Dreifuß. Gießt das Salzwasser in ein Becherglas und erhitzt es bis kein Wasser mehr vorhanden ist</a:t>
            </a:r>
            <a:r>
              <a:rPr lang="de-DE" sz="1600"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Eindampfen</a:t>
            </a:r>
          </a:p>
        </p:txBody>
      </p:sp>
      <p:pic>
        <p:nvPicPr>
          <p:cNvPr id="15" name="Grafik 14" descr="Eindampfen.JPG">
            <a:extLst>
              <a:ext uri="{FF2B5EF4-FFF2-40B4-BE49-F238E27FC236}">
                <a16:creationId xmlns:a16="http://schemas.microsoft.com/office/drawing/2014/main" id="{5A8EC206-C8FE-4DE6-8727-B96BAFBC7FB8}"/>
              </a:ext>
            </a:extLst>
          </p:cNvPr>
          <p:cNvPicPr>
            <a:picLocks noChangeAspect="1"/>
          </p:cNvPicPr>
          <p:nvPr/>
        </p:nvPicPr>
        <p:blipFill>
          <a:blip r:embed="rId3" cstate="print"/>
          <a:stretch>
            <a:fillRect/>
          </a:stretch>
        </p:blipFill>
        <p:spPr>
          <a:xfrm>
            <a:off x="7200143" y="2783714"/>
            <a:ext cx="2171610" cy="2507318"/>
          </a:xfrm>
          <a:prstGeom prst="rect">
            <a:avLst/>
          </a:prstGeom>
          <a:ln>
            <a:noFill/>
          </a:ln>
          <a:effectLst>
            <a:softEdge rad="112500"/>
          </a:effec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2" y="-148045"/>
            <a:ext cx="12590721"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9045FBFA-8697-4384-9362-1C8791E7CE3B}"/>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CAB0A013-7D51-4335-A57D-064537B828B4}"/>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12940D78-83C6-435D-94D1-E4768C8D56A1}"/>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28491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a:solidFill>
            <a:schemeClr val="bg1">
              <a:lumMod val="75000"/>
            </a:schemeClr>
          </a:solidFill>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17" name="Gruppieren 16">
            <a:extLst>
              <a:ext uri="{FF2B5EF4-FFF2-40B4-BE49-F238E27FC236}">
                <a16:creationId xmlns:a16="http://schemas.microsoft.com/office/drawing/2014/main" id="{8D8ADE27-120F-4BA1-A88B-B1321E4EDE1D}"/>
              </a:ext>
            </a:extLst>
          </p:cNvPr>
          <p:cNvGrpSpPr/>
          <p:nvPr/>
        </p:nvGrpSpPr>
        <p:grpSpPr>
          <a:xfrm>
            <a:off x="8429512" y="2404482"/>
            <a:ext cx="2293859" cy="691853"/>
            <a:chOff x="10304238" y="5472538"/>
            <a:chExt cx="1830138" cy="1056537"/>
          </a:xfrm>
        </p:grpSpPr>
        <p:sp>
          <p:nvSpPr>
            <p:cNvPr id="18" name="Pfeil: nach rechts 17">
              <a:extLst>
                <a:ext uri="{FF2B5EF4-FFF2-40B4-BE49-F238E27FC236}">
                  <a16:creationId xmlns:a16="http://schemas.microsoft.com/office/drawing/2014/main" id="{70CCCE26-C2F3-4DCF-A7F9-0208CE1B7CA0}"/>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2D5B28E0-D9E6-4E81-AF4B-36812B4BA04F}"/>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101599"/>
            <a:ext cx="12660180" cy="7528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a:solidFill>
            <a:srgbClr val="FFC000"/>
          </a:solidFill>
        </p:grpSpPr>
        <p:sp>
          <p:nvSpPr>
            <p:cNvPr id="53" name="Pfeil: nach rechts 52">
              <a:hlinkClick r:id="rId5"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Textfeld 53">
              <a:hlinkClick r:id="rId5" action="ppaction://hlinksldjump"/>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Tree>
    <p:extLst>
      <p:ext uri="{BB962C8B-B14F-4D97-AF65-F5344CB8AC3E}">
        <p14:creationId xmlns:p14="http://schemas.microsoft.com/office/powerpoint/2010/main" val="33214321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Destillieren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4077628"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837649" cy="2917722"/>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dirty="0">
                <a:solidFill>
                  <a:srgbClr val="000000"/>
                </a:solidFill>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stellt anschließend den Brenner unter den Dreifuß. Gießt den Urin in ein Becherglas und erhitzt ihn bis zum Sieden. Haltet die Glasplatte schräg über den Dampf und stellt ein zweites Becherglas ans untere Ende der Glasplatte, so dass das Wasser in das saubere Becherglas tropft.</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fik 19">
            <a:extLst>
              <a:ext uri="{FF2B5EF4-FFF2-40B4-BE49-F238E27FC236}">
                <a16:creationId xmlns:a16="http://schemas.microsoft.com/office/drawing/2014/main" id="{9D1659CB-9CC2-42CD-8D7F-211F29E5C061}"/>
              </a:ext>
            </a:extLst>
          </p:cNvPr>
          <p:cNvPicPr>
            <a:picLocks noChangeAspect="1"/>
          </p:cNvPicPr>
          <p:nvPr/>
        </p:nvPicPr>
        <p:blipFill>
          <a:blip r:embed="rId3"/>
          <a:stretch>
            <a:fillRect/>
          </a:stretch>
        </p:blipFill>
        <p:spPr>
          <a:xfrm>
            <a:off x="8121391" y="3174016"/>
            <a:ext cx="1687935" cy="2538548"/>
          </a:xfrm>
          <a:prstGeom prst="rect">
            <a:avLst/>
          </a:prstGeom>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Destillieren</a:t>
            </a:r>
          </a:p>
        </p:txBody>
      </p:sp>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0" y="-161365"/>
            <a:ext cx="12495470" cy="7588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 name="Gruppieren 15">
            <a:extLst>
              <a:ext uri="{FF2B5EF4-FFF2-40B4-BE49-F238E27FC236}">
                <a16:creationId xmlns:a16="http://schemas.microsoft.com/office/drawing/2014/main" id="{581029BD-F58A-48DE-944B-BFC6BD96BE1D}"/>
              </a:ext>
            </a:extLst>
          </p:cNvPr>
          <p:cNvGrpSpPr/>
          <p:nvPr/>
        </p:nvGrpSpPr>
        <p:grpSpPr>
          <a:xfrm>
            <a:off x="10820128" y="6058135"/>
            <a:ext cx="1237035" cy="745383"/>
            <a:chOff x="10820128" y="6058135"/>
            <a:chExt cx="1237035" cy="745383"/>
          </a:xfrm>
        </p:grpSpPr>
        <p:sp>
          <p:nvSpPr>
            <p:cNvPr id="17" name="Pfeil: nach rechts 16">
              <a:hlinkClick r:id="rId5" action="ppaction://hlinksldjump"/>
              <a:extLst>
                <a:ext uri="{FF2B5EF4-FFF2-40B4-BE49-F238E27FC236}">
                  <a16:creationId xmlns:a16="http://schemas.microsoft.com/office/drawing/2014/main" id="{4D02DB6D-ACEF-4973-89B9-B97912CD9F8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hlinkClick r:id="rId5" action="ppaction://hlinksldjump"/>
              <a:extLst>
                <a:ext uri="{FF2B5EF4-FFF2-40B4-BE49-F238E27FC236}">
                  <a16:creationId xmlns:a16="http://schemas.microsoft.com/office/drawing/2014/main" id="{E98382CC-4FC2-48C1-BD49-C35AF0957C9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grpSp>
        <p:nvGrpSpPr>
          <p:cNvPr id="12" name="Gruppieren 11">
            <a:extLst>
              <a:ext uri="{FF2B5EF4-FFF2-40B4-BE49-F238E27FC236}">
                <a16:creationId xmlns:a16="http://schemas.microsoft.com/office/drawing/2014/main" id="{A8CC00EC-3F2F-491F-A260-4EB39BDAED11}"/>
              </a:ext>
            </a:extLst>
          </p:cNvPr>
          <p:cNvGrpSpPr/>
          <p:nvPr/>
        </p:nvGrpSpPr>
        <p:grpSpPr>
          <a:xfrm>
            <a:off x="9454340" y="1676822"/>
            <a:ext cx="946179" cy="1215236"/>
            <a:chOff x="9637617" y="2028791"/>
            <a:chExt cx="946179" cy="1215236"/>
          </a:xfrm>
          <a:solidFill>
            <a:schemeClr val="bg1">
              <a:lumMod val="65000"/>
            </a:schemeClr>
          </a:solidFill>
        </p:grpSpPr>
        <p:sp>
          <p:nvSpPr>
            <p:cNvPr id="13" name="Rechteck: abgerundete Ecken 12">
              <a:extLst>
                <a:ext uri="{FF2B5EF4-FFF2-40B4-BE49-F238E27FC236}">
                  <a16:creationId xmlns:a16="http://schemas.microsoft.com/office/drawing/2014/main" id="{22FF26D9-3358-4921-A382-EF7DDB85E7E5}"/>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99B3BE32-4DDB-4390-BB78-21C18ACB8D6A}"/>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spTree>
    <p:extLst>
      <p:ext uri="{BB962C8B-B14F-4D97-AF65-F5344CB8AC3E}">
        <p14:creationId xmlns:p14="http://schemas.microsoft.com/office/powerpoint/2010/main" val="3275901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Extrahieren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Löslichkeit</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1" y="3050069"/>
            <a:ext cx="7729539" cy="2325765"/>
          </a:xfrm>
          <a:prstGeom prst="rect">
            <a:avLst/>
          </a:prstGeom>
          <a:noFill/>
        </p:spPr>
        <p:txBody>
          <a:bodyPr wrap="square" rtlCol="0">
            <a:spAutoFit/>
          </a:bodyPr>
          <a:lstStyle/>
          <a:p>
            <a:r>
              <a:rPr lang="de-DE" dirty="0"/>
              <a:t>Erläuterung mit Hilfe von Fachbegriffen: </a:t>
            </a:r>
          </a:p>
          <a:p>
            <a:endParaRPr lang="de-DE" dirty="0"/>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Schneidet die Orangenschalen klein und übergießt die kleingeschnittenen Schalen mit Öl oder Alkohol. Drückt die Schalen mit Hilfe des Löffels fest an den Boden. Lasst das Gemisch einige Zeit stehen. Dekantiert die Flüssigkeit von den Schalen ab.</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Extrahieren</a:t>
            </a:r>
          </a:p>
        </p:txBody>
      </p:sp>
      <p:sp>
        <p:nvSpPr>
          <p:cNvPr id="15" name="Rechteck 14">
            <a:hlinkClick r:id="rId3" action="ppaction://hlinksldjump"/>
            <a:extLst>
              <a:ext uri="{FF2B5EF4-FFF2-40B4-BE49-F238E27FC236}">
                <a16:creationId xmlns:a16="http://schemas.microsoft.com/office/drawing/2014/main" id="{A4F9C527-5762-4B41-B3A2-B365176362B4}"/>
              </a:ext>
            </a:extLst>
          </p:cNvPr>
          <p:cNvSpPr/>
          <p:nvPr/>
        </p:nvSpPr>
        <p:spPr>
          <a:xfrm>
            <a:off x="-170122" y="-457200"/>
            <a:ext cx="12724071" cy="7883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AF91E6C8-827B-43CB-8EBC-65D713E7C37A}"/>
              </a:ext>
            </a:extLst>
          </p:cNvPr>
          <p:cNvGrpSpPr/>
          <p:nvPr/>
        </p:nvGrpSpPr>
        <p:grpSpPr>
          <a:xfrm>
            <a:off x="10820128" y="6058135"/>
            <a:ext cx="1237035" cy="745383"/>
            <a:chOff x="10820128" y="6058135"/>
            <a:chExt cx="1237035" cy="745383"/>
          </a:xfrm>
        </p:grpSpPr>
        <p:sp>
          <p:nvSpPr>
            <p:cNvPr id="19" name="Pfeil: nach rechts 18">
              <a:hlinkClick r:id="rId4" action="ppaction://hlinksldjump"/>
              <a:extLst>
                <a:ext uri="{FF2B5EF4-FFF2-40B4-BE49-F238E27FC236}">
                  <a16:creationId xmlns:a16="http://schemas.microsoft.com/office/drawing/2014/main" id="{2242DD3F-E474-458B-BF71-500E6CAE9407}"/>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32F8B569-DC97-4C82-81F3-8D494EE33027}"/>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026432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48097" y="344129"/>
            <a:ext cx="11943754" cy="569387"/>
          </a:xfrm>
          <a:prstGeom prst="rect">
            <a:avLst/>
          </a:prstGeom>
          <a:noFill/>
        </p:spPr>
        <p:txBody>
          <a:bodyPr wrap="square" rtlCol="0">
            <a:spAutoFit/>
          </a:bodyPr>
          <a:lstStyle/>
          <a:p>
            <a:r>
              <a:rPr lang="de-DE" sz="3100" b="1" dirty="0"/>
              <a:t>Hier findest du alle großen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22" name="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1" name="Textfeld 30">
            <a:hlinkClick r:id="rId5" action="ppaction://hlinksldjump"/>
            <a:extLst>
              <a:ext uri="{FF2B5EF4-FFF2-40B4-BE49-F238E27FC236}">
                <a16:creationId xmlns:a16="http://schemas.microsoft.com/office/drawing/2014/main" id="{28A9ABA0-5EAB-442D-8926-3C2CFB5F630B}"/>
              </a:ext>
            </a:extLst>
          </p:cNvPr>
          <p:cNvSpPr txBox="1"/>
          <p:nvPr/>
        </p:nvSpPr>
        <p:spPr>
          <a:xfrm>
            <a:off x="3624209" y="3354491"/>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2" name="Textfeld 31">
            <a:hlinkClick r:id="rId6"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7" action="ppaction://hlinksldjump"/>
            <a:extLst>
              <a:ext uri="{FF2B5EF4-FFF2-40B4-BE49-F238E27FC236}">
                <a16:creationId xmlns:a16="http://schemas.microsoft.com/office/drawing/2014/main" id="{83D34636-5644-4467-900E-B5A055B1CF7B}"/>
              </a:ext>
            </a:extLst>
          </p:cNvPr>
          <p:cNvSpPr txBox="1"/>
          <p:nvPr/>
        </p:nvSpPr>
        <p:spPr>
          <a:xfrm>
            <a:off x="9908765" y="3367889"/>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Tree>
    <p:extLst>
      <p:ext uri="{BB962C8B-B14F-4D97-AF65-F5344CB8AC3E}">
        <p14:creationId xmlns:p14="http://schemas.microsoft.com/office/powerpoint/2010/main" val="849364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17" name="Gruppieren 16">
            <a:extLst>
              <a:ext uri="{FF2B5EF4-FFF2-40B4-BE49-F238E27FC236}">
                <a16:creationId xmlns:a16="http://schemas.microsoft.com/office/drawing/2014/main" id="{A5C27B47-E971-4278-AC11-0DF2F0FA7101}"/>
              </a:ext>
            </a:extLst>
          </p:cNvPr>
          <p:cNvGrpSpPr/>
          <p:nvPr/>
        </p:nvGrpSpPr>
        <p:grpSpPr>
          <a:xfrm>
            <a:off x="6279478" y="2161152"/>
            <a:ext cx="2567503" cy="2912868"/>
            <a:chOff x="2635652" y="1250897"/>
            <a:chExt cx="2567503" cy="2912868"/>
          </a:xfrm>
        </p:grpSpPr>
        <p:sp>
          <p:nvSpPr>
            <p:cNvPr id="19"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0" name="Textfeld 19">
              <a:extLst>
                <a:ext uri="{FF2B5EF4-FFF2-40B4-BE49-F238E27FC236}">
                  <a16:creationId xmlns:a16="http://schemas.microsoft.com/office/drawing/2014/main" id="{AF66920D-361E-40FF-AB93-FE5FDAB6096C}"/>
                </a:ext>
              </a:extLst>
            </p:cNvPr>
            <p:cNvSpPr txBox="1"/>
            <p:nvPr/>
          </p:nvSpPr>
          <p:spPr>
            <a:xfrm>
              <a:off x="2828580" y="1301443"/>
              <a:ext cx="2315510" cy="2862322"/>
            </a:xfrm>
            <a:prstGeom prst="rect">
              <a:avLst/>
            </a:prstGeom>
            <a:noFill/>
          </p:spPr>
          <p:txBody>
            <a:bodyPr wrap="square" rtlCol="0">
              <a:spAutoFit/>
            </a:bodyPr>
            <a:lstStyle/>
            <a:p>
              <a:r>
                <a:rPr lang="de-DE" dirty="0">
                  <a:latin typeface="Bradley Hand ITC" panose="03070402050302030203" pitchFamily="66" charset="0"/>
                </a:rPr>
                <a:t>Beim Sedimentieren wird ein Stoffgemisch aufgrund der unterschiedlichen Dichten getrennt. Der Feststoff mit der höheren Dichte setzt sich am Boden des Gefäßes ab.  </a:t>
              </a:r>
              <a:endParaRPr lang="de-DE" dirty="0"/>
            </a:p>
          </p:txBody>
        </p:sp>
      </p:grpSp>
      <p:grpSp>
        <p:nvGrpSpPr>
          <p:cNvPr id="21" name="Gruppieren 20">
            <a:extLst>
              <a:ext uri="{FF2B5EF4-FFF2-40B4-BE49-F238E27FC236}">
                <a16:creationId xmlns:a16="http://schemas.microsoft.com/office/drawing/2014/main" id="{67C31A1E-C9AA-446C-8722-9B88A1BA4AFD}"/>
              </a:ext>
            </a:extLst>
          </p:cNvPr>
          <p:cNvGrpSpPr/>
          <p:nvPr/>
        </p:nvGrpSpPr>
        <p:grpSpPr>
          <a:xfrm>
            <a:off x="6145831" y="2170542"/>
            <a:ext cx="2834796" cy="2894088"/>
            <a:chOff x="3531451" y="1217552"/>
            <a:chExt cx="4465161" cy="4422895"/>
          </a:xfrm>
          <a:solidFill>
            <a:schemeClr val="bg1">
              <a:lumMod val="50000"/>
            </a:schemeClr>
          </a:solidFill>
        </p:grpSpPr>
        <p:sp>
          <p:nvSpPr>
            <p:cNvPr id="2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4" name="Textfeld 2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25" name="Gruppieren 24">
            <a:extLst>
              <a:ext uri="{FF2B5EF4-FFF2-40B4-BE49-F238E27FC236}">
                <a16:creationId xmlns:a16="http://schemas.microsoft.com/office/drawing/2014/main" id="{B7A46FF7-9685-4128-BCAE-B16A21B97CB7}"/>
              </a:ext>
            </a:extLst>
          </p:cNvPr>
          <p:cNvGrpSpPr/>
          <p:nvPr/>
        </p:nvGrpSpPr>
        <p:grpSpPr>
          <a:xfrm>
            <a:off x="2180839" y="2161151"/>
            <a:ext cx="2567503" cy="2894088"/>
            <a:chOff x="1592456" y="3566669"/>
            <a:chExt cx="2567503" cy="2894088"/>
          </a:xfrm>
        </p:grpSpPr>
        <p:grpSp>
          <p:nvGrpSpPr>
            <p:cNvPr id="26" name="Gruppieren 25">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28"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9" name="Textfeld 28">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27" name="Rechteck 26">
              <a:extLst>
                <a:ext uri="{FF2B5EF4-FFF2-40B4-BE49-F238E27FC236}">
                  <a16:creationId xmlns:a16="http://schemas.microsoft.com/office/drawing/2014/main" id="{1CAD30BF-520D-4BBB-AD1F-FDFDC564A007}"/>
                </a:ext>
              </a:extLst>
            </p:cNvPr>
            <p:cNvSpPr/>
            <p:nvPr/>
          </p:nvSpPr>
          <p:spPr>
            <a:xfrm>
              <a:off x="1692618" y="3674794"/>
              <a:ext cx="2418397" cy="2585323"/>
            </a:xfrm>
            <a:prstGeom prst="rect">
              <a:avLst/>
            </a:prstGeom>
          </p:spPr>
          <p:txBody>
            <a:bodyPr wrap="square">
              <a:spAutoFit/>
            </a:bodyPr>
            <a:lstStyle/>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grpSp>
      <p:grpSp>
        <p:nvGrpSpPr>
          <p:cNvPr id="30" name="Gruppieren 29">
            <a:extLst>
              <a:ext uri="{FF2B5EF4-FFF2-40B4-BE49-F238E27FC236}">
                <a16:creationId xmlns:a16="http://schemas.microsoft.com/office/drawing/2014/main" id="{EB2DC84D-FC90-4510-AD3F-4955F5A61B0D}"/>
              </a:ext>
            </a:extLst>
          </p:cNvPr>
          <p:cNvGrpSpPr/>
          <p:nvPr/>
        </p:nvGrpSpPr>
        <p:grpSpPr>
          <a:xfrm>
            <a:off x="2180836" y="2157793"/>
            <a:ext cx="2567503" cy="2894088"/>
            <a:chOff x="3741962" y="1217552"/>
            <a:chExt cx="4044141" cy="4422895"/>
          </a:xfrm>
          <a:solidFill>
            <a:schemeClr val="bg1">
              <a:lumMod val="50000"/>
            </a:schemeClr>
          </a:solidFill>
        </p:grpSpPr>
        <p:sp>
          <p:nvSpPr>
            <p:cNvPr id="37"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8" name="Textfeld 37">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spTree>
    <p:extLst>
      <p:ext uri="{BB962C8B-B14F-4D97-AF65-F5344CB8AC3E}">
        <p14:creationId xmlns:p14="http://schemas.microsoft.com/office/powerpoint/2010/main" val="3710053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nextCondLst>
                <p:cond evt="onClick" delay="0">
                  <p:tgtEl>
                    <p:spTgt spid="25"/>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17" name="Gruppieren 16">
            <a:extLst>
              <a:ext uri="{FF2B5EF4-FFF2-40B4-BE49-F238E27FC236}">
                <a16:creationId xmlns:a16="http://schemas.microsoft.com/office/drawing/2014/main" id="{A5C27B47-E971-4278-AC11-0DF2F0FA7101}"/>
              </a:ext>
            </a:extLst>
          </p:cNvPr>
          <p:cNvGrpSpPr/>
          <p:nvPr/>
        </p:nvGrpSpPr>
        <p:grpSpPr>
          <a:xfrm>
            <a:off x="6092463" y="2161152"/>
            <a:ext cx="2617657" cy="2894088"/>
            <a:chOff x="2635652" y="1250897"/>
            <a:chExt cx="2617657" cy="2894088"/>
          </a:xfrm>
        </p:grpSpPr>
        <p:sp>
          <p:nvSpPr>
            <p:cNvPr id="19"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0" name="Textfeld 19">
              <a:extLst>
                <a:ext uri="{FF2B5EF4-FFF2-40B4-BE49-F238E27FC236}">
                  <a16:creationId xmlns:a16="http://schemas.microsoft.com/office/drawing/2014/main" id="{AF66920D-361E-40FF-AB93-FE5FDAB6096C}"/>
                </a:ext>
              </a:extLst>
            </p:cNvPr>
            <p:cNvSpPr txBox="1"/>
            <p:nvPr/>
          </p:nvSpPr>
          <p:spPr>
            <a:xfrm>
              <a:off x="2937799" y="2351496"/>
              <a:ext cx="2315510" cy="523220"/>
            </a:xfrm>
            <a:prstGeom prst="rect">
              <a:avLst/>
            </a:prstGeom>
            <a:noFill/>
          </p:spPr>
          <p:txBody>
            <a:bodyPr wrap="square" rtlCol="0">
              <a:spAutoFit/>
            </a:bodyPr>
            <a:lstStyle/>
            <a:p>
              <a:r>
                <a:rPr lang="de-DE" sz="2800" dirty="0">
                  <a:latin typeface="Bradley Hand ITC" panose="03070402050302030203" pitchFamily="66" charset="0"/>
                </a:rPr>
                <a:t>Bechergläser</a:t>
              </a:r>
              <a:endParaRPr lang="de-DE" sz="2800" dirty="0"/>
            </a:p>
          </p:txBody>
        </p:sp>
      </p:grpSp>
      <p:grpSp>
        <p:nvGrpSpPr>
          <p:cNvPr id="25" name="Gruppieren 24">
            <a:extLst>
              <a:ext uri="{FF2B5EF4-FFF2-40B4-BE49-F238E27FC236}">
                <a16:creationId xmlns:a16="http://schemas.microsoft.com/office/drawing/2014/main" id="{67C31A1E-C9AA-446C-8722-9B88A1BA4AFD}"/>
              </a:ext>
            </a:extLst>
          </p:cNvPr>
          <p:cNvGrpSpPr/>
          <p:nvPr/>
        </p:nvGrpSpPr>
        <p:grpSpPr>
          <a:xfrm>
            <a:off x="5956604" y="2161152"/>
            <a:ext cx="2834796" cy="2894088"/>
            <a:chOff x="3531451" y="1217552"/>
            <a:chExt cx="4465161" cy="4422895"/>
          </a:xfrm>
          <a:solidFill>
            <a:schemeClr val="bg1">
              <a:lumMod val="50000"/>
            </a:schemeClr>
          </a:solidFill>
        </p:grpSpPr>
        <p:sp>
          <p:nvSpPr>
            <p:cNvPr id="26"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7" name="Textfeld 26">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28" name="Gruppieren 27">
            <a:extLst>
              <a:ext uri="{FF2B5EF4-FFF2-40B4-BE49-F238E27FC236}">
                <a16:creationId xmlns:a16="http://schemas.microsoft.com/office/drawing/2014/main" id="{B7A46FF7-9685-4128-BCAE-B16A21B97CB7}"/>
              </a:ext>
            </a:extLst>
          </p:cNvPr>
          <p:cNvGrpSpPr/>
          <p:nvPr/>
        </p:nvGrpSpPr>
        <p:grpSpPr>
          <a:xfrm>
            <a:off x="2005051" y="2161152"/>
            <a:ext cx="2700582" cy="2894088"/>
            <a:chOff x="1592456" y="3566669"/>
            <a:chExt cx="2700582" cy="2894088"/>
          </a:xfrm>
        </p:grpSpPr>
        <p:grpSp>
          <p:nvGrpSpPr>
            <p:cNvPr id="29" name="Gruppieren 28">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37"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8" name="Textfeld 37">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30" name="Rechteck 29">
              <a:extLst>
                <a:ext uri="{FF2B5EF4-FFF2-40B4-BE49-F238E27FC236}">
                  <a16:creationId xmlns:a16="http://schemas.microsoft.com/office/drawing/2014/main" id="{1CAD30BF-520D-4BBB-AD1F-FDFDC564A007}"/>
                </a:ext>
              </a:extLst>
            </p:cNvPr>
            <p:cNvSpPr/>
            <p:nvPr/>
          </p:nvSpPr>
          <p:spPr>
            <a:xfrm>
              <a:off x="1874641" y="4692724"/>
              <a:ext cx="2418397" cy="523220"/>
            </a:xfrm>
            <a:prstGeom prst="rect">
              <a:avLst/>
            </a:prstGeom>
          </p:spPr>
          <p:txBody>
            <a:bodyPr wrap="square">
              <a:spAutoFit/>
            </a:bodyPr>
            <a:lstStyle/>
            <a:p>
              <a:r>
                <a:rPr lang="de-DE" sz="2800" dirty="0">
                  <a:latin typeface="Bradley Hand ITC" panose="03070402050302030203" pitchFamily="66" charset="0"/>
                  <a:cs typeface="Arial" panose="020B0604020202020204" pitchFamily="34" charset="0"/>
                </a:rPr>
                <a:t>Bechergläser</a:t>
              </a:r>
            </a:p>
          </p:txBody>
        </p:sp>
      </p:grpSp>
      <p:grpSp>
        <p:nvGrpSpPr>
          <p:cNvPr id="39" name="Gruppieren 38">
            <a:extLst>
              <a:ext uri="{FF2B5EF4-FFF2-40B4-BE49-F238E27FC236}">
                <a16:creationId xmlns:a16="http://schemas.microsoft.com/office/drawing/2014/main" id="{EB2DC84D-FC90-4510-AD3F-4955F5A61B0D}"/>
              </a:ext>
            </a:extLst>
          </p:cNvPr>
          <p:cNvGrpSpPr/>
          <p:nvPr/>
        </p:nvGrpSpPr>
        <p:grpSpPr>
          <a:xfrm>
            <a:off x="2003300" y="2167066"/>
            <a:ext cx="2567503" cy="2894088"/>
            <a:chOff x="3741962" y="1217552"/>
            <a:chExt cx="4044141" cy="4422895"/>
          </a:xfrm>
          <a:solidFill>
            <a:schemeClr val="bg1">
              <a:lumMod val="50000"/>
            </a:schemeClr>
          </a:solidFill>
        </p:grpSpPr>
        <p:sp>
          <p:nvSpPr>
            <p:cNvPr id="40"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1" name="Textfeld 40">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spTree>
    <p:extLst>
      <p:ext uri="{BB962C8B-B14F-4D97-AF65-F5344CB8AC3E}">
        <p14:creationId xmlns:p14="http://schemas.microsoft.com/office/powerpoint/2010/main" val="2666664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nextCondLst>
                <p:cond evt="onClick" delay="0">
                  <p:tgtEl>
                    <p:spTgt spid="17"/>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045373" y="2161152"/>
            <a:ext cx="2567503" cy="2894088"/>
            <a:chOff x="3741962" y="1217550"/>
            <a:chExt cx="4044141" cy="4422895"/>
          </a:xfrm>
          <a:solidFill>
            <a:schemeClr val="bg1">
              <a:lumMod val="50000"/>
            </a:schemeClr>
          </a:solidFill>
        </p:grpSpPr>
        <p:sp>
          <p:nvSpPr>
            <p:cNvPr id="18" name="Rechteck: abgerundete Ecken 17">
              <a:hlinkClick r:id="rId5" action="ppaction://hlinksldjump"/>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hlinkClick r:id="rId5" action="ppaction://hlinksldjump"/>
              <a:extLst>
                <a:ext uri="{FF2B5EF4-FFF2-40B4-BE49-F238E27FC236}">
                  <a16:creationId xmlns:a16="http://schemas.microsoft.com/office/drawing/2014/main" id="{4B2EC2F1-2D1B-4489-A54B-D7FC80863E6A}"/>
                </a:ext>
              </a:extLst>
            </p:cNvPr>
            <p:cNvSpPr txBox="1"/>
            <p:nvPr/>
          </p:nvSpPr>
          <p:spPr>
            <a:xfrm>
              <a:off x="4208176" y="2229583"/>
              <a:ext cx="3111710" cy="799612"/>
            </a:xfrm>
            <a:prstGeom prst="rect">
              <a:avLst/>
            </a:prstGeom>
            <a:grpFill/>
          </p:spPr>
          <p:txBody>
            <a:bodyPr wrap="square" rtlCol="0">
              <a:spAutoFit/>
            </a:bodyPr>
            <a:lstStyle/>
            <a:p>
              <a:pPr algn="ctr"/>
              <a:r>
                <a:rPr lang="de-DE" sz="2800" dirty="0">
                  <a:solidFill>
                    <a:schemeClr val="bg1">
                      <a:lumMod val="95000"/>
                    </a:schemeClr>
                  </a:solidFill>
                </a:rPr>
                <a:t>Dekantieren</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6046084" y="2161152"/>
            <a:ext cx="2567503" cy="2894088"/>
            <a:chOff x="3741962" y="1217552"/>
            <a:chExt cx="4044141" cy="4422895"/>
          </a:xfrm>
          <a:solidFill>
            <a:schemeClr val="bg1">
              <a:lumMod val="50000"/>
            </a:schemeClr>
          </a:solidFill>
        </p:grpSpPr>
        <p:sp>
          <p:nvSpPr>
            <p:cNvPr id="35" name="Rechteck: abgerundete Ecken 34">
              <a:hlinkClick r:id="rId6" action="ppaction://hlinksldjump"/>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hlinkClick r:id="rId6" action="ppaction://hlinksldjump"/>
              <a:extLst>
                <a:ext uri="{FF2B5EF4-FFF2-40B4-BE49-F238E27FC236}">
                  <a16:creationId xmlns:a16="http://schemas.microsoft.com/office/drawing/2014/main" id="{992F9F8D-6689-40CA-89C8-4EF5BA34C145}"/>
                </a:ext>
              </a:extLst>
            </p:cNvPr>
            <p:cNvSpPr txBox="1"/>
            <p:nvPr/>
          </p:nvSpPr>
          <p:spPr>
            <a:xfrm>
              <a:off x="3975070" y="2196648"/>
              <a:ext cx="3577924" cy="705540"/>
            </a:xfrm>
            <a:prstGeom prst="rect">
              <a:avLst/>
            </a:prstGeom>
            <a:grpFill/>
          </p:spPr>
          <p:txBody>
            <a:bodyPr wrap="square" rtlCol="0">
              <a:spAutoFit/>
            </a:bodyPr>
            <a:lstStyle/>
            <a:p>
              <a:pPr algn="ctr"/>
              <a:r>
                <a:rPr lang="de-DE" sz="2400" dirty="0">
                  <a:solidFill>
                    <a:schemeClr val="bg1">
                      <a:lumMod val="95000"/>
                    </a:schemeClr>
                  </a:solidFill>
                </a:rPr>
                <a:t>Sedimentieren</a:t>
              </a:r>
            </a:p>
          </p:txBody>
        </p:sp>
      </p:grpSp>
    </p:spTree>
    <p:extLst>
      <p:ext uri="{BB962C8B-B14F-4D97-AF65-F5344CB8AC3E}">
        <p14:creationId xmlns:p14="http://schemas.microsoft.com/office/powerpoint/2010/main" val="3014140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Sedimentieren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40073" cy="1200329"/>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Lasst euer Gemisch aus Flüssigkeit und Feststoff  solange stehen bis sich ein Teil, das Sediment, abgesetzt hat.</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Sedimentieren</a:t>
            </a:r>
          </a:p>
        </p:txBody>
      </p:sp>
      <p:pic>
        <p:nvPicPr>
          <p:cNvPr id="15" name="Picture 82" descr="D:\Eigene Dateien\Scans\Geschäft\sedimentieren.jpg">
            <a:extLst>
              <a:ext uri="{FF2B5EF4-FFF2-40B4-BE49-F238E27FC236}">
                <a16:creationId xmlns:a16="http://schemas.microsoft.com/office/drawing/2014/main" id="{A1302CB5-A4AE-4895-B6AE-94F6FA6F86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6574" y="2993001"/>
            <a:ext cx="2959788" cy="244722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647871"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8F644BFA-8A81-4AC3-8AF2-DF861F825D95}"/>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7AA5571B-A32F-4D68-ABD6-2AA4582701F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BB79DA-3729-47B1-B50B-AFFCD8B03A2D}"/>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082918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Dekantieren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41862" y="3044116"/>
            <a:ext cx="4377314" cy="2031325"/>
          </a:xfrm>
          <a:prstGeom prst="rect">
            <a:avLst/>
          </a:prstGeom>
          <a:noFill/>
        </p:spPr>
        <p:txBody>
          <a:bodyPr wrap="square" rtlCol="0">
            <a:spAutoFit/>
          </a:bodyPr>
          <a:lstStyle/>
          <a:p>
            <a:r>
              <a:rPr lang="de-DE" dirty="0"/>
              <a:t>Erläuterung mit Hilfe von Fachbegriffen: </a:t>
            </a:r>
          </a:p>
          <a:p>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Lasst euer Gemisch aus Flüssigkeit und </a:t>
            </a:r>
            <a:r>
              <a:rPr lang="de-DE" dirty="0">
                <a:solidFill>
                  <a:srgbClr val="000000"/>
                </a:solidFill>
                <a:latin typeface="Bradley Hand ITC" panose="03070402050302030203" pitchFamily="66" charset="0"/>
                <a:ea typeface="Calibri" panose="020F0502020204030204" pitchFamily="34" charset="0"/>
                <a:cs typeface="Times New Roman" panose="02020603050405020304" pitchFamily="18" charset="0"/>
              </a:rPr>
              <a:t>F</a:t>
            </a: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eststoff so lange in Ruhe stehen, bis sich der gesamte Feststoff auf den Boden gesetzt hat. Gießt die Flüssigkeit vorsichtig in ein Becherglas, ohne dass der abgesetzte Feststoff aufgewirbelt wird</a:t>
            </a:r>
            <a:endParaRPr lang="de-DE" dirty="0">
              <a:latin typeface="Bradley Hand ITC" panose="03070402050302030203" pitchFamily="66" charset="0"/>
              <a:cs typeface="Arial" panose="020B0604020202020204" pitchFamily="34"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Dekantieren</a:t>
            </a:r>
          </a:p>
        </p:txBody>
      </p:sp>
      <p:pic>
        <p:nvPicPr>
          <p:cNvPr id="15" name="Picture 83" descr="D:\Eigene Dateien\Scans\Geschäft\dekantieren.jpg">
            <a:extLst>
              <a:ext uri="{FF2B5EF4-FFF2-40B4-BE49-F238E27FC236}">
                <a16:creationId xmlns:a16="http://schemas.microsoft.com/office/drawing/2014/main" id="{1975C30E-1C09-4907-A031-5353D1559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23815" y="2705031"/>
            <a:ext cx="2397353" cy="246930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14521"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30D4E3D8-5595-4A9F-BC50-636791062D0D}"/>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DF21912F-5628-407A-A0BF-D4F7432254EA}"/>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ABDD6727-01FE-4CF6-A8E6-1B4FDA9A058C}"/>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753409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extLst>
              <a:ext uri="{FF2B5EF4-FFF2-40B4-BE49-F238E27FC236}">
                <a16:creationId xmlns:a16="http://schemas.microsoft.com/office/drawing/2014/main" id="{3EB41A04-3F10-4BFE-80DD-F772B08CED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96637" y="4579947"/>
            <a:ext cx="2606967" cy="1955777"/>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73459" y="1197239"/>
            <a:ext cx="2867016" cy="5149322"/>
          </a:xfrm>
          <a:prstGeom prst="rect">
            <a:avLst/>
          </a:prstGeom>
          <a:ln>
            <a:noFill/>
          </a:ln>
          <a:effectLst>
            <a:outerShdw blurRad="225425" dist="50800" dir="5220000" algn="ctr">
              <a:srgbClr val="000000">
                <a:alpha val="33000"/>
              </a:srgbClr>
            </a:outerShdw>
          </a:effectLst>
          <a:scene3d>
            <a:camera prst="obliqueTopRight"/>
            <a:lightRig rig="sunrise" dir="t"/>
          </a:scene3d>
          <a:sp3d extrusionH="254000">
            <a:bevelT w="82550" h="44450" prst="angle"/>
            <a:bevelB w="82550" h="44450" prst="angle"/>
            <a:contourClr>
              <a:srgbClr val="FFFFFF"/>
            </a:contourClr>
          </a:sp3d>
        </p:spPr>
      </p:pic>
      <p:sp>
        <p:nvSpPr>
          <p:cNvPr id="15" name="Textfeld 14">
            <a:extLst>
              <a:ext uri="{FF2B5EF4-FFF2-40B4-BE49-F238E27FC236}">
                <a16:creationId xmlns:a16="http://schemas.microsoft.com/office/drawing/2014/main" id="{BF921768-1B47-420F-833B-B5FFC15B8D26}"/>
              </a:ext>
            </a:extLst>
          </p:cNvPr>
          <p:cNvSpPr txBox="1"/>
          <p:nvPr/>
        </p:nvSpPr>
        <p:spPr>
          <a:xfrm>
            <a:off x="4377738" y="53420"/>
            <a:ext cx="7814262" cy="1446550"/>
          </a:xfrm>
          <a:prstGeom prst="rect">
            <a:avLst/>
          </a:prstGeom>
          <a:noFill/>
        </p:spPr>
        <p:txBody>
          <a:bodyPr wrap="square" rtlCol="0">
            <a:spAutoFit/>
          </a:bodyPr>
          <a:lstStyle/>
          <a:p>
            <a:r>
              <a:rPr lang="de-DE" sz="4400" dirty="0"/>
              <a:t>Erklärt Jana in einer WhatsApp, wie sie ihr Problem lösen kann. </a:t>
            </a:r>
          </a:p>
        </p:txBody>
      </p:sp>
      <p:sp>
        <p:nvSpPr>
          <p:cNvPr id="14" name="Rechteck 13">
            <a:hlinkClick r:id="rId11" action="ppaction://hlinksldjump"/>
            <a:extLst>
              <a:ext uri="{FF2B5EF4-FFF2-40B4-BE49-F238E27FC236}">
                <a16:creationId xmlns:a16="http://schemas.microsoft.com/office/drawing/2014/main" id="{A4F9C527-5762-4B41-B3A2-B365176362B4}"/>
              </a:ext>
            </a:extLst>
          </p:cNvPr>
          <p:cNvSpPr/>
          <p:nvPr/>
        </p:nvSpPr>
        <p:spPr>
          <a:xfrm>
            <a:off x="-158620" y="-148045"/>
            <a:ext cx="12516083"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p:cNvGrpSpPr/>
          <p:nvPr/>
        </p:nvGrpSpPr>
        <p:grpSpPr>
          <a:xfrm>
            <a:off x="10479024" y="6058135"/>
            <a:ext cx="1594697" cy="829345"/>
            <a:chOff x="10820128" y="6058135"/>
            <a:chExt cx="1253593" cy="829345"/>
          </a:xfrm>
        </p:grpSpPr>
        <p:sp>
          <p:nvSpPr>
            <p:cNvPr id="17" name="Pfeil: nach rechts 11">
              <a:hlinkClick r:id="rId12"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320177E9-2F55-4A3A-91C0-904DF06A5CA5}"/>
                </a:ext>
              </a:extLst>
            </p:cNvPr>
            <p:cNvSpPr txBox="1"/>
            <p:nvPr/>
          </p:nvSpPr>
          <p:spPr>
            <a:xfrm>
              <a:off x="10820128" y="6241149"/>
              <a:ext cx="1253593" cy="646331"/>
            </a:xfrm>
            <a:prstGeom prst="rect">
              <a:avLst/>
            </a:prstGeom>
            <a:noFill/>
          </p:spPr>
          <p:txBody>
            <a:bodyPr wrap="square" rtlCol="0">
              <a:spAutoFit/>
            </a:bodyPr>
            <a:lstStyle/>
            <a:p>
              <a:r>
                <a:rPr lang="de-DE" dirty="0"/>
                <a:t>Buddy-Book</a:t>
              </a:r>
            </a:p>
          </p:txBody>
        </p:sp>
      </p:grpSp>
    </p:spTree>
    <p:controls>
      <mc:AlternateContent xmlns:mc="http://schemas.openxmlformats.org/markup-compatibility/2006">
        <mc:Choice xmlns:v="urn:schemas-microsoft-com:vml" Requires="v">
          <p:control spid="12300" name="TextBox1" r:id="rId2" imgW="2705040" imgH="4029120"/>
        </mc:Choice>
        <mc:Fallback>
          <p:control name="TextBox1" r:id="rId2" imgW="2705040" imgH="4029120">
            <p:pic>
              <p:nvPicPr>
                <p:cNvPr id="2" name="TextBox1">
                  <a:extLst>
                    <a:ext uri="{FF2B5EF4-FFF2-40B4-BE49-F238E27FC236}">
                      <a16:creationId xmlns:a16="http://schemas.microsoft.com/office/drawing/2014/main" id="{10F3B437-0D83-4417-995A-463DAD53434D}"/>
                    </a:ext>
                  </a:extLst>
                </p:cNvPr>
                <p:cNvPicPr>
                  <a:picLocks/>
                </p:cNvPicPr>
                <p:nvPr/>
              </p:nvPicPr>
              <p:blipFill>
                <a:blip r:embed="rId13"/>
                <a:stretch>
                  <a:fillRect/>
                </a:stretch>
              </p:blipFill>
              <p:spPr>
                <a:xfrm>
                  <a:off x="1238213" y="1946988"/>
                  <a:ext cx="2700722" cy="4032067"/>
                </a:xfrm>
                <a:prstGeom prst="rect">
                  <a:avLst/>
                </a:prstGeom>
              </p:spPr>
            </p:pic>
          </p:control>
        </mc:Fallback>
      </mc:AlternateContent>
    </p:controls>
    <p:extLst>
      <p:ext uri="{BB962C8B-B14F-4D97-AF65-F5344CB8AC3E}">
        <p14:creationId xmlns:p14="http://schemas.microsoft.com/office/powerpoint/2010/main" val="11467005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2" cstate="screen">
            <a:duotone>
              <a:prstClr val="black"/>
              <a:schemeClr val="accent5">
                <a:tint val="45000"/>
                <a:satMod val="400000"/>
              </a:schemeClr>
            </a:duotone>
            <a:extLst>
              <a:ext uri="{BEBA8EAE-BF5A-486C-A8C5-ECC9F3942E4B}">
                <a14:imgProps xmlns:a14="http://schemas.microsoft.com/office/drawing/2010/main">
                  <a14:imgLayer r:embed="rId3">
                    <a14:imgEffect>
                      <a14:saturation sat="87000"/>
                    </a14:imgEffect>
                    <a14:imgEffect>
                      <a14:brightnessContrast bright="-17000"/>
                    </a14:imgEffect>
                  </a14:imgLayer>
                </a14:imgProps>
              </a:ext>
              <a:ext uri="{28A0092B-C50C-407E-A947-70E740481C1C}">
                <a14:useLocalDpi xmlns:a14="http://schemas.microsoft.com/office/drawing/2010/main"/>
              </a:ext>
            </a:extLst>
          </a:blip>
          <a:srcRect l="1735" t="3750" r="2750" b="3195"/>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F921768-1B47-420F-833B-B5FFC15B8D26}"/>
              </a:ext>
            </a:extLst>
          </p:cNvPr>
          <p:cNvSpPr txBox="1"/>
          <p:nvPr/>
        </p:nvSpPr>
        <p:spPr>
          <a:xfrm>
            <a:off x="5554638" y="33616"/>
            <a:ext cx="6726475" cy="2585323"/>
          </a:xfrm>
          <a:prstGeom prst="rect">
            <a:avLst/>
          </a:prstGeom>
          <a:noFill/>
        </p:spPr>
        <p:txBody>
          <a:bodyPr wrap="square" rtlCol="0">
            <a:spAutoFit/>
          </a:bodyPr>
          <a:lstStyle/>
          <a:p>
            <a:pPr algn="ctr"/>
            <a:r>
              <a:rPr lang="de-DE" sz="5400" dirty="0">
                <a:solidFill>
                  <a:schemeClr val="bg1">
                    <a:lumMod val="85000"/>
                  </a:schemeClr>
                </a:solidFill>
              </a:rPr>
              <a:t>Tag 2 ist geschafft. </a:t>
            </a:r>
          </a:p>
          <a:p>
            <a:pPr algn="ctr"/>
            <a:r>
              <a:rPr lang="de-DE" sz="5400" dirty="0">
                <a:solidFill>
                  <a:schemeClr val="bg1">
                    <a:lumMod val="85000"/>
                  </a:schemeClr>
                </a:solidFill>
              </a:rPr>
              <a:t>Füllt nun euer Buddy-Book aus.</a:t>
            </a:r>
          </a:p>
        </p:txBody>
      </p:sp>
      <p:sp>
        <p:nvSpPr>
          <p:cNvPr id="14" name="Rechteck 13">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813956">
            <a:off x="882405" y="743534"/>
            <a:ext cx="5023533" cy="5349519"/>
          </a:xfrm>
          <a:prstGeom prst="rect">
            <a:avLst/>
          </a:prstGeom>
        </p:spPr>
      </p:pic>
      <p:sp>
        <p:nvSpPr>
          <p:cNvPr id="8" name="Stern mit 4 Zacken 7"/>
          <p:cNvSpPr/>
          <p:nvPr/>
        </p:nvSpPr>
        <p:spPr>
          <a:xfrm>
            <a:off x="776614" y="242948"/>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Stern mit 4 Zacken 20"/>
          <p:cNvSpPr/>
          <p:nvPr/>
        </p:nvSpPr>
        <p:spPr>
          <a:xfrm>
            <a:off x="2544635" y="826717"/>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tern mit 4 Zacken 21"/>
          <p:cNvSpPr/>
          <p:nvPr/>
        </p:nvSpPr>
        <p:spPr>
          <a:xfrm>
            <a:off x="5711868" y="1402915"/>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tern mit 4 Zacken 22"/>
          <p:cNvSpPr/>
          <p:nvPr/>
        </p:nvSpPr>
        <p:spPr>
          <a:xfrm>
            <a:off x="11722991" y="609213"/>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Stern mit 4 Zacken 23"/>
          <p:cNvSpPr/>
          <p:nvPr/>
        </p:nvSpPr>
        <p:spPr>
          <a:xfrm>
            <a:off x="620812" y="1056228"/>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Stern mit 4 Zacken 24"/>
          <p:cNvSpPr/>
          <p:nvPr/>
        </p:nvSpPr>
        <p:spPr>
          <a:xfrm>
            <a:off x="4216443" y="123587"/>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Mond 9"/>
          <p:cNvSpPr/>
          <p:nvPr/>
        </p:nvSpPr>
        <p:spPr>
          <a:xfrm>
            <a:off x="1715730" y="240169"/>
            <a:ext cx="444500" cy="713072"/>
          </a:xfrm>
          <a:prstGeom prst="moon">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effectLst>
                <a:glow rad="63500">
                  <a:schemeClr val="accent3">
                    <a:satMod val="175000"/>
                    <a:alpha val="40000"/>
                  </a:schemeClr>
                </a:glow>
              </a:effectLst>
            </a:endParaRPr>
          </a:p>
        </p:txBody>
      </p:sp>
      <p:sp>
        <p:nvSpPr>
          <p:cNvPr id="16" name="Rechteck 15">
            <a:hlinkClick r:id="rId10" action="ppaction://hlinksldjump"/>
            <a:extLst>
              <a:ext uri="{FF2B5EF4-FFF2-40B4-BE49-F238E27FC236}">
                <a16:creationId xmlns:a16="http://schemas.microsoft.com/office/drawing/2014/main" id="{A4F9C527-5762-4B41-B3A2-B365176362B4}"/>
              </a:ext>
            </a:extLst>
          </p:cNvPr>
          <p:cNvSpPr/>
          <p:nvPr/>
        </p:nvSpPr>
        <p:spPr>
          <a:xfrm>
            <a:off x="-131946" y="-75373"/>
            <a:ext cx="12451234" cy="7429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20712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293859" cy="691853"/>
            <a:chOff x="10304238" y="5472538"/>
            <a:chExt cx="1830138"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564580" y="5737947"/>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17" name="Gruppieren 16">
            <a:extLst>
              <a:ext uri="{FF2B5EF4-FFF2-40B4-BE49-F238E27FC236}">
                <a16:creationId xmlns:a16="http://schemas.microsoft.com/office/drawing/2014/main" id="{87947227-7FCC-4A7C-8587-DE73F2A069D0}"/>
              </a:ext>
            </a:extLst>
          </p:cNvPr>
          <p:cNvGrpSpPr/>
          <p:nvPr/>
        </p:nvGrpSpPr>
        <p:grpSpPr>
          <a:xfrm>
            <a:off x="8429512" y="2404482"/>
            <a:ext cx="2293859" cy="691853"/>
            <a:chOff x="10304238" y="5472538"/>
            <a:chExt cx="1830138" cy="1056537"/>
          </a:xfrm>
        </p:grpSpPr>
        <p:sp>
          <p:nvSpPr>
            <p:cNvPr id="18" name="Pfeil: nach rechts 17">
              <a:hlinkClick r:id="rId3" action="ppaction://hlinksldjump"/>
              <a:extLst>
                <a:ext uri="{FF2B5EF4-FFF2-40B4-BE49-F238E27FC236}">
                  <a16:creationId xmlns:a16="http://schemas.microsoft.com/office/drawing/2014/main" id="{D37C695F-7F71-4E83-9223-5A885B4F31E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EA7F73FE-B3B4-4D78-AA7A-3F78EAD6FF3B}"/>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0"/>
            <a:ext cx="12699937" cy="7426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5"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hlinkClick r:id="rId5" action="ppaction://hlinksldjump"/>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spTree>
    <p:extLst>
      <p:ext uri="{BB962C8B-B14F-4D97-AF65-F5344CB8AC3E}">
        <p14:creationId xmlns:p14="http://schemas.microsoft.com/office/powerpoint/2010/main" val="2663808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hlinkHover r:id="rId9"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10"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hlinkHover r:id="rId11"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2"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hlinkHover r:id="rId1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Tree>
    <p:extLst>
      <p:ext uri="{BB962C8B-B14F-4D97-AF65-F5344CB8AC3E}">
        <p14:creationId xmlns:p14="http://schemas.microsoft.com/office/powerpoint/2010/main" val="35424892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3298</Words>
  <Application>Microsoft Office PowerPoint</Application>
  <PresentationFormat>Breitbild</PresentationFormat>
  <Paragraphs>656</Paragraphs>
  <Slides>79</Slides>
  <Notes>0</Notes>
  <HiddenSlides>0</HiddenSlides>
  <MMClips>4</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79</vt:i4>
      </vt:variant>
    </vt:vector>
  </HeadingPairs>
  <TitlesOfParts>
    <vt:vector size="87" baseType="lpstr">
      <vt:lpstr>Arial</vt:lpstr>
      <vt:lpstr>Bradley Hand ITC</vt:lpstr>
      <vt:lpstr>Calibri</vt:lpstr>
      <vt:lpstr>Calibri Light</vt:lpstr>
      <vt:lpstr>Century Gothic</vt:lpstr>
      <vt:lpstr>Footlight MT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Rucksackinhalt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Sieben</vt:lpstr>
      <vt:lpstr>Sortieren</vt:lpstr>
      <vt:lpstr>Filtrieren</vt:lpstr>
      <vt:lpstr>Sedimentieren</vt:lpstr>
      <vt:lpstr>Dekantieren</vt:lpstr>
      <vt:lpstr>Eindampfen</vt:lpstr>
      <vt:lpstr>Destillieren</vt:lpstr>
      <vt:lpstr>Extrahieren</vt:lpstr>
      <vt:lpstr>PowerPoint-Präsentation</vt:lpstr>
      <vt:lpstr>PowerPoint-Präsentation</vt:lpstr>
      <vt:lpstr>PowerPoint-Präsentation</vt:lpstr>
      <vt:lpstr>PowerPoint-Präsentation</vt:lpstr>
      <vt:lpstr>Sedimentieren</vt:lpstr>
      <vt:lpstr>Dekantieren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Rucksackinhalt</vt:lpstr>
      <vt:lpstr>PowerPoint-Präsentation</vt:lpstr>
      <vt:lpstr>PowerPoint-Präsentation</vt:lpstr>
      <vt:lpstr>PowerPoint-Präsentation</vt:lpstr>
      <vt:lpstr>PowerPoint-Präsentation</vt:lpstr>
      <vt:lpstr>PowerPoint-Präsentation</vt:lpstr>
      <vt:lpstr>Sieben</vt:lpstr>
      <vt:lpstr>Sortieren</vt:lpstr>
      <vt:lpstr>Filtrieren</vt:lpstr>
      <vt:lpstr>Sedimentieren</vt:lpstr>
      <vt:lpstr>Dekantieren</vt:lpstr>
      <vt:lpstr>Eindampfen</vt:lpstr>
      <vt:lpstr>Destillieren</vt:lpstr>
      <vt:lpstr>Extrahieren</vt:lpstr>
      <vt:lpstr>PowerPoint-Präsentation</vt:lpstr>
      <vt:lpstr>PowerPoint-Präsentation</vt:lpstr>
      <vt:lpstr>PowerPoint-Präsentation</vt:lpstr>
      <vt:lpstr>PowerPoint-Präsentation</vt:lpstr>
      <vt:lpstr>Sedimentieren</vt:lpstr>
      <vt:lpstr>Dekantieren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 w</dc:creator>
  <cp:lastModifiedBy>Sven Theis</cp:lastModifiedBy>
  <cp:revision>90</cp:revision>
  <dcterms:created xsi:type="dcterms:W3CDTF">2019-09-19T15:43:56Z</dcterms:created>
  <dcterms:modified xsi:type="dcterms:W3CDTF">2020-11-05T15:03:02Z</dcterms:modified>
</cp:coreProperties>
</file>