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70" r:id="rId18"/>
    <p:sldId id="437" r:id="rId19"/>
    <p:sldId id="466" r:id="rId20"/>
    <p:sldId id="467" r:id="rId21"/>
    <p:sldId id="468" r:id="rId22"/>
    <p:sldId id="442" r:id="rId23"/>
    <p:sldId id="443" r:id="rId24"/>
    <p:sldId id="444" r:id="rId25"/>
    <p:sldId id="445" r:id="rId26"/>
    <p:sldId id="446" r:id="rId27"/>
    <p:sldId id="447" r:id="rId28"/>
    <p:sldId id="438" r:id="rId29"/>
    <p:sldId id="439" r:id="rId30"/>
    <p:sldId id="440" r:id="rId31"/>
    <p:sldId id="441" r:id="rId32"/>
    <p:sldId id="448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9" r:id="rId41"/>
    <p:sldId id="458" r:id="rId42"/>
    <p:sldId id="427" r:id="rId43"/>
    <p:sldId id="429" r:id="rId44"/>
    <p:sldId id="430" r:id="rId45"/>
    <p:sldId id="431" r:id="rId46"/>
    <p:sldId id="432" r:id="rId47"/>
    <p:sldId id="433" r:id="rId48"/>
    <p:sldId id="428" r:id="rId49"/>
    <p:sldId id="460" r:id="rId50"/>
    <p:sldId id="461" r:id="rId51"/>
    <p:sldId id="462" r:id="rId52"/>
    <p:sldId id="463" r:id="rId53"/>
    <p:sldId id="465" r:id="rId54"/>
    <p:sldId id="464" r:id="rId55"/>
    <p:sldId id="469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8"/>
    <p:restoredTop sz="94364" autoAdjust="0"/>
  </p:normalViewPr>
  <p:slideViewPr>
    <p:cSldViewPr showGuides="1">
      <p:cViewPr varScale="1">
        <p:scale>
          <a:sx n="79" d="100"/>
          <a:sy n="79" d="100"/>
        </p:scale>
        <p:origin x="84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07.07.2021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607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dirty="0" smtClean="0"/>
              <a:t>Hauptschule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Russisch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4.1, 4.2: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Texte und Medienprodukte erstellen, in andere vertraute Texte oder Medienprodukte umwandeln sowie Texte und Medienprodukte in einfacher Form kreativ bearbeiten</a:t>
            </a:r>
          </a:p>
          <a:p>
            <a:r>
              <a:rPr lang="de-DE" dirty="0" smtClean="0"/>
              <a:t>Der MKR bleibt verbindlicher Orientierungsrahmen für die Weiterentwicklung des schulischen Medienkonzepts.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Z2: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000" dirty="0" smtClean="0"/>
              <a:t>Einblicke in die Lebenswirklichkeiten von Jugendlichen: Familie, Freundschaft, Partnerschaft, Liebe, Jugendkulturen, Identität, Geschlechterrollen, (MSA: Beziehung zwischen den Generationen), Umgang mit Vielfalt, (MSA: soziales Engagement), Wohnen, Mobilität, Freizeitgestaltung, und Konsumverhalten auch unter Berücksichtigung des Umweltschutzes.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22051"/>
              </p:ext>
            </p:extLst>
          </p:nvPr>
        </p:nvGraphicFramePr>
        <p:xfrm>
          <a:off x="457200" y="1700213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Faches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Russisch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Jahrgangsstufe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 smtClean="0"/>
              <a:t>GeR</a:t>
            </a:r>
            <a:r>
              <a:rPr lang="de-DE" dirty="0" smtClean="0"/>
              <a:t>-Niveaus am Ende der Sek I:</a:t>
            </a:r>
            <a:br>
              <a:rPr lang="de-DE" dirty="0" smtClean="0"/>
            </a:br>
            <a:r>
              <a:rPr lang="de-DE" dirty="0" smtClean="0"/>
              <a:t>Russisch ab Jahrgangsstufe 7 (HSA 10): A2 mit Anteilen von B1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Russisch ab </a:t>
            </a:r>
            <a:r>
              <a:rPr lang="de-DE" dirty="0"/>
              <a:t>Jahrgangsstufe </a:t>
            </a:r>
            <a:r>
              <a:rPr lang="de-DE" dirty="0" smtClean="0"/>
              <a:t>7 (MSA): 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Kompetenzerwartungen bis zum Ende der Sek I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Die beschriebenen Kompetenzerwartungen orientieren sich am Hauptschulabschluss nach Klasse 10.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Die Kompetenzen sind in unterschiedlichem Umfang und auf unterschiedlichem Niveau erreichbar. 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Einzelne Kompetenzerwartungen und fachliche Konkretisierungen für den MSA-Abschluss werden explizit ausgewiesen.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65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27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06456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können</a:t>
                      </a:r>
                      <a:r>
                        <a:rPr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 grundlegendes Inventar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häufig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Handlungen, Vorgänge, und Äußerungen zeitlich positionieren,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 Verbote,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Aufforderungen, Gefühle, Meinungen, Bitten,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Wünsche,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Erwartungen</a:t>
                      </a:r>
                      <a:r>
                        <a:rPr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sowie Verpflichtungen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einfacher Form ausdrücken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23850" marR="0" indent="-25209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- 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Tempusformen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regelmäßiger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und wichtiger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unregelmäßiger Verben,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Aspektformen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nur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rezeptiv (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vollendeter/unvollendeter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Aspekt)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einfache Satzgefüge;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MSA: Relativpronomina im Nominativ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…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 Baltic" pitchFamily="1" charset="-70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 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Pluralformen </a:t>
                      </a: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von Substantiven und Adjektiven im Nominativ, Deklination</a:t>
                      </a:r>
                      <a:r>
                        <a:rPr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sformen der Substantive, Adjektive und Pronomen im Singular 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r>
                        <a:rPr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</a:t>
            </a:r>
            <a:r>
              <a:rPr lang="de-DE" b="1" dirty="0" smtClean="0"/>
              <a:t>Konkretisierung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Ausgangstexte</a:t>
            </a:r>
            <a:r>
              <a:rPr lang="de-DE" b="1" dirty="0"/>
              <a:t>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Adaptierte, </a:t>
            </a:r>
            <a:r>
              <a:rPr lang="de-DE" sz="1600" kern="1" dirty="0" err="1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didaktisierte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 sowie klar 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strukturierte authentische Texte, Lesetexte, Hör-/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Hörsehtexte, mehrfach kodierte Texte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Sach- und Gebrauchstexte: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Werbetext, 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Anzeige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, Wetterbericht, Durchsage […]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literarische 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Gedicht, Lied </a:t>
            </a:r>
            <a:r>
              <a:rPr lang="de-DE" sz="1600" dirty="0"/>
              <a:t>[…]</a:t>
            </a: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b="1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Zieltexte: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Brief, E-Mail</a:t>
            </a:r>
            <a:r>
              <a:rPr lang="de-DE" sz="1600" dirty="0"/>
              <a:t> […]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600" kern="1" dirty="0" smtClean="0">
              <a:solidFill>
                <a:srgbClr val="FF0000"/>
              </a:solidFill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</a:t>
            </a:r>
            <a:r>
              <a:rPr lang="de-DE" sz="2400" dirty="0" smtClean="0"/>
              <a:t>.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Russisch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</a:t>
            </a:r>
            <a:r>
              <a:rPr lang="de-DE" sz="2600" dirty="0" smtClean="0"/>
              <a:t>fachdidaktischen </a:t>
            </a:r>
            <a:r>
              <a:rPr lang="de-DE" sz="2600"/>
              <a:t>und </a:t>
            </a:r>
            <a:r>
              <a:rPr lang="de-DE" sz="2600" smtClean="0"/>
              <a:t>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Russisch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Lehrplan (vervollständigt bis Februar 2022)</a:t>
            </a:r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(1)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20671"/>
              </p:ext>
            </p:extLst>
          </p:nvPr>
        </p:nvGraphicFramePr>
        <p:xfrm>
          <a:off x="457200" y="1925415"/>
          <a:ext cx="8229600" cy="43251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7.1-1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“Привет! Давай познакомимся!” – Я и моя семья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30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Sprechen – an</a:t>
                      </a:r>
                      <a:r>
                        <a:rPr lang="de-DE" sz="1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Gesprächen teilnehmen</a:t>
                      </a:r>
                      <a:r>
                        <a:rPr lang="de-D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::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in alltäglichen, auch digital gestützten Gesprächssituationen ihre Redeabsichten verwirklichen und angemessen reagieren</a:t>
                      </a:r>
                      <a:endParaRPr lang="de-DE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Leseverstehen: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der schriftlichen Kommunikation im Unterricht folgen</a:t>
                      </a:r>
                      <a:endParaRPr lang="de-DE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fachliche Konkretisierungen im Schwerpunkt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IKK: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Einblicke in die Lebenswirklichkeiten von Jugendlichen: Familie, Freundschaft (MSA: Beziehung zwischen den Generationen)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Grammatik: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Deklinationsformen der Substantive und Pronomen im Singular; Präsens (e- und i-Konjugation </a:t>
                      </a:r>
                      <a:r>
                        <a:rPr lang="de-DE" sz="1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frequenter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Verben)</a:t>
                      </a:r>
                      <a:r>
                        <a:rPr lang="en-GB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TMK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Ausgangstexte</a:t>
                      </a:r>
                      <a:r>
                        <a:rPr lang="de-DE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: Dialog, Bildmedien; </a:t>
                      </a:r>
                      <a:r>
                        <a:rPr lang="de-DE" sz="1000" b="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Zieltexte</a:t>
                      </a:r>
                      <a:r>
                        <a:rPr lang="de-DE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: Personenbeschreibungen, Dialog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26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Hinweise, Vereinbarungen und Absprachen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Russisches Alphabet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zur Grammatik: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Verben </a:t>
                      </a:r>
                      <a:r>
                        <a:rPr lang="az-Cyrl-AZ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жить, говорить</a:t>
                      </a:r>
                      <a:r>
                        <a:rPr lang="az-Cyrl-AZ" sz="1000" b="0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Präpositionen </a:t>
                      </a:r>
                      <a:r>
                        <a:rPr lang="az-Cyrl-AZ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в / из /у</a:t>
                      </a:r>
                      <a:r>
                        <a:rPr lang="az-Cyrl-AZ" sz="1000" b="0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Fragewörter:  </a:t>
                      </a:r>
                      <a:r>
                        <a:rPr lang="az-Cyrl-AZ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откуда? / где?</a:t>
                      </a:r>
                      <a:r>
                        <a:rPr lang="de-DE" sz="1000" b="0" i="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az-Cyrl-AZ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Zahlen 1-20 (MSA: bis 100)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zum Wortschatz: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Arbeitsanweisungen, Klassenraumgegenstände, Familienmitglieder, Höflichkeitsfloskeln, Altersangabe, Besitzangabe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Mögliche Umsetzung: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Vorstellung / Beschreibung der eigenen Familie (anhand eines Fotos)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Verbraucherbildung: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Leben, Wohnen und Mobilität (Rahmenvorgabe Bereich D, Z1)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Hinweise zur Klassenarbeit: 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1. Klassenarbeit mit den Schwerpunkten Leseverstehen (geschlossene und halboffene Aufgaben) und Schreiben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2. mündliche Kommunikationsprüfung (sich vorstellen, Gespräch über Familie)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endParaRPr lang="de-DE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24128" y="2780928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750986" y="5189479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067944" y="3645024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482643"/>
              </p:ext>
            </p:extLst>
          </p:nvPr>
        </p:nvGraphicFramePr>
        <p:xfrm>
          <a:off x="457200" y="1925415"/>
          <a:ext cx="8229600" cy="29702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7.1-1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“Привет! Давай познакомимся!” – Я и моя семья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30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 – an Gesprächen teilnehmen: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alltäglichen, auch digital gestützten Gesprächssituationen ihre Redeabsichten verwirklichen und angemessen reagieren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Leseverstehen: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der schriftlichen Kommunikation im Unterricht folgen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61329"/>
              </p:ext>
            </p:extLst>
          </p:nvPr>
        </p:nvGraphicFramePr>
        <p:xfrm>
          <a:off x="457200" y="1925415"/>
          <a:ext cx="8229600" cy="32186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Einblicke in die Lebenswirklichkeiten von Jugendlichen: Familie, Freundschaft (MSA: Beziehung zwischen den Generationen)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Grammatik: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Deklinationsformen der Substantive und Pronomen im Singular; Präsens (e- und i-Konjugation </a:t>
                      </a:r>
                      <a:r>
                        <a:rPr lang="de-DE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frequenter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Verben)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TMK: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Dialog, Bildmedien; </a:t>
                      </a: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Zieltexte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Personenbeschreibungen, Dialog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346359"/>
              </p:ext>
            </p:extLst>
          </p:nvPr>
        </p:nvGraphicFramePr>
        <p:xfrm>
          <a:off x="457200" y="1925415"/>
          <a:ext cx="8229600" cy="35692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Russisches Alphabet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zur Grammatik: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Verben </a:t>
                      </a:r>
                      <a:r>
                        <a:rPr lang="de-DE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жить</a:t>
                      </a:r>
                      <a:r>
                        <a:rPr lang="de-DE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говорить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Präpositionen </a:t>
                      </a:r>
                      <a:r>
                        <a:rPr lang="de-DE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/ </a:t>
                      </a:r>
                      <a:r>
                        <a:rPr lang="de-DE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</a:t>
                      </a:r>
                      <a:r>
                        <a:rPr lang="de-DE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/у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Fragewörter:  </a:t>
                      </a:r>
                      <a:r>
                        <a:rPr lang="de-DE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откуда</a:t>
                      </a:r>
                      <a:r>
                        <a:rPr lang="de-DE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/ </a:t>
                      </a:r>
                      <a:r>
                        <a:rPr lang="de-DE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</a:t>
                      </a:r>
                      <a:r>
                        <a:rPr lang="de-DE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de-D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de-DE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Zahlen 1-20 (MSA: bis 100)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zum Wortschatz: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Arbeitsanweisungen, Klassenraumgegenstände, Familienmitglieder, Höflichkeitsfloskeln, Altersangabe, Besitzangabe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Vorstellung / Beschreibung der eigenen Familie (anhand eines Fotos)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Verbraucherbildung: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Leben, Wohnen und Mobilität (Rahmenvorgabe Bereich D, Z1)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 zur Klassenarbeit: 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Klassenarbeit mit den Schwerpunkten Leseverstehen (geschlossene und halboffene Aufgaben) und Schreiben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mündliche Kommunikationsprüfung (sich vorstellen, Gespräch über Familie)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 smtClean="0">
                <a:latin typeface="+mn-lt"/>
              </a:rPr>
              <a:t>Vielen Dank für Ihre Aufmerksamkeit!</a:t>
            </a:r>
            <a:endParaRPr lang="de-D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0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Gestaltungsspielräume</a:t>
            </a:r>
          </a:p>
          <a:p>
            <a:pPr lvl="1"/>
            <a:r>
              <a:rPr lang="de-DE" dirty="0" smtClean="0"/>
              <a:t>Festlegung der Kompetenzerwartungen nur für Ende Sek I</a:t>
            </a:r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3313</Words>
  <PresentationFormat>Bildschirmpräsentation (4:3)</PresentationFormat>
  <Paragraphs>657</Paragraphs>
  <Slides>55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4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Hauptschule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Kompetenzerwartungen bis zum Ende der Sek I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2021-02-19T12:12:27Z</cp:lastPrinted>
  <dcterms:created xsi:type="dcterms:W3CDTF">2018-01-17T08:49:04Z</dcterms:created>
  <dcterms:modified xsi:type="dcterms:W3CDTF">2021-07-07T10:22:36Z</dcterms:modified>
</cp:coreProperties>
</file>