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6"/>
  </p:notesMasterIdLst>
  <p:handoutMasterIdLst>
    <p:handoutMasterId r:id="rId57"/>
  </p:handoutMasterIdLst>
  <p:sldIdLst>
    <p:sldId id="256" r:id="rId2"/>
    <p:sldId id="390" r:id="rId3"/>
    <p:sldId id="391" r:id="rId4"/>
    <p:sldId id="392" r:id="rId5"/>
    <p:sldId id="393" r:id="rId6"/>
    <p:sldId id="394" r:id="rId7"/>
    <p:sldId id="395" r:id="rId8"/>
    <p:sldId id="396" r:id="rId9"/>
    <p:sldId id="397" r:id="rId10"/>
    <p:sldId id="398" r:id="rId11"/>
    <p:sldId id="399" r:id="rId12"/>
    <p:sldId id="400" r:id="rId13"/>
    <p:sldId id="401" r:id="rId14"/>
    <p:sldId id="402" r:id="rId15"/>
    <p:sldId id="403" r:id="rId16"/>
    <p:sldId id="404" r:id="rId17"/>
    <p:sldId id="405" r:id="rId18"/>
    <p:sldId id="406" r:id="rId19"/>
    <p:sldId id="407" r:id="rId20"/>
    <p:sldId id="408" r:id="rId21"/>
    <p:sldId id="409" r:id="rId22"/>
    <p:sldId id="410" r:id="rId23"/>
    <p:sldId id="411" r:id="rId24"/>
    <p:sldId id="412" r:id="rId25"/>
    <p:sldId id="413" r:id="rId26"/>
    <p:sldId id="414" r:id="rId27"/>
    <p:sldId id="415" r:id="rId28"/>
    <p:sldId id="416" r:id="rId29"/>
    <p:sldId id="417" r:id="rId30"/>
    <p:sldId id="418" r:id="rId31"/>
    <p:sldId id="324" r:id="rId32"/>
    <p:sldId id="380" r:id="rId33"/>
    <p:sldId id="325" r:id="rId34"/>
    <p:sldId id="326" r:id="rId35"/>
    <p:sldId id="327" r:id="rId36"/>
    <p:sldId id="338" r:id="rId37"/>
    <p:sldId id="330" r:id="rId38"/>
    <p:sldId id="328" r:id="rId39"/>
    <p:sldId id="329" r:id="rId40"/>
    <p:sldId id="381" r:id="rId41"/>
    <p:sldId id="378" r:id="rId42"/>
    <p:sldId id="382" r:id="rId43"/>
    <p:sldId id="365" r:id="rId44"/>
    <p:sldId id="386" r:id="rId45"/>
    <p:sldId id="366" r:id="rId46"/>
    <p:sldId id="367" r:id="rId47"/>
    <p:sldId id="368" r:id="rId48"/>
    <p:sldId id="369" r:id="rId49"/>
    <p:sldId id="370" r:id="rId50"/>
    <p:sldId id="371" r:id="rId51"/>
    <p:sldId id="385" r:id="rId52"/>
    <p:sldId id="388" r:id="rId53"/>
    <p:sldId id="389" r:id="rId54"/>
    <p:sldId id="303" r:id="rId55"/>
  </p:sldIdLst>
  <p:sldSz cx="9144000" cy="6858000" type="screen4x3"/>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rtzel, Eva" initials="PER" lastIdx="4" clrIdx="0"/>
  <p:cmAuthor id="1" name="Pertzel, Eva" initials="PE"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D0D8E8"/>
    <a:srgbClr val="3399FF"/>
    <a:srgbClr val="DB820B"/>
    <a:srgbClr val="DA8F0B"/>
    <a:srgbClr val="FF9900"/>
    <a:srgbClr val="CC3300"/>
    <a:srgbClr val="D6E9D8"/>
    <a:srgbClr val="EFE0C8"/>
    <a:srgbClr val="EFE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29" autoAdjust="0"/>
    <p:restoredTop sz="78963" autoAdjust="0"/>
  </p:normalViewPr>
  <p:slideViewPr>
    <p:cSldViewPr showGuides="1">
      <p:cViewPr varScale="1">
        <p:scale>
          <a:sx n="54" d="100"/>
          <a:sy n="54" d="100"/>
        </p:scale>
        <p:origin x="1320" y="52"/>
      </p:cViewPr>
      <p:guideLst>
        <p:guide orient="horz" pos="2160"/>
        <p:guide pos="2880"/>
      </p:guideLst>
    </p:cSldViewPr>
  </p:slideViewPr>
  <p:notesTextViewPr>
    <p:cViewPr>
      <p:scale>
        <a:sx n="1" d="1"/>
        <a:sy n="1" d="1"/>
      </p:scale>
      <p:origin x="0" y="0"/>
    </p:cViewPr>
  </p:notesTextViewPr>
  <p:notesViewPr>
    <p:cSldViewPr>
      <p:cViewPr varScale="1">
        <p:scale>
          <a:sx n="93" d="100"/>
          <a:sy n="93" d="100"/>
        </p:scale>
        <p:origin x="-2844" y="-12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6400" cy="496492"/>
          </a:xfrm>
          <a:prstGeom prst="rect">
            <a:avLst/>
          </a:prstGeom>
        </p:spPr>
        <p:txBody>
          <a:bodyPr vert="horz" lIns="91732" tIns="45867" rIns="91732" bIns="45867" rtlCol="0"/>
          <a:lstStyle>
            <a:lvl1pPr algn="l">
              <a:defRPr sz="1200"/>
            </a:lvl1pPr>
          </a:lstStyle>
          <a:p>
            <a:endParaRPr lang="de-DE"/>
          </a:p>
        </p:txBody>
      </p:sp>
      <p:sp>
        <p:nvSpPr>
          <p:cNvPr id="3" name="Datumsplatzhalter 2"/>
          <p:cNvSpPr>
            <a:spLocks noGrp="1"/>
          </p:cNvSpPr>
          <p:nvPr>
            <p:ph type="dt" sz="quarter" idx="1"/>
          </p:nvPr>
        </p:nvSpPr>
        <p:spPr>
          <a:xfrm>
            <a:off x="3849689" y="1"/>
            <a:ext cx="2946400" cy="496492"/>
          </a:xfrm>
          <a:prstGeom prst="rect">
            <a:avLst/>
          </a:prstGeom>
        </p:spPr>
        <p:txBody>
          <a:bodyPr vert="horz" lIns="91732" tIns="45867" rIns="91732" bIns="45867" rtlCol="0"/>
          <a:lstStyle>
            <a:lvl1pPr algn="r">
              <a:defRPr sz="1200"/>
            </a:lvl1pPr>
          </a:lstStyle>
          <a:p>
            <a:fld id="{160D15D8-C40D-44F2-AD47-A528947331B5}" type="datetimeFigureOut">
              <a:rPr lang="de-DE" smtClean="0"/>
              <a:t>05.07.2021</a:t>
            </a:fld>
            <a:endParaRPr lang="de-DE"/>
          </a:p>
        </p:txBody>
      </p:sp>
      <p:sp>
        <p:nvSpPr>
          <p:cNvPr id="4" name="Fußzeilenplatzhalter 3"/>
          <p:cNvSpPr>
            <a:spLocks noGrp="1"/>
          </p:cNvSpPr>
          <p:nvPr>
            <p:ph type="ftr" sz="quarter" idx="2"/>
          </p:nvPr>
        </p:nvSpPr>
        <p:spPr>
          <a:xfrm>
            <a:off x="0" y="9430137"/>
            <a:ext cx="2946400" cy="496491"/>
          </a:xfrm>
          <a:prstGeom prst="rect">
            <a:avLst/>
          </a:prstGeom>
        </p:spPr>
        <p:txBody>
          <a:bodyPr vert="horz" lIns="91732" tIns="45867" rIns="91732" bIns="45867" rtlCol="0" anchor="b"/>
          <a:lstStyle>
            <a:lvl1pPr algn="l">
              <a:defRPr sz="1200"/>
            </a:lvl1pPr>
          </a:lstStyle>
          <a:p>
            <a:endParaRPr lang="de-DE"/>
          </a:p>
        </p:txBody>
      </p:sp>
      <p:sp>
        <p:nvSpPr>
          <p:cNvPr id="5" name="Foliennummernplatzhalter 4"/>
          <p:cNvSpPr>
            <a:spLocks noGrp="1"/>
          </p:cNvSpPr>
          <p:nvPr>
            <p:ph type="sldNum" sz="quarter" idx="3"/>
          </p:nvPr>
        </p:nvSpPr>
        <p:spPr>
          <a:xfrm>
            <a:off x="3849689" y="9430137"/>
            <a:ext cx="2946400" cy="496491"/>
          </a:xfrm>
          <a:prstGeom prst="rect">
            <a:avLst/>
          </a:prstGeom>
        </p:spPr>
        <p:txBody>
          <a:bodyPr vert="horz" lIns="91732" tIns="45867" rIns="91732" bIns="45867" rtlCol="0" anchor="b"/>
          <a:lstStyle>
            <a:lvl1pPr algn="r">
              <a:defRPr sz="1200"/>
            </a:lvl1pPr>
          </a:lstStyle>
          <a:p>
            <a:fld id="{BAA06D95-A6BE-48F1-B316-676CA60ACFC7}" type="slidenum">
              <a:rPr lang="de-DE" smtClean="0"/>
              <a:t>‹Nr.›</a:t>
            </a:fld>
            <a:endParaRPr lang="de-DE"/>
          </a:p>
        </p:txBody>
      </p:sp>
    </p:spTree>
    <p:extLst>
      <p:ext uri="{BB962C8B-B14F-4D97-AF65-F5344CB8AC3E}">
        <p14:creationId xmlns:p14="http://schemas.microsoft.com/office/powerpoint/2010/main" val="3812510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2945659" cy="496411"/>
          </a:xfrm>
          <a:prstGeom prst="rect">
            <a:avLst/>
          </a:prstGeom>
        </p:spPr>
        <p:txBody>
          <a:bodyPr vert="horz" lIns="91732" tIns="45867" rIns="91732" bIns="45867" rtlCol="0"/>
          <a:lstStyle>
            <a:lvl1pPr algn="l">
              <a:defRPr sz="1200"/>
            </a:lvl1pPr>
          </a:lstStyle>
          <a:p>
            <a:endParaRPr lang="de-DE"/>
          </a:p>
        </p:txBody>
      </p:sp>
      <p:sp>
        <p:nvSpPr>
          <p:cNvPr id="3" name="Datumsplatzhalter 2"/>
          <p:cNvSpPr>
            <a:spLocks noGrp="1"/>
          </p:cNvSpPr>
          <p:nvPr>
            <p:ph type="dt" idx="1"/>
          </p:nvPr>
        </p:nvSpPr>
        <p:spPr>
          <a:xfrm>
            <a:off x="3850445" y="0"/>
            <a:ext cx="2945659" cy="496411"/>
          </a:xfrm>
          <a:prstGeom prst="rect">
            <a:avLst/>
          </a:prstGeom>
        </p:spPr>
        <p:txBody>
          <a:bodyPr vert="horz" lIns="91732" tIns="45867" rIns="91732" bIns="45867" rtlCol="0"/>
          <a:lstStyle>
            <a:lvl1pPr algn="r">
              <a:defRPr sz="1200"/>
            </a:lvl1pPr>
          </a:lstStyle>
          <a:p>
            <a:fld id="{985472B4-A8F5-4AAC-8AF9-E73AECEF49A5}" type="datetimeFigureOut">
              <a:rPr lang="de-DE" smtClean="0"/>
              <a:t>05.07.2021</a:t>
            </a:fld>
            <a:endParaRPr lang="de-DE"/>
          </a:p>
        </p:txBody>
      </p:sp>
      <p:sp>
        <p:nvSpPr>
          <p:cNvPr id="4" name="Folienbildplatzhalt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732" tIns="45867" rIns="91732" bIns="45867" rtlCol="0" anchor="ctr"/>
          <a:lstStyle/>
          <a:p>
            <a:endParaRPr lang="de-DE"/>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732" tIns="45867" rIns="91732" bIns="45867"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2" y="9430091"/>
            <a:ext cx="2945659" cy="496411"/>
          </a:xfrm>
          <a:prstGeom prst="rect">
            <a:avLst/>
          </a:prstGeom>
        </p:spPr>
        <p:txBody>
          <a:bodyPr vert="horz" lIns="91732" tIns="45867" rIns="91732" bIns="45867" rtlCol="0" anchor="b"/>
          <a:lstStyle>
            <a:lvl1pPr algn="l">
              <a:defRPr sz="1200"/>
            </a:lvl1pPr>
          </a:lstStyle>
          <a:p>
            <a:endParaRPr lang="de-DE"/>
          </a:p>
        </p:txBody>
      </p:sp>
      <p:sp>
        <p:nvSpPr>
          <p:cNvPr id="7" name="Foliennummernplatzhalter 6"/>
          <p:cNvSpPr>
            <a:spLocks noGrp="1"/>
          </p:cNvSpPr>
          <p:nvPr>
            <p:ph type="sldNum" sz="quarter" idx="5"/>
          </p:nvPr>
        </p:nvSpPr>
        <p:spPr>
          <a:xfrm>
            <a:off x="3850445" y="9430091"/>
            <a:ext cx="2945659" cy="496411"/>
          </a:xfrm>
          <a:prstGeom prst="rect">
            <a:avLst/>
          </a:prstGeom>
        </p:spPr>
        <p:txBody>
          <a:bodyPr vert="horz" lIns="91732" tIns="45867" rIns="91732" bIns="45867" rtlCol="0" anchor="b"/>
          <a:lstStyle>
            <a:lvl1pPr algn="r">
              <a:defRPr sz="1200"/>
            </a:lvl1pPr>
          </a:lstStyle>
          <a:p>
            <a:fld id="{91EBFD06-840E-465F-BEE3-A3A19D45DCF6}" type="slidenum">
              <a:rPr lang="de-DE" smtClean="0"/>
              <a:t>‹Nr.›</a:t>
            </a:fld>
            <a:endParaRPr lang="de-DE"/>
          </a:p>
        </p:txBody>
      </p:sp>
    </p:spTree>
    <p:extLst>
      <p:ext uri="{BB962C8B-B14F-4D97-AF65-F5344CB8AC3E}">
        <p14:creationId xmlns:p14="http://schemas.microsoft.com/office/powerpoint/2010/main" val="229289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20</a:t>
            </a:fld>
            <a:endParaRPr lang="de-DE"/>
          </a:p>
        </p:txBody>
      </p:sp>
    </p:spTree>
    <p:extLst>
      <p:ext uri="{BB962C8B-B14F-4D97-AF65-F5344CB8AC3E}">
        <p14:creationId xmlns:p14="http://schemas.microsoft.com/office/powerpoint/2010/main" val="4281996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r>
              <a:rPr lang="de-DE" dirty="0"/>
              <a:t>Wir vermuten, dass Sie manche dieser Ziele besonders wichtig finden und in </a:t>
            </a:r>
            <a:r>
              <a:rPr lang="de-DE" dirty="0" smtClean="0"/>
              <a:t>Ihrem </a:t>
            </a:r>
            <a:r>
              <a:rPr lang="de-DE" dirty="0"/>
              <a:t>Unterricht schon jetzt verfolgen. Daher bitten wir Sie nun</a:t>
            </a:r>
            <a:r>
              <a:rPr lang="de-DE" baseline="0" dirty="0"/>
              <a:t> ….</a:t>
            </a:r>
          </a:p>
          <a:p>
            <a:pPr marL="165415" indent="-165415">
              <a:buFont typeface="Arial" panose="020B0604020202020204" pitchFamily="34" charset="0"/>
              <a:buChar char="•"/>
            </a:pPr>
            <a:endParaRPr lang="de-DE" baseline="0" dirty="0"/>
          </a:p>
          <a:p>
            <a:pPr marL="165415" indent="-165415">
              <a:buFont typeface="Arial" panose="020B0604020202020204" pitchFamily="34" charset="0"/>
              <a:buChar char="•"/>
            </a:pPr>
            <a:r>
              <a:rPr lang="de-DE" baseline="0" dirty="0"/>
              <a:t>Auswertung: Es wäre schön, wenn zwei, drei </a:t>
            </a:r>
            <a:r>
              <a:rPr lang="de-DE" baseline="0" dirty="0" smtClean="0"/>
              <a:t>Kolleg/-innen </a:t>
            </a:r>
            <a:r>
              <a:rPr lang="de-DE" baseline="0" dirty="0"/>
              <a:t>einmal berichten würden, was </a:t>
            </a:r>
            <a:r>
              <a:rPr lang="de-DE" baseline="0" dirty="0" smtClean="0"/>
              <a:t>sie </a:t>
            </a:r>
            <a:r>
              <a:rPr lang="de-DE" baseline="0" dirty="0"/>
              <a:t>in ihren Partnergruppen besprochen haben.</a:t>
            </a:r>
            <a:endParaRPr lang="de-DE" dirty="0"/>
          </a:p>
        </p:txBody>
      </p:sp>
      <p:sp>
        <p:nvSpPr>
          <p:cNvPr id="4" name="Foliennummernplatzhalter 3"/>
          <p:cNvSpPr>
            <a:spLocks noGrp="1"/>
          </p:cNvSpPr>
          <p:nvPr>
            <p:ph type="sldNum" sz="quarter" idx="10"/>
          </p:nvPr>
        </p:nvSpPr>
        <p:spPr/>
        <p:txBody>
          <a:bodyPr/>
          <a:lstStyle/>
          <a:p>
            <a:fld id="{BD702BCD-0F72-4190-9178-CDA2A15354A7}" type="slidenum">
              <a:rPr lang="de-DE" smtClean="0">
                <a:solidFill>
                  <a:prstClr val="black"/>
                </a:solidFill>
              </a:rPr>
              <a:pPr/>
              <a:t>41</a:t>
            </a:fld>
            <a:endParaRPr lang="de-DE">
              <a:solidFill>
                <a:prstClr val="black"/>
              </a:solidFill>
            </a:endParaRPr>
          </a:p>
        </p:txBody>
      </p:sp>
    </p:spTree>
    <p:extLst>
      <p:ext uri="{BB962C8B-B14F-4D97-AF65-F5344CB8AC3E}">
        <p14:creationId xmlns:p14="http://schemas.microsoft.com/office/powerpoint/2010/main" val="1663581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Kompetenzerwartungen sind im </a:t>
            </a:r>
            <a:r>
              <a:rPr lang="de-DE" sz="1200" kern="1200" dirty="0" smtClean="0">
                <a:solidFill>
                  <a:schemeClr val="tx1"/>
                </a:solidFill>
                <a:effectLst/>
                <a:latin typeface="+mn-lt"/>
                <a:ea typeface="+mn-ea"/>
                <a:cs typeface="+mn-cs"/>
              </a:rPr>
              <a:t>LP </a:t>
            </a:r>
            <a:r>
              <a:rPr lang="de-DE" sz="1200" kern="1200" dirty="0">
                <a:solidFill>
                  <a:schemeClr val="tx1"/>
                </a:solidFill>
                <a:effectLst/>
                <a:latin typeface="+mn-lt"/>
                <a:ea typeface="+mn-ea"/>
                <a:cs typeface="+mn-cs"/>
              </a:rPr>
              <a:t>auf mittleren Abstraktionsniveau formuliert, also ungleich Stundenziel oder Aufgabenstellung (ACHTUNG: Im </a:t>
            </a:r>
            <a:r>
              <a:rPr lang="de-DE" sz="1200" kern="1200" dirty="0" smtClean="0">
                <a:solidFill>
                  <a:schemeClr val="tx1"/>
                </a:solidFill>
                <a:effectLst/>
                <a:latin typeface="+mn-lt"/>
                <a:ea typeface="+mn-ea"/>
                <a:cs typeface="+mn-cs"/>
              </a:rPr>
              <a:t>LP </a:t>
            </a:r>
            <a:r>
              <a:rPr lang="de-DE" sz="1200" kern="1200" dirty="0">
                <a:solidFill>
                  <a:schemeClr val="tx1"/>
                </a:solidFill>
                <a:effectLst/>
                <a:latin typeface="+mn-lt"/>
                <a:ea typeface="+mn-ea"/>
                <a:cs typeface="+mn-cs"/>
              </a:rPr>
              <a:t>steht „lassen sich in Aufgabenstellungen überführen“, das meint aber nicht, dass 1:1 abbildbar).</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Für Unterricht muss man sich also klar machen, welche in welche Teilkompetenzen sich die Kompetenzerwartung ausdifferenziert.</a:t>
            </a:r>
          </a:p>
          <a:p>
            <a:pPr marL="171450" lvl="0" indent="-171450">
              <a:buFont typeface="Arial" panose="020B0604020202020204" pitchFamily="34" charset="0"/>
              <a:buChar char="•"/>
            </a:pPr>
            <a:r>
              <a:rPr lang="de-DE" sz="1200" kern="1200" dirty="0">
                <a:solidFill>
                  <a:schemeClr val="tx1"/>
                </a:solidFill>
                <a:effectLst/>
                <a:latin typeface="+mn-lt"/>
                <a:ea typeface="+mn-ea"/>
                <a:cs typeface="+mn-cs"/>
              </a:rPr>
              <a:t>Deshalb hier nun ein Vorschlag für Sie, die Sie auch in Ihre </a:t>
            </a:r>
            <a:r>
              <a:rPr lang="de-DE" sz="1200" kern="1200" dirty="0" smtClean="0">
                <a:solidFill>
                  <a:schemeClr val="tx1"/>
                </a:solidFill>
                <a:effectLst/>
                <a:latin typeface="+mn-lt"/>
                <a:ea typeface="+mn-ea"/>
                <a:cs typeface="+mn-cs"/>
              </a:rPr>
              <a:t>Schule </a:t>
            </a:r>
            <a:r>
              <a:rPr lang="de-DE" sz="1200" kern="1200" dirty="0">
                <a:solidFill>
                  <a:schemeClr val="tx1"/>
                </a:solidFill>
                <a:effectLst/>
                <a:latin typeface="+mn-lt"/>
                <a:ea typeface="+mn-ea"/>
                <a:cs typeface="+mn-cs"/>
              </a:rPr>
              <a:t>mitnehmen können, wie man sich den Kompetenzerwartungen nähern kann, wenn man konkreten Unterricht plant.</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0211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45</a:t>
            </a:fld>
            <a:endParaRPr lang="de-DE"/>
          </a:p>
        </p:txBody>
      </p:sp>
    </p:spTree>
    <p:extLst>
      <p:ext uri="{BB962C8B-B14F-4D97-AF65-F5344CB8AC3E}">
        <p14:creationId xmlns:p14="http://schemas.microsoft.com/office/powerpoint/2010/main" val="2242458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46</a:t>
            </a:fld>
            <a:endParaRPr lang="de-DE"/>
          </a:p>
        </p:txBody>
      </p:sp>
    </p:spTree>
    <p:extLst>
      <p:ext uri="{BB962C8B-B14F-4D97-AF65-F5344CB8AC3E}">
        <p14:creationId xmlns:p14="http://schemas.microsoft.com/office/powerpoint/2010/main" val="2140747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47</a:t>
            </a:fld>
            <a:endParaRPr lang="de-DE"/>
          </a:p>
        </p:txBody>
      </p:sp>
    </p:spTree>
    <p:extLst>
      <p:ext uri="{BB962C8B-B14F-4D97-AF65-F5344CB8AC3E}">
        <p14:creationId xmlns:p14="http://schemas.microsoft.com/office/powerpoint/2010/main" val="3263616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48</a:t>
            </a:fld>
            <a:endParaRPr lang="de-DE"/>
          </a:p>
        </p:txBody>
      </p:sp>
    </p:spTree>
    <p:extLst>
      <p:ext uri="{BB962C8B-B14F-4D97-AF65-F5344CB8AC3E}">
        <p14:creationId xmlns:p14="http://schemas.microsoft.com/office/powerpoint/2010/main" val="1673742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49</a:t>
            </a:fld>
            <a:endParaRPr lang="de-DE"/>
          </a:p>
        </p:txBody>
      </p:sp>
    </p:spTree>
    <p:extLst>
      <p:ext uri="{BB962C8B-B14F-4D97-AF65-F5344CB8AC3E}">
        <p14:creationId xmlns:p14="http://schemas.microsoft.com/office/powerpoint/2010/main" val="2655479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50</a:t>
            </a:fld>
            <a:endParaRPr lang="de-DE"/>
          </a:p>
        </p:txBody>
      </p:sp>
    </p:spTree>
    <p:extLst>
      <p:ext uri="{BB962C8B-B14F-4D97-AF65-F5344CB8AC3E}">
        <p14:creationId xmlns:p14="http://schemas.microsoft.com/office/powerpoint/2010/main" val="4003626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endParaRPr lang="de-DE" baseline="0"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702BCD-0F72-4190-9178-CDA2A15354A7}"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8824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r>
              <a:rPr lang="de-DE" dirty="0"/>
              <a:t>Wir möchten Sie bitten, nun einmal eine ähnliche Skizze zu versuchen für ein Thema aus</a:t>
            </a:r>
            <a:r>
              <a:rPr lang="de-DE" baseline="0" dirty="0"/>
              <a:t> der </a:t>
            </a:r>
            <a:r>
              <a:rPr lang="de-DE" baseline="0" dirty="0" smtClean="0"/>
              <a:t>3/4, </a:t>
            </a:r>
            <a:r>
              <a:rPr lang="de-DE" baseline="0" dirty="0"/>
              <a:t>nämlich </a:t>
            </a:r>
            <a:r>
              <a:rPr lang="de-DE" baseline="0" dirty="0" smtClean="0"/>
              <a:t>zu „Nachrichten“. </a:t>
            </a:r>
            <a:r>
              <a:rPr lang="de-DE" baseline="0" dirty="0"/>
              <a:t>Denken Sie dabei auch an das Thema „Verbraucherbildung“. Tipps und Hinweise zu diesem Thema gibt es übrigens auch in der Rahmenvorgabe „Verbraucherbildung in Schule in der Primarstufe und Sekundarstufe I in Nordrhein-Westfalen “, die auf der Schulentwicklung.nrw.de-Seite abrufbar ist.</a:t>
            </a:r>
          </a:p>
          <a:p>
            <a:pPr marL="165415" indent="-165415">
              <a:buFont typeface="Arial" panose="020B0604020202020204" pitchFamily="34" charset="0"/>
              <a:buChar char="•"/>
            </a:pPr>
            <a:r>
              <a:rPr lang="de-DE" baseline="0" dirty="0"/>
              <a:t>Auswertung: Vielleicht können zwei Paare einmal etwas zu je einem Unterrichtsvorhaben </a:t>
            </a:r>
            <a:r>
              <a:rPr lang="de-DE" baseline="0" dirty="0" smtClean="0"/>
              <a:t>sagen?</a:t>
            </a:r>
            <a:endParaRPr lang="de-DE" dirty="0"/>
          </a:p>
        </p:txBody>
      </p:sp>
      <p:sp>
        <p:nvSpPr>
          <p:cNvPr id="4" name="Foliennummernplatzhalter 3"/>
          <p:cNvSpPr>
            <a:spLocks noGrp="1"/>
          </p:cNvSpPr>
          <p:nvPr>
            <p:ph type="sldNum" sz="quarter" idx="10"/>
          </p:nvPr>
        </p:nvSpPr>
        <p:spPr/>
        <p:txBody>
          <a:bodyPr/>
          <a:lstStyle/>
          <a:p>
            <a:fld id="{BD702BCD-0F72-4190-9178-CDA2A15354A7}" type="slidenum">
              <a:rPr lang="de-DE" smtClean="0">
                <a:solidFill>
                  <a:prstClr val="black"/>
                </a:solidFill>
              </a:rPr>
              <a:pPr/>
              <a:t>53</a:t>
            </a:fld>
            <a:endParaRPr lang="de-DE">
              <a:solidFill>
                <a:prstClr val="black"/>
              </a:solidFill>
            </a:endParaRPr>
          </a:p>
        </p:txBody>
      </p:sp>
    </p:spTree>
    <p:extLst>
      <p:ext uri="{BB962C8B-B14F-4D97-AF65-F5344CB8AC3E}">
        <p14:creationId xmlns:p14="http://schemas.microsoft.com/office/powerpoint/2010/main" val="3049839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21</a:t>
            </a:fld>
            <a:endParaRPr lang="de-DE"/>
          </a:p>
        </p:txBody>
      </p:sp>
    </p:spTree>
    <p:extLst>
      <p:ext uri="{BB962C8B-B14F-4D97-AF65-F5344CB8AC3E}">
        <p14:creationId xmlns:p14="http://schemas.microsoft.com/office/powerpoint/2010/main" val="1912288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22</a:t>
            </a:fld>
            <a:endParaRPr lang="de-DE"/>
          </a:p>
        </p:txBody>
      </p:sp>
    </p:spTree>
    <p:extLst>
      <p:ext uri="{BB962C8B-B14F-4D97-AF65-F5344CB8AC3E}">
        <p14:creationId xmlns:p14="http://schemas.microsoft.com/office/powerpoint/2010/main" val="3505480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24</a:t>
            </a:fld>
            <a:endParaRPr lang="de-DE"/>
          </a:p>
        </p:txBody>
      </p:sp>
    </p:spTree>
    <p:extLst>
      <p:ext uri="{BB962C8B-B14F-4D97-AF65-F5344CB8AC3E}">
        <p14:creationId xmlns:p14="http://schemas.microsoft.com/office/powerpoint/2010/main" val="432541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1EBFD06-840E-465F-BEE3-A3A19D45DCF6}" type="slidenum">
              <a:rPr lang="de-DE" smtClean="0"/>
              <a:t>25</a:t>
            </a:fld>
            <a:endParaRPr lang="de-DE"/>
          </a:p>
        </p:txBody>
      </p:sp>
    </p:spTree>
    <p:extLst>
      <p:ext uri="{BB962C8B-B14F-4D97-AF65-F5344CB8AC3E}">
        <p14:creationId xmlns:p14="http://schemas.microsoft.com/office/powerpoint/2010/main" val="18722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26</a:t>
            </a:fld>
            <a:endParaRPr lang="de-DE"/>
          </a:p>
        </p:txBody>
      </p:sp>
    </p:spTree>
    <p:extLst>
      <p:ext uri="{BB962C8B-B14F-4D97-AF65-F5344CB8AC3E}">
        <p14:creationId xmlns:p14="http://schemas.microsoft.com/office/powerpoint/2010/main" val="2298613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27</a:t>
            </a:fld>
            <a:endParaRPr lang="de-DE"/>
          </a:p>
        </p:txBody>
      </p:sp>
    </p:spTree>
    <p:extLst>
      <p:ext uri="{BB962C8B-B14F-4D97-AF65-F5344CB8AC3E}">
        <p14:creationId xmlns:p14="http://schemas.microsoft.com/office/powerpoint/2010/main" val="531408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91EBFD06-840E-465F-BEE3-A3A19D45DCF6}" type="slidenum">
              <a:rPr lang="de-DE" smtClean="0"/>
              <a:t>29</a:t>
            </a:fld>
            <a:endParaRPr lang="de-DE"/>
          </a:p>
        </p:txBody>
      </p:sp>
    </p:spTree>
    <p:extLst>
      <p:ext uri="{BB962C8B-B14F-4D97-AF65-F5344CB8AC3E}">
        <p14:creationId xmlns:p14="http://schemas.microsoft.com/office/powerpoint/2010/main" val="21463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1EBFD06-840E-465F-BEE3-A3A19D45DCF6}" type="slidenum">
              <a:rPr lang="de-DE" smtClean="0"/>
              <a:t>30</a:t>
            </a:fld>
            <a:endParaRPr lang="de-DE"/>
          </a:p>
        </p:txBody>
      </p:sp>
    </p:spTree>
    <p:extLst>
      <p:ext uri="{BB962C8B-B14F-4D97-AF65-F5344CB8AC3E}">
        <p14:creationId xmlns:p14="http://schemas.microsoft.com/office/powerpoint/2010/main" val="3448827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r>
              <a:rPr lang="de-DE" dirty="0" smtClean="0"/>
              <a:t>Lehrplanentwicklung  Grundschule</a:t>
            </a:r>
          </a:p>
          <a:p>
            <a:r>
              <a:rPr lang="de-DE" dirty="0" smtClean="0"/>
              <a:t>Auftaktveranstaltung Soest, 20.09.2019</a:t>
            </a:r>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63460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700808"/>
            <a:ext cx="8229600" cy="4248472"/>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Kernlehrplanentwicklung  Gymnasium SI Auftaktveranstaltung Soest, 19.01.2018</a:t>
            </a:r>
            <a:endParaRPr lang="de-DE"/>
          </a:p>
        </p:txBody>
      </p:sp>
      <p:sp>
        <p:nvSpPr>
          <p:cNvPr id="5" name="Fußzeilenplatzhalter 4"/>
          <p:cNvSpPr>
            <a:spLocks noGrp="1"/>
          </p:cNvSpPr>
          <p:nvPr>
            <p:ph type="ftr" sz="quarter" idx="11"/>
          </p:nvPr>
        </p:nvSpPr>
        <p:spPr/>
        <p:txBody>
          <a:bodyPr/>
          <a:lstStyle/>
          <a:p>
            <a:r>
              <a:rPr lang="de-DE" smtClean="0"/>
              <a:t>georg.trendel@qua-lis.nrw.de jens.austermann@qua-lis.nrw</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47480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700809"/>
            <a:ext cx="2057400" cy="4248472"/>
          </a:xfrm>
        </p:spPr>
        <p:txBody>
          <a:bodyPr vert="eaVert"/>
          <a:lstStyle/>
          <a:p>
            <a:r>
              <a:rPr lang="de-DE" smtClean="0"/>
              <a:t>Titelmasterformat durch Klicken bearbeiten</a:t>
            </a:r>
            <a:endParaRPr lang="de-DE" dirty="0"/>
          </a:p>
        </p:txBody>
      </p:sp>
      <p:sp>
        <p:nvSpPr>
          <p:cNvPr id="3" name="Vertikaler Textplatzhalter 2"/>
          <p:cNvSpPr>
            <a:spLocks noGrp="1"/>
          </p:cNvSpPr>
          <p:nvPr>
            <p:ph type="body" orient="vert" idx="1"/>
          </p:nvPr>
        </p:nvSpPr>
        <p:spPr>
          <a:xfrm>
            <a:off x="457200" y="1700809"/>
            <a:ext cx="6019800" cy="4248472"/>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r>
              <a:rPr lang="de-DE" smtClean="0"/>
              <a:t>Kernlehrplanentwicklung  Gymnasium SI Auftaktveranstaltung Soest, 19.01.2018</a:t>
            </a:r>
            <a:endParaRPr lang="de-DE"/>
          </a:p>
        </p:txBody>
      </p:sp>
      <p:sp>
        <p:nvSpPr>
          <p:cNvPr id="5" name="Fußzeilenplatzhalter 4"/>
          <p:cNvSpPr>
            <a:spLocks noGrp="1"/>
          </p:cNvSpPr>
          <p:nvPr>
            <p:ph type="ftr" sz="quarter" idx="11"/>
          </p:nvPr>
        </p:nvSpPr>
        <p:spPr/>
        <p:txBody>
          <a:bodyPr/>
          <a:lstStyle/>
          <a:p>
            <a:r>
              <a:rPr lang="de-DE" smtClean="0"/>
              <a:t>georg.trendel@qua-lis.nrw.de jens.austermann@qua-lis.nrw</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96428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infacher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700808"/>
            <a:ext cx="8229600" cy="4205064"/>
          </a:xfrm>
          <a:prstGeom prst="rect">
            <a:avLst/>
          </a:prstGeom>
          <a:solidFill>
            <a:srgbClr val="EFE0C8"/>
          </a:solid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de-DE" smtClean="0"/>
              <a:t>Textmasterformat bearbeiten</a:t>
            </a:r>
          </a:p>
        </p:txBody>
      </p:sp>
      <p:sp>
        <p:nvSpPr>
          <p:cNvPr id="4" name="Datumsplatzhalter 3"/>
          <p:cNvSpPr>
            <a:spLocks noGrp="1"/>
          </p:cNvSpPr>
          <p:nvPr>
            <p:ph type="dt" sz="half" idx="10"/>
          </p:nvPr>
        </p:nvSpPr>
        <p:spPr/>
        <p:txBody>
          <a:bodyPr/>
          <a:lstStyle/>
          <a:p>
            <a:r>
              <a:rPr lang="de-DE" smtClean="0"/>
              <a:t>Kernlehrplanentwicklung  Gymnasium SI Auftaktveranstaltung Soest, 19.01.2018</a:t>
            </a:r>
            <a:endParaRPr lang="de-DE"/>
          </a:p>
        </p:txBody>
      </p:sp>
      <p:sp>
        <p:nvSpPr>
          <p:cNvPr id="5" name="Fußzeilenplatzhalter 4"/>
          <p:cNvSpPr>
            <a:spLocks noGrp="1"/>
          </p:cNvSpPr>
          <p:nvPr>
            <p:ph type="ftr" sz="quarter" idx="11"/>
          </p:nvPr>
        </p:nvSpPr>
        <p:spPr/>
        <p:txBody>
          <a:bodyPr/>
          <a:lstStyle/>
          <a:p>
            <a:r>
              <a:rPr lang="de-DE" smtClean="0"/>
              <a:t>georg.trendel@qua-lis.nrw.de jens.austermann@qua-lis.nrw</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74421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700808"/>
            <a:ext cx="8229600" cy="4205064"/>
          </a:xfrm>
          <a:prstGeom prst="rect">
            <a:avLst/>
          </a:prstGeo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p>
            <a:r>
              <a:rPr lang="de-DE" smtClean="0"/>
              <a:t>Kernlehrplanentwicklung  Gymnasium SI Auftaktveranstaltung Soest, 19.01.2018</a:t>
            </a:r>
            <a:endParaRPr lang="de-DE"/>
          </a:p>
        </p:txBody>
      </p:sp>
      <p:sp>
        <p:nvSpPr>
          <p:cNvPr id="5" name="Fußzeilenplatzhalter 4"/>
          <p:cNvSpPr>
            <a:spLocks noGrp="1"/>
          </p:cNvSpPr>
          <p:nvPr>
            <p:ph type="ftr" sz="quarter" idx="11"/>
          </p:nvPr>
        </p:nvSpPr>
        <p:spPr/>
        <p:txBody>
          <a:bodyPr/>
          <a:lstStyle/>
          <a:p>
            <a:r>
              <a:rPr lang="de-DE" smtClean="0"/>
              <a:t>georg.trendel@qua-lis.nrw.de jens.austermann@qua-lis.nrw</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54287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r>
              <a:rPr lang="de-DE" smtClean="0"/>
              <a:t>Kernlehrplanentwicklung  Gymnasium SI Auftaktveranstaltung Soest, 19.01.2018</a:t>
            </a:r>
            <a:endParaRPr lang="de-DE"/>
          </a:p>
        </p:txBody>
      </p:sp>
      <p:sp>
        <p:nvSpPr>
          <p:cNvPr id="5" name="Fußzeilenplatzhalter 4"/>
          <p:cNvSpPr>
            <a:spLocks noGrp="1"/>
          </p:cNvSpPr>
          <p:nvPr>
            <p:ph type="ftr" sz="quarter" idx="11"/>
          </p:nvPr>
        </p:nvSpPr>
        <p:spPr/>
        <p:txBody>
          <a:bodyPr/>
          <a:lstStyle/>
          <a:p>
            <a:r>
              <a:rPr lang="de-DE" smtClean="0"/>
              <a:t>georg.trendel@qua-lis.nrw.de jens.austermann@qua-lis.nrw</a:t>
            </a:r>
            <a:endParaRPr lang="de-DE"/>
          </a:p>
        </p:txBody>
      </p:sp>
      <p:sp>
        <p:nvSpPr>
          <p:cNvPr id="6" name="Foliennummernplatzhalter 5"/>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676187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700808"/>
            <a:ext cx="4038600" cy="417646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r>
              <a:rPr lang="de-DE" smtClean="0"/>
              <a:t>Kernlehrplanentwicklung  Gymnasium SI Auftaktveranstaltung Soest, 19.01.2018</a:t>
            </a:r>
            <a:endParaRPr lang="de-DE"/>
          </a:p>
        </p:txBody>
      </p:sp>
      <p:sp>
        <p:nvSpPr>
          <p:cNvPr id="6" name="Fußzeilenplatzhalter 5"/>
          <p:cNvSpPr>
            <a:spLocks noGrp="1"/>
          </p:cNvSpPr>
          <p:nvPr>
            <p:ph type="ftr" sz="quarter" idx="11"/>
          </p:nvPr>
        </p:nvSpPr>
        <p:spPr/>
        <p:txBody>
          <a:bodyPr/>
          <a:lstStyle/>
          <a:p>
            <a:r>
              <a:rPr lang="de-DE" smtClean="0"/>
              <a:t>georg.trendel@qua-lis.nrw.de jens.austermann@qua-lis.nrw</a:t>
            </a:r>
            <a:endParaRPr lang="de-DE"/>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3973358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628801"/>
            <a:ext cx="4040188"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3"/>
          </p:nvPr>
        </p:nvSpPr>
        <p:spPr>
          <a:xfrm>
            <a:off x="4645025" y="1628801"/>
            <a:ext cx="4041775" cy="54607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Datumsplatzhalter 6"/>
          <p:cNvSpPr>
            <a:spLocks noGrp="1"/>
          </p:cNvSpPr>
          <p:nvPr>
            <p:ph type="dt" sz="half" idx="10"/>
          </p:nvPr>
        </p:nvSpPr>
        <p:spPr/>
        <p:txBody>
          <a:bodyPr/>
          <a:lstStyle/>
          <a:p>
            <a:r>
              <a:rPr lang="de-DE" smtClean="0"/>
              <a:t>Kernlehrplanentwicklung  Gymnasium SI Auftaktveranstaltung Soest, 19.01.2018</a:t>
            </a:r>
            <a:endParaRPr lang="de-DE"/>
          </a:p>
        </p:txBody>
      </p:sp>
      <p:sp>
        <p:nvSpPr>
          <p:cNvPr id="8" name="Fußzeilenplatzhalter 7"/>
          <p:cNvSpPr>
            <a:spLocks noGrp="1"/>
          </p:cNvSpPr>
          <p:nvPr>
            <p:ph type="ftr" sz="quarter" idx="11"/>
          </p:nvPr>
        </p:nvSpPr>
        <p:spPr/>
        <p:txBody>
          <a:bodyPr/>
          <a:lstStyle/>
          <a:p>
            <a:r>
              <a:rPr lang="de-DE" smtClean="0"/>
              <a:t>georg.trendel@qua-lis.nrw.de jens.austermann@qua-lis.nrw</a:t>
            </a:r>
            <a:endParaRPr lang="de-DE"/>
          </a:p>
        </p:txBody>
      </p:sp>
      <p:sp>
        <p:nvSpPr>
          <p:cNvPr id="9" name="Foliennummernplatzhalter 8"/>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2066295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t>Kernlehrplanentwicklung  Gymnasium SI Auftaktveranstaltung Soest, 19.01.2018</a:t>
            </a:r>
            <a:endParaRPr lang="de-DE"/>
          </a:p>
        </p:txBody>
      </p:sp>
      <p:sp>
        <p:nvSpPr>
          <p:cNvPr id="4" name="Fußzeilenplatzhalter 3"/>
          <p:cNvSpPr>
            <a:spLocks noGrp="1"/>
          </p:cNvSpPr>
          <p:nvPr>
            <p:ph type="ftr" sz="quarter" idx="11"/>
          </p:nvPr>
        </p:nvSpPr>
        <p:spPr/>
        <p:txBody>
          <a:bodyPr/>
          <a:lstStyle/>
          <a:p>
            <a:r>
              <a:rPr lang="de-DE" smtClean="0"/>
              <a:t>georg.trendel@qua-lis.nrw.de jens.austermann@qua-lis.nrw</a:t>
            </a:r>
            <a:endParaRPr lang="de-DE"/>
          </a:p>
        </p:txBody>
      </p:sp>
      <p:sp>
        <p:nvSpPr>
          <p:cNvPr id="5" name="Foliennummernplatzhalter 4"/>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418360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Kernlehrplanentwicklung  Gymnasium SI Auftaktveranstaltung Soest, 19.01.2018</a:t>
            </a:r>
            <a:endParaRPr lang="de-DE"/>
          </a:p>
        </p:txBody>
      </p:sp>
      <p:sp>
        <p:nvSpPr>
          <p:cNvPr id="3" name="Fußzeilenplatzhalter 2"/>
          <p:cNvSpPr>
            <a:spLocks noGrp="1"/>
          </p:cNvSpPr>
          <p:nvPr>
            <p:ph type="ftr" sz="quarter" idx="11"/>
          </p:nvPr>
        </p:nvSpPr>
        <p:spPr/>
        <p:txBody>
          <a:bodyPr/>
          <a:lstStyle/>
          <a:p>
            <a:r>
              <a:rPr lang="de-DE" smtClean="0"/>
              <a:t>georg.trendel@qua-lis.nrw.de jens.austermann@qua-lis.nrw</a:t>
            </a:r>
            <a:endParaRPr lang="de-DE"/>
          </a:p>
        </p:txBody>
      </p:sp>
      <p:sp>
        <p:nvSpPr>
          <p:cNvPr id="4" name="Foliennummernplatzhalter 3"/>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49074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1772817"/>
            <a:ext cx="5486400" cy="295475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dirty="0"/>
          </a:p>
        </p:txBody>
      </p:sp>
      <p:sp>
        <p:nvSpPr>
          <p:cNvPr id="4" name="Textplatzhalter 3"/>
          <p:cNvSpPr>
            <a:spLocks noGrp="1"/>
          </p:cNvSpPr>
          <p:nvPr>
            <p:ph type="body" sz="half" idx="2"/>
          </p:nvPr>
        </p:nvSpPr>
        <p:spPr>
          <a:xfrm>
            <a:off x="1792288" y="5367338"/>
            <a:ext cx="5486400" cy="58194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smtClean="0"/>
              <a:t>Kernlehrplanentwicklung  Gymnasium SI Auftaktveranstaltung Soest, 19.01.2018</a:t>
            </a:r>
            <a:endParaRPr lang="de-DE"/>
          </a:p>
        </p:txBody>
      </p:sp>
      <p:sp>
        <p:nvSpPr>
          <p:cNvPr id="6" name="Fußzeilenplatzhalter 5"/>
          <p:cNvSpPr>
            <a:spLocks noGrp="1"/>
          </p:cNvSpPr>
          <p:nvPr>
            <p:ph type="ftr" sz="quarter" idx="11"/>
          </p:nvPr>
        </p:nvSpPr>
        <p:spPr/>
        <p:txBody>
          <a:bodyPr/>
          <a:lstStyle/>
          <a:p>
            <a:r>
              <a:rPr lang="de-DE" smtClean="0"/>
              <a:t>georg.trendel@qua-lis.nrw.de jens.austermann@qua-lis.nrw</a:t>
            </a:r>
            <a:endParaRPr lang="de-DE"/>
          </a:p>
        </p:txBody>
      </p:sp>
      <p:sp>
        <p:nvSpPr>
          <p:cNvPr id="7" name="Foliennummernplatzhalter 6"/>
          <p:cNvSpPr>
            <a:spLocks noGrp="1"/>
          </p:cNvSpPr>
          <p:nvPr>
            <p:ph type="sldNum" sz="quarter" idx="12"/>
          </p:nvPr>
        </p:nvSpPr>
        <p:spPr/>
        <p:txBody>
          <a:bodyPr/>
          <a:lstStyle/>
          <a:p>
            <a:fld id="{512A4277-7E7A-4AAF-BFC7-47646BF5CD0C}" type="slidenum">
              <a:rPr lang="de-DE" smtClean="0"/>
              <a:t>‹Nr.›</a:t>
            </a:fld>
            <a:endParaRPr lang="de-DE"/>
          </a:p>
        </p:txBody>
      </p:sp>
    </p:spTree>
    <p:extLst>
      <p:ext uri="{BB962C8B-B14F-4D97-AF65-F5344CB8AC3E}">
        <p14:creationId xmlns:p14="http://schemas.microsoft.com/office/powerpoint/2010/main" val="119387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1124744"/>
            <a:ext cx="8229600" cy="360040"/>
          </a:xfrm>
          <a:prstGeom prst="rect">
            <a:avLst/>
          </a:prstGeom>
        </p:spPr>
        <p:txBody>
          <a:bodyPr vert="horz" lIns="91440" tIns="45720" rIns="91440" bIns="45720" rtlCol="0" anchor="ctr">
            <a:noAutofit/>
          </a:bodyPr>
          <a:lstStyle/>
          <a:p>
            <a:r>
              <a:rPr lang="de-DE" dirty="0" smtClean="0"/>
              <a:t>Titelmasterformat durch Klicken bearbeiten</a:t>
            </a:r>
            <a:endParaRPr lang="de-DE" dirty="0"/>
          </a:p>
        </p:txBody>
      </p:sp>
      <p:sp>
        <p:nvSpPr>
          <p:cNvPr id="4" name="Datumsplatzhalter 3"/>
          <p:cNvSpPr>
            <a:spLocks noGrp="1"/>
          </p:cNvSpPr>
          <p:nvPr>
            <p:ph type="dt" sz="half" idx="2"/>
          </p:nvPr>
        </p:nvSpPr>
        <p:spPr>
          <a:xfrm>
            <a:off x="457200" y="6356350"/>
            <a:ext cx="2818656"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de-DE" smtClean="0"/>
              <a:t>Kernlehrplanentwicklung  Gymnasium SI Auftaktveranstaltung Soest, 19.01.2018</a:t>
            </a:r>
            <a:endParaRPr lang="de-DE" dirty="0"/>
          </a:p>
        </p:txBody>
      </p:sp>
      <p:sp>
        <p:nvSpPr>
          <p:cNvPr id="5" name="Fußzeilenplatzhalter 4"/>
          <p:cNvSpPr>
            <a:spLocks noGrp="1"/>
          </p:cNvSpPr>
          <p:nvPr>
            <p:ph type="ftr" sz="quarter" idx="3"/>
          </p:nvPr>
        </p:nvSpPr>
        <p:spPr>
          <a:xfrm>
            <a:off x="3419872" y="6356350"/>
            <a:ext cx="29523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georg.trendel@qua-lis.nrw.de jens.austermann@qua-lis.nrw</a:t>
            </a:r>
            <a:endParaRPr lang="de-DE" dirty="0"/>
          </a:p>
        </p:txBody>
      </p:sp>
      <p:sp>
        <p:nvSpPr>
          <p:cNvPr id="6" name="Foliennummernplatzhalt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A4277-7E7A-4AAF-BFC7-47646BF5CD0C}" type="slidenum">
              <a:rPr lang="de-DE" smtClean="0"/>
              <a:t>‹Nr.›</a:t>
            </a:fld>
            <a:endParaRPr lang="de-DE"/>
          </a:p>
        </p:txBody>
      </p:sp>
      <p:sp>
        <p:nvSpPr>
          <p:cNvPr id="10" name="Textplatzhalter 2"/>
          <p:cNvSpPr>
            <a:spLocks noGrp="1"/>
          </p:cNvSpPr>
          <p:nvPr>
            <p:ph type="body" idx="1"/>
          </p:nvPr>
        </p:nvSpPr>
        <p:spPr>
          <a:xfrm>
            <a:off x="457200" y="1700809"/>
            <a:ext cx="8229600" cy="4248472"/>
          </a:xfrm>
          <a:prstGeom prst="rect">
            <a:avLst/>
          </a:prstGeom>
          <a:solidFill>
            <a:schemeClr val="bg1"/>
          </a:solidFill>
          <a:effectLst/>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1" name="Picture 2" descr="Logo QUA-LiS NR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4507" y="341329"/>
            <a:ext cx="2153277" cy="61748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Gerade Verbindung 12"/>
          <p:cNvCxnSpPr/>
          <p:nvPr/>
        </p:nvCxnSpPr>
        <p:spPr>
          <a:xfrm>
            <a:off x="467544" y="1556792"/>
            <a:ext cx="8208912" cy="0"/>
          </a:xfrm>
          <a:prstGeom prst="line">
            <a:avLst/>
          </a:prstGeom>
          <a:ln/>
        </p:spPr>
        <p:style>
          <a:lnRef idx="2">
            <a:schemeClr val="accent6"/>
          </a:lnRef>
          <a:fillRef idx="0">
            <a:schemeClr val="accent6"/>
          </a:fillRef>
          <a:effectRef idx="1">
            <a:schemeClr val="accent6"/>
          </a:effectRef>
          <a:fontRef idx="minor">
            <a:schemeClr val="tx1"/>
          </a:fontRef>
        </p:style>
      </p:cxnSp>
      <p:sp>
        <p:nvSpPr>
          <p:cNvPr id="14" name="CustomShape 6"/>
          <p:cNvSpPr/>
          <p:nvPr/>
        </p:nvSpPr>
        <p:spPr>
          <a:xfrm>
            <a:off x="0" y="6060575"/>
            <a:ext cx="2987640" cy="143640"/>
          </a:xfrm>
          <a:prstGeom prst="rect">
            <a:avLst/>
          </a:prstGeom>
          <a:gradFill>
            <a:gsLst>
              <a:gs pos="0">
                <a:srgbClr val="008000"/>
              </a:gs>
              <a:gs pos="100000">
                <a:srgbClr val="FFFFCC"/>
              </a:gs>
            </a:gsLst>
            <a:lin ang="0"/>
          </a:gradFill>
          <a:ln w="25560">
            <a:noFill/>
          </a:ln>
        </p:spPr>
      </p:sp>
      <p:sp>
        <p:nvSpPr>
          <p:cNvPr id="15" name="CustomShape 8"/>
          <p:cNvSpPr/>
          <p:nvPr/>
        </p:nvSpPr>
        <p:spPr>
          <a:xfrm>
            <a:off x="3090600" y="6060575"/>
            <a:ext cx="2987640" cy="143640"/>
          </a:xfrm>
          <a:prstGeom prst="rect">
            <a:avLst/>
          </a:prstGeom>
          <a:gradFill>
            <a:gsLst>
              <a:gs pos="0">
                <a:srgbClr val="808080"/>
              </a:gs>
              <a:gs pos="100000">
                <a:srgbClr val="FFFFCC"/>
              </a:gs>
            </a:gsLst>
            <a:lin ang="0"/>
          </a:gradFill>
          <a:ln w="25560">
            <a:noFill/>
          </a:ln>
        </p:spPr>
      </p:sp>
      <p:sp>
        <p:nvSpPr>
          <p:cNvPr id="16" name="Rechteck 15"/>
          <p:cNvSpPr/>
          <p:nvPr/>
        </p:nvSpPr>
        <p:spPr>
          <a:xfrm>
            <a:off x="6158160" y="6060640"/>
            <a:ext cx="2988000" cy="144016"/>
          </a:xfrm>
          <a:prstGeom prst="rect">
            <a:avLst/>
          </a:prstGeom>
          <a:gradFill flip="none" rotWithShape="1">
            <a:gsLst>
              <a:gs pos="1000">
                <a:srgbClr val="FFFFCC"/>
              </a:gs>
              <a:gs pos="100000">
                <a:srgbClr val="FF0000"/>
              </a:gs>
              <a:gs pos="100000">
                <a:srgbClr val="D1C39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descr="V:\QUA-LIS\Formulare und Muster\AbsenderKennungMSB neu-farbig.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652121" y="407495"/>
            <a:ext cx="3024336" cy="619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359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Lst>
  <p:hf hdr="0"/>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bezreg-muenster.de/zentralablage/dokumente/schule_und_bildung/digitale_bildung/handreichungen_orientierungshilfen/Erstellung-schulinterner-Lehrplaene-Handreichung-fuer-Schulen.pdf" TargetMode="External"/><Relationship Id="rId2" Type="http://schemas.openxmlformats.org/officeDocument/2006/relationships/hyperlink" Target="https://www.schulentwicklung.nrw.de/referenzrahmen/index.php?bereich=1053"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ctr"/>
            <a:r>
              <a:rPr lang="de-DE" dirty="0" smtClean="0"/>
              <a:t>Neue Lehrpläne</a:t>
            </a:r>
            <a:br>
              <a:rPr lang="de-DE" dirty="0" smtClean="0"/>
            </a:br>
            <a:r>
              <a:rPr lang="de-DE" dirty="0" smtClean="0"/>
              <a:t>für die Primarstufe</a:t>
            </a:r>
            <a:endParaRPr lang="de-DE" dirty="0"/>
          </a:p>
        </p:txBody>
      </p:sp>
      <p:sp>
        <p:nvSpPr>
          <p:cNvPr id="3" name="Untertitel 2"/>
          <p:cNvSpPr>
            <a:spLocks noGrp="1"/>
          </p:cNvSpPr>
          <p:nvPr>
            <p:ph type="subTitle" idx="1"/>
          </p:nvPr>
        </p:nvSpPr>
        <p:spPr/>
        <p:txBody>
          <a:bodyPr/>
          <a:lstStyle/>
          <a:p>
            <a:r>
              <a:rPr lang="de-DE" dirty="0" smtClean="0"/>
              <a:t>Weiterentwicklung der Lehrpläne Grundschule von 2008</a:t>
            </a:r>
          </a:p>
        </p:txBody>
      </p:sp>
    </p:spTree>
    <p:extLst>
      <p:ext uri="{BB962C8B-B14F-4D97-AF65-F5344CB8AC3E}">
        <p14:creationId xmlns:p14="http://schemas.microsoft.com/office/powerpoint/2010/main" val="3070786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229600" cy="360040"/>
          </a:xfrm>
        </p:spPr>
        <p:txBody>
          <a:bodyPr/>
          <a:lstStyle/>
          <a:p>
            <a:r>
              <a:rPr lang="de-DE" sz="3200" dirty="0" smtClean="0"/>
              <a:t>Kapitel 2.1: Bereiche in den Fächern D, M und E</a:t>
            </a:r>
            <a:endParaRPr lang="de-DE" sz="3200" dirty="0"/>
          </a:p>
        </p:txBody>
      </p:sp>
      <p:sp>
        <p:nvSpPr>
          <p:cNvPr id="3" name="Inhaltsplatzhalter 2"/>
          <p:cNvSpPr>
            <a:spLocks noGrp="1"/>
          </p:cNvSpPr>
          <p:nvPr>
            <p:ph idx="1"/>
          </p:nvPr>
        </p:nvSpPr>
        <p:spPr/>
        <p:txBody>
          <a:bodyPr>
            <a:normAutofit/>
          </a:bodyPr>
          <a:lstStyle/>
          <a:p>
            <a:r>
              <a:rPr lang="de-DE" dirty="0" smtClean="0"/>
              <a:t>benennen analytisch unterscheidbare Handlungsfelder eines Faches,</a:t>
            </a:r>
          </a:p>
          <a:p>
            <a:r>
              <a:rPr lang="de-DE" dirty="0" smtClean="0"/>
              <a:t>orientieren sich an den Bildungsstandards (PS: D, M; SI: E)</a:t>
            </a:r>
          </a:p>
          <a:p>
            <a:r>
              <a:rPr lang="de-DE" dirty="0" smtClean="0"/>
              <a:t>werden in Form von Kompetenzerwartungen ausdifferenziert und beschrieben,</a:t>
            </a:r>
          </a:p>
          <a:p>
            <a:r>
              <a:rPr lang="de-DE" dirty="0" smtClean="0"/>
              <a:t>besitzen stets eine Handlungsdimension und eine Wissensdimension (Metawissen).</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10</a:t>
            </a:fld>
            <a:endParaRPr lang="de-DE"/>
          </a:p>
        </p:txBody>
      </p:sp>
    </p:spTree>
    <p:extLst>
      <p:ext uri="{BB962C8B-B14F-4D97-AF65-F5344CB8AC3E}">
        <p14:creationId xmlns:p14="http://schemas.microsoft.com/office/powerpoint/2010/main" val="1043448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000" dirty="0" smtClean="0"/>
              <a:t>Kapitel 2.1: Bereiche in SU, </a:t>
            </a:r>
            <a:r>
              <a:rPr lang="de-DE" sz="2000" dirty="0" err="1" smtClean="0"/>
              <a:t>Mu</a:t>
            </a:r>
            <a:r>
              <a:rPr lang="de-DE" sz="2000" dirty="0" smtClean="0"/>
              <a:t>, </a:t>
            </a:r>
            <a:r>
              <a:rPr lang="de-DE" sz="2000" dirty="0" err="1" smtClean="0"/>
              <a:t>Ku</a:t>
            </a:r>
            <a:r>
              <a:rPr lang="de-DE" sz="2000" dirty="0" smtClean="0"/>
              <a:t>, KR, ER, SP und Praktische Philosophie</a:t>
            </a:r>
            <a:endParaRPr lang="de-DE" sz="2000" dirty="0"/>
          </a:p>
        </p:txBody>
      </p:sp>
      <p:sp>
        <p:nvSpPr>
          <p:cNvPr id="3" name="Inhaltsplatzhalter 2"/>
          <p:cNvSpPr>
            <a:spLocks noGrp="1"/>
          </p:cNvSpPr>
          <p:nvPr>
            <p:ph idx="1"/>
          </p:nvPr>
        </p:nvSpPr>
        <p:spPr/>
        <p:txBody>
          <a:bodyPr/>
          <a:lstStyle/>
          <a:p>
            <a:r>
              <a:rPr lang="de-DE" dirty="0" smtClean="0"/>
              <a:t>umfassen fachliche Gegenstände wie Phänomene, Sachverhalte, Konzepte usw.,</a:t>
            </a:r>
          </a:p>
          <a:p>
            <a:r>
              <a:rPr lang="de-DE" dirty="0" smtClean="0"/>
              <a:t>bilden den Kontext für Kompetenzentwicklung,</a:t>
            </a:r>
          </a:p>
          <a:p>
            <a:r>
              <a:rPr lang="de-DE" dirty="0" smtClean="0"/>
              <a:t>sind für die Beschreibung von Kompetenzen unverzichtbar und machen diese erst vorstellbar.</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11</a:t>
            </a:fld>
            <a:endParaRPr lang="de-DE"/>
          </a:p>
        </p:txBody>
      </p:sp>
    </p:spTree>
    <p:extLst>
      <p:ext uri="{BB962C8B-B14F-4D97-AF65-F5344CB8AC3E}">
        <p14:creationId xmlns:p14="http://schemas.microsoft.com/office/powerpoint/2010/main" val="2841046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2.2: Kompetenzerwartungen</a:t>
            </a:r>
            <a:endParaRPr lang="de-DE" dirty="0"/>
          </a:p>
        </p:txBody>
      </p:sp>
      <p:sp>
        <p:nvSpPr>
          <p:cNvPr id="3" name="Inhaltsplatzhalter 2"/>
          <p:cNvSpPr>
            <a:spLocks noGrp="1"/>
          </p:cNvSpPr>
          <p:nvPr>
            <p:ph idx="1"/>
          </p:nvPr>
        </p:nvSpPr>
        <p:spPr/>
        <p:txBody>
          <a:bodyPr>
            <a:normAutofit/>
          </a:bodyPr>
          <a:lstStyle/>
          <a:p>
            <a:r>
              <a:rPr lang="de-DE" dirty="0" smtClean="0"/>
              <a:t>führen fachliche Prozesse und fachliche Inhalte zusammen,</a:t>
            </a:r>
          </a:p>
          <a:p>
            <a:r>
              <a:rPr lang="de-DE" dirty="0"/>
              <a:t>beschreiben konkret, was Schülerinnen und Schüler </a:t>
            </a:r>
            <a:r>
              <a:rPr lang="de-DE" dirty="0" smtClean="0"/>
              <a:t>in einem Bereich unter Berücksichtigung aller Anforderungsbereiche </a:t>
            </a:r>
            <a:r>
              <a:rPr lang="de-DE" dirty="0"/>
              <a:t>in der Regel können und wissen </a:t>
            </a:r>
            <a:r>
              <a:rPr lang="de-DE" dirty="0" smtClean="0"/>
              <a:t>sollen,</a:t>
            </a:r>
          </a:p>
          <a:p>
            <a:r>
              <a:rPr lang="de-DE" dirty="0" smtClean="0"/>
              <a:t>besitzen einen exemplarischen Charakter und sind auf vergleichbare Situationen </a:t>
            </a:r>
            <a:r>
              <a:rPr lang="de-DE" dirty="0" err="1" smtClean="0"/>
              <a:t>transferierbar</a:t>
            </a:r>
            <a:r>
              <a:rPr lang="de-DE" dirty="0"/>
              <a:t>.</a:t>
            </a:r>
            <a:endParaRPr lang="de-DE" u="sng" dirty="0" smtClean="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12</a:t>
            </a:fld>
            <a:endParaRPr lang="de-DE"/>
          </a:p>
        </p:txBody>
      </p:sp>
    </p:spTree>
    <p:extLst>
      <p:ext uri="{BB962C8B-B14F-4D97-AF65-F5344CB8AC3E}">
        <p14:creationId xmlns:p14="http://schemas.microsoft.com/office/powerpoint/2010/main" val="1661393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Kapitel 3: </a:t>
            </a:r>
            <a:r>
              <a:rPr lang="de-DE" sz="2400" dirty="0" smtClean="0"/>
              <a:t>Leistungen fördern und bewerten </a:t>
            </a:r>
            <a:endParaRPr lang="de-DE" sz="2400" dirty="0"/>
          </a:p>
        </p:txBody>
      </p:sp>
      <p:sp>
        <p:nvSpPr>
          <p:cNvPr id="3" name="Inhaltsplatzhalter 2"/>
          <p:cNvSpPr>
            <a:spLocks noGrp="1"/>
          </p:cNvSpPr>
          <p:nvPr>
            <p:ph idx="1"/>
          </p:nvPr>
        </p:nvSpPr>
        <p:spPr/>
        <p:txBody>
          <a:bodyPr/>
          <a:lstStyle/>
          <a:p>
            <a:r>
              <a:rPr lang="de-DE" dirty="0" smtClean="0"/>
              <a:t>Pädagogisches Leistungsverständnis </a:t>
            </a:r>
          </a:p>
          <a:p>
            <a:r>
              <a:rPr lang="de-DE" dirty="0" smtClean="0"/>
              <a:t>Ausgangspunkt: individueller Lernstand </a:t>
            </a:r>
          </a:p>
          <a:p>
            <a:r>
              <a:rPr lang="de-DE" dirty="0" smtClean="0"/>
              <a:t>Prozesse wie auch Produkte als Basis </a:t>
            </a:r>
          </a:p>
          <a:p>
            <a:r>
              <a:rPr lang="de-DE" dirty="0" smtClean="0"/>
              <a:t>Transparenz der Kriterien </a:t>
            </a:r>
          </a:p>
          <a:p>
            <a:r>
              <a:rPr lang="de-DE" dirty="0" smtClean="0"/>
              <a:t>Fächer D, M, E: schriftliche Leistungen</a:t>
            </a:r>
          </a:p>
          <a:p>
            <a:r>
              <a:rPr lang="de-DE" dirty="0" smtClean="0"/>
              <a:t>Fächer SU, </a:t>
            </a:r>
            <a:r>
              <a:rPr lang="de-DE" dirty="0" err="1" smtClean="0"/>
              <a:t>Mu</a:t>
            </a:r>
            <a:r>
              <a:rPr lang="de-DE" dirty="0" smtClean="0"/>
              <a:t>, </a:t>
            </a:r>
            <a:r>
              <a:rPr lang="de-DE" dirty="0" err="1" smtClean="0"/>
              <a:t>Ku</a:t>
            </a:r>
            <a:r>
              <a:rPr lang="de-DE" dirty="0" smtClean="0"/>
              <a:t>, KR, ER, SP, PP: sonstige Leistungen </a:t>
            </a:r>
          </a:p>
        </p:txBody>
      </p:sp>
      <p:sp>
        <p:nvSpPr>
          <p:cNvPr id="4" name="Datumsplatzhalter 3"/>
          <p:cNvSpPr>
            <a:spLocks noGrp="1"/>
          </p:cNvSpPr>
          <p:nvPr>
            <p:ph type="dt" sz="half" idx="10"/>
          </p:nvPr>
        </p:nvSpPr>
        <p:spPr>
          <a:xfrm>
            <a:off x="601216" y="6356350"/>
            <a:ext cx="2818656" cy="365125"/>
          </a:xfrm>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13</a:t>
            </a:fld>
            <a:endParaRPr lang="de-DE"/>
          </a:p>
        </p:txBody>
      </p:sp>
    </p:spTree>
    <p:extLst>
      <p:ext uri="{BB962C8B-B14F-4D97-AF65-F5344CB8AC3E}">
        <p14:creationId xmlns:p14="http://schemas.microsoft.com/office/powerpoint/2010/main" val="2778344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7704" y="2924944"/>
            <a:ext cx="5486400" cy="566738"/>
          </a:xfrm>
        </p:spPr>
        <p:txBody>
          <a:bodyPr/>
          <a:lstStyle/>
          <a:p>
            <a:pPr algn="ctr"/>
            <a:r>
              <a:rPr lang="de-DE" sz="4000" dirty="0" smtClean="0">
                <a:solidFill>
                  <a:srgbClr val="002060"/>
                </a:solidFill>
              </a:rPr>
              <a:t/>
            </a:r>
            <a:br>
              <a:rPr lang="de-DE" sz="4000" dirty="0" smtClean="0">
                <a:solidFill>
                  <a:srgbClr val="002060"/>
                </a:solidFill>
              </a:rPr>
            </a:br>
            <a:r>
              <a:rPr lang="de-DE" sz="4000" dirty="0" smtClean="0">
                <a:solidFill>
                  <a:srgbClr val="002060"/>
                </a:solidFill>
              </a:rPr>
              <a:t/>
            </a:r>
            <a:br>
              <a:rPr lang="de-DE" sz="4000" dirty="0" smtClean="0">
                <a:solidFill>
                  <a:srgbClr val="002060"/>
                </a:solidFill>
              </a:rPr>
            </a:br>
            <a:r>
              <a:rPr lang="de-DE" sz="4000" dirty="0" smtClean="0">
                <a:solidFill>
                  <a:srgbClr val="002060"/>
                </a:solidFill>
              </a:rPr>
              <a:t/>
            </a:r>
            <a:br>
              <a:rPr lang="de-DE" sz="4000" dirty="0" smtClean="0">
                <a:solidFill>
                  <a:srgbClr val="002060"/>
                </a:solidFill>
              </a:rPr>
            </a:br>
            <a:r>
              <a:rPr lang="de-DE" sz="4000" dirty="0" smtClean="0">
                <a:solidFill>
                  <a:srgbClr val="002060"/>
                </a:solidFill>
              </a:rPr>
              <a:t>Prinzipien der Weiterentwicklung und Veränderungen </a:t>
            </a:r>
            <a:endParaRPr lang="de-DE" sz="4000" dirty="0">
              <a:solidFill>
                <a:srgbClr val="002060"/>
              </a:solidFill>
            </a:endParaRPr>
          </a:p>
        </p:txBody>
      </p:sp>
      <p:sp>
        <p:nvSpPr>
          <p:cNvPr id="5" name="Datumsplatzhalter 4"/>
          <p:cNvSpPr>
            <a:spLocks noGrp="1"/>
          </p:cNvSpPr>
          <p:nvPr>
            <p:ph type="dt" sz="half" idx="10"/>
          </p:nvPr>
        </p:nvSpPr>
        <p:spPr/>
        <p:txBody>
          <a:bodyPr/>
          <a:lstStyle/>
          <a:p>
            <a:r>
              <a:rPr lang="de-DE" dirty="0"/>
              <a:t>Lehrplanentwicklung Primarstufe</a:t>
            </a:r>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14</a:t>
            </a:fld>
            <a:endParaRPr lang="de-DE"/>
          </a:p>
        </p:txBody>
      </p:sp>
    </p:spTree>
    <p:extLst>
      <p:ext uri="{BB962C8B-B14F-4D97-AF65-F5344CB8AC3E}">
        <p14:creationId xmlns:p14="http://schemas.microsoft.com/office/powerpoint/2010/main" val="3716286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Kompetenzformulierungen </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beschreiben durch die Lehrkraft überprüfbare, d. h. beobachtbare Lernergebnisse,</a:t>
            </a:r>
          </a:p>
          <a:p>
            <a:r>
              <a:rPr lang="de-DE" dirty="0" smtClean="0"/>
              <a:t>Hilfestellung durch Operatoren: beschreiben, erklären, bewerten, … </a:t>
            </a:r>
          </a:p>
          <a:p>
            <a:r>
              <a:rPr lang="de-DE" dirty="0" smtClean="0"/>
              <a:t>Hilfestellung durch zu erstellende Produkte: verfassen einen Text, fertigen ein Modell an, … </a:t>
            </a:r>
          </a:p>
          <a:p>
            <a:r>
              <a:rPr lang="de-DE" dirty="0" smtClean="0"/>
              <a:t>Hilfestellungen durch ausgeführte Handlungen: laufen </a:t>
            </a:r>
            <a:r>
              <a:rPr lang="de-DE" dirty="0"/>
              <a:t>rhythmisch über </a:t>
            </a:r>
            <a:r>
              <a:rPr lang="de-DE" dirty="0" smtClean="0"/>
              <a:t>Hindernisse, experimentieren beim  Malen </a:t>
            </a:r>
            <a:r>
              <a:rPr lang="de-DE" dirty="0"/>
              <a:t>mit </a:t>
            </a:r>
            <a:r>
              <a:rPr lang="de-DE" dirty="0" smtClean="0"/>
              <a:t>Farbmischungen, … </a:t>
            </a:r>
          </a:p>
          <a:p>
            <a:r>
              <a:rPr lang="de-DE" dirty="0" smtClean="0"/>
              <a:t>bilden </a:t>
            </a:r>
            <a:r>
              <a:rPr lang="de-DE" u="sng" dirty="0" smtClean="0"/>
              <a:t>keine</a:t>
            </a:r>
            <a:r>
              <a:rPr lang="de-DE" dirty="0" smtClean="0"/>
              <a:t> Unterrichtsschritte ab. </a:t>
            </a:r>
          </a:p>
          <a:p>
            <a:endParaRPr lang="de-DE" dirty="0" smtClean="0"/>
          </a:p>
          <a:p>
            <a:endParaRPr lang="de-DE" dirty="0" smtClean="0"/>
          </a:p>
          <a:p>
            <a:endParaRPr lang="de-DE" dirty="0"/>
          </a:p>
        </p:txBody>
      </p:sp>
      <p:sp>
        <p:nvSpPr>
          <p:cNvPr id="4" name="Datumsplatzhalter 3"/>
          <p:cNvSpPr>
            <a:spLocks noGrp="1"/>
          </p:cNvSpPr>
          <p:nvPr>
            <p:ph type="dt" sz="half" idx="10"/>
          </p:nvPr>
        </p:nvSpPr>
        <p:spPr>
          <a:xfrm>
            <a:off x="601216" y="6356350"/>
            <a:ext cx="2818656" cy="365125"/>
          </a:xfrm>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15</a:t>
            </a:fld>
            <a:endParaRPr lang="de-DE"/>
          </a:p>
        </p:txBody>
      </p:sp>
    </p:spTree>
    <p:extLst>
      <p:ext uri="{BB962C8B-B14F-4D97-AF65-F5344CB8AC3E}">
        <p14:creationId xmlns:p14="http://schemas.microsoft.com/office/powerpoint/2010/main" val="11401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Aktualisierung </a:t>
            </a:r>
            <a:endParaRPr lang="de-DE" dirty="0"/>
          </a:p>
        </p:txBody>
      </p:sp>
      <p:sp>
        <p:nvSpPr>
          <p:cNvPr id="3" name="Inhaltsplatzhalter 2"/>
          <p:cNvSpPr>
            <a:spLocks noGrp="1"/>
          </p:cNvSpPr>
          <p:nvPr>
            <p:ph idx="1"/>
          </p:nvPr>
        </p:nvSpPr>
        <p:spPr/>
        <p:txBody>
          <a:bodyPr>
            <a:normAutofit fontScale="92500"/>
          </a:bodyPr>
          <a:lstStyle/>
          <a:p>
            <a:pPr marL="0" indent="0">
              <a:buNone/>
            </a:pPr>
            <a:r>
              <a:rPr lang="de-DE" dirty="0" smtClean="0"/>
              <a:t>Orientierung an der Struktur der bisherigen Lehrpläne für die Grundschule bei</a:t>
            </a:r>
          </a:p>
          <a:p>
            <a:r>
              <a:rPr lang="de-DE" dirty="0" smtClean="0"/>
              <a:t>Aktualisierung der Aufgaben und Ziele des Faches</a:t>
            </a:r>
          </a:p>
          <a:p>
            <a:r>
              <a:rPr lang="de-DE" dirty="0" smtClean="0"/>
              <a:t>Berücksichtigung von sog. Vorläuferfähigkeiten in D, M</a:t>
            </a:r>
          </a:p>
          <a:p>
            <a:r>
              <a:rPr lang="de-DE" dirty="0"/>
              <a:t>Aktualisierung </a:t>
            </a:r>
            <a:r>
              <a:rPr lang="de-DE" dirty="0" smtClean="0"/>
              <a:t>des gesamten Kapitels 2: Kompetenzerwartungen und Inhalte </a:t>
            </a:r>
          </a:p>
          <a:p>
            <a:r>
              <a:rPr lang="de-DE" dirty="0" smtClean="0"/>
              <a:t>Aktualisierung Kapitel 3 </a:t>
            </a:r>
          </a:p>
          <a:p>
            <a:pPr>
              <a:buFont typeface="Wingdings" panose="05000000000000000000" pitchFamily="2" charset="2"/>
              <a:buChar char="à"/>
            </a:pPr>
            <a:r>
              <a:rPr lang="de-DE" dirty="0" smtClean="0">
                <a:sym typeface="Wingdings" panose="05000000000000000000" pitchFamily="2" charset="2"/>
              </a:rPr>
              <a:t> besondere Berücksichtigung der Schuleingangsphase</a:t>
            </a:r>
            <a:endParaRPr lang="de-DE" dirty="0">
              <a:sym typeface="Wingdings" panose="05000000000000000000" pitchFamily="2" charset="2"/>
            </a:endParaRPr>
          </a:p>
          <a:p>
            <a:pPr>
              <a:buFont typeface="Wingdings" panose="05000000000000000000" pitchFamily="2" charset="2"/>
              <a:buChar char="à"/>
            </a:pPr>
            <a:r>
              <a:rPr lang="de-DE" dirty="0" smtClean="0">
                <a:sym typeface="Wingdings" panose="05000000000000000000" pitchFamily="2" charset="2"/>
              </a:rPr>
              <a:t> </a:t>
            </a:r>
            <a:r>
              <a:rPr lang="de-DE" dirty="0" smtClean="0"/>
              <a:t>Anschlussfähigkeit </a:t>
            </a:r>
            <a:r>
              <a:rPr lang="de-DE" dirty="0"/>
              <a:t>zur Sekundarstufe </a:t>
            </a:r>
            <a:r>
              <a:rPr lang="de-DE" dirty="0" smtClean="0"/>
              <a:t>I / Übergang </a:t>
            </a:r>
          </a:p>
        </p:txBody>
      </p:sp>
      <p:sp>
        <p:nvSpPr>
          <p:cNvPr id="6" name="Foliennummernplatzhalter 5"/>
          <p:cNvSpPr>
            <a:spLocks noGrp="1"/>
          </p:cNvSpPr>
          <p:nvPr>
            <p:ph type="sldNum" sz="quarter" idx="12"/>
          </p:nvPr>
        </p:nvSpPr>
        <p:spPr/>
        <p:txBody>
          <a:bodyPr/>
          <a:lstStyle/>
          <a:p>
            <a:fld id="{512A4277-7E7A-4AAF-BFC7-47646BF5CD0C}" type="slidenum">
              <a:rPr lang="de-DE" smtClean="0"/>
              <a:t>16</a:t>
            </a:fld>
            <a:endParaRPr lang="de-DE"/>
          </a:p>
        </p:txBody>
      </p:sp>
      <p:sp>
        <p:nvSpPr>
          <p:cNvPr id="7" name="Datumsplatzhalter 3"/>
          <p:cNvSpPr>
            <a:spLocks noGrp="1"/>
          </p:cNvSpPr>
          <p:nvPr>
            <p:ph type="ftr" sz="quarter" idx="11"/>
          </p:nvPr>
        </p:nvSpPr>
        <p:spPr>
          <a:xfrm>
            <a:off x="457200" y="6356350"/>
            <a:ext cx="5915025" cy="365125"/>
          </a:xfrm>
        </p:spPr>
        <p:txBody>
          <a:bodyPr/>
          <a:lstStyle/>
          <a:p>
            <a:pPr algn="l"/>
            <a:r>
              <a:rPr lang="de-DE" smtClean="0"/>
              <a:t>Lehrplanentwicklung Primarstufe</a:t>
            </a:r>
            <a:endParaRPr lang="de-DE" dirty="0"/>
          </a:p>
        </p:txBody>
      </p:sp>
    </p:spTree>
    <p:extLst>
      <p:ext uri="{BB962C8B-B14F-4D97-AF65-F5344CB8AC3E}">
        <p14:creationId xmlns:p14="http://schemas.microsoft.com/office/powerpoint/2010/main" val="30226280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Anpassung der Struktur an Lehrpläne anderer Schulformen </a:t>
            </a:r>
            <a:endParaRPr lang="de-DE" sz="2400" dirty="0"/>
          </a:p>
        </p:txBody>
      </p:sp>
      <p:sp>
        <p:nvSpPr>
          <p:cNvPr id="3" name="Inhaltsplatzhalter 2"/>
          <p:cNvSpPr>
            <a:spLocks noGrp="1"/>
          </p:cNvSpPr>
          <p:nvPr>
            <p:ph idx="1"/>
          </p:nvPr>
        </p:nvSpPr>
        <p:spPr/>
        <p:txBody>
          <a:bodyPr>
            <a:normAutofit fontScale="92500"/>
          </a:bodyPr>
          <a:lstStyle/>
          <a:p>
            <a:r>
              <a:rPr lang="de-DE" dirty="0" smtClean="0"/>
              <a:t>Zusammenführung der Kapitel 2 und 3 aus dem LP 2008 zu einem Kapitel 2 </a:t>
            </a:r>
          </a:p>
          <a:p>
            <a:r>
              <a:rPr lang="de-DE" dirty="0"/>
              <a:t>s</a:t>
            </a:r>
            <a:r>
              <a:rPr lang="de-DE" dirty="0" smtClean="0"/>
              <a:t>chnellere Orientierung über die Schulformen hinweg </a:t>
            </a:r>
          </a:p>
          <a:p>
            <a:r>
              <a:rPr lang="de-DE" dirty="0" smtClean="0"/>
              <a:t>Beibehaltung der Unterteilung </a:t>
            </a:r>
            <a:r>
              <a:rPr lang="de-DE" smtClean="0"/>
              <a:t>in Bereiche mit </a:t>
            </a:r>
            <a:r>
              <a:rPr lang="de-DE" dirty="0" smtClean="0"/>
              <a:t>zugehörigen Schwerpunkten </a:t>
            </a:r>
          </a:p>
          <a:p>
            <a:r>
              <a:rPr lang="de-DE" dirty="0" smtClean="0"/>
              <a:t>Wichtig für die Lesart der LP: Reihenfolge der Bereiche in den Lehrplänen gibt nicht die Reihenfolge der Unterrichtsvorhaben in der Praxis vor, sondern im Unterricht werden die Bereiche miteinander vernetzt.  </a:t>
            </a: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17</a:t>
            </a:fld>
            <a:endParaRPr lang="de-DE"/>
          </a:p>
        </p:txBody>
      </p:sp>
    </p:spTree>
    <p:extLst>
      <p:ext uri="{BB962C8B-B14F-4D97-AF65-F5344CB8AC3E}">
        <p14:creationId xmlns:p14="http://schemas.microsoft.com/office/powerpoint/2010/main" val="3599326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Ausschärfung der Fachlichkeit</a:t>
            </a:r>
            <a:endParaRPr lang="de-DE" dirty="0"/>
          </a:p>
        </p:txBody>
      </p:sp>
      <p:sp>
        <p:nvSpPr>
          <p:cNvPr id="3" name="Inhaltsplatzhalter 2"/>
          <p:cNvSpPr>
            <a:spLocks noGrp="1"/>
          </p:cNvSpPr>
          <p:nvPr>
            <p:ph idx="1"/>
          </p:nvPr>
        </p:nvSpPr>
        <p:spPr/>
        <p:txBody>
          <a:bodyPr>
            <a:normAutofit fontScale="92500" lnSpcReduction="20000"/>
          </a:bodyPr>
          <a:lstStyle/>
          <a:p>
            <a:r>
              <a:rPr lang="de-DE" dirty="0"/>
              <a:t>z</a:t>
            </a:r>
            <a:r>
              <a:rPr lang="de-DE" dirty="0" smtClean="0"/>
              <a:t>ielgerechte Auswahl und Präzisierung von Fachinhalten statt Beispiele wie im LP 2008 </a:t>
            </a:r>
          </a:p>
          <a:p>
            <a:r>
              <a:rPr lang="de-DE" dirty="0" smtClean="0"/>
              <a:t>Anpassung </a:t>
            </a:r>
            <a:r>
              <a:rPr lang="de-DE" dirty="0"/>
              <a:t>an zeitgemäße fachliche Perspektiven</a:t>
            </a:r>
          </a:p>
          <a:p>
            <a:r>
              <a:rPr lang="de-DE" dirty="0" smtClean="0"/>
              <a:t>Verdeutlichung einer Kompetenzprogression</a:t>
            </a:r>
          </a:p>
          <a:p>
            <a:pPr lvl="1"/>
            <a:r>
              <a:rPr lang="de-DE" sz="2400" dirty="0" smtClean="0"/>
              <a:t>Ende der Schuleingangsphase</a:t>
            </a:r>
          </a:p>
          <a:p>
            <a:pPr lvl="1"/>
            <a:r>
              <a:rPr lang="de-DE" sz="2400" dirty="0" smtClean="0"/>
              <a:t>Ende Klasse 4</a:t>
            </a:r>
          </a:p>
          <a:p>
            <a:r>
              <a:rPr lang="de-DE" dirty="0" smtClean="0"/>
              <a:t>In </a:t>
            </a:r>
            <a:r>
              <a:rPr lang="de-DE" i="1" dirty="0"/>
              <a:t>Klammerzusätzen</a:t>
            </a:r>
            <a:r>
              <a:rPr lang="de-DE" dirty="0"/>
              <a:t> werden Kompetenzerwartungen um verbindliche Inhalte und Gegenstände zur Entwicklung der Kompetenz ergänzt. Der Zusatz „</a:t>
            </a:r>
            <a:r>
              <a:rPr lang="de-DE" i="1" dirty="0"/>
              <a:t>u</a:t>
            </a:r>
            <a:r>
              <a:rPr lang="de-DE" i="1" dirty="0" smtClean="0"/>
              <a:t>. a</a:t>
            </a:r>
            <a:r>
              <a:rPr lang="de-DE" i="1" dirty="0"/>
              <a:t>.</a:t>
            </a:r>
            <a:r>
              <a:rPr lang="de-DE" dirty="0"/>
              <a:t>“ weist darauf hin, dass zusätzlich zu den genannten mindestens ein weiterer Inhalt bzw. Gegenstand verbindlich zu behandeln ist.</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18</a:t>
            </a:fld>
            <a:endParaRPr lang="de-DE"/>
          </a:p>
        </p:txBody>
      </p:sp>
    </p:spTree>
    <p:extLst>
      <p:ext uri="{BB962C8B-B14F-4D97-AF65-F5344CB8AC3E}">
        <p14:creationId xmlns:p14="http://schemas.microsoft.com/office/powerpoint/2010/main" val="595960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smtClean="0"/>
              <a:t>Berücksichtigung der Querschnittsaufgaben u. a. </a:t>
            </a:r>
            <a:endParaRPr lang="de-DE" sz="3200" dirty="0"/>
          </a:p>
        </p:txBody>
      </p:sp>
      <p:sp>
        <p:nvSpPr>
          <p:cNvPr id="3" name="Inhaltsplatzhalter 2"/>
          <p:cNvSpPr>
            <a:spLocks noGrp="1"/>
          </p:cNvSpPr>
          <p:nvPr>
            <p:ph idx="1"/>
          </p:nvPr>
        </p:nvSpPr>
        <p:spPr/>
        <p:txBody>
          <a:bodyPr>
            <a:normAutofit fontScale="92500" lnSpcReduction="10000"/>
          </a:bodyPr>
          <a:lstStyle/>
          <a:p>
            <a:r>
              <a:rPr lang="de-DE" dirty="0" smtClean="0"/>
              <a:t>geschlechtersensible </a:t>
            </a:r>
            <a:r>
              <a:rPr lang="de-DE" dirty="0"/>
              <a:t>Bildung  </a:t>
            </a:r>
          </a:p>
          <a:p>
            <a:r>
              <a:rPr lang="de-DE" dirty="0"/>
              <a:t>i</a:t>
            </a:r>
            <a:r>
              <a:rPr lang="de-DE" dirty="0" smtClean="0"/>
              <a:t>nterkulturelle Bildung </a:t>
            </a:r>
          </a:p>
          <a:p>
            <a:r>
              <a:rPr lang="de-DE" dirty="0" smtClean="0"/>
              <a:t>Bildung in der digitalen Welt  </a:t>
            </a:r>
            <a:r>
              <a:rPr lang="de-DE" dirty="0" smtClean="0">
                <a:sym typeface="Wingdings" panose="05000000000000000000" pitchFamily="2" charset="2"/>
              </a:rPr>
              <a:t> </a:t>
            </a:r>
            <a:r>
              <a:rPr lang="de-DE" dirty="0" smtClean="0"/>
              <a:t>MKR NRW:  Erstellung einer Synopse als Unterstützung für die Schulen  </a:t>
            </a:r>
          </a:p>
          <a:p>
            <a:r>
              <a:rPr lang="de-DE" dirty="0" smtClean="0"/>
              <a:t>Verbraucherbildung </a:t>
            </a:r>
            <a:r>
              <a:rPr lang="de-DE" dirty="0" smtClean="0">
                <a:sym typeface="Wingdings" panose="05000000000000000000" pitchFamily="2" charset="2"/>
              </a:rPr>
              <a:t> </a:t>
            </a:r>
            <a:r>
              <a:rPr lang="de-DE" dirty="0" smtClean="0"/>
              <a:t>Rahmenvorgabe </a:t>
            </a:r>
            <a:r>
              <a:rPr lang="de-DE" dirty="0"/>
              <a:t>Verbraucherbildung in Schule in der Primarstufe und Sekundarstufe </a:t>
            </a:r>
            <a:r>
              <a:rPr lang="de-DE" dirty="0" smtClean="0"/>
              <a:t>I: </a:t>
            </a:r>
            <a:r>
              <a:rPr lang="de-DE" dirty="0"/>
              <a:t>Erstellung einer Synopse als Unterstützung für die Schulen</a:t>
            </a:r>
            <a:r>
              <a:rPr lang="de-DE" dirty="0" smtClean="0"/>
              <a:t> </a:t>
            </a:r>
            <a:endParaRPr lang="de-DE" dirty="0"/>
          </a:p>
          <a:p>
            <a:r>
              <a:rPr lang="de-DE" dirty="0" smtClean="0"/>
              <a:t>Bildung für nachhaltige Entwicklung</a:t>
            </a:r>
          </a:p>
          <a:p>
            <a:r>
              <a:rPr lang="de-DE" dirty="0" smtClean="0"/>
              <a:t>politische </a:t>
            </a:r>
            <a:r>
              <a:rPr lang="de-DE" dirty="0"/>
              <a:t>Bildung und Demokratieerziehung</a:t>
            </a:r>
          </a:p>
        </p:txBody>
      </p:sp>
      <p:sp>
        <p:nvSpPr>
          <p:cNvPr id="6" name="Foliennummernplatzhalter 5"/>
          <p:cNvSpPr>
            <a:spLocks noGrp="1"/>
          </p:cNvSpPr>
          <p:nvPr>
            <p:ph type="sldNum" sz="quarter" idx="12"/>
          </p:nvPr>
        </p:nvSpPr>
        <p:spPr/>
        <p:txBody>
          <a:bodyPr/>
          <a:lstStyle/>
          <a:p>
            <a:fld id="{512A4277-7E7A-4AAF-BFC7-47646BF5CD0C}" type="slidenum">
              <a:rPr lang="de-DE" smtClean="0"/>
              <a:t>19</a:t>
            </a:fld>
            <a:endParaRPr lang="de-DE"/>
          </a:p>
        </p:txBody>
      </p:sp>
      <p:sp>
        <p:nvSpPr>
          <p:cNvPr id="7" name="Datumsplatzhalter 3"/>
          <p:cNvSpPr>
            <a:spLocks noGrp="1"/>
          </p:cNvSpPr>
          <p:nvPr>
            <p:ph type="ftr" sz="quarter" idx="11"/>
          </p:nvPr>
        </p:nvSpPr>
        <p:spPr>
          <a:xfrm>
            <a:off x="457200" y="6356350"/>
            <a:ext cx="5915025" cy="365125"/>
          </a:xfrm>
        </p:spPr>
        <p:txBody>
          <a:bodyPr/>
          <a:lstStyle/>
          <a:p>
            <a:pPr algn="l"/>
            <a:r>
              <a:rPr lang="de-DE" smtClean="0"/>
              <a:t>Lehrplanentwicklung Primarstufe</a:t>
            </a:r>
            <a:endParaRPr lang="de-DE" dirty="0"/>
          </a:p>
        </p:txBody>
      </p:sp>
    </p:spTree>
    <p:extLst>
      <p:ext uri="{BB962C8B-B14F-4D97-AF65-F5344CB8AC3E}">
        <p14:creationId xmlns:p14="http://schemas.microsoft.com/office/powerpoint/2010/main" val="962689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Agenda</a:t>
            </a:r>
          </a:p>
        </p:txBody>
      </p:sp>
      <p:sp>
        <p:nvSpPr>
          <p:cNvPr id="4" name="Datumsplatzhalter 3"/>
          <p:cNvSpPr>
            <a:spLocks noGrp="1"/>
          </p:cNvSpPr>
          <p:nvPr>
            <p:ph type="dt" sz="half" idx="10"/>
          </p:nvPr>
        </p:nvSpPr>
        <p:spPr/>
        <p:txBody>
          <a:bodyPr/>
          <a:lstStyle/>
          <a:p>
            <a:r>
              <a:rPr lang="de-DE" dirty="0" smtClean="0"/>
              <a:t>Lehrplanentwicklung </a:t>
            </a:r>
            <a:r>
              <a:rPr lang="de-DE" dirty="0"/>
              <a:t>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a:t>
            </a:fld>
            <a:endParaRPr lang="de-DE"/>
          </a:p>
        </p:txBody>
      </p:sp>
      <p:sp>
        <p:nvSpPr>
          <p:cNvPr id="3" name="Inhaltsplatzhalter 2"/>
          <p:cNvSpPr>
            <a:spLocks noGrp="1"/>
          </p:cNvSpPr>
          <p:nvPr>
            <p:ph idx="1"/>
          </p:nvPr>
        </p:nvSpPr>
        <p:spPr/>
        <p:txBody>
          <a:bodyPr>
            <a:normAutofit/>
          </a:bodyPr>
          <a:lstStyle/>
          <a:p>
            <a:pPr marL="571500" indent="-571500" defTabSz="358775">
              <a:spcBef>
                <a:spcPct val="0"/>
              </a:spcBef>
              <a:buFont typeface="+mj-lt"/>
              <a:buAutoNum type="romanUcPeriod"/>
            </a:pPr>
            <a:r>
              <a:rPr lang="de-DE" altLang="de-DE" b="1" dirty="0" smtClean="0">
                <a:solidFill>
                  <a:srgbClr val="002060"/>
                </a:solidFill>
                <a:cs typeface="Times New Roman" pitchFamily="18" charset="0"/>
              </a:rPr>
              <a:t>Informationen </a:t>
            </a:r>
            <a:r>
              <a:rPr lang="de-DE" altLang="de-DE" b="1" dirty="0">
                <a:solidFill>
                  <a:srgbClr val="002060"/>
                </a:solidFill>
                <a:cs typeface="Times New Roman" pitchFamily="18" charset="0"/>
              </a:rPr>
              <a:t>zum </a:t>
            </a:r>
            <a:r>
              <a:rPr lang="de-DE" altLang="de-DE" b="1" dirty="0" smtClean="0">
                <a:solidFill>
                  <a:srgbClr val="002060"/>
                </a:solidFill>
                <a:cs typeface="Times New Roman" pitchFamily="18" charset="0"/>
              </a:rPr>
              <a:t>Lehrplankonstrukt</a:t>
            </a:r>
          </a:p>
          <a:p>
            <a:pPr marL="571500" indent="-571500" defTabSz="358775">
              <a:spcBef>
                <a:spcPct val="0"/>
              </a:spcBef>
              <a:buFont typeface="+mj-lt"/>
              <a:buAutoNum type="romanUcPeriod"/>
            </a:pPr>
            <a:endParaRPr lang="de-DE" altLang="de-DE" dirty="0" smtClean="0">
              <a:solidFill>
                <a:srgbClr val="000066"/>
              </a:solidFill>
              <a:ea typeface="ヒラギノ角ゴ Pro W3"/>
              <a:cs typeface="ヒラギノ角ゴ Pro W3"/>
            </a:endParaRPr>
          </a:p>
          <a:p>
            <a:pPr marL="571500" indent="-571500" defTabSz="358775">
              <a:spcBef>
                <a:spcPct val="0"/>
              </a:spcBef>
              <a:buFont typeface="+mj-lt"/>
              <a:buAutoNum type="romanUcPeriod"/>
            </a:pPr>
            <a:r>
              <a:rPr lang="de-DE" b="1" dirty="0" smtClean="0">
                <a:solidFill>
                  <a:srgbClr val="002060"/>
                </a:solidFill>
                <a:cs typeface="Times New Roman" pitchFamily="18" charset="0"/>
              </a:rPr>
              <a:t>Prinzipien der Weiterentwicklung und Veränderungen </a:t>
            </a:r>
          </a:p>
          <a:p>
            <a:pPr marL="571500" indent="-571500" defTabSz="358775">
              <a:spcBef>
                <a:spcPct val="0"/>
              </a:spcBef>
              <a:buFont typeface="+mj-lt"/>
              <a:buAutoNum type="romanUcPeriod"/>
            </a:pPr>
            <a:endParaRPr lang="de-DE" dirty="0"/>
          </a:p>
          <a:p>
            <a:pPr marL="514350" indent="-514350" defTabSz="358775">
              <a:spcBef>
                <a:spcPct val="0"/>
              </a:spcBef>
              <a:buFont typeface="+mj-lt"/>
              <a:buAutoNum type="romanUcPeriod"/>
            </a:pPr>
            <a:r>
              <a:rPr lang="de-DE" altLang="de-DE" b="1" dirty="0">
                <a:solidFill>
                  <a:srgbClr val="002060"/>
                </a:solidFill>
                <a:cs typeface="Times New Roman" pitchFamily="18" charset="0"/>
              </a:rPr>
              <a:t>Schulinterne Arbeitspläne und  </a:t>
            </a:r>
            <a:r>
              <a:rPr lang="de-DE" altLang="de-DE" b="1" dirty="0" smtClean="0">
                <a:solidFill>
                  <a:srgbClr val="002060"/>
                </a:solidFill>
                <a:cs typeface="Times New Roman" pitchFamily="18" charset="0"/>
              </a:rPr>
              <a:t>Unterstützungsangebote</a:t>
            </a:r>
          </a:p>
          <a:p>
            <a:pPr marL="514350" indent="-514350" defTabSz="358775">
              <a:spcBef>
                <a:spcPct val="0"/>
              </a:spcBef>
              <a:buFont typeface="+mj-lt"/>
              <a:buAutoNum type="romanUcPeriod"/>
            </a:pPr>
            <a:endParaRPr lang="de-DE" altLang="de-DE" b="1" dirty="0" smtClean="0">
              <a:solidFill>
                <a:srgbClr val="002060"/>
              </a:solidFill>
              <a:cs typeface="Times New Roman" pitchFamily="18" charset="0"/>
            </a:endParaRPr>
          </a:p>
          <a:p>
            <a:pPr marL="514350" indent="-514350" defTabSz="358775">
              <a:spcBef>
                <a:spcPct val="0"/>
              </a:spcBef>
              <a:buFont typeface="+mj-lt"/>
              <a:buAutoNum type="romanUcPeriod"/>
            </a:pPr>
            <a:r>
              <a:rPr lang="de-DE" altLang="de-DE" b="1" dirty="0" smtClean="0">
                <a:solidFill>
                  <a:srgbClr val="002060"/>
                </a:solidFill>
                <a:cs typeface="Times New Roman" pitchFamily="18" charset="0"/>
              </a:rPr>
              <a:t>Fachspezifische Erläuterungen </a:t>
            </a:r>
            <a:endParaRPr lang="de-DE" altLang="de-DE" b="1" dirty="0">
              <a:solidFill>
                <a:srgbClr val="002060"/>
              </a:solidFill>
              <a:cs typeface="Times New Roman" pitchFamily="18" charset="0"/>
            </a:endParaRPr>
          </a:p>
          <a:p>
            <a:pPr marL="514350" indent="-514350" defTabSz="358775">
              <a:spcBef>
                <a:spcPct val="0"/>
              </a:spcBef>
              <a:buFont typeface="+mj-lt"/>
              <a:buAutoNum type="romanUcPeriod"/>
            </a:pPr>
            <a:endParaRPr lang="de-DE" b="1" dirty="0">
              <a:solidFill>
                <a:srgbClr val="002060"/>
              </a:solidFill>
              <a:cs typeface="Times New Roman" pitchFamily="18" charset="0"/>
            </a:endParaRPr>
          </a:p>
        </p:txBody>
      </p:sp>
    </p:spTree>
    <p:extLst>
      <p:ext uri="{BB962C8B-B14F-4D97-AF65-F5344CB8AC3E}">
        <p14:creationId xmlns:p14="http://schemas.microsoft.com/office/powerpoint/2010/main" val="591429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7704" y="2132856"/>
            <a:ext cx="5486400" cy="1358826"/>
          </a:xfrm>
        </p:spPr>
        <p:txBody>
          <a:bodyPr/>
          <a:lstStyle/>
          <a:p>
            <a:pPr algn="ctr"/>
            <a:r>
              <a:rPr lang="de-DE" sz="4000" dirty="0" smtClean="0">
                <a:solidFill>
                  <a:srgbClr val="002060"/>
                </a:solidFill>
              </a:rPr>
              <a:t>Einbindung der Querschnittsaufgaben</a:t>
            </a:r>
            <a:endParaRPr lang="de-DE" sz="4000" dirty="0">
              <a:solidFill>
                <a:srgbClr val="002060"/>
              </a:solidFill>
            </a:endParaRPr>
          </a:p>
        </p:txBody>
      </p:sp>
      <p:sp>
        <p:nvSpPr>
          <p:cNvPr id="5" name="Datumsplatzhalter 4"/>
          <p:cNvSpPr>
            <a:spLocks noGrp="1"/>
          </p:cNvSpPr>
          <p:nvPr>
            <p:ph type="dt" sz="half" idx="10"/>
          </p:nvPr>
        </p:nvSpPr>
        <p:spPr/>
        <p:txBody>
          <a:bodyPr/>
          <a:lstStyle/>
          <a:p>
            <a:r>
              <a:rPr lang="de-DE" dirty="0"/>
              <a:t>Lehrplanentwicklung Primarstufe</a:t>
            </a:r>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20</a:t>
            </a:fld>
            <a:endParaRPr lang="de-DE"/>
          </a:p>
        </p:txBody>
      </p:sp>
    </p:spTree>
    <p:extLst>
      <p:ext uri="{BB962C8B-B14F-4D97-AF65-F5344CB8AC3E}">
        <p14:creationId xmlns:p14="http://schemas.microsoft.com/office/powerpoint/2010/main" val="3890086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Fachliche Einbindung des MKR</a:t>
            </a:r>
          </a:p>
        </p:txBody>
      </p:sp>
      <p:sp>
        <p:nvSpPr>
          <p:cNvPr id="3" name="Datumsplatzhalter 2"/>
          <p:cNvSpPr>
            <a:spLocks noGrp="1"/>
          </p:cNvSpPr>
          <p:nvPr>
            <p:ph type="dt" sz="half" idx="10"/>
          </p:nvPr>
        </p:nvSpPr>
        <p:spPr>
          <a:xfrm>
            <a:off x="180880" y="6356351"/>
            <a:ext cx="3682752" cy="360040"/>
          </a:xfrm>
        </p:spPr>
        <p:txBody>
          <a:bodyPr/>
          <a:lstStyle/>
          <a:p>
            <a:r>
              <a:rPr lang="de-DE" dirty="0"/>
              <a:t>Lehrplanentwicklung Primarstufe</a:t>
            </a:r>
          </a:p>
        </p:txBody>
      </p:sp>
      <p:pic>
        <p:nvPicPr>
          <p:cNvPr id="6" name="Grafik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700808"/>
            <a:ext cx="5472608" cy="4248472"/>
          </a:xfrm>
          <a:prstGeom prst="rect">
            <a:avLst/>
          </a:prstGeom>
          <a:noFill/>
          <a:ln>
            <a:solidFill>
              <a:schemeClr val="tx1"/>
            </a:solidFill>
          </a:ln>
        </p:spPr>
      </p:pic>
      <p:sp>
        <p:nvSpPr>
          <p:cNvPr id="7" name="Textfeld 6"/>
          <p:cNvSpPr txBox="1"/>
          <p:nvPr/>
        </p:nvSpPr>
        <p:spPr>
          <a:xfrm>
            <a:off x="6228184" y="2106545"/>
            <a:ext cx="1917961" cy="646331"/>
          </a:xfrm>
          <a:prstGeom prst="rect">
            <a:avLst/>
          </a:prstGeom>
          <a:noFill/>
        </p:spPr>
        <p:txBody>
          <a:bodyPr wrap="none" rtlCol="0">
            <a:spAutoFit/>
          </a:bodyPr>
          <a:lstStyle/>
          <a:p>
            <a:r>
              <a:rPr lang="de-DE" dirty="0"/>
              <a:t>Gebrauch digitaler</a:t>
            </a:r>
          </a:p>
          <a:p>
            <a:r>
              <a:rPr lang="de-DE" dirty="0"/>
              <a:t>Basiswerkzeuge</a:t>
            </a:r>
          </a:p>
        </p:txBody>
      </p:sp>
      <p:sp>
        <p:nvSpPr>
          <p:cNvPr id="8" name="Textfeld 7"/>
          <p:cNvSpPr txBox="1"/>
          <p:nvPr/>
        </p:nvSpPr>
        <p:spPr>
          <a:xfrm>
            <a:off x="6228184" y="4438853"/>
            <a:ext cx="1973041" cy="646331"/>
          </a:xfrm>
          <a:prstGeom prst="rect">
            <a:avLst/>
          </a:prstGeom>
          <a:noFill/>
        </p:spPr>
        <p:txBody>
          <a:bodyPr wrap="none" rtlCol="0">
            <a:spAutoFit/>
          </a:bodyPr>
          <a:lstStyle/>
          <a:p>
            <a:r>
              <a:rPr lang="de-DE" dirty="0"/>
              <a:t>Thematisierung in</a:t>
            </a:r>
          </a:p>
          <a:p>
            <a:r>
              <a:rPr lang="de-DE" dirty="0"/>
              <a:t>fachlichen Inhalten</a:t>
            </a:r>
          </a:p>
        </p:txBody>
      </p:sp>
      <p:sp>
        <p:nvSpPr>
          <p:cNvPr id="9" name="Rechteck 8"/>
          <p:cNvSpPr/>
          <p:nvPr/>
        </p:nvSpPr>
        <p:spPr>
          <a:xfrm>
            <a:off x="467544" y="4725144"/>
            <a:ext cx="5328592" cy="86409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467544" y="2593479"/>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1403648" y="2593479"/>
            <a:ext cx="3456384"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6228184" y="3104018"/>
            <a:ext cx="2289216" cy="923330"/>
          </a:xfrm>
          <a:prstGeom prst="rect">
            <a:avLst/>
          </a:prstGeom>
          <a:noFill/>
        </p:spPr>
        <p:txBody>
          <a:bodyPr wrap="none" rtlCol="0">
            <a:spAutoFit/>
          </a:bodyPr>
          <a:lstStyle/>
          <a:p>
            <a:r>
              <a:rPr lang="de-DE" dirty="0"/>
              <a:t>Entwicklung fachlicher</a:t>
            </a:r>
          </a:p>
          <a:p>
            <a:r>
              <a:rPr lang="de-DE" dirty="0"/>
              <a:t>Kompetenzen mithilfe</a:t>
            </a:r>
          </a:p>
          <a:p>
            <a:r>
              <a:rPr lang="de-DE" dirty="0"/>
              <a:t>digitaler Medien</a:t>
            </a:r>
          </a:p>
        </p:txBody>
      </p:sp>
      <p:sp>
        <p:nvSpPr>
          <p:cNvPr id="4" name="Fußzeilenplatzhalter 3">
            <a:extLst>
              <a:ext uri="{FF2B5EF4-FFF2-40B4-BE49-F238E27FC236}">
                <a16:creationId xmlns:a16="http://schemas.microsoft.com/office/drawing/2014/main" id="{1B540098-C677-E645-9563-14F4E9F7D017}"/>
              </a:ext>
            </a:extLst>
          </p:cNvPr>
          <p:cNvSpPr>
            <a:spLocks noGrp="1"/>
          </p:cNvSpPr>
          <p:nvPr>
            <p:ph type="ftr" sz="quarter" idx="11"/>
          </p:nvPr>
        </p:nvSpPr>
        <p:spPr>
          <a:xfrm>
            <a:off x="3271676" y="6346302"/>
            <a:ext cx="2952328" cy="365125"/>
          </a:xfrm>
        </p:spPr>
        <p:txBody>
          <a:bodyPr/>
          <a:lstStyle/>
          <a:p>
            <a:endParaRPr lang="de-DE" dirty="0"/>
          </a:p>
        </p:txBody>
      </p:sp>
      <p:sp>
        <p:nvSpPr>
          <p:cNvPr id="5" name="Foliennummernplatzhalter 4">
            <a:extLst>
              <a:ext uri="{FF2B5EF4-FFF2-40B4-BE49-F238E27FC236}">
                <a16:creationId xmlns:a16="http://schemas.microsoft.com/office/drawing/2014/main" id="{709A05ED-B2EF-7849-8B3F-CEEC04BF3084}"/>
              </a:ext>
            </a:extLst>
          </p:cNvPr>
          <p:cNvSpPr>
            <a:spLocks noGrp="1"/>
          </p:cNvSpPr>
          <p:nvPr>
            <p:ph type="sldNum" sz="quarter" idx="12"/>
          </p:nvPr>
        </p:nvSpPr>
        <p:spPr/>
        <p:txBody>
          <a:bodyPr/>
          <a:lstStyle/>
          <a:p>
            <a:fld id="{512A4277-7E7A-4AAF-BFC7-47646BF5CD0C}" type="slidenum">
              <a:rPr lang="de-DE" smtClean="0"/>
              <a:t>21</a:t>
            </a:fld>
            <a:endParaRPr lang="de-DE"/>
          </a:p>
        </p:txBody>
      </p:sp>
      <p:grpSp>
        <p:nvGrpSpPr>
          <p:cNvPr id="18" name="Gruppieren 17">
            <a:extLst>
              <a:ext uri="{FF2B5EF4-FFF2-40B4-BE49-F238E27FC236}">
                <a16:creationId xmlns:a16="http://schemas.microsoft.com/office/drawing/2014/main" id="{53BE227B-2982-E848-9B0D-5F249B84F54C}"/>
              </a:ext>
            </a:extLst>
          </p:cNvPr>
          <p:cNvGrpSpPr/>
          <p:nvPr/>
        </p:nvGrpSpPr>
        <p:grpSpPr>
          <a:xfrm>
            <a:off x="719572" y="3501878"/>
            <a:ext cx="360040" cy="369332"/>
            <a:chOff x="719572" y="3501878"/>
            <a:chExt cx="360040" cy="369332"/>
          </a:xfrm>
        </p:grpSpPr>
        <p:sp>
          <p:nvSpPr>
            <p:cNvPr id="13"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0" name="Gruppieren 19">
            <a:extLst>
              <a:ext uri="{FF2B5EF4-FFF2-40B4-BE49-F238E27FC236}">
                <a16:creationId xmlns:a16="http://schemas.microsoft.com/office/drawing/2014/main" id="{1E4900B7-0389-2142-A503-C7E94BF0E330}"/>
              </a:ext>
            </a:extLst>
          </p:cNvPr>
          <p:cNvGrpSpPr/>
          <p:nvPr/>
        </p:nvGrpSpPr>
        <p:grpSpPr>
          <a:xfrm>
            <a:off x="6228184" y="2780928"/>
            <a:ext cx="360040" cy="369332"/>
            <a:chOff x="719572" y="3501878"/>
            <a:chExt cx="360040" cy="369332"/>
          </a:xfrm>
        </p:grpSpPr>
        <p:sp>
          <p:nvSpPr>
            <p:cNvPr id="21" name="Oval 20">
              <a:extLst>
                <a:ext uri="{FF2B5EF4-FFF2-40B4-BE49-F238E27FC236}">
                  <a16:creationId xmlns:a16="http://schemas.microsoft.com/office/drawing/2014/main" id="{2F9A1A72-34E5-E34B-B367-20BDFA369576}"/>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3A62F9D1-6043-0346-831A-84387D34B9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grpSp>
        <p:nvGrpSpPr>
          <p:cNvPr id="23" name="Gruppieren 22">
            <a:extLst>
              <a:ext uri="{FF2B5EF4-FFF2-40B4-BE49-F238E27FC236}">
                <a16:creationId xmlns:a16="http://schemas.microsoft.com/office/drawing/2014/main" id="{F002D604-5919-CB44-9E40-4E6144FBAAFB}"/>
              </a:ext>
            </a:extLst>
          </p:cNvPr>
          <p:cNvGrpSpPr/>
          <p:nvPr/>
        </p:nvGrpSpPr>
        <p:grpSpPr>
          <a:xfrm>
            <a:off x="6228184" y="4050652"/>
            <a:ext cx="360040" cy="369332"/>
            <a:chOff x="719572" y="3501878"/>
            <a:chExt cx="360040" cy="369332"/>
          </a:xfrm>
        </p:grpSpPr>
        <p:sp>
          <p:nvSpPr>
            <p:cNvPr id="24"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26" name="Gruppieren 25">
            <a:extLst>
              <a:ext uri="{FF2B5EF4-FFF2-40B4-BE49-F238E27FC236}">
                <a16:creationId xmlns:a16="http://schemas.microsoft.com/office/drawing/2014/main" id="{B8BFBAE7-DB75-DE4B-A11A-271D67C34016}"/>
              </a:ext>
            </a:extLst>
          </p:cNvPr>
          <p:cNvGrpSpPr/>
          <p:nvPr/>
        </p:nvGrpSpPr>
        <p:grpSpPr>
          <a:xfrm>
            <a:off x="6228184" y="1700808"/>
            <a:ext cx="360040" cy="369332"/>
            <a:chOff x="719572" y="3501878"/>
            <a:chExt cx="360040" cy="369332"/>
          </a:xfrm>
        </p:grpSpPr>
        <p:sp>
          <p:nvSpPr>
            <p:cNvPr id="27" name="Oval 26">
              <a:extLst>
                <a:ext uri="{FF2B5EF4-FFF2-40B4-BE49-F238E27FC236}">
                  <a16:creationId xmlns:a16="http://schemas.microsoft.com/office/drawing/2014/main" id="{21A52B08-CCAB-F647-AFF2-D68378C0118A}"/>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Textfeld 27">
              <a:extLst>
                <a:ext uri="{FF2B5EF4-FFF2-40B4-BE49-F238E27FC236}">
                  <a16:creationId xmlns:a16="http://schemas.microsoft.com/office/drawing/2014/main" id="{1ED25FB5-EAF7-5444-9742-C5EA10C3C65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1</a:t>
              </a:r>
            </a:p>
          </p:txBody>
        </p:sp>
      </p:grpSp>
      <p:grpSp>
        <p:nvGrpSpPr>
          <p:cNvPr id="29" name="Gruppieren 28">
            <a:extLst>
              <a:ext uri="{FF2B5EF4-FFF2-40B4-BE49-F238E27FC236}">
                <a16:creationId xmlns:a16="http://schemas.microsoft.com/office/drawing/2014/main" id="{4C2DABBD-0F48-9243-B2CB-41F2B25A463F}"/>
              </a:ext>
            </a:extLst>
          </p:cNvPr>
          <p:cNvGrpSpPr/>
          <p:nvPr/>
        </p:nvGrpSpPr>
        <p:grpSpPr>
          <a:xfrm>
            <a:off x="2987824" y="5007659"/>
            <a:ext cx="360040" cy="369332"/>
            <a:chOff x="719572" y="3501878"/>
            <a:chExt cx="360040" cy="369332"/>
          </a:xfrm>
        </p:grpSpPr>
        <p:sp>
          <p:nvSpPr>
            <p:cNvPr id="30" name="Oval 29">
              <a:extLst>
                <a:ext uri="{FF2B5EF4-FFF2-40B4-BE49-F238E27FC236}">
                  <a16:creationId xmlns:a16="http://schemas.microsoft.com/office/drawing/2014/main" id="{1038C4E1-09A6-A74C-BF7A-59BEDFDCF5C4}"/>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feld 30">
              <a:extLst>
                <a:ext uri="{FF2B5EF4-FFF2-40B4-BE49-F238E27FC236}">
                  <a16:creationId xmlns:a16="http://schemas.microsoft.com/office/drawing/2014/main" id="{A55B6619-9A41-4545-BA0F-37EDA0368B09}"/>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3</a:t>
              </a:r>
            </a:p>
          </p:txBody>
        </p:sp>
      </p:grpSp>
      <p:grpSp>
        <p:nvGrpSpPr>
          <p:cNvPr id="32" name="Gruppieren 31">
            <a:extLst>
              <a:ext uri="{FF2B5EF4-FFF2-40B4-BE49-F238E27FC236}">
                <a16:creationId xmlns:a16="http://schemas.microsoft.com/office/drawing/2014/main" id="{E27A8DA5-546F-254D-908C-13FD88A687E2}"/>
              </a:ext>
            </a:extLst>
          </p:cNvPr>
          <p:cNvGrpSpPr/>
          <p:nvPr/>
        </p:nvGrpSpPr>
        <p:grpSpPr>
          <a:xfrm>
            <a:off x="2987824" y="3492586"/>
            <a:ext cx="360040" cy="369332"/>
            <a:chOff x="719572" y="3501878"/>
            <a:chExt cx="360040" cy="369332"/>
          </a:xfrm>
        </p:grpSpPr>
        <p:sp>
          <p:nvSpPr>
            <p:cNvPr id="33" name="Oval 32">
              <a:extLst>
                <a:ext uri="{FF2B5EF4-FFF2-40B4-BE49-F238E27FC236}">
                  <a16:creationId xmlns:a16="http://schemas.microsoft.com/office/drawing/2014/main" id="{F587E511-5D56-0C42-8AB2-0FBB75ADE2B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id="{A7DEE4C2-3855-C449-9906-CE830B89C656}"/>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2</a:t>
              </a:r>
            </a:p>
          </p:txBody>
        </p:sp>
      </p:grpSp>
      <p:sp>
        <p:nvSpPr>
          <p:cNvPr id="35" name="Textfeld 34"/>
          <p:cNvSpPr txBox="1"/>
          <p:nvPr/>
        </p:nvSpPr>
        <p:spPr>
          <a:xfrm>
            <a:off x="6228184" y="5445224"/>
            <a:ext cx="2723951" cy="646331"/>
          </a:xfrm>
          <a:prstGeom prst="rect">
            <a:avLst/>
          </a:prstGeom>
          <a:noFill/>
        </p:spPr>
        <p:txBody>
          <a:bodyPr wrap="none" rtlCol="0">
            <a:spAutoFit/>
          </a:bodyPr>
          <a:lstStyle/>
          <a:p>
            <a:r>
              <a:rPr lang="de-DE" dirty="0" smtClean="0"/>
              <a:t>Module zur informatischen</a:t>
            </a:r>
          </a:p>
          <a:p>
            <a:r>
              <a:rPr lang="de-DE" dirty="0" smtClean="0"/>
              <a:t>Grundbildung </a:t>
            </a:r>
            <a:endParaRPr lang="de-DE" dirty="0"/>
          </a:p>
        </p:txBody>
      </p:sp>
      <p:grpSp>
        <p:nvGrpSpPr>
          <p:cNvPr id="36" name="Gruppieren 35">
            <a:extLst>
              <a:ext uri="{FF2B5EF4-FFF2-40B4-BE49-F238E27FC236}">
                <a16:creationId xmlns:a16="http://schemas.microsoft.com/office/drawing/2014/main" id="{F002D604-5919-CB44-9E40-4E6144FBAAFB}"/>
              </a:ext>
            </a:extLst>
          </p:cNvPr>
          <p:cNvGrpSpPr/>
          <p:nvPr/>
        </p:nvGrpSpPr>
        <p:grpSpPr>
          <a:xfrm>
            <a:off x="6228184" y="5085184"/>
            <a:ext cx="360040" cy="369332"/>
            <a:chOff x="719572" y="3501878"/>
            <a:chExt cx="360040" cy="369332"/>
          </a:xfrm>
        </p:grpSpPr>
        <p:sp>
          <p:nvSpPr>
            <p:cNvPr id="37" name="Oval 23">
              <a:extLst>
                <a:ext uri="{FF2B5EF4-FFF2-40B4-BE49-F238E27FC236}">
                  <a16:creationId xmlns:a16="http://schemas.microsoft.com/office/drawing/2014/main" id="{74E04825-B227-6544-BF88-617D137DF410}"/>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Textfeld 37">
              <a:extLst>
                <a:ext uri="{FF2B5EF4-FFF2-40B4-BE49-F238E27FC236}">
                  <a16:creationId xmlns:a16="http://schemas.microsoft.com/office/drawing/2014/main" id="{60521FE4-F1A9-7645-A007-1CDDFBA09550}"/>
                </a:ext>
              </a:extLst>
            </p:cNvPr>
            <p:cNvSpPr txBox="1"/>
            <p:nvPr/>
          </p:nvSpPr>
          <p:spPr>
            <a:xfrm>
              <a:off x="755576" y="3501878"/>
              <a:ext cx="216024" cy="369332"/>
            </a:xfrm>
            <a:prstGeom prst="rect">
              <a:avLst/>
            </a:prstGeom>
            <a:noFill/>
          </p:spPr>
          <p:txBody>
            <a:bodyPr wrap="square" rtlCol="0">
              <a:spAutoFit/>
            </a:bodyPr>
            <a:lstStyle/>
            <a:p>
              <a:r>
                <a:rPr lang="de-DE" dirty="0" smtClean="0">
                  <a:solidFill>
                    <a:srgbClr val="002060"/>
                  </a:solidFill>
                </a:rPr>
                <a:t>4</a:t>
              </a:r>
              <a:endParaRPr lang="de-DE" dirty="0">
                <a:solidFill>
                  <a:srgbClr val="002060"/>
                </a:solidFill>
              </a:endParaRPr>
            </a:p>
          </p:txBody>
        </p:sp>
      </p:grpSp>
      <p:sp>
        <p:nvSpPr>
          <p:cNvPr id="39" name="Rechteck 38"/>
          <p:cNvSpPr/>
          <p:nvPr/>
        </p:nvSpPr>
        <p:spPr>
          <a:xfrm>
            <a:off x="4932040" y="2590304"/>
            <a:ext cx="864096" cy="2088232"/>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0" name="Gruppieren 39">
            <a:extLst>
              <a:ext uri="{FF2B5EF4-FFF2-40B4-BE49-F238E27FC236}">
                <a16:creationId xmlns:a16="http://schemas.microsoft.com/office/drawing/2014/main" id="{53BE227B-2982-E848-9B0D-5F249B84F54C}"/>
              </a:ext>
            </a:extLst>
          </p:cNvPr>
          <p:cNvGrpSpPr/>
          <p:nvPr/>
        </p:nvGrpSpPr>
        <p:grpSpPr>
          <a:xfrm>
            <a:off x="5184068" y="3498703"/>
            <a:ext cx="360040" cy="369332"/>
            <a:chOff x="719572" y="3501878"/>
            <a:chExt cx="360040" cy="369332"/>
          </a:xfrm>
        </p:grpSpPr>
        <p:sp>
          <p:nvSpPr>
            <p:cNvPr id="41" name="Oval 12">
              <a:extLst>
                <a:ext uri="{FF2B5EF4-FFF2-40B4-BE49-F238E27FC236}">
                  <a16:creationId xmlns:a16="http://schemas.microsoft.com/office/drawing/2014/main" id="{4CF1D672-DABD-234B-B52D-8265240EFCDB}"/>
                </a:ext>
              </a:extLst>
            </p:cNvPr>
            <p:cNvSpPr/>
            <p:nvPr/>
          </p:nvSpPr>
          <p:spPr>
            <a:xfrm>
              <a:off x="719572" y="3501878"/>
              <a:ext cx="360040" cy="36004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Textfeld 41">
              <a:extLst>
                <a:ext uri="{FF2B5EF4-FFF2-40B4-BE49-F238E27FC236}">
                  <a16:creationId xmlns:a16="http://schemas.microsoft.com/office/drawing/2014/main" id="{FCEE5356-BF29-B544-B28F-FB39D0247DCC}"/>
                </a:ext>
              </a:extLst>
            </p:cNvPr>
            <p:cNvSpPr txBox="1"/>
            <p:nvPr/>
          </p:nvSpPr>
          <p:spPr>
            <a:xfrm>
              <a:off x="755576" y="3501878"/>
              <a:ext cx="216024" cy="369332"/>
            </a:xfrm>
            <a:prstGeom prst="rect">
              <a:avLst/>
            </a:prstGeom>
            <a:noFill/>
          </p:spPr>
          <p:txBody>
            <a:bodyPr wrap="square" rtlCol="0">
              <a:spAutoFit/>
            </a:bodyPr>
            <a:lstStyle/>
            <a:p>
              <a:r>
                <a:rPr lang="de-DE" dirty="0">
                  <a:solidFill>
                    <a:srgbClr val="002060"/>
                  </a:solidFill>
                </a:rPr>
                <a:t>4</a:t>
              </a:r>
            </a:p>
          </p:txBody>
        </p:sp>
      </p:grpSp>
    </p:spTree>
    <p:extLst>
      <p:ext uri="{BB962C8B-B14F-4D97-AF65-F5344CB8AC3E}">
        <p14:creationId xmlns:p14="http://schemas.microsoft.com/office/powerpoint/2010/main" val="1387528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D0AACC-DB7C-CB49-A3A5-7DEFCD9E9304}"/>
              </a:ext>
            </a:extLst>
          </p:cNvPr>
          <p:cNvSpPr>
            <a:spLocks noGrp="1"/>
          </p:cNvSpPr>
          <p:nvPr>
            <p:ph type="title"/>
          </p:nvPr>
        </p:nvSpPr>
        <p:spPr/>
        <p:txBody>
          <a:bodyPr/>
          <a:lstStyle/>
          <a:p>
            <a:r>
              <a:rPr lang="de-DE" dirty="0"/>
              <a:t>Fachliche Einbindung RV Verbraucherbildung</a:t>
            </a:r>
          </a:p>
        </p:txBody>
      </p:sp>
      <p:sp>
        <p:nvSpPr>
          <p:cNvPr id="3" name="Inhaltsplatzhalter 2">
            <a:extLst>
              <a:ext uri="{FF2B5EF4-FFF2-40B4-BE49-F238E27FC236}">
                <a16:creationId xmlns:a16="http://schemas.microsoft.com/office/drawing/2014/main" id="{874F4ADD-174B-B64E-A227-DBE92DE34F67}"/>
              </a:ext>
            </a:extLst>
          </p:cNvPr>
          <p:cNvSpPr>
            <a:spLocks noGrp="1"/>
          </p:cNvSpPr>
          <p:nvPr>
            <p:ph idx="1"/>
          </p:nvPr>
        </p:nvSpPr>
        <p:spPr>
          <a:xfrm>
            <a:off x="440100" y="3671612"/>
            <a:ext cx="8229600" cy="2349676"/>
          </a:xfrm>
        </p:spPr>
        <p:txBody>
          <a:bodyPr>
            <a:normAutofit fontScale="85000" lnSpcReduction="10000"/>
          </a:bodyPr>
          <a:lstStyle/>
          <a:p>
            <a:pPr marL="57150" indent="0">
              <a:buNone/>
            </a:pPr>
            <a:r>
              <a:rPr lang="de-DE" dirty="0"/>
              <a:t>Zieldimensionen: Auseinandersetzung mit</a:t>
            </a:r>
          </a:p>
          <a:p>
            <a:pPr lvl="1"/>
            <a:r>
              <a:rPr lang="de-DE" dirty="0"/>
              <a:t>i</a:t>
            </a:r>
            <a:r>
              <a:rPr lang="de-DE" dirty="0" smtClean="0"/>
              <a:t>ndividuellen </a:t>
            </a:r>
            <a:r>
              <a:rPr lang="de-DE" dirty="0"/>
              <a:t>Bedürfnissen und Bedarfen (Z1)</a:t>
            </a:r>
          </a:p>
          <a:p>
            <a:pPr lvl="1"/>
            <a:r>
              <a:rPr lang="de-DE" dirty="0" smtClean="0"/>
              <a:t>gesellschaftlichen </a:t>
            </a:r>
            <a:r>
              <a:rPr lang="de-DE" dirty="0"/>
              <a:t>Einflüssen auf Konsumentscheidungen (Z2)</a:t>
            </a:r>
          </a:p>
          <a:p>
            <a:pPr lvl="1"/>
            <a:r>
              <a:rPr lang="de-DE" dirty="0"/>
              <a:t>i</a:t>
            </a:r>
            <a:r>
              <a:rPr lang="de-DE" dirty="0" smtClean="0"/>
              <a:t>ndividuellen </a:t>
            </a:r>
            <a:r>
              <a:rPr lang="de-DE" dirty="0"/>
              <a:t>und gesellschaftlichen Folgen des Konsums (Z3)</a:t>
            </a:r>
          </a:p>
          <a:p>
            <a:pPr lvl="1"/>
            <a:r>
              <a:rPr lang="de-DE" dirty="0" smtClean="0"/>
              <a:t>politisch-rechtlichen </a:t>
            </a:r>
            <a:r>
              <a:rPr lang="de-DE" dirty="0"/>
              <a:t>und sozioökonomischen Rahmenbedingungen (Z4)</a:t>
            </a:r>
          </a:p>
          <a:p>
            <a:pPr lvl="1"/>
            <a:r>
              <a:rPr lang="de-DE" dirty="0"/>
              <a:t>Kriterien für Konsumentscheidungen (Z5)</a:t>
            </a:r>
          </a:p>
          <a:p>
            <a:pPr lvl="1"/>
            <a:r>
              <a:rPr lang="de-DE" dirty="0"/>
              <a:t>i</a:t>
            </a:r>
            <a:r>
              <a:rPr lang="de-DE" dirty="0" smtClean="0"/>
              <a:t>ndividuellen</a:t>
            </a:r>
            <a:r>
              <a:rPr lang="de-DE" dirty="0"/>
              <a:t>, kollektiven und politischen Gestaltungsoptionen des Konsums (Z6)</a:t>
            </a:r>
          </a:p>
        </p:txBody>
      </p:sp>
      <p:sp>
        <p:nvSpPr>
          <p:cNvPr id="4" name="Datumsplatzhalter 3">
            <a:extLst>
              <a:ext uri="{FF2B5EF4-FFF2-40B4-BE49-F238E27FC236}">
                <a16:creationId xmlns:a16="http://schemas.microsoft.com/office/drawing/2014/main" id="{9254464C-DBE5-D140-8C4F-AED538988B5D}"/>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844157C2-4A5D-DA48-9F2F-2AC67F0E5D6C}"/>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C8F699CD-062A-4040-8174-44277F1AE004}"/>
              </a:ext>
            </a:extLst>
          </p:cNvPr>
          <p:cNvSpPr>
            <a:spLocks noGrp="1"/>
          </p:cNvSpPr>
          <p:nvPr>
            <p:ph type="sldNum" sz="quarter" idx="12"/>
          </p:nvPr>
        </p:nvSpPr>
        <p:spPr/>
        <p:txBody>
          <a:bodyPr/>
          <a:lstStyle/>
          <a:p>
            <a:fld id="{512A4277-7E7A-4AAF-BFC7-47646BF5CD0C}" type="slidenum">
              <a:rPr lang="de-DE" smtClean="0"/>
              <a:t>22</a:t>
            </a:fld>
            <a:endParaRPr lang="de-DE"/>
          </a:p>
        </p:txBody>
      </p:sp>
      <p:graphicFrame>
        <p:nvGraphicFramePr>
          <p:cNvPr id="7" name="Tabelle 6">
            <a:extLst>
              <a:ext uri="{FF2B5EF4-FFF2-40B4-BE49-F238E27FC236}">
                <a16:creationId xmlns:a16="http://schemas.microsoft.com/office/drawing/2014/main" id="{7F0ACA08-3046-BF4C-B006-0238D1FF3629}"/>
              </a:ext>
            </a:extLst>
          </p:cNvPr>
          <p:cNvGraphicFramePr>
            <a:graphicFrameLocks noGrp="1"/>
          </p:cNvGraphicFramePr>
          <p:nvPr>
            <p:extLst/>
          </p:nvPr>
        </p:nvGraphicFramePr>
        <p:xfrm>
          <a:off x="435660" y="1715212"/>
          <a:ext cx="8251140" cy="1735290"/>
        </p:xfrm>
        <a:graphic>
          <a:graphicData uri="http://schemas.openxmlformats.org/drawingml/2006/table">
            <a:tbl>
              <a:tblPr firstRow="1" bandRow="1">
                <a:tableStyleId>{5C22544A-7EE6-4342-B048-85BDC9FD1C3A}</a:tableStyleId>
              </a:tblPr>
              <a:tblGrid>
                <a:gridCol w="2062785">
                  <a:extLst>
                    <a:ext uri="{9D8B030D-6E8A-4147-A177-3AD203B41FA5}">
                      <a16:colId xmlns:a16="http://schemas.microsoft.com/office/drawing/2014/main" val="673817853"/>
                    </a:ext>
                  </a:extLst>
                </a:gridCol>
                <a:gridCol w="2062785">
                  <a:extLst>
                    <a:ext uri="{9D8B030D-6E8A-4147-A177-3AD203B41FA5}">
                      <a16:colId xmlns:a16="http://schemas.microsoft.com/office/drawing/2014/main" val="3077496260"/>
                    </a:ext>
                  </a:extLst>
                </a:gridCol>
                <a:gridCol w="2062785">
                  <a:extLst>
                    <a:ext uri="{9D8B030D-6E8A-4147-A177-3AD203B41FA5}">
                      <a16:colId xmlns:a16="http://schemas.microsoft.com/office/drawing/2014/main" val="2782819226"/>
                    </a:ext>
                  </a:extLst>
                </a:gridCol>
                <a:gridCol w="2062785">
                  <a:extLst>
                    <a:ext uri="{9D8B030D-6E8A-4147-A177-3AD203B41FA5}">
                      <a16:colId xmlns:a16="http://schemas.microsoft.com/office/drawing/2014/main" val="2199123639"/>
                    </a:ext>
                  </a:extLst>
                </a:gridCol>
              </a:tblGrid>
              <a:tr h="820890">
                <a:tc gridSpan="4">
                  <a:txBody>
                    <a:bodyPr/>
                    <a:lstStyle/>
                    <a:p>
                      <a:pPr algn="ctr"/>
                      <a:r>
                        <a:rPr lang="de-DE" b="0" dirty="0">
                          <a:solidFill>
                            <a:srgbClr val="002060"/>
                          </a:solidFill>
                        </a:rPr>
                        <a:t>Übergreifender Bereich</a:t>
                      </a:r>
                    </a:p>
                    <a:p>
                      <a:pPr algn="ctr"/>
                      <a:r>
                        <a:rPr lang="de-DE" b="0" dirty="0">
                          <a:solidFill>
                            <a:srgbClr val="002060"/>
                          </a:solidFill>
                        </a:rPr>
                        <a:t>Allgemeiner Konsum</a:t>
                      </a:r>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tc hMerge="1">
                  <a:txBody>
                    <a:bodyPr/>
                    <a:lstStyle/>
                    <a:p>
                      <a:endParaRPr lang="de-DE" dirty="0"/>
                    </a:p>
                  </a:txBody>
                  <a:tcPr>
                    <a:solidFill>
                      <a:schemeClr val="tx2">
                        <a:lumMod val="20000"/>
                        <a:lumOff val="80000"/>
                      </a:schemeClr>
                    </a:solidFill>
                  </a:tcPr>
                </a:tc>
                <a:extLst>
                  <a:ext uri="{0D108BD9-81ED-4DB2-BD59-A6C34878D82A}">
                    <a16:rowId xmlns:a16="http://schemas.microsoft.com/office/drawing/2014/main" val="3570416092"/>
                  </a:ext>
                </a:extLst>
              </a:tr>
              <a:tr h="820890">
                <a:tc>
                  <a:txBody>
                    <a:bodyPr/>
                    <a:lstStyle/>
                    <a:p>
                      <a:r>
                        <a:rPr lang="de-DE" dirty="0"/>
                        <a:t>Bereich A: Finanzen Marktgeschehen, Verbraucherrecht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B: Ernährung und Gesundheit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C: Medien und Information in der digitalen Welt</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Bereich D: Leben, Wohnen Mobilität</a:t>
                      </a:r>
                    </a:p>
                    <a:p>
                      <a:endParaRPr lang="de-DE" dirty="0"/>
                    </a:p>
                  </a:txBody>
                  <a:tcPr>
                    <a:solidFill>
                      <a:schemeClr val="tx2">
                        <a:lumMod val="20000"/>
                        <a:lumOff val="80000"/>
                      </a:schemeClr>
                    </a:solidFill>
                  </a:tcPr>
                </a:tc>
                <a:extLst>
                  <a:ext uri="{0D108BD9-81ED-4DB2-BD59-A6C34878D82A}">
                    <a16:rowId xmlns:a16="http://schemas.microsoft.com/office/drawing/2014/main" val="3275194687"/>
                  </a:ext>
                </a:extLst>
              </a:tr>
            </a:tbl>
          </a:graphicData>
        </a:graphic>
      </p:graphicFrame>
    </p:spTree>
    <p:extLst>
      <p:ext uri="{BB962C8B-B14F-4D97-AF65-F5344CB8AC3E}">
        <p14:creationId xmlns:p14="http://schemas.microsoft.com/office/powerpoint/2010/main" val="386733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None/>
            </a:pPr>
            <a:endParaRPr lang="de-DE" altLang="de-DE" sz="4400" b="1" dirty="0" smtClean="0">
              <a:solidFill>
                <a:srgbClr val="002060"/>
              </a:solidFill>
              <a:cs typeface="Times New Roman" pitchFamily="18" charset="0"/>
            </a:endParaRPr>
          </a:p>
          <a:p>
            <a:pPr marL="0" indent="0">
              <a:buNone/>
            </a:pPr>
            <a:r>
              <a:rPr lang="de-DE" altLang="de-DE" sz="4400" b="1" dirty="0" smtClean="0">
                <a:solidFill>
                  <a:srgbClr val="002060"/>
                </a:solidFill>
                <a:cs typeface="Times New Roman" pitchFamily="18" charset="0"/>
              </a:rPr>
              <a:t>III. </a:t>
            </a:r>
            <a:r>
              <a:rPr lang="de-DE" altLang="de-DE" sz="4400" b="1" dirty="0">
                <a:solidFill>
                  <a:srgbClr val="002060"/>
                </a:solidFill>
                <a:cs typeface="Times New Roman" pitchFamily="18" charset="0"/>
              </a:rPr>
              <a:t>Schulinterne </a:t>
            </a:r>
            <a:r>
              <a:rPr lang="de-DE" altLang="de-DE" sz="4400" b="1" dirty="0" smtClean="0">
                <a:solidFill>
                  <a:srgbClr val="002060"/>
                </a:solidFill>
                <a:cs typeface="Times New Roman" pitchFamily="18" charset="0"/>
              </a:rPr>
              <a:t>Arbeitspläne </a:t>
            </a:r>
            <a:r>
              <a:rPr lang="de-DE" altLang="de-DE" sz="4400" b="1" dirty="0">
                <a:solidFill>
                  <a:srgbClr val="002060"/>
                </a:solidFill>
                <a:cs typeface="Times New Roman" pitchFamily="18" charset="0"/>
              </a:rPr>
              <a:t>und </a:t>
            </a:r>
            <a:r>
              <a:rPr lang="de-DE" altLang="de-DE" sz="4400" b="1" dirty="0" smtClean="0">
                <a:solidFill>
                  <a:srgbClr val="002060"/>
                </a:solidFill>
                <a:cs typeface="Times New Roman" pitchFamily="18" charset="0"/>
              </a:rPr>
              <a:t>  Unterstützungsangebote</a:t>
            </a:r>
            <a:endParaRPr lang="de-DE" altLang="de-DE" sz="4400" b="1" dirty="0">
              <a:solidFill>
                <a:srgbClr val="002060"/>
              </a:solidFill>
              <a:cs typeface="Times New Roman" pitchFamily="18" charset="0"/>
            </a:endParaRP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23</a:t>
            </a:fld>
            <a:endParaRPr lang="de-DE"/>
          </a:p>
        </p:txBody>
      </p:sp>
    </p:spTree>
    <p:extLst>
      <p:ext uri="{BB962C8B-B14F-4D97-AF65-F5344CB8AC3E}">
        <p14:creationId xmlns:p14="http://schemas.microsoft.com/office/powerpoint/2010/main" val="850283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3200" dirty="0"/>
              <a:t>Schulinterne </a:t>
            </a:r>
            <a:r>
              <a:rPr lang="de-DE" sz="3200" dirty="0" smtClean="0"/>
              <a:t>Arbeitspläne </a:t>
            </a:r>
            <a:r>
              <a:rPr lang="de-DE" sz="3200" dirty="0"/>
              <a:t>-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24</a:t>
            </a:fld>
            <a:endParaRPr lang="de-DE"/>
          </a:p>
        </p:txBody>
      </p:sp>
      <p:sp>
        <p:nvSpPr>
          <p:cNvPr id="6" name="Inhaltsplatzhalter 2">
            <a:extLst>
              <a:ext uri="{FF2B5EF4-FFF2-40B4-BE49-F238E27FC236}">
                <a16:creationId xmlns:a16="http://schemas.microsoft.com/office/drawing/2014/main" id="{2B853F5F-5949-794C-9799-C2F6F6D2C13D}"/>
              </a:ext>
            </a:extLst>
          </p:cNvPr>
          <p:cNvSpPr txBox="1">
            <a:spLocks/>
          </p:cNvSpPr>
          <p:nvPr/>
        </p:nvSpPr>
        <p:spPr>
          <a:xfrm>
            <a:off x="467544" y="1988840"/>
            <a:ext cx="8229600" cy="38164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800" b="1"/>
              <a:t>SchulG §29</a:t>
            </a:r>
          </a:p>
          <a:p>
            <a:pPr marL="0" indent="0" algn="ctr">
              <a:spcBef>
                <a:spcPct val="50000"/>
              </a:spcBef>
              <a:buFont typeface="Arial" panose="020B0604020202020204" pitchFamily="34" charset="0"/>
              <a:buNone/>
            </a:pPr>
            <a:r>
              <a:rPr lang="de-DE" altLang="de-DE" sz="1800" b="1"/>
              <a:t>Unterrichtsvorgaben</a:t>
            </a:r>
          </a:p>
          <a:p>
            <a:pPr marL="542925" indent="-542925">
              <a:spcBef>
                <a:spcPct val="50000"/>
              </a:spcBef>
              <a:buFontTx/>
              <a:buAutoNum type="arabicParenBoth"/>
            </a:pPr>
            <a:r>
              <a:rPr lang="de-DE" altLang="de-DE" sz="1800"/>
              <a:t>Das </a:t>
            </a:r>
            <a:r>
              <a:rPr lang="de-DE" altLang="de-DE" sz="1800" b="1"/>
              <a:t>Ministerium</a:t>
            </a:r>
            <a:r>
              <a:rPr lang="de-DE" altLang="de-DE" sz="1800"/>
              <a:t> erlässt in der Regel </a:t>
            </a:r>
            <a:r>
              <a:rPr lang="de-DE" altLang="de-DE" sz="1800" b="1"/>
              <a:t>schulformspezifische Vorgaben </a:t>
            </a:r>
            <a:r>
              <a:rPr lang="de-DE" altLang="de-DE" sz="1800"/>
              <a:t>für den Unterricht (Richtlinien, Rahmenvorgaben, </a:t>
            </a:r>
            <a:r>
              <a:rPr lang="de-DE" altLang="de-DE" sz="1800" b="1"/>
              <a:t>Lehrpläne</a:t>
            </a:r>
            <a:r>
              <a:rPr lang="de-DE" altLang="de-DE" sz="1800"/>
              <a:t>). Diese legen insbesondere die Ziele und Inhalte für die Bildungsgänge, Unterrichtsfächer und Lernbereiche fest und bestimmen die erwarteten Lernergebnisse (Bildungsstandards).</a:t>
            </a:r>
          </a:p>
          <a:p>
            <a:pPr marL="542925" indent="-542925">
              <a:spcBef>
                <a:spcPct val="50000"/>
              </a:spcBef>
              <a:buFontTx/>
              <a:buAutoNum type="arabicParenBoth"/>
            </a:pPr>
            <a:r>
              <a:rPr lang="de-DE" altLang="de-DE" sz="1800"/>
              <a:t>Die </a:t>
            </a:r>
            <a:r>
              <a:rPr lang="de-DE" altLang="de-DE" sz="1800" b="1"/>
              <a:t>Schulen</a:t>
            </a:r>
            <a:r>
              <a:rPr lang="de-DE" altLang="de-DE" sz="1800"/>
              <a:t> bestimmen auf der Grundlage der Unterrichtsvorgaben nach Absatz 1 in Verbindung mit ihrem Schulprogramm </a:t>
            </a:r>
            <a:r>
              <a:rPr lang="de-DE" altLang="de-DE" sz="1800" b="1"/>
              <a:t>schuleigene Unterrichtsvorgaben</a:t>
            </a:r>
            <a:r>
              <a:rPr lang="de-DE" altLang="de-DE" sz="1800"/>
              <a:t>.</a:t>
            </a:r>
          </a:p>
          <a:p>
            <a:pPr marL="542925" indent="-542925">
              <a:spcBef>
                <a:spcPct val="50000"/>
              </a:spcBef>
              <a:buFontTx/>
              <a:buAutoNum type="arabicParenBoth"/>
            </a:pPr>
            <a:r>
              <a:rPr lang="de-DE" altLang="de-DE" sz="1800"/>
              <a:t>Unterrichtsvorgaben nach den Absätzen 1 und 2 sind so zu fassen, dass für die Lehrerinnen und Lehrer ein </a:t>
            </a:r>
            <a:r>
              <a:rPr lang="de-DE" altLang="de-DE" sz="1800" b="1"/>
              <a:t>pädagogischer Gestaltungsspielraum </a:t>
            </a:r>
            <a:r>
              <a:rPr lang="de-DE" altLang="de-DE" sz="1800"/>
              <a:t>bleibt.</a:t>
            </a:r>
          </a:p>
          <a:p>
            <a:pPr marL="542925"/>
            <a:endParaRPr lang="de-DE" dirty="0"/>
          </a:p>
        </p:txBody>
      </p:sp>
    </p:spTree>
    <p:extLst>
      <p:ext uri="{BB962C8B-B14F-4D97-AF65-F5344CB8AC3E}">
        <p14:creationId xmlns:p14="http://schemas.microsoft.com/office/powerpoint/2010/main" val="4150603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2800" dirty="0"/>
              <a:t>Schulinterne </a:t>
            </a:r>
            <a:r>
              <a:rPr lang="de-DE" sz="2800" dirty="0" smtClean="0"/>
              <a:t>Arbeitspläne </a:t>
            </a:r>
            <a:r>
              <a:rPr lang="de-DE" sz="2800" dirty="0"/>
              <a:t>- 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r>
              <a:rPr lang="de-DE" smtClean="0"/>
              <a:t>((</a:t>
            </a:r>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25</a:t>
            </a:fld>
            <a:endParaRPr lang="de-DE"/>
          </a:p>
        </p:txBody>
      </p:sp>
      <p:sp>
        <p:nvSpPr>
          <p:cNvPr id="8" name="Inhaltsplatzhalter 2">
            <a:extLst>
              <a:ext uri="{FF2B5EF4-FFF2-40B4-BE49-F238E27FC236}">
                <a16:creationId xmlns:a16="http://schemas.microsoft.com/office/drawing/2014/main" id="{06F28B1B-32C5-6648-AE4A-7B465D11DF2C}"/>
              </a:ext>
            </a:extLst>
          </p:cNvPr>
          <p:cNvSpPr txBox="1">
            <a:spLocks/>
          </p:cNvSpPr>
          <p:nvPr/>
        </p:nvSpPr>
        <p:spPr>
          <a:xfrm>
            <a:off x="609600" y="1853208"/>
            <a:ext cx="8229600" cy="42050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600" b="1" dirty="0" err="1"/>
              <a:t>SchulG</a:t>
            </a:r>
            <a:r>
              <a:rPr lang="de-DE" altLang="de-DE" sz="1600" b="1" dirty="0"/>
              <a:t> §70</a:t>
            </a:r>
          </a:p>
          <a:p>
            <a:pPr marL="0" indent="0" algn="ctr">
              <a:spcBef>
                <a:spcPct val="50000"/>
              </a:spcBef>
              <a:buFont typeface="Arial" panose="020B0604020202020204" pitchFamily="34" charset="0"/>
              <a:buNone/>
            </a:pPr>
            <a:r>
              <a:rPr lang="de-DE" altLang="de-DE" sz="1600" b="1" dirty="0"/>
              <a:t>Fachkonferenz, </a:t>
            </a:r>
            <a:r>
              <a:rPr lang="de-DE" altLang="de-DE" sz="1600" b="1" dirty="0" err="1"/>
              <a:t>Bildungsgangskonferenz</a:t>
            </a:r>
            <a:endParaRPr lang="de-DE" altLang="de-DE" sz="1600" b="1" dirty="0"/>
          </a:p>
          <a:p>
            <a:pPr marL="0" indent="0">
              <a:spcBef>
                <a:spcPct val="50000"/>
              </a:spcBef>
              <a:buFont typeface="Arial" panose="020B0604020202020204" pitchFamily="34" charset="0"/>
              <a:buNone/>
            </a:pPr>
            <a:r>
              <a:rPr lang="de-DE" altLang="de-DE" sz="1600" dirty="0"/>
              <a:t>…</a:t>
            </a:r>
          </a:p>
          <a:p>
            <a:pPr>
              <a:spcBef>
                <a:spcPct val="50000"/>
              </a:spcBef>
              <a:buFontTx/>
              <a:buAutoNum type="arabicParenBoth" startAt="3"/>
            </a:pPr>
            <a:r>
              <a:rPr lang="de-DE" altLang="de-DE" sz="1600" dirty="0"/>
              <a:t>Die Fachkonferenz berät über alle das Fach oder die Fachrichtung betreffenden Angelegenheiten einschließlich der Zusammenarbeit mit anderen Fächern. Sie trägt Verantwortung für die schulinterne Qualitätssicherung und </a:t>
            </a:r>
            <a:r>
              <a:rPr lang="de-DE" altLang="de-DE" sz="1600" dirty="0" smtClean="0"/>
              <a:t>-entwicklung </a:t>
            </a:r>
            <a:r>
              <a:rPr lang="de-DE" altLang="de-DE" sz="1600" dirty="0"/>
              <a:t>der fachlichen Arbeit und berät über Ziele, Arbeitspläne, Evaluationsmaßnahmen und </a:t>
            </a:r>
            <a:r>
              <a:rPr lang="de-DE" altLang="de-DE" sz="1600" dirty="0" smtClean="0"/>
              <a:t>-ergebnisse </a:t>
            </a:r>
            <a:r>
              <a:rPr lang="de-DE" altLang="de-DE" sz="1600" dirty="0"/>
              <a:t>und Rechenschaftslegung.</a:t>
            </a:r>
          </a:p>
          <a:p>
            <a:pPr>
              <a:spcBef>
                <a:spcPct val="50000"/>
              </a:spcBef>
              <a:buFontTx/>
              <a:buAutoNum type="arabicParenBoth" startAt="3"/>
            </a:pPr>
            <a:r>
              <a:rPr lang="de-DE" altLang="de-DE" sz="1600" dirty="0"/>
              <a:t>Die Fachkonferenz entscheidet in ihrem Fach insbesondere über</a:t>
            </a:r>
          </a:p>
          <a:p>
            <a:pPr lvl="1">
              <a:spcBef>
                <a:spcPct val="50000"/>
              </a:spcBef>
              <a:buFontTx/>
              <a:buAutoNum type="arabicPeriod"/>
            </a:pPr>
            <a:r>
              <a:rPr lang="de-DE" altLang="de-DE" sz="1600" dirty="0"/>
              <a:t>Grundsätze zur fachdidaktischen und fachmethodischen Arbeit,</a:t>
            </a:r>
          </a:p>
          <a:p>
            <a:pPr lvl="1">
              <a:spcBef>
                <a:spcPct val="50000"/>
              </a:spcBef>
              <a:buFontTx/>
              <a:buAutoNum type="arabicPeriod"/>
            </a:pPr>
            <a:r>
              <a:rPr lang="de-DE" altLang="de-DE" sz="1600" dirty="0" smtClean="0"/>
              <a:t>Grundsätze </a:t>
            </a:r>
            <a:r>
              <a:rPr lang="de-DE" altLang="de-DE" sz="1600" dirty="0"/>
              <a:t>zur Leistungsbewertung,</a:t>
            </a:r>
          </a:p>
          <a:p>
            <a:pPr lvl="1">
              <a:spcBef>
                <a:spcPct val="50000"/>
              </a:spcBef>
              <a:buFontTx/>
              <a:buAutoNum type="arabicPeriod"/>
            </a:pPr>
            <a:r>
              <a:rPr lang="de-DE" altLang="de-DE" sz="1600" dirty="0"/>
              <a:t>Vorschläge an die Lehrerkonferenz zur Einführung von </a:t>
            </a:r>
            <a:r>
              <a:rPr lang="de-DE" altLang="de-DE" sz="1600" dirty="0" smtClean="0"/>
              <a:t>Lernmitteln </a:t>
            </a:r>
            <a:endParaRPr lang="de-DE" altLang="de-DE" sz="1600" dirty="0"/>
          </a:p>
        </p:txBody>
      </p:sp>
    </p:spTree>
    <p:extLst>
      <p:ext uri="{BB962C8B-B14F-4D97-AF65-F5344CB8AC3E}">
        <p14:creationId xmlns:p14="http://schemas.microsoft.com/office/powerpoint/2010/main" val="2484481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076897"/>
            <a:ext cx="8006206" cy="504403"/>
          </a:xfrm>
        </p:spPr>
        <p:txBody>
          <a:bodyPr/>
          <a:lstStyle/>
          <a:p>
            <a:r>
              <a:rPr lang="de-DE" sz="2800" b="1" dirty="0" smtClean="0"/>
              <a:t>Merkmale schulinterner Arbeitspläne </a:t>
            </a:r>
            <a:endParaRPr lang="de-DE" sz="2800" b="1" dirty="0"/>
          </a:p>
        </p:txBody>
      </p:sp>
      <p:grpSp>
        <p:nvGrpSpPr>
          <p:cNvPr id="3" name="Gruppieren 2"/>
          <p:cNvGrpSpPr/>
          <p:nvPr/>
        </p:nvGrpSpPr>
        <p:grpSpPr>
          <a:xfrm>
            <a:off x="1259632" y="3429000"/>
            <a:ext cx="2160000" cy="2340000"/>
            <a:chOff x="361453" y="3978650"/>
            <a:chExt cx="2160000" cy="2340000"/>
          </a:xfrm>
        </p:grpSpPr>
        <p:sp>
          <p:nvSpPr>
            <p:cNvPr id="11"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2" name="Text Box 10"/>
            <p:cNvSpPr txBox="1">
              <a:spLocks noChangeArrowheads="1"/>
            </p:cNvSpPr>
            <p:nvPr/>
          </p:nvSpPr>
          <p:spPr bwMode="auto">
            <a:xfrm>
              <a:off x="872905" y="5669163"/>
              <a:ext cx="1281111" cy="369332"/>
            </a:xfrm>
            <a:prstGeom prst="rect">
              <a:avLst/>
            </a:prstGeom>
            <a:noFill/>
            <a:ln>
              <a:noFill/>
            </a:ln>
            <a:effectLst/>
            <a:ex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pPr algn="ctr"/>
              <a:r>
                <a:rPr lang="de-DE" altLang="de-DE" dirty="0" smtClean="0"/>
                <a:t>Lehrpläne</a:t>
              </a:r>
              <a:endParaRPr lang="de-DE" altLang="de-DE" dirty="0"/>
            </a:p>
          </p:txBody>
        </p:sp>
        <p:pic>
          <p:nvPicPr>
            <p:cNvPr id="13" name="Picture 14" descr="NRW_MSW_RGB"/>
            <p:cNvPicPr>
              <a:picLocks noChangeAspect="1" noChangeArrowheads="1"/>
            </p:cNvPicPr>
            <p:nvPr/>
          </p:nvPicPr>
          <p:blipFill>
            <a:blip r:embed="rId3" cstate="print">
              <a:extLst>
                <a:ext uri="{28A0092B-C50C-407E-A947-70E740481C1C}">
                  <a14:useLocalDpi xmlns:a14="http://schemas.microsoft.com/office/drawing/2010/main" val="0"/>
                </a:ext>
              </a:extLst>
            </a:blip>
            <a:srcRect l="80573"/>
            <a:stretch>
              <a:fillRect/>
            </a:stretch>
          </p:blipFill>
          <p:spPr bwMode="auto">
            <a:xfrm>
              <a:off x="880542" y="4184239"/>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Gruppieren 17"/>
          <p:cNvGrpSpPr/>
          <p:nvPr/>
        </p:nvGrpSpPr>
        <p:grpSpPr>
          <a:xfrm>
            <a:off x="5364088" y="3429000"/>
            <a:ext cx="2160000" cy="2340000"/>
            <a:chOff x="3281362" y="2192338"/>
            <a:chExt cx="2160000" cy="2340000"/>
          </a:xfrm>
        </p:grpSpPr>
        <p:sp>
          <p:nvSpPr>
            <p:cNvPr id="15" name="Rectangle 6"/>
            <p:cNvSpPr>
              <a:spLocks noChangeArrowheads="1"/>
            </p:cNvSpPr>
            <p:nvPr/>
          </p:nvSpPr>
          <p:spPr bwMode="auto">
            <a:xfrm>
              <a:off x="3281362" y="2192338"/>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6" name="Text Box 11"/>
            <p:cNvSpPr txBox="1">
              <a:spLocks noChangeArrowheads="1"/>
            </p:cNvSpPr>
            <p:nvPr/>
          </p:nvSpPr>
          <p:spPr bwMode="auto">
            <a:xfrm>
              <a:off x="3550435" y="3744352"/>
              <a:ext cx="1582484" cy="646331"/>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r>
                <a:rPr lang="de-DE" altLang="de-DE" dirty="0"/>
                <a:t>Schulinterne</a:t>
              </a:r>
            </a:p>
            <a:p>
              <a:pPr algn="ctr"/>
              <a:r>
                <a:rPr lang="de-DE" altLang="de-DE" dirty="0" smtClean="0"/>
                <a:t>Arbeitspläne</a:t>
              </a:r>
              <a:endParaRPr lang="de-DE" altLang="de-DE" dirty="0"/>
            </a:p>
          </p:txBody>
        </p:sp>
      </p:grpSp>
      <p:sp>
        <p:nvSpPr>
          <p:cNvPr id="19" name="Textfeld 18"/>
          <p:cNvSpPr txBox="1"/>
          <p:nvPr/>
        </p:nvSpPr>
        <p:spPr>
          <a:xfrm>
            <a:off x="1403648" y="1700808"/>
            <a:ext cx="2015984" cy="1661993"/>
          </a:xfrm>
          <a:prstGeom prst="rect">
            <a:avLst/>
          </a:prstGeom>
          <a:noFill/>
        </p:spPr>
        <p:txBody>
          <a:bodyPr wrap="square" rtlCol="0">
            <a:spAutoFit/>
          </a:bodyPr>
          <a:lstStyle/>
          <a:p>
            <a:pPr algn="ctr"/>
            <a:r>
              <a:rPr lang="de-DE" sz="2400" b="1" dirty="0">
                <a:solidFill>
                  <a:srgbClr val="003CB4"/>
                </a:solidFill>
              </a:rPr>
              <a:t>Kompetenz-erwartungen</a:t>
            </a:r>
            <a:endParaRPr lang="de-DE" b="1" dirty="0"/>
          </a:p>
          <a:p>
            <a:pPr algn="ctr"/>
            <a:r>
              <a:rPr lang="de-DE" b="1" dirty="0"/>
              <a:t>Was?</a:t>
            </a:r>
          </a:p>
          <a:p>
            <a:pPr algn="ctr"/>
            <a:r>
              <a:rPr lang="de-DE" b="1" dirty="0" smtClean="0"/>
              <a:t>Welches Niveau?</a:t>
            </a:r>
            <a:endParaRPr lang="de-DE" b="1" dirty="0"/>
          </a:p>
          <a:p>
            <a:pPr algn="ctr"/>
            <a:r>
              <a:rPr lang="de-DE" b="1" dirty="0"/>
              <a:t>Wofür?</a:t>
            </a:r>
          </a:p>
        </p:txBody>
      </p:sp>
      <p:sp>
        <p:nvSpPr>
          <p:cNvPr id="20" name="Textfeld 19"/>
          <p:cNvSpPr txBox="1"/>
          <p:nvPr/>
        </p:nvSpPr>
        <p:spPr>
          <a:xfrm>
            <a:off x="5563264" y="1700808"/>
            <a:ext cx="1960823" cy="1661993"/>
          </a:xfrm>
          <a:prstGeom prst="rect">
            <a:avLst/>
          </a:prstGeom>
          <a:noFill/>
        </p:spPr>
        <p:txBody>
          <a:bodyPr wrap="square" rtlCol="0">
            <a:spAutoFit/>
          </a:bodyPr>
          <a:lstStyle/>
          <a:p>
            <a:pPr algn="ctr"/>
            <a:r>
              <a:rPr lang="de-DE" sz="2400" b="1" dirty="0">
                <a:solidFill>
                  <a:srgbClr val="003CB4"/>
                </a:solidFill>
              </a:rPr>
              <a:t>Kompetenz-entwicklung</a:t>
            </a:r>
          </a:p>
          <a:p>
            <a:pPr algn="ctr"/>
            <a:r>
              <a:rPr lang="de-DE" b="1" dirty="0"/>
              <a:t>Wie?</a:t>
            </a:r>
          </a:p>
          <a:p>
            <a:pPr algn="ctr"/>
            <a:r>
              <a:rPr lang="de-DE" b="1" dirty="0"/>
              <a:t>Wann?</a:t>
            </a:r>
          </a:p>
          <a:p>
            <a:pPr algn="ctr"/>
            <a:r>
              <a:rPr lang="de-DE" b="1" dirty="0"/>
              <a:t>Womit?</a:t>
            </a:r>
          </a:p>
        </p:txBody>
      </p:sp>
      <p:sp>
        <p:nvSpPr>
          <p:cNvPr id="7" name="Datumsplatzhalter 6"/>
          <p:cNvSpPr>
            <a:spLocks noGrp="1"/>
          </p:cNvSpPr>
          <p:nvPr>
            <p:ph type="dt" sz="half" idx="10"/>
          </p:nvPr>
        </p:nvSpPr>
        <p:spPr/>
        <p:txBody>
          <a:bodyPr/>
          <a:lstStyle/>
          <a:p>
            <a:r>
              <a:rPr lang="de-DE" dirty="0"/>
              <a:t>Lehrplanentwicklung Primarstufe</a:t>
            </a:r>
          </a:p>
          <a:p>
            <a:endParaRPr lang="de-DE" dirty="0"/>
          </a:p>
        </p:txBody>
      </p:sp>
      <p:sp>
        <p:nvSpPr>
          <p:cNvPr id="5" name="Pfeil nach rechts 4"/>
          <p:cNvSpPr/>
          <p:nvPr/>
        </p:nvSpPr>
        <p:spPr>
          <a:xfrm>
            <a:off x="3990603" y="2708920"/>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nach rechts 21"/>
          <p:cNvSpPr/>
          <p:nvPr/>
        </p:nvSpPr>
        <p:spPr>
          <a:xfrm>
            <a:off x="3995936" y="4437112"/>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26</a:t>
            </a:fld>
            <a:endParaRPr lang="de-DE"/>
          </a:p>
        </p:txBody>
      </p:sp>
      <p:pic>
        <p:nvPicPr>
          <p:cNvPr id="8" name="Grafik 7"/>
          <p:cNvPicPr>
            <a:picLocks noChangeAspect="1"/>
          </p:cNvPicPr>
          <p:nvPr/>
        </p:nvPicPr>
        <p:blipFill>
          <a:blip r:embed="rId4"/>
          <a:stretch>
            <a:fillRect/>
          </a:stretch>
        </p:blipFill>
        <p:spPr>
          <a:xfrm>
            <a:off x="5496460" y="3634589"/>
            <a:ext cx="1937495" cy="1204770"/>
          </a:xfrm>
          <a:prstGeom prst="rect">
            <a:avLst/>
          </a:prstGeom>
        </p:spPr>
      </p:pic>
    </p:spTree>
    <p:extLst>
      <p:ext uri="{BB962C8B-B14F-4D97-AF65-F5344CB8AC3E}">
        <p14:creationId xmlns:p14="http://schemas.microsoft.com/office/powerpoint/2010/main" val="1077866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330E7-2FED-9240-B43B-791B2DA812C7}"/>
              </a:ext>
            </a:extLst>
          </p:cNvPr>
          <p:cNvSpPr>
            <a:spLocks noGrp="1"/>
          </p:cNvSpPr>
          <p:nvPr>
            <p:ph type="title"/>
          </p:nvPr>
        </p:nvSpPr>
        <p:spPr/>
        <p:txBody>
          <a:bodyPr/>
          <a:lstStyle/>
          <a:p>
            <a:r>
              <a:rPr lang="de-DE" dirty="0"/>
              <a:t>Merkmale </a:t>
            </a:r>
            <a:r>
              <a:rPr lang="de-DE" dirty="0" smtClean="0"/>
              <a:t>schulinterner Arbeitspläne</a:t>
            </a:r>
            <a:endParaRPr lang="de-DE" dirty="0"/>
          </a:p>
        </p:txBody>
      </p:sp>
      <p:sp>
        <p:nvSpPr>
          <p:cNvPr id="3" name="Inhaltsplatzhalter 2">
            <a:extLst>
              <a:ext uri="{FF2B5EF4-FFF2-40B4-BE49-F238E27FC236}">
                <a16:creationId xmlns:a16="http://schemas.microsoft.com/office/drawing/2014/main" id="{C5220460-9AF9-EB40-9934-3D9213581DA9}"/>
              </a:ext>
            </a:extLst>
          </p:cNvPr>
          <p:cNvSpPr>
            <a:spLocks noGrp="1"/>
          </p:cNvSpPr>
          <p:nvPr>
            <p:ph idx="1"/>
          </p:nvPr>
        </p:nvSpPr>
        <p:spPr/>
        <p:txBody>
          <a:bodyPr>
            <a:normAutofit fontScale="92500" lnSpcReduction="10000"/>
          </a:bodyPr>
          <a:lstStyle/>
          <a:p>
            <a:pPr>
              <a:spcBef>
                <a:spcPts val="1200"/>
              </a:spcBef>
            </a:pPr>
            <a:r>
              <a:rPr lang="de-DE" dirty="0"/>
              <a:t>Schulbezogene Konkretisierung der L</a:t>
            </a:r>
            <a:r>
              <a:rPr lang="de-DE" dirty="0" smtClean="0"/>
              <a:t>ehrpläne</a:t>
            </a:r>
            <a:endParaRPr lang="de-DE" dirty="0"/>
          </a:p>
          <a:p>
            <a:pPr>
              <a:spcBef>
                <a:spcPts val="1200"/>
              </a:spcBef>
            </a:pPr>
            <a:r>
              <a:rPr lang="de-DE" dirty="0"/>
              <a:t>Instrument zur Unterrichtsentwicklung und Unterrichtsvorbereitung</a:t>
            </a:r>
          </a:p>
          <a:p>
            <a:pPr>
              <a:spcBef>
                <a:spcPts val="1200"/>
              </a:spcBef>
            </a:pPr>
            <a:r>
              <a:rPr lang="de-DE" dirty="0"/>
              <a:t>Ausgestaltung von </a:t>
            </a:r>
            <a:r>
              <a:rPr lang="de-DE" dirty="0" smtClean="0"/>
              <a:t>Freiräumen</a:t>
            </a:r>
            <a:endParaRPr lang="de-DE" dirty="0"/>
          </a:p>
          <a:p>
            <a:pPr>
              <a:spcBef>
                <a:spcPts val="1200"/>
              </a:spcBef>
            </a:pPr>
            <a:r>
              <a:rPr lang="de-DE" dirty="0"/>
              <a:t>Grundlage der fachlichen Arbeit im </a:t>
            </a:r>
            <a:r>
              <a:rPr lang="de-DE" dirty="0" smtClean="0"/>
              <a:t>Team </a:t>
            </a:r>
            <a:r>
              <a:rPr lang="de-DE" dirty="0" smtClean="0">
                <a:sym typeface="Wingdings" panose="05000000000000000000" pitchFamily="2" charset="2"/>
              </a:rPr>
              <a:t> </a:t>
            </a:r>
            <a:r>
              <a:rPr lang="de-DE" dirty="0" smtClean="0"/>
              <a:t> Lehrkräfte als Experten für ihr Fach UND ihre Schülerinnen und Schüler </a:t>
            </a:r>
            <a:endParaRPr lang="de-DE" dirty="0"/>
          </a:p>
          <a:p>
            <a:pPr>
              <a:spcBef>
                <a:spcPts val="1200"/>
              </a:spcBef>
            </a:pPr>
            <a:r>
              <a:rPr lang="de-DE" dirty="0"/>
              <a:t>Transparenz für alle am Bildungsprozess Beteiligten</a:t>
            </a:r>
          </a:p>
          <a:p>
            <a:pPr>
              <a:spcBef>
                <a:spcPts val="1200"/>
              </a:spcBef>
            </a:pPr>
            <a:r>
              <a:rPr lang="de-DE" dirty="0"/>
              <a:t>Maßstab für Evaluation und Rechenschaftslegung</a:t>
            </a:r>
          </a:p>
          <a:p>
            <a:pPr marL="0" indent="0">
              <a:buNone/>
            </a:pPr>
            <a:endParaRPr lang="de-DE" dirty="0"/>
          </a:p>
        </p:txBody>
      </p:sp>
      <p:sp>
        <p:nvSpPr>
          <p:cNvPr id="4"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08D2DF8F-D06A-3246-817B-261BE2D08FB8}"/>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E9F23F56-EDA9-9146-A5C0-F96A1B006EE4}"/>
              </a:ext>
            </a:extLst>
          </p:cNvPr>
          <p:cNvSpPr>
            <a:spLocks noGrp="1"/>
          </p:cNvSpPr>
          <p:nvPr>
            <p:ph type="sldNum" sz="quarter" idx="12"/>
          </p:nvPr>
        </p:nvSpPr>
        <p:spPr/>
        <p:txBody>
          <a:bodyPr/>
          <a:lstStyle/>
          <a:p>
            <a:fld id="{512A4277-7E7A-4AAF-BFC7-47646BF5CD0C}" type="slidenum">
              <a:rPr lang="de-DE" smtClean="0"/>
              <a:t>27</a:t>
            </a:fld>
            <a:endParaRPr lang="de-DE"/>
          </a:p>
        </p:txBody>
      </p:sp>
    </p:spTree>
    <p:extLst>
      <p:ext uri="{BB962C8B-B14F-4D97-AF65-F5344CB8AC3E}">
        <p14:creationId xmlns:p14="http://schemas.microsoft.com/office/powerpoint/2010/main" val="2582016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Weitere Hinweise zu schulinternen Arbeitsplänen </a:t>
            </a:r>
            <a:endParaRPr lang="de-DE" dirty="0"/>
          </a:p>
        </p:txBody>
      </p:sp>
      <p:sp>
        <p:nvSpPr>
          <p:cNvPr id="3" name="Inhaltsplatzhalter 2"/>
          <p:cNvSpPr>
            <a:spLocks noGrp="1"/>
          </p:cNvSpPr>
          <p:nvPr>
            <p:ph idx="1"/>
          </p:nvPr>
        </p:nvSpPr>
        <p:spPr/>
        <p:txBody>
          <a:bodyPr>
            <a:normAutofit fontScale="85000" lnSpcReduction="10000"/>
          </a:bodyPr>
          <a:lstStyle/>
          <a:p>
            <a:r>
              <a:rPr lang="de-DE" dirty="0" smtClean="0"/>
              <a:t>Referenzrahmen Schulqualität </a:t>
            </a:r>
            <a:r>
              <a:rPr lang="de-DE" dirty="0">
                <a:sym typeface="Wingdings" panose="05000000000000000000" pitchFamily="2" charset="2"/>
              </a:rPr>
              <a:t> Dimension 2.1 </a:t>
            </a:r>
          </a:p>
          <a:p>
            <a:pPr marL="0" indent="0">
              <a:buNone/>
            </a:pPr>
            <a:r>
              <a:rPr lang="de-DE" dirty="0" smtClean="0">
                <a:sym typeface="Wingdings" panose="05000000000000000000" pitchFamily="2" charset="2"/>
              </a:rPr>
              <a:t>    Ergebnis- </a:t>
            </a:r>
            <a:r>
              <a:rPr lang="de-DE" dirty="0">
                <a:sym typeface="Wingdings" panose="05000000000000000000" pitchFamily="2" charset="2"/>
              </a:rPr>
              <a:t>und </a:t>
            </a:r>
            <a:r>
              <a:rPr lang="de-DE" dirty="0" smtClean="0">
                <a:sym typeface="Wingdings" panose="05000000000000000000" pitchFamily="2" charset="2"/>
              </a:rPr>
              <a:t>Standardorientierung </a:t>
            </a:r>
          </a:p>
          <a:p>
            <a:pPr marL="0" indent="0">
              <a:buNone/>
            </a:pPr>
            <a:r>
              <a:rPr lang="de-DE" dirty="0" smtClean="0">
                <a:sym typeface="Wingdings" panose="05000000000000000000" pitchFamily="2" charset="2"/>
                <a:hlinkClick r:id="rId2"/>
              </a:rPr>
              <a:t>https</a:t>
            </a:r>
            <a:r>
              <a:rPr lang="de-DE" dirty="0">
                <a:sym typeface="Wingdings" panose="05000000000000000000" pitchFamily="2" charset="2"/>
                <a:hlinkClick r:id="rId2"/>
              </a:rPr>
              <a:t>://</a:t>
            </a:r>
            <a:r>
              <a:rPr lang="de-DE" dirty="0" smtClean="0">
                <a:sym typeface="Wingdings" panose="05000000000000000000" pitchFamily="2" charset="2"/>
                <a:hlinkClick r:id="rId2"/>
              </a:rPr>
              <a:t>www.schulentwicklung.nrw.de/referenzrahmen/index.php?bereich=1053</a:t>
            </a:r>
            <a:endParaRPr lang="de-DE" dirty="0" smtClean="0">
              <a:sym typeface="Wingdings" panose="05000000000000000000" pitchFamily="2" charset="2"/>
            </a:endParaRPr>
          </a:p>
          <a:p>
            <a:pPr marL="0" indent="0">
              <a:buNone/>
            </a:pPr>
            <a:endParaRPr lang="de-DE" dirty="0" smtClean="0">
              <a:sym typeface="Wingdings" panose="05000000000000000000" pitchFamily="2" charset="2"/>
            </a:endParaRPr>
          </a:p>
          <a:p>
            <a:r>
              <a:rPr lang="de-DE" dirty="0" smtClean="0">
                <a:sym typeface="Wingdings" panose="05000000000000000000" pitchFamily="2" charset="2"/>
              </a:rPr>
              <a:t>Handreichung der BR Münster zur Erstellung schulinterner Lehrpläne </a:t>
            </a:r>
          </a:p>
          <a:p>
            <a:pPr marL="0" indent="0">
              <a:buNone/>
            </a:pPr>
            <a:r>
              <a:rPr lang="de-DE" dirty="0">
                <a:sym typeface="Wingdings" panose="05000000000000000000" pitchFamily="2" charset="2"/>
                <a:hlinkClick r:id="rId3"/>
              </a:rPr>
              <a:t>https://</a:t>
            </a:r>
            <a:r>
              <a:rPr lang="de-DE" dirty="0" smtClean="0">
                <a:sym typeface="Wingdings" panose="05000000000000000000" pitchFamily="2" charset="2"/>
                <a:hlinkClick r:id="rId3"/>
              </a:rPr>
              <a:t>www.bezreg-muenster.de/zentralablage/dokumente/schule_und_bildung/digitale_bildung/handreichungen_orientierungshilfen/Erstellung-schulinterner-Lehrplaene-Handreichung-fuer-Schulen.pdf</a:t>
            </a:r>
            <a:endParaRPr lang="de-DE" dirty="0" smtClean="0">
              <a:sym typeface="Wingdings" panose="05000000000000000000" pitchFamily="2" charset="2"/>
            </a:endParaRPr>
          </a:p>
          <a:p>
            <a:pPr marL="0" indent="0">
              <a:buNone/>
            </a:pPr>
            <a:endParaRPr lang="de-DE" dirty="0" smtClean="0">
              <a:sym typeface="Wingdings" panose="05000000000000000000" pitchFamily="2" charset="2"/>
            </a:endParaRP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28</a:t>
            </a:fld>
            <a:endParaRPr lang="de-DE"/>
          </a:p>
        </p:txBody>
      </p:sp>
    </p:spTree>
    <p:extLst>
      <p:ext uri="{BB962C8B-B14F-4D97-AF65-F5344CB8AC3E}">
        <p14:creationId xmlns:p14="http://schemas.microsoft.com/office/powerpoint/2010/main" val="3995493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F9747-424B-1D47-8C18-363169B25A6A}"/>
              </a:ext>
            </a:extLst>
          </p:cNvPr>
          <p:cNvSpPr>
            <a:spLocks noGrp="1"/>
          </p:cNvSpPr>
          <p:nvPr>
            <p:ph type="title"/>
          </p:nvPr>
        </p:nvSpPr>
        <p:spPr/>
        <p:txBody>
          <a:bodyPr/>
          <a:lstStyle/>
          <a:p>
            <a:r>
              <a:rPr lang="de-DE" sz="2800" dirty="0"/>
              <a:t>Gliederung </a:t>
            </a:r>
            <a:r>
              <a:rPr lang="de-DE" sz="2800" dirty="0" smtClean="0"/>
              <a:t>des schulinternen Beispielarbeitsplans </a:t>
            </a:r>
            <a:endParaRPr lang="de-DE" sz="2800" dirty="0"/>
          </a:p>
        </p:txBody>
      </p:sp>
      <p:sp>
        <p:nvSpPr>
          <p:cNvPr id="4" name="Datumsplatzhalter 3">
            <a:extLst>
              <a:ext uri="{FF2B5EF4-FFF2-40B4-BE49-F238E27FC236}">
                <a16:creationId xmlns:a16="http://schemas.microsoft.com/office/drawing/2014/main" id="{81EB754F-C3B3-5E42-9D82-92B4E5F528A3}"/>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4C08F627-E150-FB48-9732-9A8780D5C764}"/>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6CB1C89B-3483-3440-9BA5-66034336F351}"/>
              </a:ext>
            </a:extLst>
          </p:cNvPr>
          <p:cNvSpPr>
            <a:spLocks noGrp="1"/>
          </p:cNvSpPr>
          <p:nvPr>
            <p:ph type="sldNum" sz="quarter" idx="12"/>
          </p:nvPr>
        </p:nvSpPr>
        <p:spPr/>
        <p:txBody>
          <a:bodyPr/>
          <a:lstStyle/>
          <a:p>
            <a:fld id="{512A4277-7E7A-4AAF-BFC7-47646BF5CD0C}" type="slidenum">
              <a:rPr lang="de-DE" smtClean="0"/>
              <a:t>29</a:t>
            </a:fld>
            <a:endParaRPr lang="de-DE"/>
          </a:p>
        </p:txBody>
      </p:sp>
      <p:sp>
        <p:nvSpPr>
          <p:cNvPr id="9" name="Inhaltsplatzhalter 2">
            <a:extLst>
              <a:ext uri="{FF2B5EF4-FFF2-40B4-BE49-F238E27FC236}">
                <a16:creationId xmlns:a16="http://schemas.microsoft.com/office/drawing/2014/main" id="{8B8A3032-F31A-124D-AA79-6C3891DEC2EA}"/>
              </a:ext>
            </a:extLst>
          </p:cNvPr>
          <p:cNvSpPr txBox="1">
            <a:spLocks/>
          </p:cNvSpPr>
          <p:nvPr/>
        </p:nvSpPr>
        <p:spPr>
          <a:xfrm>
            <a:off x="609600" y="1853208"/>
            <a:ext cx="8229600" cy="4205064"/>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536575">
              <a:buNone/>
            </a:pPr>
            <a:r>
              <a:rPr lang="de-DE" dirty="0"/>
              <a:t>	</a:t>
            </a:r>
          </a:p>
          <a:p>
            <a:pPr defTabSz="536575"/>
            <a:endParaRPr lang="de-DE" dirty="0"/>
          </a:p>
        </p:txBody>
      </p:sp>
      <p:pic>
        <p:nvPicPr>
          <p:cNvPr id="3" name="Grafik 2"/>
          <p:cNvPicPr>
            <a:picLocks noChangeAspect="1"/>
          </p:cNvPicPr>
          <p:nvPr/>
        </p:nvPicPr>
        <p:blipFill>
          <a:blip r:embed="rId3"/>
          <a:stretch>
            <a:fillRect/>
          </a:stretch>
        </p:blipFill>
        <p:spPr>
          <a:xfrm>
            <a:off x="358180" y="1559722"/>
            <a:ext cx="8427640" cy="4327707"/>
          </a:xfrm>
          <a:prstGeom prst="rect">
            <a:avLst/>
          </a:prstGeom>
        </p:spPr>
      </p:pic>
    </p:spTree>
    <p:extLst>
      <p:ext uri="{BB962C8B-B14F-4D97-AF65-F5344CB8AC3E}">
        <p14:creationId xmlns:p14="http://schemas.microsoft.com/office/powerpoint/2010/main" val="1945385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35696" y="2924944"/>
            <a:ext cx="5688632" cy="576064"/>
          </a:xfrm>
        </p:spPr>
        <p:txBody>
          <a:bodyPr/>
          <a:lstStyle/>
          <a:p>
            <a:pPr defTabSz="358775"/>
            <a:r>
              <a:rPr lang="de-DE" sz="4800" dirty="0">
                <a:solidFill>
                  <a:srgbClr val="002060"/>
                </a:solidFill>
                <a:latin typeface="+mn-lt"/>
                <a:ea typeface="+mn-ea"/>
                <a:cs typeface="Times New Roman" pitchFamily="18" charset="0"/>
              </a:rPr>
              <a:t>I. Lehrplankonstrukt</a:t>
            </a:r>
          </a:p>
        </p:txBody>
      </p:sp>
      <p:sp>
        <p:nvSpPr>
          <p:cNvPr id="5" name="Datumsplatzhalter 4"/>
          <p:cNvSpPr>
            <a:spLocks noGrp="1"/>
          </p:cNvSpPr>
          <p:nvPr>
            <p:ph type="dt" sz="half" idx="10"/>
          </p:nvPr>
        </p:nvSpPr>
        <p:spPr>
          <a:xfrm>
            <a:off x="426368" y="6352878"/>
            <a:ext cx="2818656" cy="365125"/>
          </a:xfrm>
        </p:spPr>
        <p:txBody>
          <a:bodyPr/>
          <a:lstStyle/>
          <a:p>
            <a:r>
              <a:rPr lang="de-DE" dirty="0"/>
              <a:t>Lehrplanentwicklung Primarstufe</a:t>
            </a:r>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512A4277-7E7A-4AAF-BFC7-47646BF5CD0C}" type="slidenum">
              <a:rPr lang="de-DE" smtClean="0"/>
              <a:t>3</a:t>
            </a:fld>
            <a:endParaRPr lang="de-DE"/>
          </a:p>
        </p:txBody>
      </p:sp>
    </p:spTree>
    <p:extLst>
      <p:ext uri="{BB962C8B-B14F-4D97-AF65-F5344CB8AC3E}">
        <p14:creationId xmlns:p14="http://schemas.microsoft.com/office/powerpoint/2010/main" val="415047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850" y="1065022"/>
            <a:ext cx="8158606" cy="504403"/>
          </a:xfrm>
        </p:spPr>
        <p:txBody>
          <a:bodyPr/>
          <a:lstStyle/>
          <a:p>
            <a:r>
              <a:rPr lang="de-DE" dirty="0"/>
              <a:t>Materialien im Lehrplannavigator</a:t>
            </a:r>
          </a:p>
        </p:txBody>
      </p:sp>
      <p:sp>
        <p:nvSpPr>
          <p:cNvPr id="7" name="Datumsplatzhalter 6"/>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30</a:t>
            </a:fld>
            <a:endParaRPr lang="de-DE"/>
          </a:p>
        </p:txBody>
      </p:sp>
      <p:pic>
        <p:nvPicPr>
          <p:cNvPr id="3" name="Grafik 2"/>
          <p:cNvPicPr>
            <a:picLocks noChangeAspect="1"/>
          </p:cNvPicPr>
          <p:nvPr/>
        </p:nvPicPr>
        <p:blipFill>
          <a:blip r:embed="rId3"/>
          <a:stretch>
            <a:fillRect/>
          </a:stretch>
        </p:blipFill>
        <p:spPr>
          <a:xfrm>
            <a:off x="573400" y="2132856"/>
            <a:ext cx="8136904" cy="2624525"/>
          </a:xfrm>
          <a:prstGeom prst="rect">
            <a:avLst/>
          </a:prstGeom>
        </p:spPr>
      </p:pic>
    </p:spTree>
    <p:extLst>
      <p:ext uri="{BB962C8B-B14F-4D97-AF65-F5344CB8AC3E}">
        <p14:creationId xmlns:p14="http://schemas.microsoft.com/office/powerpoint/2010/main" val="3226898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9603" y="1700808"/>
            <a:ext cx="8229600" cy="4205064"/>
          </a:xfrm>
        </p:spPr>
        <p:txBody>
          <a:bodyPr>
            <a:normAutofit/>
          </a:bodyPr>
          <a:lstStyle/>
          <a:p>
            <a:pPr marL="0" indent="0">
              <a:buNone/>
            </a:pPr>
            <a:r>
              <a:rPr lang="de-DE" altLang="de-DE" sz="4400" b="1" dirty="0" smtClean="0">
                <a:solidFill>
                  <a:srgbClr val="002060"/>
                </a:solidFill>
                <a:cs typeface="Times New Roman" pitchFamily="18" charset="0"/>
              </a:rPr>
              <a:t>II. </a:t>
            </a:r>
            <a:r>
              <a:rPr lang="de-DE" altLang="de-DE" sz="4400" b="1" dirty="0">
                <a:solidFill>
                  <a:srgbClr val="002060"/>
                </a:solidFill>
                <a:cs typeface="Times New Roman" pitchFamily="18" charset="0"/>
              </a:rPr>
              <a:t>Fachspezifische Erläuterungen </a:t>
            </a:r>
          </a:p>
          <a:p>
            <a:pPr marL="0" indent="0">
              <a:buNone/>
            </a:pPr>
            <a:endParaRPr lang="de-DE" altLang="de-DE" sz="4400" b="1" dirty="0" smtClean="0">
              <a:solidFill>
                <a:srgbClr val="002060"/>
              </a:solidFill>
              <a:cs typeface="Times New Roman" pitchFamily="18" charset="0"/>
            </a:endParaRPr>
          </a:p>
          <a:p>
            <a:pPr marL="0" indent="0" algn="ctr">
              <a:buNone/>
            </a:pPr>
            <a:r>
              <a:rPr lang="de-DE" altLang="de-DE" sz="4400" b="1" dirty="0" smtClean="0">
                <a:solidFill>
                  <a:srgbClr val="002060"/>
                </a:solidFill>
                <a:cs typeface="Times New Roman" pitchFamily="18" charset="0"/>
              </a:rPr>
              <a:t>Lehrplan Deutsch </a:t>
            </a:r>
            <a:r>
              <a:rPr lang="de-DE" sz="3600" dirty="0"/>
              <a:t/>
            </a:r>
            <a:br>
              <a:rPr lang="de-DE" sz="3600" dirty="0"/>
            </a:br>
            <a:r>
              <a:rPr lang="de-DE" sz="3600" dirty="0"/>
              <a:t/>
            </a:r>
            <a:br>
              <a:rPr lang="de-DE" sz="3600" dirty="0"/>
            </a:br>
            <a:endParaRPr lang="de-DE" sz="4400" dirty="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31</a:t>
            </a:fld>
            <a:endParaRPr lang="de-DE"/>
          </a:p>
        </p:txBody>
      </p:sp>
    </p:spTree>
    <p:extLst>
      <p:ext uri="{BB962C8B-B14F-4D97-AF65-F5344CB8AC3E}">
        <p14:creationId xmlns:p14="http://schemas.microsoft.com/office/powerpoint/2010/main" val="35494220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9603" y="1700808"/>
            <a:ext cx="8229600" cy="4205064"/>
          </a:xfrm>
        </p:spPr>
        <p:txBody>
          <a:bodyPr>
            <a:normAutofit/>
          </a:bodyPr>
          <a:lstStyle/>
          <a:p>
            <a:pPr marL="0" indent="0">
              <a:buNone/>
            </a:pPr>
            <a:r>
              <a:rPr lang="de-DE" altLang="de-DE" sz="4400" b="1" dirty="0" err="1" smtClean="0">
                <a:solidFill>
                  <a:srgbClr val="002060"/>
                </a:solidFill>
                <a:cs typeface="Times New Roman" pitchFamily="18" charset="0"/>
              </a:rPr>
              <a:t>II.a</a:t>
            </a:r>
            <a:endParaRPr lang="de-DE" altLang="de-DE" sz="4400" b="1" dirty="0" smtClean="0">
              <a:solidFill>
                <a:srgbClr val="002060"/>
              </a:solidFill>
              <a:cs typeface="Times New Roman" pitchFamily="18" charset="0"/>
            </a:endParaRPr>
          </a:p>
          <a:p>
            <a:pPr marL="0" indent="0">
              <a:buNone/>
            </a:pPr>
            <a:r>
              <a:rPr lang="de-DE" altLang="de-DE" sz="4400" b="1" dirty="0" smtClean="0">
                <a:solidFill>
                  <a:srgbClr val="002060"/>
                </a:solidFill>
                <a:cs typeface="Times New Roman" pitchFamily="18" charset="0"/>
              </a:rPr>
              <a:t>Allgemeine Hinweise zum Lehrplan Deutsch </a:t>
            </a:r>
            <a:r>
              <a:rPr lang="de-DE" sz="3600" dirty="0"/>
              <a:t/>
            </a:r>
            <a:br>
              <a:rPr lang="de-DE" sz="3600" dirty="0"/>
            </a:br>
            <a:r>
              <a:rPr lang="de-DE" sz="3600" dirty="0"/>
              <a:t/>
            </a:r>
            <a:br>
              <a:rPr lang="de-DE" sz="3600" dirty="0"/>
            </a:br>
            <a:endParaRPr lang="de-DE" sz="4400" dirty="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32</a:t>
            </a:fld>
            <a:endParaRPr lang="de-DE"/>
          </a:p>
        </p:txBody>
      </p:sp>
    </p:spTree>
    <p:extLst>
      <p:ext uri="{BB962C8B-B14F-4D97-AF65-F5344CB8AC3E}">
        <p14:creationId xmlns:p14="http://schemas.microsoft.com/office/powerpoint/2010/main" val="42439552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Deutsch – Aufgaben und Ziele des Faches</a:t>
            </a:r>
            <a:endParaRPr lang="de-DE" sz="2800" dirty="0"/>
          </a:p>
        </p:txBody>
      </p:sp>
      <p:sp>
        <p:nvSpPr>
          <p:cNvPr id="3" name="Inhaltsplatzhalter 2"/>
          <p:cNvSpPr>
            <a:spLocks noGrp="1"/>
          </p:cNvSpPr>
          <p:nvPr>
            <p:ph idx="1"/>
          </p:nvPr>
        </p:nvSpPr>
        <p:spPr>
          <a:xfrm>
            <a:off x="457200" y="1700808"/>
            <a:ext cx="8229600" cy="4320480"/>
          </a:xfrm>
        </p:spPr>
        <p:txBody>
          <a:bodyPr>
            <a:normAutofit lnSpcReduction="10000"/>
          </a:bodyPr>
          <a:lstStyle/>
          <a:p>
            <a:r>
              <a:rPr lang="de-DE" dirty="0" smtClean="0"/>
              <a:t>Erwerb einer </a:t>
            </a:r>
            <a:r>
              <a:rPr lang="de-DE" b="1" dirty="0" smtClean="0"/>
              <a:t>grundlegenden </a:t>
            </a:r>
            <a:r>
              <a:rPr lang="de-DE" b="1" dirty="0"/>
              <a:t>rezeptiven und produktiven Text- und Gesprächskompetenz </a:t>
            </a:r>
            <a:endParaRPr lang="de-DE" b="1" dirty="0" smtClean="0"/>
          </a:p>
          <a:p>
            <a:r>
              <a:rPr lang="de-DE" b="1" dirty="0"/>
              <a:t>Kulturtechniken</a:t>
            </a:r>
            <a:r>
              <a:rPr lang="de-DE" dirty="0"/>
              <a:t> des Lesens und </a:t>
            </a:r>
            <a:r>
              <a:rPr lang="de-DE" dirty="0" smtClean="0"/>
              <a:t>Schreibens als Voraussetzung für eine </a:t>
            </a:r>
            <a:r>
              <a:rPr lang="de-DE" b="1" dirty="0" smtClean="0"/>
              <a:t>Teilhabe an der Gesellschaft</a:t>
            </a:r>
          </a:p>
          <a:p>
            <a:r>
              <a:rPr lang="de-DE" b="1" dirty="0" smtClean="0"/>
              <a:t>Gefestigte Kompetenzen </a:t>
            </a:r>
            <a:r>
              <a:rPr lang="de-DE" dirty="0" smtClean="0"/>
              <a:t>im Lesen, Schreiben, Rechtschreiben, Sprechen und Zuhören als Grundlage </a:t>
            </a:r>
            <a:r>
              <a:rPr lang="de-DE" b="1" dirty="0"/>
              <a:t>für die weitere </a:t>
            </a:r>
            <a:r>
              <a:rPr lang="de-DE" b="1" dirty="0" smtClean="0"/>
              <a:t>Schullaufbahn</a:t>
            </a:r>
          </a:p>
          <a:p>
            <a:r>
              <a:rPr lang="de-DE" dirty="0" smtClean="0"/>
              <a:t>Auch: Umgang mit </a:t>
            </a:r>
            <a:r>
              <a:rPr lang="de-DE" b="1" dirty="0" smtClean="0"/>
              <a:t>digitalen Medien </a:t>
            </a:r>
            <a:r>
              <a:rPr lang="de-DE" dirty="0" smtClean="0"/>
              <a:t>sowie </a:t>
            </a:r>
            <a:r>
              <a:rPr lang="de-DE" b="1" dirty="0" smtClean="0"/>
              <a:t>ästhetische </a:t>
            </a:r>
            <a:r>
              <a:rPr lang="de-DE" b="1" dirty="0"/>
              <a:t>Erfahrungen </a:t>
            </a:r>
            <a:r>
              <a:rPr lang="de-DE" dirty="0"/>
              <a:t>im Umgang mit Sprache und </a:t>
            </a:r>
            <a:r>
              <a:rPr lang="de-DE" dirty="0" smtClean="0"/>
              <a:t>Literatur</a:t>
            </a: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33</a:t>
            </a:fld>
            <a:endParaRPr lang="de-DE"/>
          </a:p>
        </p:txBody>
      </p:sp>
    </p:spTree>
    <p:extLst>
      <p:ext uri="{BB962C8B-B14F-4D97-AF65-F5344CB8AC3E}">
        <p14:creationId xmlns:p14="http://schemas.microsoft.com/office/powerpoint/2010/main" val="17751077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a:t>
            </a:r>
            <a:r>
              <a:rPr lang="de-DE" dirty="0"/>
              <a:t>wichtigsten Kontinuitäten</a:t>
            </a:r>
          </a:p>
        </p:txBody>
      </p:sp>
      <p:sp>
        <p:nvSpPr>
          <p:cNvPr id="3" name="Inhaltsplatzhalter 2"/>
          <p:cNvSpPr>
            <a:spLocks noGrp="1"/>
          </p:cNvSpPr>
          <p:nvPr>
            <p:ph idx="1"/>
          </p:nvPr>
        </p:nvSpPr>
        <p:spPr>
          <a:xfrm>
            <a:off x="457200" y="1700808"/>
            <a:ext cx="8435280" cy="4205064"/>
          </a:xfrm>
        </p:spPr>
        <p:txBody>
          <a:bodyPr>
            <a:normAutofit fontScale="92500" lnSpcReduction="10000"/>
          </a:bodyPr>
          <a:lstStyle/>
          <a:p>
            <a:r>
              <a:rPr lang="de-DE" dirty="0" smtClean="0"/>
              <a:t>Kompetenzbereiche entsprechen weiterhin denen der Bildungsstandards Primarstufe.</a:t>
            </a:r>
          </a:p>
          <a:p>
            <a:r>
              <a:rPr lang="de-DE" dirty="0"/>
              <a:t>Unverändert liegt dem KLP das Konzept eines kumulativen Kompetenzaufbaus von </a:t>
            </a:r>
            <a:r>
              <a:rPr lang="de-DE" dirty="0" smtClean="0"/>
              <a:t>der Schuleingangsphase </a:t>
            </a:r>
            <a:r>
              <a:rPr lang="de-DE" dirty="0"/>
              <a:t>bis zum Ende der </a:t>
            </a:r>
            <a:r>
              <a:rPr lang="de-DE" dirty="0" smtClean="0"/>
              <a:t>Klasse 4 </a:t>
            </a:r>
            <a:r>
              <a:rPr lang="de-DE" dirty="0"/>
              <a:t>zugrunde.</a:t>
            </a:r>
          </a:p>
          <a:p>
            <a:r>
              <a:rPr lang="de-DE" dirty="0" smtClean="0"/>
              <a:t>Wesentliche </a:t>
            </a:r>
            <a:r>
              <a:rPr lang="de-DE" dirty="0"/>
              <a:t>Elemente </a:t>
            </a:r>
            <a:r>
              <a:rPr lang="de-DE" dirty="0" smtClean="0"/>
              <a:t>(Kompetenzerwartungen und fachliche Gegenstände) des Vorgänger-Lehrplans </a:t>
            </a:r>
            <a:r>
              <a:rPr lang="de-DE" dirty="0"/>
              <a:t>sind erhalten geblieben. </a:t>
            </a:r>
          </a:p>
          <a:p>
            <a:pPr>
              <a:buFont typeface="Calibri" panose="020F0502020204030204" pitchFamily="34" charset="0"/>
              <a:buChar char="→"/>
            </a:pPr>
            <a:r>
              <a:rPr lang="de-DE" dirty="0" smtClean="0"/>
              <a:t>Anschlussfähigkeit </a:t>
            </a:r>
            <a:r>
              <a:rPr lang="de-DE" dirty="0"/>
              <a:t>an alle KLP in der Sek. I </a:t>
            </a:r>
            <a:r>
              <a:rPr lang="de-DE" dirty="0" smtClean="0"/>
              <a:t>aller Schulformen </a:t>
            </a: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34</a:t>
            </a:fld>
            <a:endParaRPr lang="de-DE"/>
          </a:p>
        </p:txBody>
      </p:sp>
    </p:spTree>
    <p:extLst>
      <p:ext uri="{BB962C8B-B14F-4D97-AF65-F5344CB8AC3E}">
        <p14:creationId xmlns:p14="http://schemas.microsoft.com/office/powerpoint/2010/main" val="6374991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1070310"/>
            <a:ext cx="8229600" cy="360040"/>
          </a:xfrm>
        </p:spPr>
        <p:txBody>
          <a:bodyPr/>
          <a:lstStyle/>
          <a:p>
            <a:r>
              <a:rPr lang="de-DE" sz="2800" dirty="0" smtClean="0"/>
              <a:t>Die wichtigsten Aspekte der Weiterentwicklung </a:t>
            </a:r>
            <a:endParaRPr lang="de-DE" sz="2800"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35</a:t>
            </a:fld>
            <a:endParaRPr lang="de-DE"/>
          </a:p>
        </p:txBody>
      </p:sp>
      <p:sp>
        <p:nvSpPr>
          <p:cNvPr id="7" name="Inhaltsplatzhalter 6"/>
          <p:cNvSpPr>
            <a:spLocks noGrp="1"/>
          </p:cNvSpPr>
          <p:nvPr>
            <p:ph idx="1"/>
          </p:nvPr>
        </p:nvSpPr>
        <p:spPr/>
        <p:txBody>
          <a:bodyPr>
            <a:normAutofit fontScale="92500" lnSpcReduction="20000"/>
          </a:bodyPr>
          <a:lstStyle/>
          <a:p>
            <a:r>
              <a:rPr lang="de-DE" dirty="0" smtClean="0"/>
              <a:t>Systematisierung der </a:t>
            </a:r>
            <a:r>
              <a:rPr lang="de-DE" b="1" dirty="0" smtClean="0"/>
              <a:t>grundlegenden Strategien </a:t>
            </a:r>
            <a:r>
              <a:rPr lang="de-DE" dirty="0" smtClean="0"/>
              <a:t>in Bezug auf sog. „Basiskompetenzen“ (z. B. Schreibstrategien, Lesestrategien etc.)</a:t>
            </a:r>
          </a:p>
          <a:p>
            <a:r>
              <a:rPr lang="de-DE" dirty="0" smtClean="0"/>
              <a:t>Stärkung der Bedeutung von </a:t>
            </a:r>
            <a:r>
              <a:rPr lang="de-DE" b="1" dirty="0" smtClean="0"/>
              <a:t>Orthographie</a:t>
            </a:r>
            <a:r>
              <a:rPr lang="de-DE" dirty="0" smtClean="0"/>
              <a:t>: Rechtschreibstrategien und Verankerung des </a:t>
            </a:r>
            <a:r>
              <a:rPr lang="de-DE" b="1" dirty="0" smtClean="0"/>
              <a:t>Grund- bzw. Rechtschreibwortschatzes </a:t>
            </a:r>
            <a:r>
              <a:rPr lang="de-DE" dirty="0" smtClean="0"/>
              <a:t>(vgl. Handreichung) </a:t>
            </a:r>
          </a:p>
          <a:p>
            <a:r>
              <a:rPr lang="de-DE" dirty="0" smtClean="0"/>
              <a:t>Stärkung des </a:t>
            </a:r>
            <a:r>
              <a:rPr lang="de-DE" b="1" dirty="0" smtClean="0"/>
              <a:t>digitalen</a:t>
            </a:r>
            <a:r>
              <a:rPr lang="de-DE" dirty="0" smtClean="0"/>
              <a:t> Lesens und Schreibens sowie</a:t>
            </a:r>
            <a:r>
              <a:rPr lang="de-DE" b="1" dirty="0" smtClean="0"/>
              <a:t> </a:t>
            </a:r>
            <a:r>
              <a:rPr lang="de-DE" dirty="0" smtClean="0"/>
              <a:t>des </a:t>
            </a:r>
            <a:r>
              <a:rPr lang="de-DE" b="1" dirty="0" smtClean="0"/>
              <a:t>Umgangs mit digitalen Medien </a:t>
            </a:r>
          </a:p>
          <a:p>
            <a:r>
              <a:rPr lang="de-DE" dirty="0" smtClean="0"/>
              <a:t>Hinweise zu </a:t>
            </a:r>
            <a:r>
              <a:rPr lang="de-DE" b="1" dirty="0" smtClean="0"/>
              <a:t>Vorläuferfähigkeiten</a:t>
            </a:r>
            <a:r>
              <a:rPr lang="de-DE" dirty="0" smtClean="0"/>
              <a:t> als Handlungserfahrungen</a:t>
            </a:r>
            <a:r>
              <a:rPr lang="de-DE" dirty="0"/>
              <a:t>, die in der Schule aufgenommen und individuell weiterentwickelt </a:t>
            </a:r>
            <a:r>
              <a:rPr lang="de-DE" dirty="0" smtClean="0"/>
              <a:t>werden</a:t>
            </a:r>
            <a:endParaRPr lang="de-DE" dirty="0"/>
          </a:p>
          <a:p>
            <a:endParaRPr lang="de-DE" dirty="0" smtClean="0"/>
          </a:p>
          <a:p>
            <a:endParaRPr lang="de-DE" dirty="0"/>
          </a:p>
        </p:txBody>
      </p:sp>
    </p:spTree>
    <p:extLst>
      <p:ext uri="{BB962C8B-B14F-4D97-AF65-F5344CB8AC3E}">
        <p14:creationId xmlns:p14="http://schemas.microsoft.com/office/powerpoint/2010/main" val="19652688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81236" y="1070310"/>
            <a:ext cx="8229600" cy="360040"/>
          </a:xfrm>
        </p:spPr>
        <p:txBody>
          <a:bodyPr/>
          <a:lstStyle/>
          <a:p>
            <a:r>
              <a:rPr lang="de-DE" sz="2800" dirty="0"/>
              <a:t>Vorläuferfähigkeiten</a:t>
            </a:r>
            <a:r>
              <a:rPr lang="de-DE" sz="2400" dirty="0" smtClean="0"/>
              <a:t> </a:t>
            </a:r>
            <a:r>
              <a:rPr lang="de-DE" sz="2800" dirty="0"/>
              <a:t>für das Fach Deutsch</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36</a:t>
            </a:fld>
            <a:endParaRPr lang="de-DE"/>
          </a:p>
        </p:txBody>
      </p:sp>
      <p:sp>
        <p:nvSpPr>
          <p:cNvPr id="3" name="Inhaltsplatzhalter 2"/>
          <p:cNvSpPr>
            <a:spLocks noGrp="1"/>
          </p:cNvSpPr>
          <p:nvPr>
            <p:ph idx="1"/>
          </p:nvPr>
        </p:nvSpPr>
        <p:spPr/>
        <p:txBody>
          <a:bodyPr>
            <a:normAutofit fontScale="92500" lnSpcReduction="20000"/>
          </a:bodyPr>
          <a:lstStyle/>
          <a:p>
            <a:pPr lvl="0"/>
            <a:r>
              <a:rPr lang="de-DE" dirty="0"/>
              <a:t>Pragmatische Bewusstheit </a:t>
            </a:r>
            <a:endParaRPr lang="de-DE" dirty="0" smtClean="0"/>
          </a:p>
          <a:p>
            <a:pPr marL="400050" lvl="1" indent="0">
              <a:buNone/>
            </a:pPr>
            <a:r>
              <a:rPr lang="de-DE" dirty="0" smtClean="0"/>
              <a:t>die </a:t>
            </a:r>
            <a:r>
              <a:rPr lang="de-DE" dirty="0"/>
              <a:t>Fähigkeit, den eigenen Sprachgebrauch in der Kommunikation mit anderen bewusst zu gestalten, z</a:t>
            </a:r>
            <a:r>
              <a:rPr lang="de-DE" dirty="0" smtClean="0"/>
              <a:t>. B</a:t>
            </a:r>
            <a:r>
              <a:rPr lang="de-DE" dirty="0"/>
              <a:t>. auf die Verständlichkeit einer Mitteilung zu </a:t>
            </a:r>
            <a:r>
              <a:rPr lang="de-DE" dirty="0" smtClean="0"/>
              <a:t>achten</a:t>
            </a:r>
            <a:endParaRPr lang="de-DE" dirty="0"/>
          </a:p>
          <a:p>
            <a:pPr lvl="0"/>
            <a:r>
              <a:rPr lang="de-DE" dirty="0"/>
              <a:t>Syntaktische </a:t>
            </a:r>
            <a:r>
              <a:rPr lang="de-DE" dirty="0" smtClean="0"/>
              <a:t>Bewusstheit</a:t>
            </a:r>
          </a:p>
          <a:p>
            <a:pPr marL="400050" lvl="1" indent="0">
              <a:buNone/>
            </a:pPr>
            <a:r>
              <a:rPr lang="de-DE" dirty="0" smtClean="0"/>
              <a:t>die </a:t>
            </a:r>
            <a:r>
              <a:rPr lang="de-DE" dirty="0"/>
              <a:t>Fähigkeit, grammatische Mittel in der gesprochenen Sprache bewusst zu nutzen, z</a:t>
            </a:r>
            <a:r>
              <a:rPr lang="de-DE" dirty="0" smtClean="0"/>
              <a:t>. B</a:t>
            </a:r>
            <a:r>
              <a:rPr lang="de-DE" dirty="0"/>
              <a:t>. die Umstellung von Sätzen, das Erfinden von </a:t>
            </a:r>
            <a:r>
              <a:rPr lang="de-DE" dirty="0" smtClean="0"/>
              <a:t>Sätzen</a:t>
            </a:r>
            <a:endParaRPr lang="de-DE" dirty="0"/>
          </a:p>
          <a:p>
            <a:pPr lvl="0"/>
            <a:r>
              <a:rPr lang="de-DE" dirty="0"/>
              <a:t>Wortbewusstheit </a:t>
            </a:r>
            <a:endParaRPr lang="de-DE" dirty="0" smtClean="0"/>
          </a:p>
          <a:p>
            <a:pPr marL="400050" lvl="1" indent="0">
              <a:buNone/>
            </a:pPr>
            <a:r>
              <a:rPr lang="de-DE" dirty="0" smtClean="0"/>
              <a:t>die </a:t>
            </a:r>
            <a:r>
              <a:rPr lang="de-DE" dirty="0"/>
              <a:t>Fähigkeit, Wörter als Segmente der gesprochenen Sprache zu erkennen, z</a:t>
            </a:r>
            <a:r>
              <a:rPr lang="de-DE" dirty="0" smtClean="0"/>
              <a:t>. B</a:t>
            </a:r>
            <a:r>
              <a:rPr lang="de-DE" dirty="0"/>
              <a:t>. einzelne Wörter aus einem Satz </a:t>
            </a:r>
            <a:r>
              <a:rPr lang="de-DE" dirty="0" smtClean="0"/>
              <a:t>herauslösen</a:t>
            </a:r>
            <a:endParaRPr lang="de-DE" dirty="0"/>
          </a:p>
          <a:p>
            <a:pPr lvl="0"/>
            <a:r>
              <a:rPr lang="de-DE" dirty="0"/>
              <a:t>Phonologische Bewusstheit </a:t>
            </a:r>
            <a:endParaRPr lang="de-DE" dirty="0" smtClean="0"/>
          </a:p>
          <a:p>
            <a:pPr marL="400050" lvl="1" indent="0">
              <a:buNone/>
            </a:pPr>
            <a:r>
              <a:rPr lang="de-DE" dirty="0" smtClean="0"/>
              <a:t>die </a:t>
            </a:r>
            <a:r>
              <a:rPr lang="de-DE" dirty="0"/>
              <a:t>Fähigkeit, die lautliche Struktur der gesprochenen Sprache wahrzunehmen, z</a:t>
            </a:r>
            <a:r>
              <a:rPr lang="de-DE" dirty="0" smtClean="0"/>
              <a:t>. B</a:t>
            </a:r>
            <a:r>
              <a:rPr lang="de-DE" dirty="0"/>
              <a:t>. Reimen, Lautanalyse „Kommt ein </a:t>
            </a:r>
            <a:r>
              <a:rPr lang="de-DE" b="1" dirty="0"/>
              <a:t>f</a:t>
            </a:r>
            <a:r>
              <a:rPr lang="de-DE" dirty="0"/>
              <a:t> in Affe vor?“, Lautmanipulation wie etwa im Lied „Auf der Mauer, auf der Lauer</a:t>
            </a:r>
            <a:r>
              <a:rPr lang="de-DE" dirty="0" smtClean="0"/>
              <a:t>“</a:t>
            </a:r>
            <a:endParaRPr lang="de-DE" dirty="0"/>
          </a:p>
        </p:txBody>
      </p:sp>
    </p:spTree>
    <p:extLst>
      <p:ext uri="{BB962C8B-B14F-4D97-AF65-F5344CB8AC3E}">
        <p14:creationId xmlns:p14="http://schemas.microsoft.com/office/powerpoint/2010/main" val="35040786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Ausschärfung der Fachlichkeit </a:t>
            </a:r>
            <a:endParaRPr lang="de-DE" dirty="0"/>
          </a:p>
        </p:txBody>
      </p:sp>
      <p:sp>
        <p:nvSpPr>
          <p:cNvPr id="3" name="Inhaltsplatzhalter 2"/>
          <p:cNvSpPr>
            <a:spLocks noGrp="1"/>
          </p:cNvSpPr>
          <p:nvPr>
            <p:ph idx="1"/>
          </p:nvPr>
        </p:nvSpPr>
        <p:spPr>
          <a:xfrm>
            <a:off x="107504" y="1556792"/>
            <a:ext cx="8928992" cy="4536504"/>
          </a:xfrm>
        </p:spPr>
        <p:txBody>
          <a:bodyPr>
            <a:normAutofit fontScale="92500" lnSpcReduction="20000"/>
          </a:bodyPr>
          <a:lstStyle/>
          <a:p>
            <a:pPr marL="0" indent="0">
              <a:buNone/>
            </a:pPr>
            <a:r>
              <a:rPr lang="de-DE" sz="2000" dirty="0" smtClean="0"/>
              <a:t>„In </a:t>
            </a:r>
            <a:r>
              <a:rPr lang="de-DE" sz="2000" i="1" dirty="0"/>
              <a:t>Klammerzusätzen</a:t>
            </a:r>
            <a:r>
              <a:rPr lang="de-DE" sz="2000" dirty="0"/>
              <a:t> werden Kompetenzerwartungen um verbindliche Inhalte und Gegenstände zur Entwicklung der Kompetenz ergänzt. Der Zusatz „</a:t>
            </a:r>
            <a:r>
              <a:rPr lang="de-DE" sz="2000" i="1" dirty="0"/>
              <a:t>u. a.</a:t>
            </a:r>
            <a:r>
              <a:rPr lang="de-DE" sz="2000" dirty="0"/>
              <a:t>“ weist darauf hin, dass zusätzlich zu den genannten mindestens ein weiterer Inhalt bzw. Gegenstand verbindlich zu behandeln ist</a:t>
            </a:r>
            <a:r>
              <a:rPr lang="de-DE" sz="2000" dirty="0" smtClean="0"/>
              <a:t>.“</a:t>
            </a:r>
          </a:p>
          <a:p>
            <a:pPr marL="0" indent="0">
              <a:buNone/>
            </a:pPr>
            <a:endParaRPr lang="de-DE" sz="2000" i="1" dirty="0" smtClean="0"/>
          </a:p>
          <a:p>
            <a:pPr marL="0" indent="0">
              <a:buNone/>
            </a:pPr>
            <a:r>
              <a:rPr lang="de-DE" sz="2500" i="1" dirty="0" smtClean="0"/>
              <a:t>Bsp. </a:t>
            </a:r>
            <a:r>
              <a:rPr lang="de-DE" sz="2500" i="1" dirty="0"/>
              <a:t>1 </a:t>
            </a:r>
            <a:r>
              <a:rPr lang="de-DE" sz="2500" i="1" dirty="0" smtClean="0"/>
              <a:t>(</a:t>
            </a:r>
            <a:r>
              <a:rPr lang="de-DE" sz="2500" i="1" dirty="0"/>
              <a:t>Über Leseerfahrungen </a:t>
            </a:r>
            <a:r>
              <a:rPr lang="de-DE" sz="2500" i="1" dirty="0" smtClean="0"/>
              <a:t>verfügen):  </a:t>
            </a:r>
            <a:r>
              <a:rPr lang="de-DE" sz="2400" dirty="0">
                <a:solidFill>
                  <a:schemeClr val="dk1"/>
                </a:solidFill>
              </a:rPr>
              <a:t>Die </a:t>
            </a:r>
            <a:r>
              <a:rPr lang="de-DE" sz="2400" dirty="0" smtClean="0">
                <a:solidFill>
                  <a:schemeClr val="dk1"/>
                </a:solidFill>
              </a:rPr>
              <a:t>Schülerinnen und Schüler </a:t>
            </a:r>
            <a:r>
              <a:rPr lang="de-DE" sz="2400" dirty="0">
                <a:solidFill>
                  <a:schemeClr val="dk1"/>
                </a:solidFill>
              </a:rPr>
              <a:t>...</a:t>
            </a:r>
          </a:p>
          <a:p>
            <a:pPr marL="0" indent="0">
              <a:buNone/>
            </a:pPr>
            <a:r>
              <a:rPr lang="de-DE" sz="2500" dirty="0" smtClean="0"/>
              <a:t>identifizieren </a:t>
            </a:r>
            <a:r>
              <a:rPr lang="de-DE" sz="2500" dirty="0"/>
              <a:t>literarische Texte (</a:t>
            </a:r>
            <a:r>
              <a:rPr lang="de-DE" sz="2500" b="1" dirty="0"/>
              <a:t>u. a. Bilderbuch, Liedtext, Lyrik</a:t>
            </a:r>
            <a:r>
              <a:rPr lang="de-DE" sz="2500" dirty="0"/>
              <a:t>) als ästhetische Textform mit ihren sprachlichen und klanglichen Besonderheiten und beschreiben ihre </a:t>
            </a:r>
            <a:r>
              <a:rPr lang="de-DE" sz="2500" dirty="0" smtClean="0"/>
              <a:t>Wirkung</a:t>
            </a:r>
            <a:endParaRPr lang="de-DE" sz="2500" dirty="0"/>
          </a:p>
          <a:p>
            <a:pPr marL="0" indent="0">
              <a:buNone/>
            </a:pPr>
            <a:endParaRPr lang="de-DE" sz="2500" dirty="0"/>
          </a:p>
          <a:p>
            <a:pPr marL="0" indent="0">
              <a:buNone/>
            </a:pPr>
            <a:r>
              <a:rPr lang="de-DE" sz="2500" i="1" dirty="0" smtClean="0"/>
              <a:t>Bsp. 2 </a:t>
            </a:r>
            <a:r>
              <a:rPr lang="de-DE" sz="2500" i="1" dirty="0"/>
              <a:t>(Sich mit Texten und Medien auseinandersetzen, </a:t>
            </a:r>
            <a:r>
              <a:rPr lang="de-DE" sz="2500" i="1" dirty="0" smtClean="0"/>
              <a:t>Ende Klasse 4): </a:t>
            </a:r>
            <a:r>
              <a:rPr lang="de-DE" sz="2400" dirty="0">
                <a:solidFill>
                  <a:schemeClr val="dk1"/>
                </a:solidFill>
              </a:rPr>
              <a:t>Die </a:t>
            </a:r>
            <a:r>
              <a:rPr lang="de-DE" sz="2400" dirty="0" smtClean="0">
                <a:solidFill>
                  <a:schemeClr val="dk1"/>
                </a:solidFill>
              </a:rPr>
              <a:t>Schülerinnen und Schüler ...</a:t>
            </a:r>
            <a:endParaRPr lang="de-DE" sz="2400" dirty="0">
              <a:solidFill>
                <a:schemeClr val="dk1"/>
              </a:solidFill>
            </a:endParaRPr>
          </a:p>
          <a:p>
            <a:pPr marL="0" indent="0">
              <a:buNone/>
            </a:pPr>
            <a:r>
              <a:rPr lang="de-DE" sz="2500" dirty="0" smtClean="0"/>
              <a:t>untersuchen </a:t>
            </a:r>
            <a:r>
              <a:rPr lang="de-DE" sz="2500" dirty="0"/>
              <a:t>erzählerische Elemente (</a:t>
            </a:r>
            <a:r>
              <a:rPr lang="de-DE" sz="2500" b="1" dirty="0"/>
              <a:t>Handlungsschritte, Figuren und -beziehungen</a:t>
            </a:r>
            <a:r>
              <a:rPr lang="de-DE" sz="2500" dirty="0"/>
              <a:t>) in literarischen Texten und nehmen Stellung zum </a:t>
            </a:r>
            <a:r>
              <a:rPr lang="de-DE" sz="2500" dirty="0" smtClean="0"/>
              <a:t>Dargestellten</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37</a:t>
            </a:fld>
            <a:endParaRPr lang="de-DE"/>
          </a:p>
        </p:txBody>
      </p:sp>
    </p:spTree>
    <p:extLst>
      <p:ext uri="{BB962C8B-B14F-4D97-AF65-F5344CB8AC3E}">
        <p14:creationId xmlns:p14="http://schemas.microsoft.com/office/powerpoint/2010/main" val="27397815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Fachliche Umsetzung MKR </a:t>
            </a:r>
            <a:endParaRPr lang="de-DE" dirty="0"/>
          </a:p>
        </p:txBody>
      </p:sp>
      <p:sp>
        <p:nvSpPr>
          <p:cNvPr id="3" name="Inhaltsplatzhalter 2"/>
          <p:cNvSpPr>
            <a:spLocks noGrp="1"/>
          </p:cNvSpPr>
          <p:nvPr>
            <p:ph idx="1"/>
          </p:nvPr>
        </p:nvSpPr>
        <p:spPr/>
        <p:txBody>
          <a:bodyPr>
            <a:normAutofit/>
          </a:bodyPr>
          <a:lstStyle/>
          <a:p>
            <a:pPr marL="0" indent="0">
              <a:buNone/>
            </a:pPr>
            <a:r>
              <a:rPr lang="de-DE" i="1" dirty="0" smtClean="0"/>
              <a:t>Bsp. 1 </a:t>
            </a:r>
            <a:r>
              <a:rPr lang="de-DE" i="1" dirty="0"/>
              <a:t>(Schreibstrategien nutzen und Texte verfassen, </a:t>
            </a:r>
            <a:r>
              <a:rPr lang="de-DE" i="1" dirty="0" smtClean="0"/>
              <a:t>Ende SEP):</a:t>
            </a:r>
            <a:r>
              <a:rPr lang="de-DE" i="1" dirty="0" smtClean="0">
                <a:solidFill>
                  <a:schemeClr val="dk1"/>
                </a:solidFill>
              </a:rPr>
              <a:t> </a:t>
            </a:r>
            <a:r>
              <a:rPr lang="de-DE" dirty="0" smtClean="0">
                <a:solidFill>
                  <a:schemeClr val="dk1"/>
                </a:solidFill>
              </a:rPr>
              <a:t>Die Schülerinnen und Schüler ...</a:t>
            </a:r>
          </a:p>
          <a:p>
            <a:pPr marL="0" indent="0">
              <a:spcAft>
                <a:spcPts val="600"/>
              </a:spcAft>
              <a:buNone/>
            </a:pPr>
            <a:r>
              <a:rPr lang="de-DE" b="1" dirty="0" smtClean="0"/>
              <a:t>schreiben </a:t>
            </a:r>
            <a:r>
              <a:rPr lang="de-DE" b="1" dirty="0"/>
              <a:t>angeleitet mithilfe digitaler </a:t>
            </a:r>
            <a:r>
              <a:rPr lang="de-DE" b="1" dirty="0" smtClean="0"/>
              <a:t>Werkzeuge </a:t>
            </a:r>
            <a:r>
              <a:rPr lang="de-DE" b="1" dirty="0">
                <a:solidFill>
                  <a:schemeClr val="bg1">
                    <a:lumMod val="50000"/>
                  </a:schemeClr>
                </a:solidFill>
              </a:rPr>
              <a:t>(MKR 1.1, 1.2)</a:t>
            </a:r>
            <a:endParaRPr lang="de-DE" b="1" dirty="0" smtClean="0">
              <a:solidFill>
                <a:schemeClr val="bg1">
                  <a:lumMod val="50000"/>
                </a:schemeClr>
              </a:solidFill>
            </a:endParaRPr>
          </a:p>
          <a:p>
            <a:pPr marL="0" indent="0">
              <a:buNone/>
            </a:pPr>
            <a:r>
              <a:rPr lang="de-DE" i="1" dirty="0" smtClean="0"/>
              <a:t>Bsp. 2 </a:t>
            </a:r>
            <a:r>
              <a:rPr lang="de-DE" i="1" dirty="0"/>
              <a:t>(Sich mit Texten und Medien auseinandersetzen, </a:t>
            </a:r>
            <a:r>
              <a:rPr lang="de-DE" i="1" dirty="0" smtClean="0"/>
              <a:t>Ende Klasse 4): </a:t>
            </a:r>
            <a:r>
              <a:rPr lang="de-DE" dirty="0">
                <a:solidFill>
                  <a:schemeClr val="dk1"/>
                </a:solidFill>
              </a:rPr>
              <a:t>Die </a:t>
            </a:r>
            <a:r>
              <a:rPr lang="de-DE" dirty="0" smtClean="0">
                <a:solidFill>
                  <a:schemeClr val="dk1"/>
                </a:solidFill>
              </a:rPr>
              <a:t>Schülerinnen und Schüler </a:t>
            </a:r>
            <a:r>
              <a:rPr lang="de-DE" dirty="0">
                <a:solidFill>
                  <a:schemeClr val="dk1"/>
                </a:solidFill>
              </a:rPr>
              <a:t>...</a:t>
            </a:r>
          </a:p>
          <a:p>
            <a:pPr marL="0" lvl="0" indent="0">
              <a:buNone/>
            </a:pPr>
            <a:r>
              <a:rPr lang="de-DE" b="1" dirty="0" smtClean="0"/>
              <a:t>führen </a:t>
            </a:r>
            <a:r>
              <a:rPr lang="de-DE" b="1" dirty="0"/>
              <a:t>einfache – auch digitale – </a:t>
            </a:r>
            <a:r>
              <a:rPr lang="de-DE" b="1" dirty="0" smtClean="0"/>
              <a:t>Recherchen </a:t>
            </a:r>
            <a:r>
              <a:rPr lang="de-DE" b="1" dirty="0"/>
              <a:t>(Suchmaschinen für Kinder) </a:t>
            </a:r>
            <a:r>
              <a:rPr lang="de-DE" b="1" dirty="0" smtClean="0"/>
              <a:t>durch </a:t>
            </a:r>
            <a:r>
              <a:rPr lang="de-DE" b="1" dirty="0">
                <a:solidFill>
                  <a:schemeClr val="bg1">
                    <a:lumMod val="50000"/>
                  </a:schemeClr>
                </a:solidFill>
              </a:rPr>
              <a:t>(MKR 1.2, 6.1)</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38</a:t>
            </a:fld>
            <a:endParaRPr lang="de-DE"/>
          </a:p>
        </p:txBody>
      </p:sp>
    </p:spTree>
    <p:extLst>
      <p:ext uri="{BB962C8B-B14F-4D97-AF65-F5344CB8AC3E}">
        <p14:creationId xmlns:p14="http://schemas.microsoft.com/office/powerpoint/2010/main" val="27956541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Fachliche Umsetzung Verbraucherbildung </a:t>
            </a:r>
            <a:endParaRPr lang="de-DE" dirty="0"/>
          </a:p>
        </p:txBody>
      </p:sp>
      <p:sp>
        <p:nvSpPr>
          <p:cNvPr id="3" name="Inhaltsplatzhalter 2"/>
          <p:cNvSpPr>
            <a:spLocks noGrp="1"/>
          </p:cNvSpPr>
          <p:nvPr>
            <p:ph idx="1"/>
          </p:nvPr>
        </p:nvSpPr>
        <p:spPr/>
        <p:txBody>
          <a:bodyPr>
            <a:normAutofit fontScale="92500" lnSpcReduction="20000"/>
          </a:bodyPr>
          <a:lstStyle/>
          <a:p>
            <a:pPr marL="0" indent="0">
              <a:buNone/>
            </a:pPr>
            <a:r>
              <a:rPr lang="de-DE" sz="2600" i="1" dirty="0" smtClean="0"/>
              <a:t>Bsp. </a:t>
            </a:r>
            <a:r>
              <a:rPr lang="de-DE" sz="2600" i="1" dirty="0"/>
              <a:t>1 (Sich mit Texten und Medien auseinandersetzen, Ende SEP)</a:t>
            </a:r>
            <a:r>
              <a:rPr lang="de-DE" dirty="0" smtClean="0"/>
              <a:t>: </a:t>
            </a:r>
            <a:r>
              <a:rPr lang="de-DE" dirty="0">
                <a:solidFill>
                  <a:schemeClr val="dk1"/>
                </a:solidFill>
              </a:rPr>
              <a:t>Die </a:t>
            </a:r>
            <a:r>
              <a:rPr lang="de-DE" dirty="0" smtClean="0">
                <a:solidFill>
                  <a:schemeClr val="dk1"/>
                </a:solidFill>
              </a:rPr>
              <a:t>Schülerinnen und Schüler ...</a:t>
            </a:r>
            <a:endParaRPr lang="de-DE" dirty="0">
              <a:solidFill>
                <a:schemeClr val="dk1"/>
              </a:solidFill>
            </a:endParaRPr>
          </a:p>
          <a:p>
            <a:pPr marL="0" indent="0">
              <a:buNone/>
            </a:pPr>
            <a:r>
              <a:rPr lang="de-DE" b="1" dirty="0" smtClean="0"/>
              <a:t>ermitteln </a:t>
            </a:r>
            <a:r>
              <a:rPr lang="de-DE" b="1" dirty="0"/>
              <a:t>Informationen und Daten aus digitalen </a:t>
            </a:r>
            <a:r>
              <a:rPr lang="de-DE" b="1" dirty="0" smtClean="0"/>
              <a:t>Medien </a:t>
            </a:r>
            <a:r>
              <a:rPr lang="de-DE" b="1" dirty="0" smtClean="0">
                <a:solidFill>
                  <a:schemeClr val="bg1">
                    <a:lumMod val="50000"/>
                  </a:schemeClr>
                </a:solidFill>
              </a:rPr>
              <a:t>(VB </a:t>
            </a:r>
            <a:r>
              <a:rPr lang="de-DE" b="1" dirty="0">
                <a:solidFill>
                  <a:schemeClr val="bg1">
                    <a:lumMod val="50000"/>
                  </a:schemeClr>
                </a:solidFill>
              </a:rPr>
              <a:t>C, </a:t>
            </a:r>
            <a:r>
              <a:rPr lang="de-DE" b="1" dirty="0" smtClean="0">
                <a:solidFill>
                  <a:schemeClr val="bg1">
                    <a:lumMod val="50000"/>
                  </a:schemeClr>
                </a:solidFill>
              </a:rPr>
              <a:t>Z1)</a:t>
            </a:r>
            <a:r>
              <a:rPr lang="de-DE" b="1" dirty="0" smtClean="0"/>
              <a:t> </a:t>
            </a:r>
            <a:endParaRPr lang="de-DE" b="1" dirty="0"/>
          </a:p>
          <a:p>
            <a:pPr marL="0" indent="0">
              <a:buNone/>
            </a:pPr>
            <a:endParaRPr lang="de-DE" dirty="0"/>
          </a:p>
          <a:p>
            <a:pPr marL="0" indent="0">
              <a:buNone/>
            </a:pPr>
            <a:r>
              <a:rPr lang="de-DE" i="1" dirty="0" smtClean="0"/>
              <a:t>Bsp. 2 (</a:t>
            </a:r>
            <a:r>
              <a:rPr lang="de-DE" i="1" dirty="0"/>
              <a:t>Sich mit Texten und Medien auseinandersetzen</a:t>
            </a:r>
            <a:r>
              <a:rPr lang="de-DE" i="1" dirty="0" smtClean="0"/>
              <a:t>, Ende Klasse 4): </a:t>
            </a:r>
            <a:r>
              <a:rPr lang="de-DE" dirty="0">
                <a:solidFill>
                  <a:schemeClr val="dk1"/>
                </a:solidFill>
              </a:rPr>
              <a:t>Die </a:t>
            </a:r>
            <a:r>
              <a:rPr lang="de-DE" dirty="0" smtClean="0">
                <a:solidFill>
                  <a:schemeClr val="dk1"/>
                </a:solidFill>
              </a:rPr>
              <a:t>Schülerinnen und Schüler </a:t>
            </a:r>
            <a:r>
              <a:rPr lang="de-DE" dirty="0">
                <a:solidFill>
                  <a:schemeClr val="dk1"/>
                </a:solidFill>
              </a:rPr>
              <a:t>...</a:t>
            </a:r>
          </a:p>
          <a:p>
            <a:pPr marL="0" indent="0">
              <a:buNone/>
            </a:pPr>
            <a:r>
              <a:rPr lang="de-DE" b="1" dirty="0" smtClean="0"/>
              <a:t>identifizieren </a:t>
            </a:r>
            <a:r>
              <a:rPr lang="de-DE" b="1" dirty="0"/>
              <a:t>angeleitet Internet-Kommunikation als potenziell </a:t>
            </a:r>
            <a:r>
              <a:rPr lang="de-DE" b="1" dirty="0" smtClean="0"/>
              <a:t>öffentliche </a:t>
            </a:r>
            <a:r>
              <a:rPr lang="de-DE" b="1" dirty="0"/>
              <a:t>Kommunikation und schätzen grundlegende Konsequenzen für sich und andere </a:t>
            </a:r>
            <a:r>
              <a:rPr lang="de-DE" b="1" dirty="0" smtClean="0"/>
              <a:t>ein </a:t>
            </a:r>
            <a:br>
              <a:rPr lang="de-DE" b="1" dirty="0" smtClean="0"/>
            </a:br>
            <a:r>
              <a:rPr lang="de-DE" b="1" dirty="0" smtClean="0">
                <a:solidFill>
                  <a:schemeClr val="bg1">
                    <a:lumMod val="50000"/>
                  </a:schemeClr>
                </a:solidFill>
              </a:rPr>
              <a:t>(</a:t>
            </a:r>
            <a:r>
              <a:rPr lang="de-DE" b="1" dirty="0">
                <a:solidFill>
                  <a:schemeClr val="bg1">
                    <a:lumMod val="50000"/>
                  </a:schemeClr>
                </a:solidFill>
              </a:rPr>
              <a:t>VB C, Z1)</a:t>
            </a:r>
            <a:endParaRPr lang="de-DE" b="1" dirty="0" smtClean="0">
              <a:solidFill>
                <a:schemeClr val="bg1">
                  <a:lumMod val="50000"/>
                </a:schemeClr>
              </a:solidFill>
            </a:endParaRP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39</a:t>
            </a:fld>
            <a:endParaRPr lang="de-DE"/>
          </a:p>
        </p:txBody>
      </p:sp>
    </p:spTree>
    <p:extLst>
      <p:ext uri="{BB962C8B-B14F-4D97-AF65-F5344CB8AC3E}">
        <p14:creationId xmlns:p14="http://schemas.microsoft.com/office/powerpoint/2010/main" val="2626761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000" dirty="0" smtClean="0"/>
              <a:t>Merkmale der Lehrpläne</a:t>
            </a:r>
            <a:endParaRPr lang="de-DE" sz="3000" dirty="0"/>
          </a:p>
        </p:txBody>
      </p:sp>
      <p:sp>
        <p:nvSpPr>
          <p:cNvPr id="3" name="Inhaltsplatzhalter 2"/>
          <p:cNvSpPr>
            <a:spLocks noGrp="1"/>
          </p:cNvSpPr>
          <p:nvPr>
            <p:ph idx="1"/>
          </p:nvPr>
        </p:nvSpPr>
        <p:spPr>
          <a:xfrm>
            <a:off x="457200" y="1700808"/>
            <a:ext cx="6131024" cy="4205064"/>
          </a:xfrm>
        </p:spPr>
        <p:txBody>
          <a:bodyPr>
            <a:normAutofit lnSpcReduction="10000"/>
          </a:bodyPr>
          <a:lstStyle/>
          <a:p>
            <a:pPr marL="0" indent="0">
              <a:buNone/>
            </a:pPr>
            <a:r>
              <a:rPr lang="de-DE" dirty="0" smtClean="0"/>
              <a:t>Die Lehrpläne der Primarstufe beschreiben</a:t>
            </a:r>
          </a:p>
          <a:p>
            <a:r>
              <a:rPr lang="de-DE" dirty="0" smtClean="0"/>
              <a:t>Aufgaben und Ziele des jeweiligen </a:t>
            </a:r>
            <a:r>
              <a:rPr lang="de-DE" dirty="0"/>
              <a:t>F</a:t>
            </a:r>
            <a:r>
              <a:rPr lang="de-DE" dirty="0" smtClean="0"/>
              <a:t>aches,</a:t>
            </a:r>
          </a:p>
          <a:p>
            <a:r>
              <a:rPr lang="de-DE" smtClean="0"/>
              <a:t>zu </a:t>
            </a:r>
            <a:r>
              <a:rPr lang="de-DE" dirty="0" smtClean="0"/>
              <a:t>erwartende Lernergebnisse der Schülerinnen und Schüler kompetenzorientiert,</a:t>
            </a:r>
          </a:p>
          <a:p>
            <a:r>
              <a:rPr lang="de-DE" dirty="0" smtClean="0"/>
              <a:t>den fachlichen Kern der dafür erforderlichen Kompetenzen und fachlichen Inhalte.</a:t>
            </a:r>
          </a:p>
          <a:p>
            <a:endParaRPr lang="de-DE" dirty="0" smtClean="0"/>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a:t>
            </a:fld>
            <a:endParaRPr lang="de-DE"/>
          </a:p>
        </p:txBody>
      </p:sp>
      <p:pic>
        <p:nvPicPr>
          <p:cNvPr id="8" name="Grafik 7"/>
          <p:cNvPicPr>
            <a:picLocks noChangeAspect="1"/>
          </p:cNvPicPr>
          <p:nvPr/>
        </p:nvPicPr>
        <p:blipFill>
          <a:blip r:embed="rId2"/>
          <a:stretch>
            <a:fillRect/>
          </a:stretch>
        </p:blipFill>
        <p:spPr>
          <a:xfrm>
            <a:off x="6548538" y="2132856"/>
            <a:ext cx="2307250" cy="3270835"/>
          </a:xfrm>
          <a:prstGeom prst="rect">
            <a:avLst/>
          </a:prstGeom>
        </p:spPr>
      </p:pic>
    </p:spTree>
    <p:extLst>
      <p:ext uri="{BB962C8B-B14F-4D97-AF65-F5344CB8AC3E}">
        <p14:creationId xmlns:p14="http://schemas.microsoft.com/office/powerpoint/2010/main" val="9235548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9603" y="1700808"/>
            <a:ext cx="8229600" cy="4205064"/>
          </a:xfrm>
        </p:spPr>
        <p:txBody>
          <a:bodyPr>
            <a:normAutofit fontScale="92500" lnSpcReduction="20000"/>
          </a:bodyPr>
          <a:lstStyle/>
          <a:p>
            <a:pPr marL="0" indent="0">
              <a:buNone/>
            </a:pPr>
            <a:r>
              <a:rPr lang="de-DE" altLang="de-DE" sz="4400" b="1" dirty="0" err="1" smtClean="0">
                <a:solidFill>
                  <a:srgbClr val="002060"/>
                </a:solidFill>
                <a:cs typeface="Times New Roman" pitchFamily="18" charset="0"/>
              </a:rPr>
              <a:t>II.b</a:t>
            </a:r>
            <a:endParaRPr lang="de-DE" altLang="de-DE" sz="4400" b="1" dirty="0" smtClean="0">
              <a:solidFill>
                <a:srgbClr val="002060"/>
              </a:solidFill>
              <a:cs typeface="Times New Roman" pitchFamily="18" charset="0"/>
            </a:endParaRPr>
          </a:p>
          <a:p>
            <a:pPr marL="0" indent="0">
              <a:buNone/>
            </a:pPr>
            <a:r>
              <a:rPr lang="de-DE" altLang="de-DE" sz="4400" b="1" dirty="0">
                <a:solidFill>
                  <a:srgbClr val="002060"/>
                </a:solidFill>
                <a:cs typeface="Times New Roman" pitchFamily="18" charset="0"/>
              </a:rPr>
              <a:t>Vorschlag für teilnehmeraktivierende Elemente </a:t>
            </a:r>
            <a:r>
              <a:rPr lang="de-DE" altLang="de-DE" sz="4400" dirty="0">
                <a:solidFill>
                  <a:srgbClr val="002060"/>
                </a:solidFill>
                <a:cs typeface="Times New Roman" pitchFamily="18" charset="0"/>
              </a:rPr>
              <a:t>bei Implementationsveranstaltungen passend zu den einzelnen </a:t>
            </a:r>
            <a:r>
              <a:rPr lang="de-DE" altLang="de-DE" sz="4400" dirty="0" smtClean="0">
                <a:solidFill>
                  <a:srgbClr val="002060"/>
                </a:solidFill>
                <a:cs typeface="Times New Roman" pitchFamily="18" charset="0"/>
              </a:rPr>
              <a:t>Kapiteln des Lehrplans Deutsch </a:t>
            </a:r>
            <a:r>
              <a:rPr lang="de-DE" sz="3600" dirty="0" smtClean="0"/>
              <a:t/>
            </a:r>
            <a:br>
              <a:rPr lang="de-DE" sz="3600" dirty="0" smtClean="0"/>
            </a:br>
            <a:r>
              <a:rPr lang="de-DE" sz="3600" dirty="0" smtClean="0"/>
              <a:t/>
            </a:r>
            <a:br>
              <a:rPr lang="de-DE" sz="3600" dirty="0" smtClean="0"/>
            </a:br>
            <a:endParaRPr lang="de-DE" sz="4400" dirty="0" smtClean="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40</a:t>
            </a:fld>
            <a:endParaRPr lang="de-DE"/>
          </a:p>
        </p:txBody>
      </p:sp>
    </p:spTree>
    <p:extLst>
      <p:ext uri="{BB962C8B-B14F-4D97-AF65-F5344CB8AC3E}">
        <p14:creationId xmlns:p14="http://schemas.microsoft.com/office/powerpoint/2010/main" val="36312400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41555" y="2511765"/>
            <a:ext cx="7846142" cy="3139321"/>
          </a:xfrm>
          <a:prstGeom prst="rect">
            <a:avLst/>
          </a:prstGeom>
          <a:noFill/>
        </p:spPr>
        <p:txBody>
          <a:bodyPr wrap="square" rtlCol="0">
            <a:spAutoFit/>
          </a:bodyPr>
          <a:lstStyle/>
          <a:p>
            <a:r>
              <a:rPr lang="de-DE" sz="1650" b="1" dirty="0"/>
              <a:t>Zitate aus dem Lehrplan Deutsch [Auszüge aus Kap. 1]</a:t>
            </a:r>
          </a:p>
          <a:p>
            <a:pPr marL="257175" indent="-257175">
              <a:buFont typeface="+mj-lt"/>
              <a:buAutoNum type="arabicPeriod"/>
            </a:pPr>
            <a:r>
              <a:rPr lang="de-DE" sz="1650" dirty="0"/>
              <a:t>„Sprache als Verständigungsmittel und als Möglichkeit der Welterschließung“</a:t>
            </a:r>
          </a:p>
          <a:p>
            <a:pPr marL="257175" indent="-257175">
              <a:buFont typeface="+mj-lt"/>
              <a:buAutoNum type="arabicPeriod"/>
            </a:pPr>
            <a:r>
              <a:rPr lang="de-DE" sz="1650" dirty="0"/>
              <a:t>„Kulturtechniken des Lesens und Schreibens als </a:t>
            </a:r>
            <a:r>
              <a:rPr lang="de-DE" sz="1650" dirty="0" smtClean="0"/>
              <a:t>persönlichen </a:t>
            </a:r>
            <a:r>
              <a:rPr lang="de-DE" sz="1650" dirty="0"/>
              <a:t>Gewinn“</a:t>
            </a:r>
          </a:p>
          <a:p>
            <a:pPr marL="257175" indent="-257175">
              <a:buFont typeface="+mj-lt"/>
              <a:buAutoNum type="arabicPeriod"/>
            </a:pPr>
            <a:r>
              <a:rPr lang="de-DE" sz="1650" dirty="0"/>
              <a:t>„Freude an sprachlicher Gestaltung und sprachlichem Spiel zu erleben, sprachliches Selbstvertrauen weiterzuentwickeln und Bewusstheit im Gebrauch der deutschen Sprache auszubauen“</a:t>
            </a:r>
          </a:p>
          <a:p>
            <a:pPr marL="257175" indent="-257175">
              <a:buFont typeface="+mj-lt"/>
              <a:buAutoNum type="arabicPeriod"/>
            </a:pPr>
            <a:r>
              <a:rPr lang="de-DE" sz="1650" dirty="0"/>
              <a:t>„Erzähl- und Gesprächskultur sowie einer Lese- und Schreibkultur“ für „eine gesellschaftliche und kulturelle Teilhabe“</a:t>
            </a:r>
          </a:p>
          <a:p>
            <a:pPr marL="257175" indent="-257175">
              <a:buFont typeface="+mj-lt"/>
              <a:buAutoNum type="arabicPeriod"/>
            </a:pPr>
            <a:r>
              <a:rPr lang="de-DE" sz="1650" dirty="0"/>
              <a:t>„Erwerb ästhetischer Erfahrungen im Umgang mit Sprache und Literatur“</a:t>
            </a:r>
          </a:p>
          <a:p>
            <a:pPr marL="257175" indent="-257175">
              <a:buFont typeface="+mj-lt"/>
              <a:buAutoNum type="arabicPeriod"/>
            </a:pPr>
            <a:r>
              <a:rPr lang="de-DE" sz="1650" dirty="0"/>
              <a:t>„Lesefreude“</a:t>
            </a:r>
          </a:p>
          <a:p>
            <a:pPr marL="257175" indent="-257175">
              <a:buFont typeface="+mj-lt"/>
              <a:buAutoNum type="arabicPeriod"/>
            </a:pPr>
            <a:r>
              <a:rPr lang="de-DE" sz="1650" dirty="0"/>
              <a:t>„intensivere Auseinandersetzung mit der Welt [...], wenn sie über Lesefähigkeiten verfügen und mit unterschiedlichen Texten und Medien umgehen“</a:t>
            </a:r>
          </a:p>
        </p:txBody>
      </p:sp>
      <p:sp>
        <p:nvSpPr>
          <p:cNvPr id="8" name="Textfeld 7"/>
          <p:cNvSpPr txBox="1"/>
          <p:nvPr/>
        </p:nvSpPr>
        <p:spPr>
          <a:xfrm>
            <a:off x="589936" y="1592797"/>
            <a:ext cx="8163232" cy="923330"/>
          </a:xfrm>
          <a:prstGeom prst="rect">
            <a:avLst/>
          </a:prstGeom>
          <a:noFill/>
        </p:spPr>
        <p:txBody>
          <a:bodyPr wrap="square" rtlCol="0">
            <a:spAutoFit/>
          </a:bodyPr>
          <a:lstStyle/>
          <a:p>
            <a:pPr marL="257175" indent="-257175">
              <a:buFont typeface="+mj-lt"/>
              <a:buAutoNum type="alphaLcPeriod"/>
            </a:pPr>
            <a:r>
              <a:rPr lang="de-DE" sz="1350" b="1" dirty="0">
                <a:solidFill>
                  <a:prstClr val="black"/>
                </a:solidFill>
              </a:rPr>
              <a:t>Notieren Sie 1-2 Punkte dieser Zieldimensionen, die Ihnen persönlich in Ihrem Deutschunterricht besonders am Herzen liegen.</a:t>
            </a:r>
          </a:p>
          <a:p>
            <a:pPr marL="257175" indent="-257175">
              <a:buFont typeface="+mj-lt"/>
              <a:buAutoNum type="alphaLcPeriod"/>
            </a:pPr>
            <a:r>
              <a:rPr lang="de-DE" sz="1350" b="1" dirty="0">
                <a:solidFill>
                  <a:prstClr val="black"/>
                </a:solidFill>
              </a:rPr>
              <a:t>Geben Sie ein Beispiel, wie sich diese Ziele konkret in Ihrem Unterricht zeigen.</a:t>
            </a:r>
          </a:p>
          <a:p>
            <a:pPr marL="257175" indent="-257175">
              <a:buFont typeface="+mj-lt"/>
              <a:buAutoNum type="alphaLcPeriod"/>
            </a:pPr>
            <a:r>
              <a:rPr lang="de-DE" sz="1350" b="1" dirty="0">
                <a:solidFill>
                  <a:prstClr val="black"/>
                </a:solidFill>
              </a:rPr>
              <a:t>Tauschen Sie sich mit </a:t>
            </a:r>
            <a:r>
              <a:rPr lang="de-DE" sz="1350" b="1" dirty="0" smtClean="0">
                <a:solidFill>
                  <a:prstClr val="black"/>
                </a:solidFill>
              </a:rPr>
              <a:t>Ihrem </a:t>
            </a:r>
            <a:r>
              <a:rPr lang="de-DE" sz="1350" b="1" dirty="0">
                <a:solidFill>
                  <a:prstClr val="black"/>
                </a:solidFill>
              </a:rPr>
              <a:t>Nachbarn / Ihrer Nachbarin aus.</a:t>
            </a:r>
          </a:p>
        </p:txBody>
      </p:sp>
      <p:sp>
        <p:nvSpPr>
          <p:cNvPr id="3" name="Textfeld 2"/>
          <p:cNvSpPr txBox="1"/>
          <p:nvPr/>
        </p:nvSpPr>
        <p:spPr>
          <a:xfrm>
            <a:off x="1259632" y="980728"/>
            <a:ext cx="5623098" cy="461665"/>
          </a:xfrm>
          <a:prstGeom prst="rect">
            <a:avLst/>
          </a:prstGeom>
          <a:noFill/>
        </p:spPr>
        <p:txBody>
          <a:bodyPr wrap="square" rtlCol="0">
            <a:spAutoFit/>
          </a:bodyPr>
          <a:lstStyle/>
          <a:p>
            <a:pPr>
              <a:defRPr/>
            </a:pPr>
            <a:r>
              <a:rPr lang="de-DE" sz="2400" b="1" dirty="0" smtClean="0">
                <a:solidFill>
                  <a:srgbClr val="FF0000"/>
                </a:solidFill>
                <a:latin typeface="Calibri"/>
              </a:rPr>
              <a:t>Kapitel 1: </a:t>
            </a:r>
            <a:r>
              <a:rPr lang="de-DE" sz="2400" b="1" dirty="0">
                <a:latin typeface="Calibri"/>
              </a:rPr>
              <a:t>Aufgaben und </a:t>
            </a:r>
            <a:r>
              <a:rPr lang="de-DE" sz="2400" b="1" dirty="0" smtClean="0">
                <a:latin typeface="Calibri"/>
              </a:rPr>
              <a:t>Ziele </a:t>
            </a:r>
            <a:r>
              <a:rPr lang="de-DE" sz="2400" b="1" dirty="0">
                <a:latin typeface="Calibri"/>
              </a:rPr>
              <a:t>des Faches    </a:t>
            </a:r>
          </a:p>
        </p:txBody>
      </p:sp>
    </p:spTree>
    <p:extLst>
      <p:ext uri="{BB962C8B-B14F-4D97-AF65-F5344CB8AC3E}">
        <p14:creationId xmlns:p14="http://schemas.microsoft.com/office/powerpoint/2010/main" val="14726720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23528" y="908720"/>
            <a:ext cx="8159824" cy="523220"/>
          </a:xfrm>
          <a:prstGeom prst="rect">
            <a:avLst/>
          </a:prstGeom>
          <a:noFill/>
        </p:spPr>
        <p:txBody>
          <a:bodyPr wrap="square" rtlCol="0">
            <a:spAutoFit/>
          </a:bodyPr>
          <a:lstStyle/>
          <a:p>
            <a:pPr>
              <a:defRPr/>
            </a:pPr>
            <a:r>
              <a:rPr lang="de-DE" sz="2800" b="1" dirty="0" smtClean="0">
                <a:solidFill>
                  <a:srgbClr val="FF0000"/>
                </a:solidFill>
                <a:latin typeface="Calibri"/>
              </a:rPr>
              <a:t>Kapitel </a:t>
            </a:r>
            <a:r>
              <a:rPr lang="de-DE" sz="2800" b="1" dirty="0">
                <a:solidFill>
                  <a:srgbClr val="FF0000"/>
                </a:solidFill>
                <a:latin typeface="Calibri"/>
              </a:rPr>
              <a:t>2:</a:t>
            </a:r>
            <a:r>
              <a:rPr lang="de-DE" sz="2800" b="1" dirty="0">
                <a:solidFill>
                  <a:prstClr val="black"/>
                </a:solidFill>
                <a:latin typeface="Calibri"/>
              </a:rPr>
              <a:t> Kompetenzerwartungen in der Praxis</a:t>
            </a:r>
          </a:p>
        </p:txBody>
      </p:sp>
      <p:sp>
        <p:nvSpPr>
          <p:cNvPr id="8" name="Textfeld 7"/>
          <p:cNvSpPr txBox="1"/>
          <p:nvPr/>
        </p:nvSpPr>
        <p:spPr>
          <a:xfrm>
            <a:off x="1331640" y="1538790"/>
            <a:ext cx="6588732" cy="4076757"/>
          </a:xfrm>
          <a:prstGeom prst="rect">
            <a:avLst/>
          </a:prstGeom>
          <a:noFill/>
        </p:spPr>
        <p:txBody>
          <a:bodyPr wrap="square" rtlCol="0">
            <a:spAutoFit/>
          </a:bodyPr>
          <a:lstStyle/>
          <a:p>
            <a:pPr marL="257175" indent="-257175">
              <a:buFontTx/>
              <a:buAutoNum type="alphaLcParenR"/>
              <a:defRPr/>
            </a:pPr>
            <a:r>
              <a:rPr lang="de-DE" sz="1425" dirty="0">
                <a:solidFill>
                  <a:prstClr val="black"/>
                </a:solidFill>
                <a:latin typeface="Calibri"/>
              </a:rPr>
              <a:t>Wählen Sie bitte in Partnerarbeit </a:t>
            </a:r>
            <a:r>
              <a:rPr lang="de-DE" sz="1425" b="1" dirty="0">
                <a:solidFill>
                  <a:prstClr val="black"/>
                </a:solidFill>
                <a:latin typeface="Calibri"/>
              </a:rPr>
              <a:t>eine</a:t>
            </a:r>
            <a:r>
              <a:rPr lang="de-DE" sz="1425" dirty="0">
                <a:solidFill>
                  <a:prstClr val="black"/>
                </a:solidFill>
                <a:latin typeface="Calibri"/>
              </a:rPr>
              <a:t> der Kompetenzerwartungen aus: </a:t>
            </a:r>
            <a:r>
              <a:rPr lang="de-DE" sz="1425" dirty="0">
                <a:solidFill>
                  <a:prstClr val="black"/>
                </a:solidFill>
                <a:latin typeface="Calibri"/>
                <a:ea typeface="Times New Roman"/>
              </a:rPr>
              <a:t>Die Schülerinnen und Schüler …</a:t>
            </a:r>
            <a:endParaRPr lang="de-DE" sz="1425" dirty="0">
              <a:solidFill>
                <a:prstClr val="black"/>
              </a:solidFill>
              <a:latin typeface="Times New Roman"/>
              <a:ea typeface="Times New Roman"/>
            </a:endParaRPr>
          </a:p>
          <a:p>
            <a:pPr marL="600075" lvl="1" indent="-257175">
              <a:spcBef>
                <a:spcPts val="450"/>
              </a:spcBef>
              <a:buFont typeface="Symbol"/>
              <a:buChar char=""/>
              <a:tabLst>
                <a:tab pos="342900" algn="l"/>
              </a:tabLst>
              <a:defRPr/>
            </a:pPr>
            <a:r>
              <a:rPr lang="de-DE" sz="1425" dirty="0">
                <a:solidFill>
                  <a:prstClr val="black"/>
                </a:solidFill>
                <a:ea typeface="Times New Roman"/>
                <a:cs typeface="Arial"/>
              </a:rPr>
              <a:t>beschreiben Figuren und Handlungsverlauf von kurzen literarischen Texten. </a:t>
            </a:r>
            <a:r>
              <a:rPr lang="de-DE" sz="1425" i="1" dirty="0">
                <a:solidFill>
                  <a:prstClr val="black"/>
                </a:solidFill>
                <a:latin typeface="Calibri"/>
                <a:ea typeface="Times New Roman"/>
              </a:rPr>
              <a:t>(SEP</a:t>
            </a:r>
            <a:r>
              <a:rPr lang="de-DE" sz="1425" i="1" dirty="0">
                <a:solidFill>
                  <a:prstClr val="black"/>
                </a:solidFill>
                <a:ea typeface="Times New Roman"/>
              </a:rPr>
              <a:t>, Sich mit Texten und Medien auseinandersetzen)</a:t>
            </a:r>
            <a:endParaRPr lang="de-DE" sz="1425" dirty="0">
              <a:solidFill>
                <a:prstClr val="black"/>
              </a:solidFill>
              <a:latin typeface="Times New Roman"/>
              <a:ea typeface="Times New Roman"/>
            </a:endParaRPr>
          </a:p>
          <a:p>
            <a:pPr marL="600075" lvl="1" indent="-257175">
              <a:spcBef>
                <a:spcPts val="450"/>
              </a:spcBef>
              <a:buFont typeface="Symbol"/>
              <a:buChar char=""/>
              <a:tabLst>
                <a:tab pos="342900" algn="l"/>
              </a:tabLst>
              <a:defRPr/>
            </a:pPr>
            <a:r>
              <a:rPr lang="de-DE" sz="1425" dirty="0">
                <a:solidFill>
                  <a:prstClr val="black"/>
                </a:solidFill>
                <a:ea typeface="Times New Roman"/>
                <a:cs typeface="Arial"/>
              </a:rPr>
              <a:t>identifizieren sprachliche Zweifelsfälle und setzen gezielt Wörterbuch oder digitale Rechtschreibhilfen zur Klärung ein</a:t>
            </a:r>
            <a:r>
              <a:rPr lang="de-DE" sz="1425" dirty="0">
                <a:solidFill>
                  <a:srgbClr val="000000"/>
                </a:solidFill>
                <a:latin typeface="Calibri"/>
                <a:ea typeface="Times New Roman"/>
                <a:cs typeface="Arial"/>
              </a:rPr>
              <a:t>.</a:t>
            </a:r>
            <a:r>
              <a:rPr lang="de-DE" sz="1425" dirty="0">
                <a:solidFill>
                  <a:prstClr val="black"/>
                </a:solidFill>
                <a:latin typeface="Calibri"/>
                <a:ea typeface="Times New Roman"/>
              </a:rPr>
              <a:t> </a:t>
            </a:r>
            <a:r>
              <a:rPr lang="de-DE" sz="1425" i="1" dirty="0">
                <a:solidFill>
                  <a:prstClr val="black"/>
                </a:solidFill>
                <a:latin typeface="Calibri"/>
                <a:ea typeface="Times New Roman"/>
              </a:rPr>
              <a:t>(Ende Klasse 4</a:t>
            </a:r>
            <a:r>
              <a:rPr lang="de-DE" sz="1425" i="1" dirty="0">
                <a:solidFill>
                  <a:prstClr val="black"/>
                </a:solidFill>
                <a:ea typeface="Times New Roman"/>
              </a:rPr>
              <a:t>, Rechtschreibstrategien nutzen und richtig schreiben)</a:t>
            </a:r>
            <a:endParaRPr lang="de-DE" sz="1425" dirty="0">
              <a:solidFill>
                <a:prstClr val="black"/>
              </a:solidFill>
              <a:latin typeface="Times New Roman"/>
              <a:ea typeface="Times New Roman"/>
            </a:endParaRPr>
          </a:p>
          <a:p>
            <a:pPr marL="600075" lvl="1" indent="-257175">
              <a:spcBef>
                <a:spcPts val="450"/>
              </a:spcBef>
              <a:spcAft>
                <a:spcPts val="450"/>
              </a:spcAft>
              <a:buFont typeface="Symbol"/>
              <a:buChar char=""/>
              <a:tabLst>
                <a:tab pos="342900" algn="l"/>
              </a:tabLst>
              <a:defRPr/>
            </a:pPr>
            <a:r>
              <a:rPr lang="de-DE" sz="1425" dirty="0">
                <a:solidFill>
                  <a:prstClr val="black"/>
                </a:solidFill>
                <a:ea typeface="Times New Roman"/>
                <a:cs typeface="Arial"/>
              </a:rPr>
              <a:t>berichten nachvollziehbar und zusammenhängend von eigenen Erlebnissen. </a:t>
            </a:r>
            <a:r>
              <a:rPr lang="de-DE" sz="1425" i="1" dirty="0">
                <a:solidFill>
                  <a:prstClr val="black"/>
                </a:solidFill>
                <a:latin typeface="Calibri"/>
                <a:ea typeface="Times New Roman"/>
              </a:rPr>
              <a:t>(</a:t>
            </a:r>
            <a:r>
              <a:rPr lang="de-DE" sz="1425" i="1" dirty="0">
                <a:solidFill>
                  <a:prstClr val="black"/>
                </a:solidFill>
                <a:ea typeface="Times New Roman"/>
              </a:rPr>
              <a:t>Klasse 1-4, Vor anderen sprechen</a:t>
            </a:r>
            <a:r>
              <a:rPr lang="de-DE" sz="1425" i="1" dirty="0">
                <a:solidFill>
                  <a:prstClr val="black"/>
                </a:solidFill>
                <a:latin typeface="Calibri"/>
                <a:ea typeface="Times New Roman"/>
              </a:rPr>
              <a:t>)</a:t>
            </a:r>
            <a:r>
              <a:rPr lang="de-DE" sz="1425" dirty="0">
                <a:solidFill>
                  <a:prstClr val="black"/>
                </a:solidFill>
                <a:latin typeface="Calibri"/>
                <a:ea typeface="Times New Roman"/>
              </a:rPr>
              <a:t> </a:t>
            </a:r>
            <a:endParaRPr lang="de-DE" sz="1425" dirty="0">
              <a:solidFill>
                <a:prstClr val="black"/>
              </a:solidFill>
              <a:latin typeface="Times New Roman"/>
              <a:ea typeface="Times New Roman"/>
            </a:endParaRPr>
          </a:p>
          <a:p>
            <a:pPr marL="257175" indent="-257175">
              <a:buFontTx/>
              <a:buAutoNum type="alphaLcParenR"/>
              <a:defRPr/>
            </a:pPr>
            <a:r>
              <a:rPr lang="de-DE" sz="1425" dirty="0">
                <a:solidFill>
                  <a:prstClr val="black"/>
                </a:solidFill>
                <a:latin typeface="Calibri"/>
              </a:rPr>
              <a:t>Erörtern Sie in Ihrem Team: „Was kann eine </a:t>
            </a:r>
            <a:r>
              <a:rPr lang="de-DE" sz="1425" dirty="0" smtClean="0">
                <a:solidFill>
                  <a:prstClr val="black"/>
                </a:solidFill>
                <a:latin typeface="Calibri"/>
              </a:rPr>
              <a:t>Schülerin / ein </a:t>
            </a:r>
            <a:r>
              <a:rPr lang="de-DE" sz="1425" dirty="0">
                <a:solidFill>
                  <a:prstClr val="black"/>
                </a:solidFill>
                <a:latin typeface="Calibri"/>
              </a:rPr>
              <a:t>Schüler, wenn sie/er über die (von Ihnen ausgewählte) Kompetenz verfügt?“</a:t>
            </a:r>
          </a:p>
          <a:p>
            <a:pPr marL="257175" indent="-257175">
              <a:buFontTx/>
              <a:buAutoNum type="alphaLcParenR"/>
              <a:defRPr/>
            </a:pPr>
            <a:r>
              <a:rPr lang="de-DE" sz="1425" dirty="0">
                <a:solidFill>
                  <a:prstClr val="black"/>
                </a:solidFill>
                <a:latin typeface="Calibri"/>
              </a:rPr>
              <a:t>Beschreiben Sie nun bitte, über welche Kenntnisse / Fähigkeiten / Fertigkeiten / Haltungen eine </a:t>
            </a:r>
            <a:r>
              <a:rPr lang="de-DE" sz="1425" dirty="0" smtClean="0">
                <a:solidFill>
                  <a:prstClr val="black"/>
                </a:solidFill>
                <a:latin typeface="Calibri"/>
              </a:rPr>
              <a:t>Schülerin / ein </a:t>
            </a:r>
            <a:r>
              <a:rPr lang="de-DE" sz="1425" dirty="0">
                <a:solidFill>
                  <a:prstClr val="black"/>
                </a:solidFill>
                <a:latin typeface="Calibri"/>
              </a:rPr>
              <a:t>Schüler mit Blick auf die (von Ihnen ausgewählte) Kompetenz </a:t>
            </a:r>
            <a:r>
              <a:rPr lang="de-DE" sz="1425" u="sng" dirty="0">
                <a:solidFill>
                  <a:prstClr val="black"/>
                </a:solidFill>
                <a:latin typeface="Calibri"/>
              </a:rPr>
              <a:t>mindestens</a:t>
            </a:r>
            <a:r>
              <a:rPr lang="de-DE" sz="1425" dirty="0">
                <a:solidFill>
                  <a:prstClr val="black"/>
                </a:solidFill>
                <a:latin typeface="Calibri"/>
              </a:rPr>
              <a:t> verfügen sollte!</a:t>
            </a:r>
          </a:p>
          <a:p>
            <a:pPr marL="257175" indent="-257175">
              <a:buFontTx/>
              <a:buAutoNum type="alphaLcParenR"/>
              <a:defRPr/>
            </a:pPr>
            <a:r>
              <a:rPr lang="de-DE" sz="1425" dirty="0">
                <a:solidFill>
                  <a:prstClr val="black"/>
                </a:solidFill>
                <a:latin typeface="Calibri"/>
              </a:rPr>
              <a:t>fakultativ: Überlegen Sie bitte, in welchem Unterrichtsvorhaben Ihres bisherigen schulinternen Arbeitsplan sich diese Kompetenzen am besten fördern lassen bzw. welche Änderungen im </a:t>
            </a:r>
            <a:r>
              <a:rPr lang="de-DE" sz="1425" dirty="0">
                <a:solidFill>
                  <a:prstClr val="black"/>
                </a:solidFill>
              </a:rPr>
              <a:t>schulinternen Arbeitsplan</a:t>
            </a:r>
            <a:r>
              <a:rPr lang="de-DE" sz="1425" dirty="0">
                <a:solidFill>
                  <a:prstClr val="black"/>
                </a:solidFill>
                <a:latin typeface="Calibri"/>
              </a:rPr>
              <a:t> nötig sind.</a:t>
            </a:r>
          </a:p>
        </p:txBody>
      </p:sp>
    </p:spTree>
    <p:extLst>
      <p:ext uri="{BB962C8B-B14F-4D97-AF65-F5344CB8AC3E}">
        <p14:creationId xmlns:p14="http://schemas.microsoft.com/office/powerpoint/2010/main" val="27985805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None/>
            </a:pPr>
            <a:endParaRPr lang="de-DE" altLang="de-DE" sz="4400" b="1" dirty="0" smtClean="0">
              <a:solidFill>
                <a:srgbClr val="002060"/>
              </a:solidFill>
              <a:cs typeface="Times New Roman" pitchFamily="18" charset="0"/>
            </a:endParaRPr>
          </a:p>
          <a:p>
            <a:pPr marL="0" indent="0">
              <a:buNone/>
            </a:pPr>
            <a:r>
              <a:rPr lang="de-DE" altLang="de-DE" sz="4400" b="1" dirty="0" smtClean="0">
                <a:solidFill>
                  <a:srgbClr val="002060"/>
                </a:solidFill>
                <a:cs typeface="Times New Roman" pitchFamily="18" charset="0"/>
              </a:rPr>
              <a:t>III. </a:t>
            </a:r>
            <a:r>
              <a:rPr lang="de-DE" altLang="de-DE" sz="4400" b="1" dirty="0">
                <a:solidFill>
                  <a:srgbClr val="002060"/>
                </a:solidFill>
                <a:cs typeface="Times New Roman" pitchFamily="18" charset="0"/>
              </a:rPr>
              <a:t>Schulinterne </a:t>
            </a:r>
            <a:r>
              <a:rPr lang="de-DE" altLang="de-DE" sz="4400" b="1" dirty="0" smtClean="0">
                <a:solidFill>
                  <a:srgbClr val="002060"/>
                </a:solidFill>
                <a:cs typeface="Times New Roman" pitchFamily="18" charset="0"/>
              </a:rPr>
              <a:t>Arbeitspläne </a:t>
            </a:r>
            <a:r>
              <a:rPr lang="de-DE" altLang="de-DE" sz="4400" b="1" dirty="0">
                <a:solidFill>
                  <a:srgbClr val="002060"/>
                </a:solidFill>
                <a:cs typeface="Times New Roman" pitchFamily="18" charset="0"/>
              </a:rPr>
              <a:t>und </a:t>
            </a:r>
            <a:r>
              <a:rPr lang="de-DE" altLang="de-DE" sz="4400" b="1" dirty="0" smtClean="0">
                <a:solidFill>
                  <a:srgbClr val="002060"/>
                </a:solidFill>
                <a:cs typeface="Times New Roman" pitchFamily="18" charset="0"/>
              </a:rPr>
              <a:t>  Unterstützungsangebote</a:t>
            </a:r>
            <a:endParaRPr lang="de-DE" altLang="de-DE" sz="4400" b="1" dirty="0">
              <a:solidFill>
                <a:srgbClr val="002060"/>
              </a:solidFill>
              <a:cs typeface="Times New Roman" pitchFamily="18" charset="0"/>
            </a:endParaRP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43</a:t>
            </a:fld>
            <a:endParaRPr lang="de-DE"/>
          </a:p>
        </p:txBody>
      </p:sp>
    </p:spTree>
    <p:extLst>
      <p:ext uri="{BB962C8B-B14F-4D97-AF65-F5344CB8AC3E}">
        <p14:creationId xmlns:p14="http://schemas.microsoft.com/office/powerpoint/2010/main" val="2842696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9603" y="1700808"/>
            <a:ext cx="8229600" cy="4205064"/>
          </a:xfrm>
        </p:spPr>
        <p:txBody>
          <a:bodyPr>
            <a:normAutofit/>
          </a:bodyPr>
          <a:lstStyle/>
          <a:p>
            <a:pPr marL="0" indent="0">
              <a:buNone/>
            </a:pPr>
            <a:r>
              <a:rPr lang="de-DE" altLang="de-DE" sz="4400" b="1" dirty="0" err="1" smtClean="0">
                <a:solidFill>
                  <a:srgbClr val="002060"/>
                </a:solidFill>
                <a:cs typeface="Times New Roman" pitchFamily="18" charset="0"/>
              </a:rPr>
              <a:t>III.a</a:t>
            </a:r>
            <a:endParaRPr lang="de-DE" altLang="de-DE" sz="4400" b="1" dirty="0" smtClean="0">
              <a:solidFill>
                <a:srgbClr val="002060"/>
              </a:solidFill>
              <a:cs typeface="Times New Roman" pitchFamily="18" charset="0"/>
            </a:endParaRPr>
          </a:p>
          <a:p>
            <a:pPr marL="0" indent="0">
              <a:buNone/>
            </a:pPr>
            <a:r>
              <a:rPr lang="de-DE" altLang="de-DE" sz="4400" b="1" dirty="0" smtClean="0">
                <a:solidFill>
                  <a:srgbClr val="002060"/>
                </a:solidFill>
                <a:cs typeface="Times New Roman" pitchFamily="18" charset="0"/>
              </a:rPr>
              <a:t>Allgemeine Hinweise den Unterstützungsangeboten</a:t>
            </a:r>
            <a:r>
              <a:rPr lang="de-DE" sz="3600" dirty="0"/>
              <a:t/>
            </a:r>
            <a:br>
              <a:rPr lang="de-DE" sz="3600" dirty="0"/>
            </a:br>
            <a:r>
              <a:rPr lang="de-DE" sz="3600" dirty="0"/>
              <a:t/>
            </a:r>
            <a:br>
              <a:rPr lang="de-DE" sz="3600" dirty="0"/>
            </a:br>
            <a:endParaRPr lang="de-DE" sz="4400" dirty="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44</a:t>
            </a:fld>
            <a:endParaRPr lang="de-DE"/>
          </a:p>
        </p:txBody>
      </p:sp>
    </p:spTree>
    <p:extLst>
      <p:ext uri="{BB962C8B-B14F-4D97-AF65-F5344CB8AC3E}">
        <p14:creationId xmlns:p14="http://schemas.microsoft.com/office/powerpoint/2010/main" val="39266675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3200" dirty="0"/>
              <a:t>Schulinterne </a:t>
            </a:r>
            <a:r>
              <a:rPr lang="de-DE" sz="3200" dirty="0" smtClean="0"/>
              <a:t>Arbeitspläne – </a:t>
            </a:r>
            <a:r>
              <a:rPr lang="de-DE" sz="3200" dirty="0"/>
              <a:t>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45</a:t>
            </a:fld>
            <a:endParaRPr lang="de-DE"/>
          </a:p>
        </p:txBody>
      </p:sp>
      <p:sp>
        <p:nvSpPr>
          <p:cNvPr id="6" name="Inhaltsplatzhalter 2">
            <a:extLst>
              <a:ext uri="{FF2B5EF4-FFF2-40B4-BE49-F238E27FC236}">
                <a16:creationId xmlns:a16="http://schemas.microsoft.com/office/drawing/2014/main" id="{2B853F5F-5949-794C-9799-C2F6F6D2C13D}"/>
              </a:ext>
            </a:extLst>
          </p:cNvPr>
          <p:cNvSpPr txBox="1">
            <a:spLocks/>
          </p:cNvSpPr>
          <p:nvPr/>
        </p:nvSpPr>
        <p:spPr>
          <a:xfrm>
            <a:off x="467544" y="1988840"/>
            <a:ext cx="8229600" cy="381642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800" b="1"/>
              <a:t>SchulG §29</a:t>
            </a:r>
          </a:p>
          <a:p>
            <a:pPr marL="0" indent="0" algn="ctr">
              <a:spcBef>
                <a:spcPct val="50000"/>
              </a:spcBef>
              <a:buFont typeface="Arial" panose="020B0604020202020204" pitchFamily="34" charset="0"/>
              <a:buNone/>
            </a:pPr>
            <a:r>
              <a:rPr lang="de-DE" altLang="de-DE" sz="1800" b="1"/>
              <a:t>Unterrichtsvorgaben</a:t>
            </a:r>
          </a:p>
          <a:p>
            <a:pPr marL="542925" indent="-542925">
              <a:spcBef>
                <a:spcPct val="50000"/>
              </a:spcBef>
              <a:buFontTx/>
              <a:buAutoNum type="arabicParenBoth"/>
            </a:pPr>
            <a:r>
              <a:rPr lang="de-DE" altLang="de-DE" sz="1800"/>
              <a:t>Das </a:t>
            </a:r>
            <a:r>
              <a:rPr lang="de-DE" altLang="de-DE" sz="1800" b="1"/>
              <a:t>Ministerium</a:t>
            </a:r>
            <a:r>
              <a:rPr lang="de-DE" altLang="de-DE" sz="1800"/>
              <a:t> erlässt in der Regel </a:t>
            </a:r>
            <a:r>
              <a:rPr lang="de-DE" altLang="de-DE" sz="1800" b="1"/>
              <a:t>schulformspezifische Vorgaben </a:t>
            </a:r>
            <a:r>
              <a:rPr lang="de-DE" altLang="de-DE" sz="1800"/>
              <a:t>für den Unterricht (Richtlinien, Rahmenvorgaben, </a:t>
            </a:r>
            <a:r>
              <a:rPr lang="de-DE" altLang="de-DE" sz="1800" b="1"/>
              <a:t>Lehrpläne</a:t>
            </a:r>
            <a:r>
              <a:rPr lang="de-DE" altLang="de-DE" sz="1800"/>
              <a:t>). Diese legen insbesondere die Ziele und Inhalte für die Bildungsgänge, Unterrichtsfächer und Lernbereiche fest und bestimmen die erwarteten Lernergebnisse (Bildungsstandards).</a:t>
            </a:r>
          </a:p>
          <a:p>
            <a:pPr marL="542925" indent="-542925">
              <a:spcBef>
                <a:spcPct val="50000"/>
              </a:spcBef>
              <a:buFontTx/>
              <a:buAutoNum type="arabicParenBoth"/>
            </a:pPr>
            <a:r>
              <a:rPr lang="de-DE" altLang="de-DE" sz="1800"/>
              <a:t>Die </a:t>
            </a:r>
            <a:r>
              <a:rPr lang="de-DE" altLang="de-DE" sz="1800" b="1"/>
              <a:t>Schulen</a:t>
            </a:r>
            <a:r>
              <a:rPr lang="de-DE" altLang="de-DE" sz="1800"/>
              <a:t> bestimmen auf der Grundlage der Unterrichtsvorgaben nach Absatz 1 in Verbindung mit ihrem Schulprogramm </a:t>
            </a:r>
            <a:r>
              <a:rPr lang="de-DE" altLang="de-DE" sz="1800" b="1"/>
              <a:t>schuleigene Unterrichtsvorgaben</a:t>
            </a:r>
            <a:r>
              <a:rPr lang="de-DE" altLang="de-DE" sz="1800"/>
              <a:t>.</a:t>
            </a:r>
          </a:p>
          <a:p>
            <a:pPr marL="542925" indent="-542925">
              <a:spcBef>
                <a:spcPct val="50000"/>
              </a:spcBef>
              <a:buFontTx/>
              <a:buAutoNum type="arabicParenBoth"/>
            </a:pPr>
            <a:r>
              <a:rPr lang="de-DE" altLang="de-DE" sz="1800"/>
              <a:t>Unterrichtsvorgaben nach den Absätzen 1 und 2 sind so zu fassen, dass für die Lehrerinnen und Lehrer ein </a:t>
            </a:r>
            <a:r>
              <a:rPr lang="de-DE" altLang="de-DE" sz="1800" b="1"/>
              <a:t>pädagogischer Gestaltungsspielraum </a:t>
            </a:r>
            <a:r>
              <a:rPr lang="de-DE" altLang="de-DE" sz="1800"/>
              <a:t>bleibt.</a:t>
            </a:r>
          </a:p>
          <a:p>
            <a:pPr marL="542925"/>
            <a:endParaRPr lang="de-DE" dirty="0"/>
          </a:p>
        </p:txBody>
      </p:sp>
    </p:spTree>
    <p:extLst>
      <p:ext uri="{BB962C8B-B14F-4D97-AF65-F5344CB8AC3E}">
        <p14:creationId xmlns:p14="http://schemas.microsoft.com/office/powerpoint/2010/main" val="2268577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FD080-5DB2-3C4C-A53C-84E13122630A}"/>
              </a:ext>
            </a:extLst>
          </p:cNvPr>
          <p:cNvSpPr>
            <a:spLocks noGrp="1"/>
          </p:cNvSpPr>
          <p:nvPr>
            <p:ph type="title"/>
          </p:nvPr>
        </p:nvSpPr>
        <p:spPr/>
        <p:txBody>
          <a:bodyPr/>
          <a:lstStyle/>
          <a:p>
            <a:r>
              <a:rPr lang="de-DE" sz="2800" dirty="0"/>
              <a:t>Schulinterne </a:t>
            </a:r>
            <a:r>
              <a:rPr lang="de-DE" sz="2800" dirty="0" smtClean="0"/>
              <a:t>Arbeitspläne – </a:t>
            </a:r>
            <a:r>
              <a:rPr lang="de-DE" sz="2800" dirty="0"/>
              <a:t>rechtlicher Rahmen</a:t>
            </a:r>
          </a:p>
        </p:txBody>
      </p:sp>
      <p:sp>
        <p:nvSpPr>
          <p:cNvPr id="3" name="Datumsplatzhalter 2">
            <a:extLst>
              <a:ext uri="{FF2B5EF4-FFF2-40B4-BE49-F238E27FC236}">
                <a16:creationId xmlns:a16="http://schemas.microsoft.com/office/drawing/2014/main" id="{C6FAD3CF-0A8C-F548-86F8-EDFD249B15D8}"/>
              </a:ext>
            </a:extLst>
          </p:cNvPr>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B5544C1F-E84B-4145-862D-B06B2D00AB49}"/>
              </a:ext>
            </a:extLst>
          </p:cNvPr>
          <p:cNvSpPr>
            <a:spLocks noGrp="1"/>
          </p:cNvSpPr>
          <p:nvPr>
            <p:ph type="ftr" sz="quarter" idx="11"/>
          </p:nvPr>
        </p:nvSpPr>
        <p:spPr/>
        <p:txBody>
          <a:bodyPr/>
          <a:lstStyle/>
          <a:p>
            <a:r>
              <a:rPr lang="de-DE" dirty="0" smtClean="0"/>
              <a:t>((</a:t>
            </a:r>
            <a:endParaRPr lang="de-DE" dirty="0"/>
          </a:p>
        </p:txBody>
      </p:sp>
      <p:sp>
        <p:nvSpPr>
          <p:cNvPr id="5" name="Foliennummernplatzhalter 4">
            <a:extLst>
              <a:ext uri="{FF2B5EF4-FFF2-40B4-BE49-F238E27FC236}">
                <a16:creationId xmlns:a16="http://schemas.microsoft.com/office/drawing/2014/main" id="{3D00005F-551B-DC43-9AE4-EE6CA5CE2A08}"/>
              </a:ext>
            </a:extLst>
          </p:cNvPr>
          <p:cNvSpPr>
            <a:spLocks noGrp="1"/>
          </p:cNvSpPr>
          <p:nvPr>
            <p:ph type="sldNum" sz="quarter" idx="12"/>
          </p:nvPr>
        </p:nvSpPr>
        <p:spPr/>
        <p:txBody>
          <a:bodyPr/>
          <a:lstStyle/>
          <a:p>
            <a:fld id="{512A4277-7E7A-4AAF-BFC7-47646BF5CD0C}" type="slidenum">
              <a:rPr lang="de-DE" smtClean="0"/>
              <a:t>46</a:t>
            </a:fld>
            <a:endParaRPr lang="de-DE"/>
          </a:p>
        </p:txBody>
      </p:sp>
      <p:sp>
        <p:nvSpPr>
          <p:cNvPr id="8" name="Inhaltsplatzhalter 2">
            <a:extLst>
              <a:ext uri="{FF2B5EF4-FFF2-40B4-BE49-F238E27FC236}">
                <a16:creationId xmlns:a16="http://schemas.microsoft.com/office/drawing/2014/main" id="{06F28B1B-32C5-6648-AE4A-7B465D11DF2C}"/>
              </a:ext>
            </a:extLst>
          </p:cNvPr>
          <p:cNvSpPr txBox="1">
            <a:spLocks/>
          </p:cNvSpPr>
          <p:nvPr/>
        </p:nvSpPr>
        <p:spPr>
          <a:xfrm>
            <a:off x="609600" y="1853208"/>
            <a:ext cx="8229600" cy="42050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50000"/>
              </a:spcBef>
              <a:buFont typeface="Arial" panose="020B0604020202020204" pitchFamily="34" charset="0"/>
              <a:buNone/>
            </a:pPr>
            <a:r>
              <a:rPr lang="de-DE" altLang="de-DE" sz="1600" b="1" dirty="0" err="1"/>
              <a:t>SchulG</a:t>
            </a:r>
            <a:r>
              <a:rPr lang="de-DE" altLang="de-DE" sz="1600" b="1" dirty="0"/>
              <a:t> §70</a:t>
            </a:r>
          </a:p>
          <a:p>
            <a:pPr marL="0" indent="0" algn="ctr">
              <a:spcBef>
                <a:spcPct val="50000"/>
              </a:spcBef>
              <a:buFont typeface="Arial" panose="020B0604020202020204" pitchFamily="34" charset="0"/>
              <a:buNone/>
            </a:pPr>
            <a:r>
              <a:rPr lang="de-DE" altLang="de-DE" sz="1600" b="1" dirty="0"/>
              <a:t>Fachkonferenz, </a:t>
            </a:r>
            <a:r>
              <a:rPr lang="de-DE" altLang="de-DE" sz="1600" b="1" dirty="0" err="1"/>
              <a:t>Bildungsgangskonferenz</a:t>
            </a:r>
            <a:endParaRPr lang="de-DE" altLang="de-DE" sz="1600" b="1" dirty="0"/>
          </a:p>
          <a:p>
            <a:pPr marL="0" indent="0">
              <a:spcBef>
                <a:spcPct val="50000"/>
              </a:spcBef>
              <a:buFont typeface="Arial" panose="020B0604020202020204" pitchFamily="34" charset="0"/>
              <a:buNone/>
            </a:pPr>
            <a:r>
              <a:rPr lang="de-DE" altLang="de-DE" sz="1600" dirty="0"/>
              <a:t>…</a:t>
            </a:r>
          </a:p>
          <a:p>
            <a:pPr>
              <a:spcBef>
                <a:spcPct val="50000"/>
              </a:spcBef>
              <a:buFontTx/>
              <a:buAutoNum type="arabicParenBoth" startAt="3"/>
            </a:pPr>
            <a:r>
              <a:rPr lang="de-DE" altLang="de-DE" sz="1600" dirty="0"/>
              <a:t>Die Fachkonferenz berät über alle das Fach oder die Fachrichtung betreffenden Angelegenheiten einschließlich der Zusammenarbeit mit anderen Fächern. Sie trägt Verantwortung für die schulinterne Qualitätssicherung und </a:t>
            </a:r>
            <a:r>
              <a:rPr lang="de-DE" altLang="de-DE" sz="1600" dirty="0" smtClean="0"/>
              <a:t>-entwicklung </a:t>
            </a:r>
            <a:r>
              <a:rPr lang="de-DE" altLang="de-DE" sz="1600" dirty="0"/>
              <a:t>der fachlichen Arbeit und berät über Ziele, Arbeitspläne, Evaluationsmaßnahmen und </a:t>
            </a:r>
            <a:r>
              <a:rPr lang="de-DE" altLang="de-DE" sz="1600" dirty="0" smtClean="0"/>
              <a:t>-ergebnisse </a:t>
            </a:r>
            <a:r>
              <a:rPr lang="de-DE" altLang="de-DE" sz="1600" dirty="0"/>
              <a:t>und Rechenschaftslegung.</a:t>
            </a:r>
          </a:p>
          <a:p>
            <a:pPr>
              <a:spcBef>
                <a:spcPct val="50000"/>
              </a:spcBef>
              <a:buFontTx/>
              <a:buAutoNum type="arabicParenBoth" startAt="3"/>
            </a:pPr>
            <a:r>
              <a:rPr lang="de-DE" altLang="de-DE" sz="1600" dirty="0"/>
              <a:t>Die Fachkonferenz entscheidet in ihrem Fach insbesondere über</a:t>
            </a:r>
          </a:p>
          <a:p>
            <a:pPr lvl="1">
              <a:spcBef>
                <a:spcPct val="50000"/>
              </a:spcBef>
              <a:buFontTx/>
              <a:buAutoNum type="arabicPeriod"/>
            </a:pPr>
            <a:r>
              <a:rPr lang="de-DE" altLang="de-DE" sz="1600" dirty="0"/>
              <a:t>Grundsätze zur fachdidaktischen und fachmethodischen Arbeit,</a:t>
            </a:r>
          </a:p>
          <a:p>
            <a:pPr lvl="1">
              <a:spcBef>
                <a:spcPct val="50000"/>
              </a:spcBef>
              <a:buFontTx/>
              <a:buAutoNum type="arabicPeriod"/>
            </a:pPr>
            <a:r>
              <a:rPr lang="de-DE" altLang="de-DE" sz="1600" dirty="0" smtClean="0"/>
              <a:t>Grundsätze </a:t>
            </a:r>
            <a:r>
              <a:rPr lang="de-DE" altLang="de-DE" sz="1600" dirty="0"/>
              <a:t>zur Leistungsbewertung,</a:t>
            </a:r>
          </a:p>
          <a:p>
            <a:pPr lvl="1">
              <a:spcBef>
                <a:spcPct val="50000"/>
              </a:spcBef>
              <a:buFontTx/>
              <a:buAutoNum type="arabicPeriod"/>
            </a:pPr>
            <a:r>
              <a:rPr lang="de-DE" altLang="de-DE" sz="1600" dirty="0"/>
              <a:t>Vorschläge an die Lehrerkonferenz zur Einführung von Lernmitteln</a:t>
            </a:r>
          </a:p>
        </p:txBody>
      </p:sp>
    </p:spTree>
    <p:extLst>
      <p:ext uri="{BB962C8B-B14F-4D97-AF65-F5344CB8AC3E}">
        <p14:creationId xmlns:p14="http://schemas.microsoft.com/office/powerpoint/2010/main" val="3706338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1076897"/>
            <a:ext cx="8006206" cy="504403"/>
          </a:xfrm>
        </p:spPr>
        <p:txBody>
          <a:bodyPr/>
          <a:lstStyle/>
          <a:p>
            <a:r>
              <a:rPr lang="de-DE" sz="2800" b="1" dirty="0" smtClean="0"/>
              <a:t>Merkmale schulinterner Arbeitspläne </a:t>
            </a:r>
            <a:endParaRPr lang="de-DE" sz="2800" b="1" dirty="0"/>
          </a:p>
        </p:txBody>
      </p:sp>
      <p:grpSp>
        <p:nvGrpSpPr>
          <p:cNvPr id="3" name="Gruppieren 2"/>
          <p:cNvGrpSpPr/>
          <p:nvPr/>
        </p:nvGrpSpPr>
        <p:grpSpPr>
          <a:xfrm>
            <a:off x="1259632" y="3429000"/>
            <a:ext cx="2160000" cy="2340000"/>
            <a:chOff x="361453" y="3978650"/>
            <a:chExt cx="2160000" cy="2340000"/>
          </a:xfrm>
        </p:grpSpPr>
        <p:sp>
          <p:nvSpPr>
            <p:cNvPr id="11" name="Rectangle 6"/>
            <p:cNvSpPr>
              <a:spLocks noChangeArrowheads="1"/>
            </p:cNvSpPr>
            <p:nvPr/>
          </p:nvSpPr>
          <p:spPr bwMode="auto">
            <a:xfrm>
              <a:off x="361453" y="3978650"/>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2" name="Text Box 10"/>
            <p:cNvSpPr txBox="1">
              <a:spLocks noChangeArrowheads="1"/>
            </p:cNvSpPr>
            <p:nvPr/>
          </p:nvSpPr>
          <p:spPr bwMode="auto">
            <a:xfrm>
              <a:off x="872905" y="5669163"/>
              <a:ext cx="1281111" cy="369332"/>
            </a:xfrm>
            <a:prstGeom prst="rect">
              <a:avLst/>
            </a:prstGeom>
            <a:noFill/>
            <a:ln>
              <a:noFill/>
            </a:ln>
            <a:effectLst/>
            <a:extLst/>
          </p:spPr>
          <p:txBody>
            <a:bodyPr wrap="squar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pPr algn="ctr"/>
              <a:r>
                <a:rPr lang="de-DE" altLang="de-DE" dirty="0" smtClean="0"/>
                <a:t>Lehrpläne</a:t>
              </a:r>
              <a:endParaRPr lang="de-DE" altLang="de-DE" dirty="0"/>
            </a:p>
          </p:txBody>
        </p:sp>
        <p:pic>
          <p:nvPicPr>
            <p:cNvPr id="13" name="Picture 14" descr="NRW_MSW_RGB"/>
            <p:cNvPicPr>
              <a:picLocks noChangeAspect="1" noChangeArrowheads="1"/>
            </p:cNvPicPr>
            <p:nvPr/>
          </p:nvPicPr>
          <p:blipFill>
            <a:blip r:embed="rId3" cstate="print">
              <a:extLst>
                <a:ext uri="{28A0092B-C50C-407E-A947-70E740481C1C}">
                  <a14:useLocalDpi xmlns:a14="http://schemas.microsoft.com/office/drawing/2010/main" val="0"/>
                </a:ext>
              </a:extLst>
            </a:blip>
            <a:srcRect l="80573"/>
            <a:stretch>
              <a:fillRect/>
            </a:stretch>
          </p:blipFill>
          <p:spPr bwMode="auto">
            <a:xfrm>
              <a:off x="880542" y="4184239"/>
              <a:ext cx="1203187" cy="1296987"/>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8" name="Gruppieren 17"/>
          <p:cNvGrpSpPr/>
          <p:nvPr/>
        </p:nvGrpSpPr>
        <p:grpSpPr>
          <a:xfrm>
            <a:off x="5364088" y="3429000"/>
            <a:ext cx="2160000" cy="2340000"/>
            <a:chOff x="3281362" y="2192338"/>
            <a:chExt cx="2160000" cy="2340000"/>
          </a:xfrm>
        </p:grpSpPr>
        <p:sp>
          <p:nvSpPr>
            <p:cNvPr id="15" name="Rectangle 6"/>
            <p:cNvSpPr>
              <a:spLocks noChangeArrowheads="1"/>
            </p:cNvSpPr>
            <p:nvPr/>
          </p:nvSpPr>
          <p:spPr bwMode="auto">
            <a:xfrm>
              <a:off x="3281362" y="2192338"/>
              <a:ext cx="2160000" cy="2340000"/>
            </a:xfrm>
            <a:prstGeom prst="rect">
              <a:avLst/>
            </a:prstGeom>
            <a:solidFill>
              <a:schemeClr val="bg1">
                <a:lumMod val="85000"/>
              </a:schemeClr>
            </a:solidFill>
            <a:ln w="28575">
              <a:solidFill>
                <a:srgbClr val="000080"/>
              </a:solidFill>
              <a:miter lim="800000"/>
              <a:headEnd/>
              <a:tailEnd/>
            </a:ln>
          </p:spPr>
          <p:txBody>
            <a:bodyPr wrap="none" anchor="ctr"/>
            <a:lstStyle/>
            <a:p>
              <a:pPr>
                <a:defRPr/>
              </a:pPr>
              <a:endParaRPr lang="de-DE" sz="2000" b="0"/>
            </a:p>
          </p:txBody>
        </p:sp>
        <p:sp>
          <p:nvSpPr>
            <p:cNvPr id="16" name="Text Box 11"/>
            <p:cNvSpPr txBox="1">
              <a:spLocks noChangeArrowheads="1"/>
            </p:cNvSpPr>
            <p:nvPr/>
          </p:nvSpPr>
          <p:spPr bwMode="auto">
            <a:xfrm>
              <a:off x="3550435" y="3744352"/>
              <a:ext cx="1582484" cy="646331"/>
            </a:xfrm>
            <a:prstGeom prst="rect">
              <a:avLst/>
            </a:prstGeom>
            <a:solidFill>
              <a:schemeClr val="bg1">
                <a:lumMod val="8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ea typeface="ヒラギノ角ゴ Pro W3" pitchFamily="-112" charset="-128"/>
                </a:defRPr>
              </a:lvl1pPr>
              <a:lvl2pPr marL="742950" indent="-285750">
                <a:defRPr b="1">
                  <a:solidFill>
                    <a:schemeClr val="tx1"/>
                  </a:solidFill>
                  <a:latin typeface="Arial" pitchFamily="34" charset="0"/>
                  <a:ea typeface="ヒラギノ角ゴ Pro W3" pitchFamily="-112" charset="-128"/>
                </a:defRPr>
              </a:lvl2pPr>
              <a:lvl3pPr marL="1143000" indent="-228600">
                <a:defRPr b="1">
                  <a:solidFill>
                    <a:schemeClr val="tx1"/>
                  </a:solidFill>
                  <a:latin typeface="Arial" pitchFamily="34" charset="0"/>
                  <a:ea typeface="ヒラギノ角ゴ Pro W3" pitchFamily="-112" charset="-128"/>
                </a:defRPr>
              </a:lvl3pPr>
              <a:lvl4pPr marL="1600200" indent="-228600">
                <a:defRPr b="1">
                  <a:solidFill>
                    <a:schemeClr val="tx1"/>
                  </a:solidFill>
                  <a:latin typeface="Arial" pitchFamily="34" charset="0"/>
                  <a:ea typeface="ヒラギノ角ゴ Pro W3" pitchFamily="-112" charset="-128"/>
                </a:defRPr>
              </a:lvl4pPr>
              <a:lvl5pPr marL="2057400" indent="-228600">
                <a:defRPr b="1">
                  <a:solidFill>
                    <a:schemeClr val="tx1"/>
                  </a:solidFill>
                  <a:latin typeface="Arial" pitchFamily="34" charset="0"/>
                  <a:ea typeface="ヒラギノ角ゴ Pro W3" pitchFamily="-112" charset="-128"/>
                </a:defRPr>
              </a:lvl5pPr>
              <a:lvl6pPr marL="25146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6pPr>
              <a:lvl7pPr marL="29718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7pPr>
              <a:lvl8pPr marL="34290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8pPr>
              <a:lvl9pPr marL="3886200" indent="-228600" algn="ctr" eaLnBrk="0" fontAlgn="base" hangingPunct="0">
                <a:spcBef>
                  <a:spcPct val="0"/>
                </a:spcBef>
                <a:spcAft>
                  <a:spcPct val="0"/>
                </a:spcAft>
                <a:defRPr b="1">
                  <a:solidFill>
                    <a:schemeClr val="tx1"/>
                  </a:solidFill>
                  <a:latin typeface="Arial" pitchFamily="34" charset="0"/>
                  <a:ea typeface="ヒラギノ角ゴ Pro W3" pitchFamily="-112" charset="-128"/>
                </a:defRPr>
              </a:lvl9pPr>
            </a:lstStyle>
            <a:p>
              <a:r>
                <a:rPr lang="de-DE" altLang="de-DE" dirty="0"/>
                <a:t>Schulinterne</a:t>
              </a:r>
            </a:p>
            <a:p>
              <a:pPr algn="ctr"/>
              <a:r>
                <a:rPr lang="de-DE" altLang="de-DE" dirty="0" smtClean="0"/>
                <a:t>Arbeitspläne</a:t>
              </a:r>
              <a:endParaRPr lang="de-DE" altLang="de-DE" dirty="0"/>
            </a:p>
          </p:txBody>
        </p:sp>
      </p:grpSp>
      <p:sp>
        <p:nvSpPr>
          <p:cNvPr id="19" name="Textfeld 18"/>
          <p:cNvSpPr txBox="1"/>
          <p:nvPr/>
        </p:nvSpPr>
        <p:spPr>
          <a:xfrm>
            <a:off x="1403648" y="1700808"/>
            <a:ext cx="2015984" cy="1661993"/>
          </a:xfrm>
          <a:prstGeom prst="rect">
            <a:avLst/>
          </a:prstGeom>
          <a:noFill/>
        </p:spPr>
        <p:txBody>
          <a:bodyPr wrap="square" rtlCol="0">
            <a:spAutoFit/>
          </a:bodyPr>
          <a:lstStyle/>
          <a:p>
            <a:pPr algn="ctr"/>
            <a:r>
              <a:rPr lang="de-DE" sz="2400" b="1" dirty="0">
                <a:solidFill>
                  <a:srgbClr val="003CB4"/>
                </a:solidFill>
              </a:rPr>
              <a:t>Kompetenz-erwartungen</a:t>
            </a:r>
            <a:endParaRPr lang="de-DE" b="1" dirty="0"/>
          </a:p>
          <a:p>
            <a:pPr algn="ctr"/>
            <a:r>
              <a:rPr lang="de-DE" b="1" dirty="0"/>
              <a:t>Was?</a:t>
            </a:r>
          </a:p>
          <a:p>
            <a:pPr algn="ctr"/>
            <a:r>
              <a:rPr lang="de-DE" b="1" dirty="0" smtClean="0"/>
              <a:t>Welches Niveau?</a:t>
            </a:r>
            <a:endParaRPr lang="de-DE" b="1" dirty="0"/>
          </a:p>
          <a:p>
            <a:pPr algn="ctr"/>
            <a:r>
              <a:rPr lang="de-DE" b="1" dirty="0"/>
              <a:t>Wofür?</a:t>
            </a:r>
          </a:p>
        </p:txBody>
      </p:sp>
      <p:sp>
        <p:nvSpPr>
          <p:cNvPr id="20" name="Textfeld 19"/>
          <p:cNvSpPr txBox="1"/>
          <p:nvPr/>
        </p:nvSpPr>
        <p:spPr>
          <a:xfrm>
            <a:off x="5563264" y="1700808"/>
            <a:ext cx="1960823" cy="1661993"/>
          </a:xfrm>
          <a:prstGeom prst="rect">
            <a:avLst/>
          </a:prstGeom>
          <a:noFill/>
        </p:spPr>
        <p:txBody>
          <a:bodyPr wrap="square" rtlCol="0">
            <a:spAutoFit/>
          </a:bodyPr>
          <a:lstStyle/>
          <a:p>
            <a:pPr algn="ctr"/>
            <a:r>
              <a:rPr lang="de-DE" sz="2400" b="1" dirty="0">
                <a:solidFill>
                  <a:srgbClr val="003CB4"/>
                </a:solidFill>
              </a:rPr>
              <a:t>Kompetenz-entwicklung</a:t>
            </a:r>
          </a:p>
          <a:p>
            <a:pPr algn="ctr"/>
            <a:r>
              <a:rPr lang="de-DE" b="1" dirty="0"/>
              <a:t>Wie?</a:t>
            </a:r>
          </a:p>
          <a:p>
            <a:pPr algn="ctr"/>
            <a:r>
              <a:rPr lang="de-DE" b="1" dirty="0"/>
              <a:t>Wann?</a:t>
            </a:r>
          </a:p>
          <a:p>
            <a:pPr algn="ctr"/>
            <a:r>
              <a:rPr lang="de-DE" b="1" dirty="0"/>
              <a:t>Womit?</a:t>
            </a:r>
          </a:p>
        </p:txBody>
      </p:sp>
      <p:sp>
        <p:nvSpPr>
          <p:cNvPr id="7" name="Datumsplatzhalter 6"/>
          <p:cNvSpPr>
            <a:spLocks noGrp="1"/>
          </p:cNvSpPr>
          <p:nvPr>
            <p:ph type="dt" sz="half" idx="10"/>
          </p:nvPr>
        </p:nvSpPr>
        <p:spPr/>
        <p:txBody>
          <a:bodyPr/>
          <a:lstStyle/>
          <a:p>
            <a:r>
              <a:rPr lang="de-DE" dirty="0"/>
              <a:t>Lehrplanentwicklung Primarstufe</a:t>
            </a:r>
          </a:p>
          <a:p>
            <a:endParaRPr lang="de-DE" dirty="0"/>
          </a:p>
        </p:txBody>
      </p:sp>
      <p:sp>
        <p:nvSpPr>
          <p:cNvPr id="5" name="Pfeil nach rechts 4"/>
          <p:cNvSpPr/>
          <p:nvPr/>
        </p:nvSpPr>
        <p:spPr>
          <a:xfrm>
            <a:off x="3990603" y="2708920"/>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Pfeil nach rechts 21"/>
          <p:cNvSpPr/>
          <p:nvPr/>
        </p:nvSpPr>
        <p:spPr>
          <a:xfrm>
            <a:off x="3995936" y="4437112"/>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47</a:t>
            </a:fld>
            <a:endParaRPr lang="de-DE"/>
          </a:p>
        </p:txBody>
      </p:sp>
      <p:pic>
        <p:nvPicPr>
          <p:cNvPr id="8" name="Grafik 7"/>
          <p:cNvPicPr>
            <a:picLocks noChangeAspect="1"/>
          </p:cNvPicPr>
          <p:nvPr/>
        </p:nvPicPr>
        <p:blipFill>
          <a:blip r:embed="rId4"/>
          <a:stretch>
            <a:fillRect/>
          </a:stretch>
        </p:blipFill>
        <p:spPr>
          <a:xfrm>
            <a:off x="5496460" y="3634589"/>
            <a:ext cx="1937495" cy="1204770"/>
          </a:xfrm>
          <a:prstGeom prst="rect">
            <a:avLst/>
          </a:prstGeom>
        </p:spPr>
      </p:pic>
    </p:spTree>
    <p:extLst>
      <p:ext uri="{BB962C8B-B14F-4D97-AF65-F5344CB8AC3E}">
        <p14:creationId xmlns:p14="http://schemas.microsoft.com/office/powerpoint/2010/main" val="2312806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330E7-2FED-9240-B43B-791B2DA812C7}"/>
              </a:ext>
            </a:extLst>
          </p:cNvPr>
          <p:cNvSpPr>
            <a:spLocks noGrp="1"/>
          </p:cNvSpPr>
          <p:nvPr>
            <p:ph type="title"/>
          </p:nvPr>
        </p:nvSpPr>
        <p:spPr/>
        <p:txBody>
          <a:bodyPr/>
          <a:lstStyle/>
          <a:p>
            <a:r>
              <a:rPr lang="de-DE" dirty="0"/>
              <a:t>Merkmale </a:t>
            </a:r>
            <a:r>
              <a:rPr lang="de-DE" dirty="0" smtClean="0"/>
              <a:t>schulinterner Arbeitspläne</a:t>
            </a:r>
            <a:endParaRPr lang="de-DE" dirty="0"/>
          </a:p>
        </p:txBody>
      </p:sp>
      <p:sp>
        <p:nvSpPr>
          <p:cNvPr id="3" name="Inhaltsplatzhalter 2">
            <a:extLst>
              <a:ext uri="{FF2B5EF4-FFF2-40B4-BE49-F238E27FC236}">
                <a16:creationId xmlns:a16="http://schemas.microsoft.com/office/drawing/2014/main" id="{C5220460-9AF9-EB40-9934-3D9213581DA9}"/>
              </a:ext>
            </a:extLst>
          </p:cNvPr>
          <p:cNvSpPr>
            <a:spLocks noGrp="1"/>
          </p:cNvSpPr>
          <p:nvPr>
            <p:ph idx="1"/>
          </p:nvPr>
        </p:nvSpPr>
        <p:spPr/>
        <p:txBody>
          <a:bodyPr>
            <a:normAutofit fontScale="92500" lnSpcReduction="20000"/>
          </a:bodyPr>
          <a:lstStyle/>
          <a:p>
            <a:pPr>
              <a:spcBef>
                <a:spcPts val="1200"/>
              </a:spcBef>
            </a:pPr>
            <a:r>
              <a:rPr lang="de-DE" dirty="0"/>
              <a:t>Schulbezogene Konkretisierung der L</a:t>
            </a:r>
            <a:r>
              <a:rPr lang="de-DE" dirty="0" smtClean="0"/>
              <a:t>ehrpläne</a:t>
            </a:r>
            <a:endParaRPr lang="de-DE" dirty="0"/>
          </a:p>
          <a:p>
            <a:pPr>
              <a:spcBef>
                <a:spcPts val="1200"/>
              </a:spcBef>
            </a:pPr>
            <a:r>
              <a:rPr lang="de-DE" dirty="0"/>
              <a:t>Instrument zur Unterrichtsentwicklung und Unterrichtsvorbereitung</a:t>
            </a:r>
          </a:p>
          <a:p>
            <a:pPr>
              <a:spcBef>
                <a:spcPts val="1200"/>
              </a:spcBef>
            </a:pPr>
            <a:r>
              <a:rPr lang="de-DE" dirty="0"/>
              <a:t>Ausgestaltung von Freiräumen</a:t>
            </a:r>
          </a:p>
          <a:p>
            <a:pPr>
              <a:spcBef>
                <a:spcPts val="1200"/>
              </a:spcBef>
            </a:pPr>
            <a:endParaRPr lang="de-DE" dirty="0"/>
          </a:p>
          <a:p>
            <a:pPr>
              <a:spcBef>
                <a:spcPts val="1200"/>
              </a:spcBef>
            </a:pPr>
            <a:r>
              <a:rPr lang="de-DE" dirty="0"/>
              <a:t>Grundlage der fachlichen Arbeit im </a:t>
            </a:r>
            <a:r>
              <a:rPr lang="de-DE" dirty="0" smtClean="0"/>
              <a:t>Team </a:t>
            </a:r>
            <a:r>
              <a:rPr lang="de-DE" dirty="0" smtClean="0">
                <a:sym typeface="Wingdings" panose="05000000000000000000" pitchFamily="2" charset="2"/>
              </a:rPr>
              <a:t> </a:t>
            </a:r>
            <a:r>
              <a:rPr lang="de-DE" dirty="0" smtClean="0"/>
              <a:t> Lehrkräfte als Experten für ihr Fach UND ihre Schülerinnen und Schüler </a:t>
            </a:r>
            <a:endParaRPr lang="de-DE" dirty="0"/>
          </a:p>
          <a:p>
            <a:pPr>
              <a:spcBef>
                <a:spcPts val="1200"/>
              </a:spcBef>
            </a:pPr>
            <a:r>
              <a:rPr lang="de-DE" dirty="0"/>
              <a:t>Transparenz für alle am Bildungsprozess Beteiligten</a:t>
            </a:r>
          </a:p>
          <a:p>
            <a:pPr>
              <a:spcBef>
                <a:spcPts val="1200"/>
              </a:spcBef>
            </a:pPr>
            <a:r>
              <a:rPr lang="de-DE" dirty="0"/>
              <a:t>Maßstab für Evaluation und Rechenschaftslegung</a:t>
            </a:r>
          </a:p>
          <a:p>
            <a:pPr marL="0" indent="0">
              <a:buNone/>
            </a:pPr>
            <a:endParaRPr lang="de-DE" dirty="0"/>
          </a:p>
        </p:txBody>
      </p:sp>
      <p:sp>
        <p:nvSpPr>
          <p:cNvPr id="4" name="Datumsplatzhalter 3">
            <a:extLst>
              <a:ext uri="{FF2B5EF4-FFF2-40B4-BE49-F238E27FC236}">
                <a16:creationId xmlns:a16="http://schemas.microsoft.com/office/drawing/2014/main" id="{5AC05C93-8322-9C46-A48D-7D1EEE312164}"/>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08D2DF8F-D06A-3246-817B-261BE2D08FB8}"/>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E9F23F56-EDA9-9146-A5C0-F96A1B006EE4}"/>
              </a:ext>
            </a:extLst>
          </p:cNvPr>
          <p:cNvSpPr>
            <a:spLocks noGrp="1"/>
          </p:cNvSpPr>
          <p:nvPr>
            <p:ph type="sldNum" sz="quarter" idx="12"/>
          </p:nvPr>
        </p:nvSpPr>
        <p:spPr/>
        <p:txBody>
          <a:bodyPr/>
          <a:lstStyle/>
          <a:p>
            <a:fld id="{512A4277-7E7A-4AAF-BFC7-47646BF5CD0C}" type="slidenum">
              <a:rPr lang="de-DE" smtClean="0"/>
              <a:t>48</a:t>
            </a:fld>
            <a:endParaRPr lang="de-DE"/>
          </a:p>
        </p:txBody>
      </p:sp>
    </p:spTree>
    <p:extLst>
      <p:ext uri="{BB962C8B-B14F-4D97-AF65-F5344CB8AC3E}">
        <p14:creationId xmlns:p14="http://schemas.microsoft.com/office/powerpoint/2010/main" val="1779119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F9747-424B-1D47-8C18-363169B25A6A}"/>
              </a:ext>
            </a:extLst>
          </p:cNvPr>
          <p:cNvSpPr>
            <a:spLocks noGrp="1"/>
          </p:cNvSpPr>
          <p:nvPr>
            <p:ph type="title"/>
          </p:nvPr>
        </p:nvSpPr>
        <p:spPr/>
        <p:txBody>
          <a:bodyPr/>
          <a:lstStyle/>
          <a:p>
            <a:r>
              <a:rPr lang="de-DE" sz="2800" dirty="0"/>
              <a:t>Gliederung </a:t>
            </a:r>
            <a:r>
              <a:rPr lang="de-DE" sz="2800" dirty="0" smtClean="0"/>
              <a:t>des schulinternen Beispielarbeitsplans </a:t>
            </a:r>
            <a:endParaRPr lang="de-DE" sz="2800" dirty="0"/>
          </a:p>
        </p:txBody>
      </p:sp>
      <p:sp>
        <p:nvSpPr>
          <p:cNvPr id="4" name="Datumsplatzhalter 3">
            <a:extLst>
              <a:ext uri="{FF2B5EF4-FFF2-40B4-BE49-F238E27FC236}">
                <a16:creationId xmlns:a16="http://schemas.microsoft.com/office/drawing/2014/main" id="{81EB754F-C3B3-5E42-9D82-92B4E5F528A3}"/>
              </a:ext>
            </a:extLst>
          </p:cNvPr>
          <p:cNvSpPr>
            <a:spLocks noGrp="1"/>
          </p:cNvSpPr>
          <p:nvPr>
            <p:ph type="dt" sz="half" idx="10"/>
          </p:nvPr>
        </p:nvSpPr>
        <p:spPr/>
        <p:txBody>
          <a:bodyPr/>
          <a:lstStyle/>
          <a:p>
            <a:r>
              <a:rPr lang="de-DE" dirty="0"/>
              <a:t>Lehrplanentwicklung Primarstufe</a:t>
            </a:r>
          </a:p>
        </p:txBody>
      </p:sp>
      <p:sp>
        <p:nvSpPr>
          <p:cNvPr id="5" name="Fußzeilenplatzhalter 4">
            <a:extLst>
              <a:ext uri="{FF2B5EF4-FFF2-40B4-BE49-F238E27FC236}">
                <a16:creationId xmlns:a16="http://schemas.microsoft.com/office/drawing/2014/main" id="{4C08F627-E150-FB48-9732-9A8780D5C764}"/>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6CB1C89B-3483-3440-9BA5-66034336F351}"/>
              </a:ext>
            </a:extLst>
          </p:cNvPr>
          <p:cNvSpPr>
            <a:spLocks noGrp="1"/>
          </p:cNvSpPr>
          <p:nvPr>
            <p:ph type="sldNum" sz="quarter" idx="12"/>
          </p:nvPr>
        </p:nvSpPr>
        <p:spPr/>
        <p:txBody>
          <a:bodyPr/>
          <a:lstStyle/>
          <a:p>
            <a:fld id="{512A4277-7E7A-4AAF-BFC7-47646BF5CD0C}" type="slidenum">
              <a:rPr lang="de-DE" smtClean="0"/>
              <a:t>49</a:t>
            </a:fld>
            <a:endParaRPr lang="de-DE"/>
          </a:p>
        </p:txBody>
      </p:sp>
      <p:sp>
        <p:nvSpPr>
          <p:cNvPr id="9" name="Inhaltsplatzhalter 2">
            <a:extLst>
              <a:ext uri="{FF2B5EF4-FFF2-40B4-BE49-F238E27FC236}">
                <a16:creationId xmlns:a16="http://schemas.microsoft.com/office/drawing/2014/main" id="{8B8A3032-F31A-124D-AA79-6C3891DEC2EA}"/>
              </a:ext>
            </a:extLst>
          </p:cNvPr>
          <p:cNvSpPr txBox="1">
            <a:spLocks/>
          </p:cNvSpPr>
          <p:nvPr/>
        </p:nvSpPr>
        <p:spPr>
          <a:xfrm>
            <a:off x="609600" y="1853208"/>
            <a:ext cx="8229600" cy="4205064"/>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536575">
              <a:buNone/>
            </a:pPr>
            <a:r>
              <a:rPr lang="de-DE" dirty="0"/>
              <a:t>	</a:t>
            </a:r>
          </a:p>
          <a:p>
            <a:pPr defTabSz="536575"/>
            <a:endParaRPr lang="de-DE" dirty="0"/>
          </a:p>
        </p:txBody>
      </p:sp>
      <p:pic>
        <p:nvPicPr>
          <p:cNvPr id="3" name="Grafik 2"/>
          <p:cNvPicPr>
            <a:picLocks noChangeAspect="1"/>
          </p:cNvPicPr>
          <p:nvPr/>
        </p:nvPicPr>
        <p:blipFill>
          <a:blip r:embed="rId3"/>
          <a:stretch>
            <a:fillRect/>
          </a:stretch>
        </p:blipFill>
        <p:spPr>
          <a:xfrm>
            <a:off x="359018" y="1731426"/>
            <a:ext cx="8425964" cy="4326846"/>
          </a:xfrm>
          <a:prstGeom prst="rect">
            <a:avLst/>
          </a:prstGeom>
        </p:spPr>
      </p:pic>
    </p:spTree>
    <p:extLst>
      <p:ext uri="{BB962C8B-B14F-4D97-AF65-F5344CB8AC3E}">
        <p14:creationId xmlns:p14="http://schemas.microsoft.com/office/powerpoint/2010/main" val="3082583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000" dirty="0" smtClean="0"/>
              <a:t>Merkmale von </a:t>
            </a:r>
            <a:r>
              <a:rPr lang="de-DE" sz="3000" dirty="0"/>
              <a:t>kompetenzorientierten Lehrplänen</a:t>
            </a:r>
          </a:p>
        </p:txBody>
      </p:sp>
      <p:sp>
        <p:nvSpPr>
          <p:cNvPr id="3" name="Inhaltsplatzhalter 2"/>
          <p:cNvSpPr>
            <a:spLocks noGrp="1"/>
          </p:cNvSpPr>
          <p:nvPr>
            <p:ph idx="1"/>
          </p:nvPr>
        </p:nvSpPr>
        <p:spPr>
          <a:xfrm>
            <a:off x="457200" y="1700808"/>
            <a:ext cx="8075240" cy="4205064"/>
          </a:xfrm>
        </p:spPr>
        <p:txBody>
          <a:bodyPr>
            <a:normAutofit lnSpcReduction="10000"/>
          </a:bodyPr>
          <a:lstStyle/>
          <a:p>
            <a:pPr marL="0" indent="0">
              <a:buNone/>
            </a:pPr>
            <a:r>
              <a:rPr lang="de-DE" dirty="0"/>
              <a:t>Kompetenzorientierte Lehrpläne </a:t>
            </a:r>
            <a:r>
              <a:rPr lang="de-DE" dirty="0" smtClean="0"/>
              <a:t>in NRW formulieren</a:t>
            </a:r>
          </a:p>
          <a:p>
            <a:r>
              <a:rPr lang="de-DE" dirty="0" smtClean="0"/>
              <a:t>landesweit verbindliche Standards,</a:t>
            </a:r>
          </a:p>
          <a:p>
            <a:r>
              <a:rPr lang="de-DE" dirty="0" smtClean="0"/>
              <a:t>Vorgaben ohne Auswahlmöglichkeiten,</a:t>
            </a:r>
          </a:p>
          <a:p>
            <a:r>
              <a:rPr lang="de-DE" dirty="0" smtClean="0"/>
              <a:t>eine Progression der Kompetenzentwicklung über zwei Stufen („Ende Schuleingangsphase“ und „Ende der 4. Klasse“),</a:t>
            </a:r>
          </a:p>
          <a:p>
            <a:r>
              <a:rPr lang="de-DE" dirty="0" smtClean="0"/>
              <a:t>in der Primarstufe auch Aussagen zu erwünschten didaktischen Modellen bzw. methodischen Vorgehensweisen.</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a:t>
            </a:fld>
            <a:endParaRPr lang="de-DE"/>
          </a:p>
        </p:txBody>
      </p:sp>
    </p:spTree>
    <p:extLst>
      <p:ext uri="{BB962C8B-B14F-4D97-AF65-F5344CB8AC3E}">
        <p14:creationId xmlns:p14="http://schemas.microsoft.com/office/powerpoint/2010/main" val="28747434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7850" y="1065022"/>
            <a:ext cx="8158606" cy="504403"/>
          </a:xfrm>
        </p:spPr>
        <p:txBody>
          <a:bodyPr/>
          <a:lstStyle/>
          <a:p>
            <a:r>
              <a:rPr lang="de-DE" dirty="0"/>
              <a:t>Materialien im Lehrplannavigator</a:t>
            </a:r>
          </a:p>
        </p:txBody>
      </p:sp>
      <p:sp>
        <p:nvSpPr>
          <p:cNvPr id="7" name="Datumsplatzhalter 6"/>
          <p:cNvSpPr>
            <a:spLocks noGrp="1"/>
          </p:cNvSpPr>
          <p:nvPr>
            <p:ph type="dt" sz="half" idx="10"/>
          </p:nvPr>
        </p:nvSpPr>
        <p:spPr/>
        <p:txBody>
          <a:bodyPr/>
          <a:lstStyle/>
          <a:p>
            <a:r>
              <a:rPr lang="de-DE" dirty="0"/>
              <a:t>Lehrplanentwicklung Primarstufe</a:t>
            </a:r>
          </a:p>
        </p:txBody>
      </p:sp>
      <p:sp>
        <p:nvSpPr>
          <p:cNvPr id="4" name="Fußzeilenplatzhalter 3">
            <a:extLst>
              <a:ext uri="{FF2B5EF4-FFF2-40B4-BE49-F238E27FC236}">
                <a16:creationId xmlns:a16="http://schemas.microsoft.com/office/drawing/2014/main" id="{25B77BCA-0C6D-5942-A636-BEE0EBD33889}"/>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5E0577A-C720-B14C-A0A1-E61A0041436F}"/>
              </a:ext>
            </a:extLst>
          </p:cNvPr>
          <p:cNvSpPr>
            <a:spLocks noGrp="1"/>
          </p:cNvSpPr>
          <p:nvPr>
            <p:ph type="sldNum" sz="quarter" idx="12"/>
          </p:nvPr>
        </p:nvSpPr>
        <p:spPr/>
        <p:txBody>
          <a:bodyPr/>
          <a:lstStyle/>
          <a:p>
            <a:fld id="{512A4277-7E7A-4AAF-BFC7-47646BF5CD0C}" type="slidenum">
              <a:rPr lang="de-DE" smtClean="0"/>
              <a:t>50</a:t>
            </a:fld>
            <a:endParaRPr lang="de-DE"/>
          </a:p>
        </p:txBody>
      </p:sp>
      <p:pic>
        <p:nvPicPr>
          <p:cNvPr id="8" name="Grafik 7"/>
          <p:cNvPicPr>
            <a:picLocks noChangeAspect="1"/>
          </p:cNvPicPr>
          <p:nvPr/>
        </p:nvPicPr>
        <p:blipFill>
          <a:blip r:embed="rId3"/>
          <a:stretch>
            <a:fillRect/>
          </a:stretch>
        </p:blipFill>
        <p:spPr>
          <a:xfrm>
            <a:off x="573400" y="2132856"/>
            <a:ext cx="8136904" cy="2624525"/>
          </a:xfrm>
          <a:prstGeom prst="rect">
            <a:avLst/>
          </a:prstGeom>
        </p:spPr>
      </p:pic>
    </p:spTree>
    <p:extLst>
      <p:ext uri="{BB962C8B-B14F-4D97-AF65-F5344CB8AC3E}">
        <p14:creationId xmlns:p14="http://schemas.microsoft.com/office/powerpoint/2010/main" val="943382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9603" y="1700808"/>
            <a:ext cx="8229600" cy="4205064"/>
          </a:xfrm>
        </p:spPr>
        <p:txBody>
          <a:bodyPr>
            <a:normAutofit fontScale="92500"/>
          </a:bodyPr>
          <a:lstStyle/>
          <a:p>
            <a:pPr marL="0" indent="0">
              <a:buNone/>
            </a:pPr>
            <a:r>
              <a:rPr lang="de-DE" altLang="de-DE" sz="4400" b="1" dirty="0" err="1" smtClean="0">
                <a:solidFill>
                  <a:srgbClr val="002060"/>
                </a:solidFill>
                <a:cs typeface="Times New Roman" pitchFamily="18" charset="0"/>
              </a:rPr>
              <a:t>III.b</a:t>
            </a:r>
            <a:endParaRPr lang="de-DE" altLang="de-DE" sz="4400" b="1" dirty="0" smtClean="0">
              <a:solidFill>
                <a:srgbClr val="002060"/>
              </a:solidFill>
              <a:cs typeface="Times New Roman" pitchFamily="18" charset="0"/>
            </a:endParaRPr>
          </a:p>
          <a:p>
            <a:pPr marL="0" indent="0">
              <a:buNone/>
            </a:pPr>
            <a:r>
              <a:rPr lang="de-DE" altLang="de-DE" sz="4400" b="1" dirty="0">
                <a:solidFill>
                  <a:srgbClr val="002060"/>
                </a:solidFill>
                <a:cs typeface="Times New Roman" pitchFamily="18" charset="0"/>
              </a:rPr>
              <a:t>Vorschlag für teilnehmeraktivierende Elemente </a:t>
            </a:r>
            <a:r>
              <a:rPr lang="de-DE" altLang="de-DE" sz="4400" dirty="0" smtClean="0">
                <a:solidFill>
                  <a:srgbClr val="002060"/>
                </a:solidFill>
                <a:cs typeface="Times New Roman" pitchFamily="18" charset="0"/>
              </a:rPr>
              <a:t>zum schulinternen Arbeitsplan im Fach Deutsch </a:t>
            </a:r>
            <a:r>
              <a:rPr lang="de-DE" sz="3600" dirty="0" smtClean="0"/>
              <a:t/>
            </a:r>
            <a:br>
              <a:rPr lang="de-DE" sz="3600" dirty="0" smtClean="0"/>
            </a:br>
            <a:r>
              <a:rPr lang="de-DE" sz="3600" dirty="0" smtClean="0"/>
              <a:t/>
            </a:r>
            <a:br>
              <a:rPr lang="de-DE" sz="3600" dirty="0" smtClean="0"/>
            </a:br>
            <a:endParaRPr lang="de-DE" sz="4400" dirty="0" smtClean="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51</a:t>
            </a:fld>
            <a:endParaRPr lang="de-DE"/>
          </a:p>
        </p:txBody>
      </p:sp>
    </p:spTree>
    <p:extLst>
      <p:ext uri="{BB962C8B-B14F-4D97-AF65-F5344CB8AC3E}">
        <p14:creationId xmlns:p14="http://schemas.microsoft.com/office/powerpoint/2010/main" val="7824895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755576" y="908720"/>
            <a:ext cx="7734300" cy="646331"/>
          </a:xfrm>
          <a:prstGeom prst="rect">
            <a:avLst/>
          </a:prstGeom>
          <a:noFill/>
        </p:spPr>
        <p:txBody>
          <a:bodyPr wrap="square" rtlCol="0">
            <a:spAutoFit/>
          </a:bodyPr>
          <a:lstStyle/>
          <a:p>
            <a:pPr>
              <a:defRPr/>
            </a:pPr>
            <a:r>
              <a:rPr lang="de-DE" b="1" dirty="0" smtClean="0">
                <a:solidFill>
                  <a:srgbClr val="FF0000"/>
                </a:solidFill>
                <a:latin typeface="Calibri"/>
              </a:rPr>
              <a:t>Auf dem Weg zum schulinternen Lehrplan:</a:t>
            </a:r>
            <a:r>
              <a:rPr lang="de-DE" b="1" dirty="0" smtClean="0">
                <a:solidFill>
                  <a:prstClr val="black"/>
                </a:solidFill>
                <a:latin typeface="Calibri"/>
              </a:rPr>
              <a:t> </a:t>
            </a:r>
            <a:r>
              <a:rPr lang="de-DE" b="1" dirty="0">
                <a:solidFill>
                  <a:prstClr val="black"/>
                </a:solidFill>
                <a:latin typeface="Calibri"/>
              </a:rPr>
              <a:t>Tauschen Sie sich zu dem </a:t>
            </a:r>
            <a:r>
              <a:rPr lang="de-DE" altLang="de-DE" b="1" dirty="0">
                <a:solidFill>
                  <a:prstClr val="black"/>
                </a:solidFill>
                <a:latin typeface="Calibri"/>
              </a:rPr>
              <a:t>Vorschlag für die Weiterarbeit in der Schule </a:t>
            </a:r>
            <a:r>
              <a:rPr lang="de-DE" b="1" dirty="0">
                <a:solidFill>
                  <a:prstClr val="black"/>
                </a:solidFill>
                <a:latin typeface="Calibri"/>
              </a:rPr>
              <a:t>aus und planen Sie Ihre nächsten Schritte</a:t>
            </a:r>
            <a:r>
              <a:rPr lang="de-DE" altLang="de-DE" b="1" dirty="0">
                <a:solidFill>
                  <a:prstClr val="black"/>
                </a:solidFill>
                <a:latin typeface="Calibri"/>
              </a:rPr>
              <a:t>. </a:t>
            </a:r>
          </a:p>
        </p:txBody>
      </p:sp>
      <p:sp>
        <p:nvSpPr>
          <p:cNvPr id="7" name="Textfeld 6"/>
          <p:cNvSpPr txBox="1"/>
          <p:nvPr/>
        </p:nvSpPr>
        <p:spPr>
          <a:xfrm>
            <a:off x="1519677" y="1970542"/>
            <a:ext cx="6048672" cy="4224233"/>
          </a:xfrm>
          <a:prstGeom prst="rect">
            <a:avLst/>
          </a:prstGeom>
          <a:noFill/>
        </p:spPr>
        <p:txBody>
          <a:bodyPr wrap="square" rtlCol="0">
            <a:spAutoFit/>
          </a:bodyPr>
          <a:lstStyle/>
          <a:p>
            <a:pPr marL="385763" indent="-385763">
              <a:buFont typeface="+mj-lt"/>
              <a:buAutoNum type="arabicPeriod"/>
              <a:defRPr/>
            </a:pPr>
            <a:r>
              <a:rPr lang="de-DE" altLang="de-DE" sz="2250" dirty="0">
                <a:solidFill>
                  <a:prstClr val="black"/>
                </a:solidFill>
                <a:latin typeface="Calibri"/>
              </a:rPr>
              <a:t>Vorstellen des </a:t>
            </a:r>
            <a:r>
              <a:rPr lang="de-DE" altLang="de-DE" sz="2250" b="1" dirty="0">
                <a:solidFill>
                  <a:prstClr val="black"/>
                </a:solidFill>
                <a:latin typeface="Calibri"/>
              </a:rPr>
              <a:t>Lehrplans</a:t>
            </a:r>
            <a:r>
              <a:rPr lang="de-DE" altLang="de-DE" sz="2250" dirty="0">
                <a:solidFill>
                  <a:prstClr val="black"/>
                </a:solidFill>
                <a:latin typeface="Calibri"/>
              </a:rPr>
              <a:t> </a:t>
            </a:r>
            <a:r>
              <a:rPr lang="de-DE" altLang="de-DE" sz="2250" i="1" dirty="0">
                <a:solidFill>
                  <a:prstClr val="black"/>
                </a:solidFill>
                <a:latin typeface="Calibri"/>
              </a:rPr>
              <a:t>(Grundlage: </a:t>
            </a:r>
            <a:r>
              <a:rPr lang="de-DE" altLang="de-DE" sz="2250" i="1" dirty="0" err="1">
                <a:solidFill>
                  <a:prstClr val="black"/>
                </a:solidFill>
                <a:latin typeface="Calibri"/>
              </a:rPr>
              <a:t>ppt</a:t>
            </a:r>
            <a:r>
              <a:rPr lang="de-DE" altLang="de-DE" sz="2250" i="1" dirty="0">
                <a:solidFill>
                  <a:prstClr val="black"/>
                </a:solidFill>
                <a:latin typeface="Calibri"/>
              </a:rPr>
              <a:t>)</a:t>
            </a:r>
          </a:p>
          <a:p>
            <a:pPr marL="385763" indent="-385763">
              <a:buFont typeface="+mj-lt"/>
              <a:buAutoNum type="arabicPeriod"/>
              <a:defRPr/>
            </a:pPr>
            <a:r>
              <a:rPr lang="de-DE" altLang="de-DE" sz="2250" dirty="0">
                <a:solidFill>
                  <a:prstClr val="black"/>
                </a:solidFill>
                <a:latin typeface="Calibri"/>
              </a:rPr>
              <a:t>Unterstützungsmaterialien vorstellen: </a:t>
            </a:r>
            <a:r>
              <a:rPr lang="de-DE" altLang="de-DE" sz="2250" b="1" dirty="0">
                <a:solidFill>
                  <a:prstClr val="black"/>
                </a:solidFill>
                <a:latin typeface="Calibri"/>
              </a:rPr>
              <a:t>Lehrplannavigator</a:t>
            </a:r>
            <a:r>
              <a:rPr lang="de-DE" altLang="de-DE" sz="2250" dirty="0">
                <a:solidFill>
                  <a:prstClr val="black"/>
                </a:solidFill>
                <a:latin typeface="Calibri"/>
              </a:rPr>
              <a:t> mit beispielhaftem schulinternen Lehrplan etc. </a:t>
            </a:r>
            <a:r>
              <a:rPr lang="de-DE" altLang="de-DE" sz="2250" i="1" dirty="0">
                <a:solidFill>
                  <a:prstClr val="black"/>
                </a:solidFill>
                <a:latin typeface="Calibri"/>
              </a:rPr>
              <a:t>(Motto: „Dazu gibt es übrigens schon etwas als Anregung!“)</a:t>
            </a:r>
            <a:r>
              <a:rPr lang="de-DE" altLang="de-DE" sz="2250" dirty="0">
                <a:solidFill>
                  <a:prstClr val="black"/>
                </a:solidFill>
                <a:latin typeface="Calibri"/>
              </a:rPr>
              <a:t> </a:t>
            </a:r>
          </a:p>
          <a:p>
            <a:pPr marL="385763" indent="-385763">
              <a:buFont typeface="+mj-lt"/>
              <a:buAutoNum type="arabicPeriod"/>
              <a:defRPr/>
            </a:pPr>
            <a:r>
              <a:rPr lang="de-DE" altLang="de-DE" sz="2250" dirty="0">
                <a:solidFill>
                  <a:prstClr val="black"/>
                </a:solidFill>
                <a:latin typeface="Calibri"/>
              </a:rPr>
              <a:t>Den eigenen </a:t>
            </a:r>
            <a:r>
              <a:rPr lang="de-DE" altLang="de-DE" sz="2250" b="1" dirty="0">
                <a:solidFill>
                  <a:prstClr val="black"/>
                </a:solidFill>
                <a:latin typeface="Calibri"/>
              </a:rPr>
              <a:t>schulinternen Arbeitsplan </a:t>
            </a:r>
            <a:r>
              <a:rPr lang="de-DE" altLang="de-DE" sz="2250" dirty="0">
                <a:solidFill>
                  <a:prstClr val="black"/>
                </a:solidFill>
                <a:latin typeface="Calibri"/>
              </a:rPr>
              <a:t>prüfen: Was sind unsere Stärken? Wo besteht Handlungsbedarf? </a:t>
            </a:r>
            <a:r>
              <a:rPr lang="de-DE" altLang="de-DE" sz="2250" i="1" dirty="0">
                <a:solidFill>
                  <a:prstClr val="black"/>
                </a:solidFill>
                <a:latin typeface="Calibri"/>
              </a:rPr>
              <a:t> </a:t>
            </a:r>
          </a:p>
          <a:p>
            <a:pPr marL="385763" indent="-385763">
              <a:buFont typeface="+mj-lt"/>
              <a:buAutoNum type="arabicPeriod"/>
              <a:defRPr/>
            </a:pPr>
            <a:r>
              <a:rPr lang="de-DE" altLang="de-DE" sz="2250" dirty="0">
                <a:solidFill>
                  <a:prstClr val="black"/>
                </a:solidFill>
                <a:latin typeface="Calibri"/>
              </a:rPr>
              <a:t>Konkrete </a:t>
            </a:r>
            <a:r>
              <a:rPr lang="de-DE" altLang="de-DE" sz="2250" b="1" dirty="0">
                <a:solidFill>
                  <a:prstClr val="black"/>
                </a:solidFill>
                <a:latin typeface="Calibri"/>
              </a:rPr>
              <a:t>Maßnahmen</a:t>
            </a:r>
            <a:r>
              <a:rPr lang="de-DE" altLang="de-DE" sz="2250" dirty="0">
                <a:solidFill>
                  <a:prstClr val="black"/>
                </a:solidFill>
                <a:latin typeface="Calibri"/>
              </a:rPr>
              <a:t> zur Fortschreibung des schulinternen Arbeitsplans festlegen </a:t>
            </a:r>
            <a:r>
              <a:rPr lang="de-DE" altLang="de-DE" sz="2250" i="1" dirty="0">
                <a:solidFill>
                  <a:prstClr val="black"/>
                </a:solidFill>
                <a:latin typeface="Calibri"/>
              </a:rPr>
              <a:t>(Was? Wer? Wann bzw. bis wann?)</a:t>
            </a:r>
          </a:p>
          <a:p>
            <a:pPr marL="257175" indent="-257175">
              <a:buFont typeface="Arial" panose="020B0604020202020204" pitchFamily="34" charset="0"/>
              <a:buChar char="•"/>
              <a:defRPr/>
            </a:pPr>
            <a:endParaRPr lang="de-DE" altLang="de-DE" sz="2100" i="1" dirty="0">
              <a:solidFill>
                <a:prstClr val="black"/>
              </a:solidFill>
              <a:latin typeface="Calibri"/>
            </a:endParaRPr>
          </a:p>
        </p:txBody>
      </p:sp>
    </p:spTree>
    <p:extLst>
      <p:ext uri="{BB962C8B-B14F-4D97-AF65-F5344CB8AC3E}">
        <p14:creationId xmlns:p14="http://schemas.microsoft.com/office/powerpoint/2010/main" val="13517099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1951" y="982978"/>
            <a:ext cx="8677274" cy="400110"/>
          </a:xfrm>
          <a:prstGeom prst="rect">
            <a:avLst/>
          </a:prstGeom>
          <a:noFill/>
        </p:spPr>
        <p:txBody>
          <a:bodyPr wrap="square" rtlCol="0">
            <a:spAutoFit/>
          </a:bodyPr>
          <a:lstStyle/>
          <a:p>
            <a:pPr>
              <a:defRPr/>
            </a:pPr>
            <a:r>
              <a:rPr lang="de-DE" sz="2000" b="1" dirty="0" smtClean="0">
                <a:solidFill>
                  <a:srgbClr val="FF0000"/>
                </a:solidFill>
                <a:latin typeface="Calibri"/>
              </a:rPr>
              <a:t>Kompetenzen, Inhalte, schulische Gegebenheiten: </a:t>
            </a:r>
            <a:r>
              <a:rPr lang="de-DE" sz="2000" b="1" dirty="0" smtClean="0">
                <a:latin typeface="Calibri"/>
              </a:rPr>
              <a:t>Unterrichtsvorhaben </a:t>
            </a:r>
            <a:r>
              <a:rPr lang="de-DE" sz="2000" b="1" dirty="0">
                <a:latin typeface="Calibri"/>
              </a:rPr>
              <a:t>planen</a:t>
            </a:r>
          </a:p>
        </p:txBody>
      </p:sp>
      <p:sp>
        <p:nvSpPr>
          <p:cNvPr id="9" name="Textfeld 8"/>
          <p:cNvSpPr txBox="1"/>
          <p:nvPr/>
        </p:nvSpPr>
        <p:spPr>
          <a:xfrm>
            <a:off x="361950" y="1592797"/>
            <a:ext cx="2486025" cy="3693319"/>
          </a:xfrm>
          <a:prstGeom prst="rect">
            <a:avLst/>
          </a:prstGeom>
          <a:noFill/>
        </p:spPr>
        <p:txBody>
          <a:bodyPr wrap="square" rtlCol="0">
            <a:spAutoFit/>
          </a:bodyPr>
          <a:lstStyle/>
          <a:p>
            <a:r>
              <a:rPr lang="de-DE" b="1" dirty="0">
                <a:solidFill>
                  <a:prstClr val="black"/>
                </a:solidFill>
              </a:rPr>
              <a:t>Entwickeln Sie mit Ihrem Nachbarn / Ihrer </a:t>
            </a:r>
          </a:p>
          <a:p>
            <a:r>
              <a:rPr lang="de-DE" b="1" dirty="0">
                <a:solidFill>
                  <a:prstClr val="black"/>
                </a:solidFill>
              </a:rPr>
              <a:t>Nachbarin eine Grundidee für ein </a:t>
            </a:r>
          </a:p>
          <a:p>
            <a:r>
              <a:rPr lang="de-DE" b="1" dirty="0">
                <a:solidFill>
                  <a:prstClr val="black"/>
                </a:solidFill>
              </a:rPr>
              <a:t>Unterrichtsvorhaben zum Thema </a:t>
            </a:r>
          </a:p>
          <a:p>
            <a:r>
              <a:rPr lang="de-DE" dirty="0" smtClean="0">
                <a:solidFill>
                  <a:prstClr val="black"/>
                </a:solidFill>
                <a:latin typeface="+mj-lt"/>
              </a:rPr>
              <a:t>„</a:t>
            </a:r>
            <a:r>
              <a:rPr lang="de-DE" dirty="0" smtClean="0">
                <a:latin typeface="+mj-lt"/>
              </a:rPr>
              <a:t>Das </a:t>
            </a:r>
            <a:r>
              <a:rPr lang="de-DE" dirty="0">
                <a:latin typeface="+mj-lt"/>
              </a:rPr>
              <a:t>ist eine Nachricht wert! – Nachrichten verstehen und verfassen, die mediale Verbreitung von Nachrichten </a:t>
            </a:r>
            <a:r>
              <a:rPr lang="de-DE" dirty="0" smtClean="0">
                <a:latin typeface="+mj-lt"/>
              </a:rPr>
              <a:t>reflektieren“</a:t>
            </a:r>
            <a:endParaRPr lang="de-DE" dirty="0">
              <a:solidFill>
                <a:prstClr val="black"/>
              </a:solidFill>
              <a:latin typeface="+mj-lt"/>
            </a:endParaRPr>
          </a:p>
        </p:txBody>
      </p:sp>
      <p:graphicFrame>
        <p:nvGraphicFramePr>
          <p:cNvPr id="4" name="Tabelle 3"/>
          <p:cNvGraphicFramePr>
            <a:graphicFrameLocks noGrp="1"/>
          </p:cNvGraphicFramePr>
          <p:nvPr>
            <p:extLst>
              <p:ext uri="{D42A27DB-BD31-4B8C-83A1-F6EECF244321}">
                <p14:modId xmlns:p14="http://schemas.microsoft.com/office/powerpoint/2010/main" val="4083495445"/>
              </p:ext>
            </p:extLst>
          </p:nvPr>
        </p:nvGraphicFramePr>
        <p:xfrm>
          <a:off x="2987824" y="1484784"/>
          <a:ext cx="5946762" cy="4824536"/>
        </p:xfrm>
        <a:graphic>
          <a:graphicData uri="http://schemas.openxmlformats.org/drawingml/2006/table">
            <a:tbl>
              <a:tblPr firstRow="1" firstCol="1" bandRow="1"/>
              <a:tblGrid>
                <a:gridCol w="2880320">
                  <a:extLst>
                    <a:ext uri="{9D8B030D-6E8A-4147-A177-3AD203B41FA5}">
                      <a16:colId xmlns:a16="http://schemas.microsoft.com/office/drawing/2014/main" val="2516650135"/>
                    </a:ext>
                  </a:extLst>
                </a:gridCol>
                <a:gridCol w="746125">
                  <a:extLst>
                    <a:ext uri="{9D8B030D-6E8A-4147-A177-3AD203B41FA5}">
                      <a16:colId xmlns:a16="http://schemas.microsoft.com/office/drawing/2014/main" val="23756086"/>
                    </a:ext>
                  </a:extLst>
                </a:gridCol>
                <a:gridCol w="1154331">
                  <a:extLst>
                    <a:ext uri="{9D8B030D-6E8A-4147-A177-3AD203B41FA5}">
                      <a16:colId xmlns:a16="http://schemas.microsoft.com/office/drawing/2014/main" val="502858772"/>
                    </a:ext>
                  </a:extLst>
                </a:gridCol>
                <a:gridCol w="1165986">
                  <a:extLst>
                    <a:ext uri="{9D8B030D-6E8A-4147-A177-3AD203B41FA5}">
                      <a16:colId xmlns:a16="http://schemas.microsoft.com/office/drawing/2014/main" val="3666862786"/>
                    </a:ext>
                  </a:extLst>
                </a:gridCol>
              </a:tblGrid>
              <a:tr h="523170">
                <a:tc gridSpan="2">
                  <a:txBody>
                    <a:bodyPr/>
                    <a:lstStyle/>
                    <a:p>
                      <a:pPr>
                        <a:spcAft>
                          <a:spcPts val="0"/>
                        </a:spcAft>
                      </a:pPr>
                      <a:r>
                        <a:rPr lang="de-DE" sz="1100" b="1" kern="1200" dirty="0" smtClean="0">
                          <a:solidFill>
                            <a:schemeClr val="tx1"/>
                          </a:solidFill>
                          <a:effectLst/>
                          <a:latin typeface="+mn-lt"/>
                          <a:ea typeface="+mn-ea"/>
                          <a:cs typeface="+mn-cs"/>
                        </a:rPr>
                        <a:t>Das ist eine Nachricht wert! – Nachrichten verstehen und verfassen, die mediale Verbreitung von Nachrichten reflektieren</a:t>
                      </a:r>
                      <a:endParaRPr lang="de-DE" sz="1100" b="1" dirty="0">
                        <a:effectLst/>
                        <a:latin typeface="Calibri" panose="020F0502020204030204" pitchFamily="34" charset="0"/>
                        <a:ea typeface="Calibri" panose="020F0502020204030204" pitchFamily="34" charset="0"/>
                        <a:cs typeface="Arial" panose="020B0604020202020204" pitchFamily="34" charset="0"/>
                      </a:endParaRPr>
                    </a:p>
                  </a:txBody>
                  <a:tcPr marL="60219" marR="60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de-DE"/>
                    </a:p>
                  </a:txBody>
                  <a:tcPr/>
                </a:tc>
                <a:tc>
                  <a:txBody>
                    <a:bodyPr/>
                    <a:lstStyle/>
                    <a:p>
                      <a:pPr>
                        <a:spcAft>
                          <a:spcPts val="0"/>
                        </a:spcAft>
                      </a:pPr>
                      <a:r>
                        <a:rPr lang="de-DE" sz="1100" b="1">
                          <a:effectLst/>
                          <a:latin typeface="Calibri" panose="020F0502020204030204" pitchFamily="34" charset="0"/>
                          <a:ea typeface="Calibri" panose="020F0502020204030204" pitchFamily="34" charset="0"/>
                          <a:cs typeface="Arial" panose="020B0604020202020204" pitchFamily="34" charset="0"/>
                        </a:rPr>
                        <a:t>Zeitumfang: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100">
                          <a:effectLst/>
                          <a:latin typeface="Calibri" panose="020F0502020204030204" pitchFamily="34" charset="0"/>
                          <a:ea typeface="Calibri" panose="020F0502020204030204" pitchFamily="34" charset="0"/>
                          <a:cs typeface="Arial" panose="020B0604020202020204" pitchFamily="34" charset="0"/>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60219" marR="60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spcAft>
                          <a:spcPts val="0"/>
                        </a:spcAft>
                      </a:pPr>
                      <a:r>
                        <a:rPr lang="de-DE" sz="1100" b="1" dirty="0">
                          <a:effectLst/>
                          <a:latin typeface="Calibri" panose="020F0502020204030204" pitchFamily="34" charset="0"/>
                          <a:ea typeface="Calibri" panose="020F0502020204030204" pitchFamily="34" charset="0"/>
                          <a:cs typeface="Arial" panose="020B0604020202020204" pitchFamily="34" charset="0"/>
                        </a:rPr>
                        <a:t>Klasse/Jahrgang</a:t>
                      </a:r>
                      <a:r>
                        <a:rPr lang="de-DE" sz="1100" b="1" dirty="0" smtClean="0">
                          <a:effectLst/>
                          <a:latin typeface="Calibri" panose="020F0502020204030204" pitchFamily="34" charset="0"/>
                          <a:ea typeface="Calibri" panose="020F0502020204030204" pitchFamily="34" charset="0"/>
                          <a:cs typeface="Arial" panose="020B0604020202020204" pitchFamily="34" charset="0"/>
                        </a:rPr>
                        <a:t>:</a:t>
                      </a:r>
                    </a:p>
                    <a:p>
                      <a:pPr>
                        <a:spcAft>
                          <a:spcPts val="0"/>
                        </a:spcAft>
                      </a:pPr>
                      <a:r>
                        <a:rPr lang="de-DE" sz="1100" b="1" dirty="0" smtClean="0">
                          <a:effectLst/>
                          <a:latin typeface="Calibri" panose="020F0502020204030204" pitchFamily="34" charset="0"/>
                          <a:ea typeface="Calibri" panose="020F0502020204030204" pitchFamily="34" charset="0"/>
                          <a:cs typeface="Arial" panose="020B0604020202020204" pitchFamily="34" charset="0"/>
                        </a:rPr>
                        <a:t>3/4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0219" marR="60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549693765"/>
                  </a:ext>
                </a:extLst>
              </a:tr>
              <a:tr h="2342770">
                <a:tc gridSpan="4">
                  <a:txBody>
                    <a:bodyPr/>
                    <a:lstStyle/>
                    <a:p>
                      <a:pPr>
                        <a:spcAft>
                          <a:spcPts val="0"/>
                        </a:spcAft>
                      </a:pPr>
                      <a:r>
                        <a:rPr lang="de-DE" sz="1100" b="1" dirty="0">
                          <a:effectLst/>
                          <a:latin typeface="Calibri" panose="020F0502020204030204" pitchFamily="34" charset="0"/>
                          <a:ea typeface="Calibri" panose="020F0502020204030204" pitchFamily="34" charset="0"/>
                          <a:cs typeface="Arial" panose="020B0604020202020204" pitchFamily="34" charset="0"/>
                        </a:rPr>
                        <a:t>Kompetenzen</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100" b="1" dirty="0">
                          <a:effectLst/>
                          <a:latin typeface="Calibri" panose="020F0502020204030204" pitchFamily="34" charset="0"/>
                          <a:ea typeface="Calibri" panose="020F0502020204030204" pitchFamily="34" charset="0"/>
                          <a:cs typeface="Arial" panose="020B0604020202020204" pitchFamily="34" charset="0"/>
                        </a:rPr>
                        <a:t>KB 1: Sprechen und Zuhören:</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0"/>
                        </a:spcAft>
                        <a:buFont typeface="Courier New" panose="02070309020205020404" pitchFamily="49" charset="0"/>
                        <a:buChar char="o"/>
                      </a:pPr>
                      <a:r>
                        <a:rPr lang="de-DE" sz="1100" dirty="0">
                          <a:effectLst/>
                          <a:latin typeface="Calibri" panose="020F0502020204030204" pitchFamily="34" charset="0"/>
                          <a:ea typeface="Calibri" panose="020F0502020204030204" pitchFamily="34" charset="0"/>
                          <a:cs typeface="Arial" panose="020B0604020202020204" pitchFamily="34" charset="0"/>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0"/>
                        </a:spcAft>
                        <a:buFont typeface="Courier New" panose="02070309020205020404" pitchFamily="49" charset="0"/>
                        <a:buChar char="o"/>
                      </a:pPr>
                      <a:r>
                        <a:rPr lang="de-DE" sz="1100" dirty="0">
                          <a:effectLst/>
                          <a:latin typeface="Calibri" panose="020F0502020204030204" pitchFamily="34" charset="0"/>
                          <a:ea typeface="Calibri" panose="020F0502020204030204" pitchFamily="34" charset="0"/>
                          <a:cs typeface="Arial" panose="020B0604020202020204" pitchFamily="34" charset="0"/>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100" b="1" dirty="0">
                          <a:effectLst/>
                          <a:latin typeface="Calibri" panose="020F0502020204030204" pitchFamily="34" charset="0"/>
                          <a:ea typeface="Calibri" panose="020F0502020204030204" pitchFamily="34" charset="0"/>
                          <a:cs typeface="Arial" panose="020B0604020202020204" pitchFamily="34" charset="0"/>
                        </a:rPr>
                        <a:t>KB 2: Schreiben:</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0"/>
                        </a:spcAft>
                        <a:buFont typeface="Courier New" panose="02070309020205020404" pitchFamily="49" charset="0"/>
                        <a:buChar char="o"/>
                      </a:pPr>
                      <a:r>
                        <a:rPr lang="de-DE" sz="1100" dirty="0">
                          <a:effectLst/>
                          <a:latin typeface="Calibri" panose="020F0502020204030204" pitchFamily="34" charset="0"/>
                          <a:ea typeface="Calibri" panose="020F0502020204030204" pitchFamily="34" charset="0"/>
                          <a:cs typeface="Arial" panose="020B0604020202020204" pitchFamily="34" charset="0"/>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0"/>
                        </a:spcAft>
                        <a:buFont typeface="Courier New" panose="02070309020205020404" pitchFamily="49" charset="0"/>
                        <a:buChar char="o"/>
                      </a:pPr>
                      <a:r>
                        <a:rPr lang="de-DE" sz="1100" dirty="0">
                          <a:effectLst/>
                          <a:latin typeface="Calibri" panose="020F0502020204030204" pitchFamily="34" charset="0"/>
                          <a:ea typeface="Calibri" panose="020F0502020204030204" pitchFamily="34" charset="0"/>
                          <a:cs typeface="Arial" panose="020B0604020202020204" pitchFamily="34" charset="0"/>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100" b="1" dirty="0">
                          <a:effectLst/>
                          <a:latin typeface="Calibri" panose="020F0502020204030204" pitchFamily="34" charset="0"/>
                          <a:ea typeface="Calibri" panose="020F0502020204030204" pitchFamily="34" charset="0"/>
                          <a:cs typeface="Arial" panose="020B0604020202020204" pitchFamily="34" charset="0"/>
                        </a:rPr>
                        <a:t>KB 3: Lesen – mit Texten und Medien umgehen:</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0"/>
                        </a:spcAft>
                        <a:buFont typeface="Courier New" panose="02070309020205020404" pitchFamily="49" charset="0"/>
                        <a:buChar char="o"/>
                      </a:pPr>
                      <a:r>
                        <a:rPr lang="de-DE" sz="1100" dirty="0">
                          <a:effectLst/>
                          <a:latin typeface="Calibri" panose="020F0502020204030204" pitchFamily="34" charset="0"/>
                          <a:ea typeface="Calibri" panose="020F0502020204030204" pitchFamily="34" charset="0"/>
                          <a:cs typeface="Arial" panose="020B0604020202020204" pitchFamily="34" charset="0"/>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0"/>
                        </a:spcAft>
                        <a:buFont typeface="Courier New" panose="02070309020205020404" pitchFamily="49" charset="0"/>
                        <a:buChar char="o"/>
                      </a:pPr>
                      <a:r>
                        <a:rPr lang="de-DE" sz="1100" dirty="0">
                          <a:effectLst/>
                          <a:latin typeface="Calibri" panose="020F0502020204030204" pitchFamily="34" charset="0"/>
                          <a:ea typeface="Calibri" panose="020F0502020204030204" pitchFamily="34" charset="0"/>
                          <a:cs typeface="Arial" panose="020B0604020202020204" pitchFamily="34" charset="0"/>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100" b="1" dirty="0">
                          <a:effectLst/>
                          <a:latin typeface="Calibri" panose="020F0502020204030204" pitchFamily="34" charset="0"/>
                          <a:ea typeface="Calibri" panose="020F0502020204030204" pitchFamily="34" charset="0"/>
                          <a:cs typeface="Arial" panose="020B0604020202020204" pitchFamily="34" charset="0"/>
                        </a:rPr>
                        <a:t>KB 4: Sprache und Sprachgebrauch untersuchen:</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0"/>
                        </a:spcAft>
                        <a:buFont typeface="Courier New" panose="02070309020205020404" pitchFamily="49" charset="0"/>
                        <a:buChar char="o"/>
                      </a:pPr>
                      <a:r>
                        <a:rPr lang="de-DE" sz="1100" dirty="0">
                          <a:effectLst/>
                          <a:latin typeface="Calibri" panose="020F0502020204030204" pitchFamily="34" charset="0"/>
                          <a:ea typeface="Calibri" panose="020F0502020204030204" pitchFamily="34" charset="0"/>
                          <a:cs typeface="Arial" panose="020B0604020202020204" pitchFamily="34" charset="0"/>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Courier New" panose="02070309020205020404" pitchFamily="49" charset="0"/>
                        <a:buChar char="o"/>
                      </a:pPr>
                      <a:r>
                        <a:rPr lang="de-DE" sz="1100" b="1" dirty="0">
                          <a:effectLst/>
                          <a:latin typeface="Calibri" panose="020F0502020204030204" pitchFamily="34" charset="0"/>
                          <a:ea typeface="Calibri" panose="020F0502020204030204" pitchFamily="34" charset="0"/>
                          <a:cs typeface="Arial" panose="020B0604020202020204" pitchFamily="34" charset="0"/>
                        </a:rPr>
                        <a:t>  </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19" marR="60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713712937"/>
                  </a:ext>
                </a:extLst>
              </a:tr>
              <a:tr h="1012334">
                <a:tc>
                  <a:txBody>
                    <a:bodyPr/>
                    <a:lstStyle/>
                    <a:p>
                      <a:pPr>
                        <a:spcAft>
                          <a:spcPts val="0"/>
                        </a:spcAft>
                      </a:pPr>
                      <a:r>
                        <a:rPr lang="de-DE" sz="1100" b="1" dirty="0">
                          <a:effectLst/>
                          <a:latin typeface="Calibri" panose="020F0502020204030204" pitchFamily="34" charset="0"/>
                          <a:ea typeface="Calibri" panose="020F0502020204030204" pitchFamily="34" charset="0"/>
                          <a:cs typeface="Arial" panose="020B0604020202020204" pitchFamily="34" charset="0"/>
                        </a:rPr>
                        <a:t>Didaktische bzw. methodische Zugänge: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100" dirty="0">
                          <a:effectLst/>
                          <a:latin typeface="Calibri" panose="020F0502020204030204" pitchFamily="34" charset="0"/>
                          <a:ea typeface="Calibri" panose="020F0502020204030204" pitchFamily="34" charset="0"/>
                          <a:cs typeface="Arial" panose="020B0604020202020204" pitchFamily="34" charset="0"/>
                        </a:rPr>
                        <a:t>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0219" marR="60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spcAft>
                          <a:spcPts val="0"/>
                        </a:spcAft>
                      </a:pPr>
                      <a:r>
                        <a:rPr lang="de-DE" sz="1100" b="1">
                          <a:effectLst/>
                          <a:latin typeface="Calibri" panose="020F0502020204030204" pitchFamily="34" charset="0"/>
                          <a:ea typeface="Calibri" panose="020F0502020204030204" pitchFamily="34" charset="0"/>
                          <a:cs typeface="Arial" panose="020B0604020202020204" pitchFamily="34" charset="0"/>
                        </a:rPr>
                        <a:t>Materialien/Medien/außerschulische Angebote:</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06000"/>
                        </a:lnSpc>
                        <a:spcAft>
                          <a:spcPts val="0"/>
                        </a:spcAft>
                      </a:pPr>
                      <a:r>
                        <a:rPr lang="de-DE" sz="1100">
                          <a:effectLst/>
                          <a:latin typeface="Calibri" panose="020F0502020204030204" pitchFamily="34" charset="0"/>
                          <a:ea typeface="Calibri" panose="020F0502020204030204" pitchFamily="34" charset="0"/>
                          <a:cs typeface="Arial" panose="020B0604020202020204" pitchFamily="34" charset="0"/>
                        </a:rPr>
                        <a:t> </a:t>
                      </a:r>
                      <a:endParaRPr lang="de-DE" sz="10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100">
                          <a:effectLst/>
                          <a:latin typeface="Calibri" panose="020F0502020204030204" pitchFamily="34" charset="0"/>
                          <a:ea typeface="Calibri" panose="020F0502020204030204" pitchFamily="34" charset="0"/>
                          <a:cs typeface="Arial" panose="020B0604020202020204" pitchFamily="34" charset="0"/>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100">
                          <a:effectLst/>
                          <a:latin typeface="Calibri" panose="020F0502020204030204" pitchFamily="34" charset="0"/>
                          <a:ea typeface="Calibri" panose="020F0502020204030204" pitchFamily="34" charset="0"/>
                          <a:cs typeface="Arial" panose="020B0604020202020204" pitchFamily="34" charset="0"/>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100">
                          <a:effectLst/>
                          <a:latin typeface="Calibri" panose="020F0502020204030204" pitchFamily="34" charset="0"/>
                          <a:ea typeface="Calibri" panose="020F0502020204030204" pitchFamily="34" charset="0"/>
                          <a:cs typeface="Arial" panose="020B0604020202020204" pitchFamily="34" charset="0"/>
                        </a:rPr>
                        <a:t> </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60219" marR="60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722133299"/>
                  </a:ext>
                </a:extLst>
              </a:tr>
              <a:tr h="946262">
                <a:tc>
                  <a:txBody>
                    <a:bodyPr/>
                    <a:lstStyle/>
                    <a:p>
                      <a:pPr>
                        <a:spcAft>
                          <a:spcPts val="0"/>
                        </a:spcAft>
                      </a:pPr>
                      <a:r>
                        <a:rPr lang="de-DE" sz="1100" b="1" dirty="0">
                          <a:effectLst/>
                          <a:latin typeface="Calibri" panose="020F0502020204030204" pitchFamily="34" charset="0"/>
                          <a:ea typeface="Calibri" panose="020F0502020204030204" pitchFamily="34" charset="0"/>
                          <a:cs typeface="Arial" panose="020B0604020202020204" pitchFamily="34" charset="0"/>
                        </a:rPr>
                        <a:t>Lernerfolgsüberprüfung/ Leistungsbewertung/Feedback: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100" dirty="0">
                          <a:effectLst/>
                          <a:latin typeface="Calibri" panose="020F0502020204030204" pitchFamily="34" charset="0"/>
                          <a:ea typeface="Calibri" panose="020F0502020204030204" pitchFamily="34" charset="0"/>
                          <a:cs typeface="Arial" panose="020B0604020202020204" pitchFamily="34" charset="0"/>
                        </a:rPr>
                        <a:t>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100" dirty="0">
                          <a:effectLst/>
                          <a:latin typeface="Calibri" panose="020F0502020204030204" pitchFamily="34" charset="0"/>
                          <a:ea typeface="Calibri" panose="020F0502020204030204" pitchFamily="34" charset="0"/>
                          <a:cs typeface="Arial" panose="020B0604020202020204" pitchFamily="34" charset="0"/>
                        </a:rPr>
                        <a:t>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100" dirty="0">
                          <a:effectLst/>
                          <a:latin typeface="Calibri" panose="020F0502020204030204" pitchFamily="34" charset="0"/>
                          <a:ea typeface="Calibri" panose="020F0502020204030204" pitchFamily="34" charset="0"/>
                          <a:cs typeface="Arial" panose="020B0604020202020204" pitchFamily="34" charset="0"/>
                        </a:rPr>
                        <a:t>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0219" marR="60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spcAft>
                          <a:spcPts val="0"/>
                        </a:spcAft>
                      </a:pPr>
                      <a:r>
                        <a:rPr lang="de-DE" sz="1100" b="1" dirty="0" smtClean="0">
                          <a:effectLst/>
                          <a:latin typeface="Calibri" panose="020F0502020204030204" pitchFamily="34" charset="0"/>
                          <a:ea typeface="Calibri" panose="020F0502020204030204" pitchFamily="34" charset="0"/>
                          <a:cs typeface="Arial" panose="020B0604020202020204" pitchFamily="34" charset="0"/>
                        </a:rPr>
                        <a:t>Kooperationen</a:t>
                      </a:r>
                      <a:r>
                        <a:rPr lang="de-DE" sz="1100" b="1" dirty="0">
                          <a:effectLst/>
                          <a:latin typeface="Calibri" panose="020F0502020204030204" pitchFamily="34" charset="0"/>
                          <a:ea typeface="Calibri" panose="020F0502020204030204" pitchFamily="34" charset="0"/>
                          <a:cs typeface="Arial" panose="020B0604020202020204" pitchFamily="34" charset="0"/>
                        </a:rPr>
                        <a:t>: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100" dirty="0">
                          <a:effectLst/>
                          <a:latin typeface="Calibri" panose="020F0502020204030204" pitchFamily="34" charset="0"/>
                          <a:ea typeface="Calibri" panose="020F0502020204030204" pitchFamily="34" charset="0"/>
                          <a:cs typeface="Arial" panose="020B0604020202020204" pitchFamily="34" charset="0"/>
                        </a:rPr>
                        <a:t>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100" dirty="0">
                          <a:effectLst/>
                          <a:latin typeface="Calibri" panose="020F0502020204030204" pitchFamily="34" charset="0"/>
                          <a:ea typeface="Calibri" panose="020F0502020204030204" pitchFamily="34" charset="0"/>
                          <a:cs typeface="Arial" panose="020B0604020202020204" pitchFamily="34" charset="0"/>
                        </a:rPr>
                        <a:t>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100" dirty="0">
                          <a:effectLst/>
                          <a:latin typeface="Calibri" panose="020F0502020204030204" pitchFamily="34" charset="0"/>
                          <a:ea typeface="Calibri" panose="020F0502020204030204" pitchFamily="34" charset="0"/>
                          <a:cs typeface="Arial" panose="020B0604020202020204" pitchFamily="34" charset="0"/>
                        </a:rPr>
                        <a:t>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0219" marR="60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981410637"/>
                  </a:ext>
                </a:extLst>
              </a:tr>
            </a:tbl>
          </a:graphicData>
        </a:graphic>
      </p:graphicFrame>
    </p:spTree>
    <p:extLst>
      <p:ext uri="{BB962C8B-B14F-4D97-AF65-F5344CB8AC3E}">
        <p14:creationId xmlns:p14="http://schemas.microsoft.com/office/powerpoint/2010/main" val="9506337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pPr marL="0" indent="0" algn="ctr">
              <a:buNone/>
            </a:pPr>
            <a:endParaRPr lang="de-DE" b="1" dirty="0"/>
          </a:p>
          <a:p>
            <a:pPr marL="0" indent="0" algn="ctr">
              <a:buNone/>
            </a:pPr>
            <a:r>
              <a:rPr lang="de-DE" sz="3600" b="1" dirty="0" smtClean="0"/>
              <a:t>Herzlichen Dank für Ihre Aufmerksamkeit!</a:t>
            </a:r>
          </a:p>
          <a:p>
            <a:pPr marL="0" indent="0" algn="ctr">
              <a:buNone/>
            </a:pPr>
            <a:endParaRPr lang="de-DE" sz="3600" b="1" dirty="0"/>
          </a:p>
        </p:txBody>
      </p:sp>
      <p:sp>
        <p:nvSpPr>
          <p:cNvPr id="4" name="Datumsplatzhalter 3"/>
          <p:cNvSpPr>
            <a:spLocks noGrp="1"/>
          </p:cNvSpPr>
          <p:nvPr>
            <p:ph type="dt" sz="half" idx="10"/>
          </p:nvPr>
        </p:nvSpPr>
        <p:spPr/>
        <p:txBody>
          <a:bodyPr/>
          <a:lstStyle/>
          <a:p>
            <a:r>
              <a:rPr lang="de-DE" dirty="0"/>
              <a:t>Kernlehrplanentwicklung </a:t>
            </a:r>
            <a:r>
              <a:rPr lang="de-DE" dirty="0" smtClean="0"/>
              <a:t> Primarstufe </a:t>
            </a:r>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54</a:t>
            </a:fld>
            <a:endParaRPr lang="de-DE"/>
          </a:p>
        </p:txBody>
      </p:sp>
    </p:spTree>
    <p:extLst>
      <p:ext uri="{BB962C8B-B14F-4D97-AF65-F5344CB8AC3E}">
        <p14:creationId xmlns:p14="http://schemas.microsoft.com/office/powerpoint/2010/main" val="2452067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smtClean="0"/>
              <a:t>Gliederung des Lehrplans </a:t>
            </a:r>
            <a:endParaRPr lang="de-DE" sz="2800" dirty="0"/>
          </a:p>
        </p:txBody>
      </p:sp>
      <p:sp>
        <p:nvSpPr>
          <p:cNvPr id="3" name="Datumsplatzhalter 2"/>
          <p:cNvSpPr>
            <a:spLocks noGrp="1"/>
          </p:cNvSpPr>
          <p:nvPr>
            <p:ph type="dt" sz="half" idx="10"/>
          </p:nvPr>
        </p:nvSpPr>
        <p:spPr/>
        <p:txBody>
          <a:bodyPr/>
          <a:lstStyle/>
          <a:p>
            <a:r>
              <a:rPr lang="de-DE" dirty="0"/>
              <a:t>Lehrplanentwicklung Primarstufe</a:t>
            </a:r>
          </a:p>
        </p:txBody>
      </p:sp>
      <p:sp>
        <p:nvSpPr>
          <p:cNvPr id="4" name="Fußzeilenplatzhalter 3"/>
          <p:cNvSpPr>
            <a:spLocks noGrp="1"/>
          </p:cNvSpPr>
          <p:nvPr>
            <p:ph type="ftr" sz="quarter" idx="11"/>
          </p:nvPr>
        </p:nvSpPr>
        <p:spPr>
          <a:xfrm>
            <a:off x="3419872" y="6356350"/>
            <a:ext cx="2952328" cy="457026"/>
          </a:xfrm>
        </p:spPr>
        <p:txBody>
          <a:bodyPr/>
          <a:lstStyle/>
          <a:p>
            <a:endParaRPr lang="de-DE" dirty="0"/>
          </a:p>
        </p:txBody>
      </p:sp>
      <p:sp>
        <p:nvSpPr>
          <p:cNvPr id="5" name="Foliennummernplatzhalter 4"/>
          <p:cNvSpPr>
            <a:spLocks noGrp="1"/>
          </p:cNvSpPr>
          <p:nvPr>
            <p:ph type="sldNum" sz="quarter" idx="12"/>
          </p:nvPr>
        </p:nvSpPr>
        <p:spPr/>
        <p:txBody>
          <a:bodyPr/>
          <a:lstStyle/>
          <a:p>
            <a:fld id="{512A4277-7E7A-4AAF-BFC7-47646BF5CD0C}" type="slidenum">
              <a:rPr lang="de-DE" smtClean="0"/>
              <a:t>6</a:t>
            </a:fld>
            <a:endParaRPr lang="de-DE"/>
          </a:p>
        </p:txBody>
      </p:sp>
      <p:pic>
        <p:nvPicPr>
          <p:cNvPr id="13" name="Grafik 12"/>
          <p:cNvPicPr>
            <a:picLocks noChangeAspect="1"/>
          </p:cNvPicPr>
          <p:nvPr/>
        </p:nvPicPr>
        <p:blipFill>
          <a:blip r:embed="rId2"/>
          <a:stretch>
            <a:fillRect/>
          </a:stretch>
        </p:blipFill>
        <p:spPr>
          <a:xfrm>
            <a:off x="1331640" y="1772816"/>
            <a:ext cx="6915150" cy="3648075"/>
          </a:xfrm>
          <a:prstGeom prst="rect">
            <a:avLst/>
          </a:prstGeom>
        </p:spPr>
      </p:pic>
    </p:spTree>
    <p:extLst>
      <p:ext uri="{BB962C8B-B14F-4D97-AF65-F5344CB8AC3E}">
        <p14:creationId xmlns:p14="http://schemas.microsoft.com/office/powerpoint/2010/main" val="2797701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1: Aufgaben und Ziele des Faches</a:t>
            </a: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verdeutlichen den Beitrag eines Faches zum Bildungsauftrag der Primarstufe,</a:t>
            </a:r>
          </a:p>
          <a:p>
            <a:r>
              <a:rPr lang="de-DE" dirty="0"/>
              <a:t>b</a:t>
            </a:r>
            <a:r>
              <a:rPr lang="de-DE" dirty="0" smtClean="0"/>
              <a:t>enennen und erläutern das übergreifende Ziel/die übergreifende Kompetenz des Faches,</a:t>
            </a:r>
          </a:p>
          <a:p>
            <a:r>
              <a:rPr lang="de-DE" dirty="0" smtClean="0"/>
              <a:t>leisten Aussagen zu fachspezifischem Lehren und Lernen,</a:t>
            </a:r>
          </a:p>
          <a:p>
            <a:r>
              <a:rPr lang="de-DE" dirty="0" smtClean="0"/>
              <a:t>bringen fachliche Anforderungen mit den Lebensperspektiven der Schülerinnen und Schüler in einen Zusammenhang,</a:t>
            </a:r>
          </a:p>
          <a:p>
            <a:r>
              <a:rPr lang="de-DE" dirty="0" smtClean="0"/>
              <a:t>begründen Kompetenzerwartungen und Anforderungen an die Schülerinnen und Schüler.</a:t>
            </a:r>
          </a:p>
          <a:p>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7</a:t>
            </a:fld>
            <a:endParaRPr lang="de-DE"/>
          </a:p>
        </p:txBody>
      </p:sp>
    </p:spTree>
    <p:extLst>
      <p:ext uri="{BB962C8B-B14F-4D97-AF65-F5344CB8AC3E}">
        <p14:creationId xmlns:p14="http://schemas.microsoft.com/office/powerpoint/2010/main" val="996740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1: Für alle Fächer </a:t>
            </a:r>
            <a:endParaRPr lang="de-DE" dirty="0"/>
          </a:p>
        </p:txBody>
      </p:sp>
      <p:sp>
        <p:nvSpPr>
          <p:cNvPr id="3" name="Inhaltsplatzhalter 2"/>
          <p:cNvSpPr>
            <a:spLocks noGrp="1"/>
          </p:cNvSpPr>
          <p:nvPr>
            <p:ph idx="1"/>
          </p:nvPr>
        </p:nvSpPr>
        <p:spPr/>
        <p:txBody>
          <a:bodyPr>
            <a:normAutofit lnSpcReduction="10000"/>
          </a:bodyPr>
          <a:lstStyle/>
          <a:p>
            <a:r>
              <a:rPr lang="de-DE" b="1" dirty="0" smtClean="0"/>
              <a:t>Gemeinsames Lernen </a:t>
            </a:r>
          </a:p>
          <a:p>
            <a:pPr marL="0" indent="0">
              <a:buNone/>
            </a:pPr>
            <a:r>
              <a:rPr lang="de-DE" dirty="0" smtClean="0"/>
              <a:t>„Es </a:t>
            </a:r>
            <a:r>
              <a:rPr lang="de-DE" dirty="0"/>
              <a:t>ist Aufgabe der Primarstufe, die Fähigkeiten, Interessen und Neigungen aller Schülerinnen und Schüler aufzugreifen und sie mit den Anforderungen fachlichen und fächerübergreifenden Lernens zu verbinden. Die in den Lehrplänen beschriebenen Kompetenzerwartungen stellen daher eine Bezugsnorm für das Gemeinsame Lernen dar, da die Kompetenzen in unterschiedlichem Umfang und in unterschiedlicher Höhe und Komplexität erworben werden</a:t>
            </a:r>
            <a:r>
              <a:rPr lang="de-DE" dirty="0" smtClean="0"/>
              <a:t>.“</a:t>
            </a:r>
            <a:endParaRPr lang="de-DE" dirty="0"/>
          </a:p>
          <a:p>
            <a:pPr marL="0" indent="0">
              <a:buNone/>
            </a:pPr>
            <a:endParaRPr lang="de-DE" dirty="0"/>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8</a:t>
            </a:fld>
            <a:endParaRPr lang="de-DE"/>
          </a:p>
        </p:txBody>
      </p:sp>
    </p:spTree>
    <p:extLst>
      <p:ext uri="{BB962C8B-B14F-4D97-AF65-F5344CB8AC3E}">
        <p14:creationId xmlns:p14="http://schemas.microsoft.com/office/powerpoint/2010/main" val="1802046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1: Für alle Fächer </a:t>
            </a:r>
            <a:endParaRPr lang="de-DE" dirty="0"/>
          </a:p>
        </p:txBody>
      </p:sp>
      <p:sp>
        <p:nvSpPr>
          <p:cNvPr id="3" name="Inhaltsplatzhalter 2"/>
          <p:cNvSpPr>
            <a:spLocks noGrp="1"/>
          </p:cNvSpPr>
          <p:nvPr>
            <p:ph idx="1"/>
          </p:nvPr>
        </p:nvSpPr>
        <p:spPr/>
        <p:txBody>
          <a:bodyPr>
            <a:normAutofit/>
          </a:bodyPr>
          <a:lstStyle/>
          <a:p>
            <a:r>
              <a:rPr lang="de-DE" b="1" dirty="0" smtClean="0"/>
              <a:t>Sprachbildung </a:t>
            </a:r>
          </a:p>
          <a:p>
            <a:pPr marL="0" indent="0">
              <a:buNone/>
            </a:pPr>
            <a:r>
              <a:rPr lang="de-DE" dirty="0" smtClean="0"/>
              <a:t>„</a:t>
            </a:r>
            <a:r>
              <a:rPr lang="de-DE" dirty="0"/>
              <a:t>Da in allen Fächern der Primarstufe fachliches und sprachliches Lernen eng miteinander verknüpft sind, ist es die gemeinsame Aufgabe und Verantwortung aller Fächer, die bildungssprachlichen Kompetenzen aller Schülerinnen und Schüler als wesentliche Voraussetzung zum Lernen und für den Schulerfolg zu entwickeln und zu stärken. Mehrsprachigkeit wird dabei als Ressource für die sprachliche Bildung verstanden.“</a:t>
            </a:r>
          </a:p>
        </p:txBody>
      </p:sp>
      <p:sp>
        <p:nvSpPr>
          <p:cNvPr id="4" name="Datumsplatzhalter 3"/>
          <p:cNvSpPr>
            <a:spLocks noGrp="1"/>
          </p:cNvSpPr>
          <p:nvPr>
            <p:ph type="dt" sz="half" idx="10"/>
          </p:nvPr>
        </p:nvSpPr>
        <p:spPr/>
        <p:txBody>
          <a:bodyPr/>
          <a:lstStyle/>
          <a:p>
            <a:r>
              <a:rPr lang="de-DE" dirty="0"/>
              <a:t>Lehrplanentwicklung Primarstufe</a:t>
            </a:r>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512A4277-7E7A-4AAF-BFC7-47646BF5CD0C}" type="slidenum">
              <a:rPr lang="de-DE" smtClean="0"/>
              <a:t>9</a:t>
            </a:fld>
            <a:endParaRPr lang="de-DE"/>
          </a:p>
        </p:txBody>
      </p:sp>
    </p:spTree>
    <p:extLst>
      <p:ext uri="{BB962C8B-B14F-4D97-AF65-F5344CB8AC3E}">
        <p14:creationId xmlns:p14="http://schemas.microsoft.com/office/powerpoint/2010/main" val="1143944829"/>
      </p:ext>
    </p:extLst>
  </p:cSld>
  <p:clrMapOvr>
    <a:masterClrMapping/>
  </p:clrMapOvr>
</p:sld>
</file>

<file path=ppt/theme/theme1.xml><?xml version="1.0" encoding="utf-8"?>
<a:theme xmlns:a="http://schemas.openxmlformats.org/drawingml/2006/main" name="QUA-LiS_Vorlage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QUA-LiS_Vorlage_weiss</Template>
  <TotalTime>0</TotalTime>
  <Words>3084</Words>
  <PresentationFormat>Bildschirmpräsentation (4:3)</PresentationFormat>
  <Paragraphs>455</Paragraphs>
  <Slides>54</Slides>
  <Notes>19</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54</vt:i4>
      </vt:variant>
    </vt:vector>
  </HeadingPairs>
  <TitlesOfParts>
    <vt:vector size="62" baseType="lpstr">
      <vt:lpstr>Arial</vt:lpstr>
      <vt:lpstr>Calibri</vt:lpstr>
      <vt:lpstr>Courier New</vt:lpstr>
      <vt:lpstr>Symbol</vt:lpstr>
      <vt:lpstr>Times New Roman</vt:lpstr>
      <vt:lpstr>Wingdings</vt:lpstr>
      <vt:lpstr>ヒラギノ角ゴ Pro W3</vt:lpstr>
      <vt:lpstr>QUA-LiS_Vorlage_weiss</vt:lpstr>
      <vt:lpstr>Neue Lehrpläne für die Primarstufe</vt:lpstr>
      <vt:lpstr>Agenda</vt:lpstr>
      <vt:lpstr>I. Lehrplankonstrukt</vt:lpstr>
      <vt:lpstr>Merkmale der Lehrpläne</vt:lpstr>
      <vt:lpstr>Merkmale von kompetenzorientierten Lehrplänen</vt:lpstr>
      <vt:lpstr>Gliederung des Lehrplans </vt:lpstr>
      <vt:lpstr>Kapitel 1: Aufgaben und Ziele des Faches</vt:lpstr>
      <vt:lpstr>Kapitel 1: Für alle Fächer </vt:lpstr>
      <vt:lpstr>Kapitel 1: Für alle Fächer </vt:lpstr>
      <vt:lpstr>Kapitel 2.1: Bereiche in den Fächern D, M und E</vt:lpstr>
      <vt:lpstr>Kapitel 2.1: Bereiche in SU, Mu, Ku, KR, ER, SP und Praktische Philosophie</vt:lpstr>
      <vt:lpstr>Kapitel 2.2: Kompetenzerwartungen</vt:lpstr>
      <vt:lpstr>Kapitel 3: Leistungen fördern und bewerten </vt:lpstr>
      <vt:lpstr>   Prinzipien der Weiterentwicklung und Veränderungen </vt:lpstr>
      <vt:lpstr>Kompetenzformulierungen </vt:lpstr>
      <vt:lpstr>Aktualisierung </vt:lpstr>
      <vt:lpstr>Anpassung der Struktur an Lehrpläne anderer Schulformen </vt:lpstr>
      <vt:lpstr>Ausschärfung der Fachlichkeit</vt:lpstr>
      <vt:lpstr>Berücksichtigung der Querschnittsaufgaben u. a. </vt:lpstr>
      <vt:lpstr>Einbindung der Querschnittsaufgaben</vt:lpstr>
      <vt:lpstr>Fachliche Einbindung des MKR</vt:lpstr>
      <vt:lpstr>Fachliche Einbindung RV Verbraucherbildung</vt:lpstr>
      <vt:lpstr>PowerPoint-Präsentation</vt:lpstr>
      <vt:lpstr>Schulinterne Arbeitspläne - rechtlicher Rahmen</vt:lpstr>
      <vt:lpstr>Schulinterne Arbeitspläne - rechtlicher Rahmen</vt:lpstr>
      <vt:lpstr>Merkmale schulinterner Arbeitspläne </vt:lpstr>
      <vt:lpstr>Merkmale schulinterner Arbeitspläne</vt:lpstr>
      <vt:lpstr>Weitere Hinweise zu schulinternen Arbeitsplänen </vt:lpstr>
      <vt:lpstr>Gliederung des schulinternen Beispielarbeitsplans </vt:lpstr>
      <vt:lpstr>Materialien im Lehrplannavigator</vt:lpstr>
      <vt:lpstr>PowerPoint-Präsentation</vt:lpstr>
      <vt:lpstr>PowerPoint-Präsentation</vt:lpstr>
      <vt:lpstr>Deutsch – Aufgaben und Ziele des Faches</vt:lpstr>
      <vt:lpstr>Die wichtigsten Kontinuitäten</vt:lpstr>
      <vt:lpstr>Die wichtigsten Aspekte der Weiterentwicklung </vt:lpstr>
      <vt:lpstr>Vorläuferfähigkeiten für das Fach Deutsch</vt:lpstr>
      <vt:lpstr>Ausschärfung der Fachlichkeit </vt:lpstr>
      <vt:lpstr>Fachliche Umsetzung MKR </vt:lpstr>
      <vt:lpstr>Fachliche Umsetzung Verbraucherbildung </vt:lpstr>
      <vt:lpstr>PowerPoint-Präsentation</vt:lpstr>
      <vt:lpstr>PowerPoint-Präsentation</vt:lpstr>
      <vt:lpstr>PowerPoint-Präsentation</vt:lpstr>
      <vt:lpstr>PowerPoint-Präsentation</vt:lpstr>
      <vt:lpstr>PowerPoint-Präsentation</vt:lpstr>
      <vt:lpstr>Schulinterne Arbeitspläne – rechtlicher Rahmen</vt:lpstr>
      <vt:lpstr>Schulinterne Arbeitspläne – rechtlicher Rahmen</vt:lpstr>
      <vt:lpstr>Merkmale schulinterner Arbeitspläne </vt:lpstr>
      <vt:lpstr>Merkmale schulinterner Arbeitspläne</vt:lpstr>
      <vt:lpstr>Gliederung des schulinternen Beispielarbeitsplans </vt:lpstr>
      <vt:lpstr>Materialien im Lehrplannavigator</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2021-06-25T06:42:51Z</cp:lastPrinted>
  <dcterms:created xsi:type="dcterms:W3CDTF">2018-01-17T08:49:04Z</dcterms:created>
  <dcterms:modified xsi:type="dcterms:W3CDTF">2021-07-05T08:29:08Z</dcterms:modified>
</cp:coreProperties>
</file>