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264" r:id="rId3"/>
    <p:sldId id="292" r:id="rId4"/>
    <p:sldId id="265" r:id="rId5"/>
    <p:sldId id="266" r:id="rId6"/>
    <p:sldId id="337" r:id="rId7"/>
    <p:sldId id="269" r:id="rId8"/>
    <p:sldId id="372" r:id="rId9"/>
    <p:sldId id="373" r:id="rId10"/>
    <p:sldId id="270" r:id="rId11"/>
    <p:sldId id="271" r:id="rId12"/>
    <p:sldId id="273" r:id="rId13"/>
    <p:sldId id="336" r:id="rId14"/>
    <p:sldId id="291" r:id="rId15"/>
    <p:sldId id="380" r:id="rId16"/>
    <p:sldId id="334" r:id="rId17"/>
    <p:sldId id="381" r:id="rId18"/>
    <p:sldId id="278" r:id="rId19"/>
    <p:sldId id="335" r:id="rId20"/>
    <p:sldId id="293" r:id="rId21"/>
    <p:sldId id="315" r:id="rId22"/>
    <p:sldId id="316" r:id="rId23"/>
    <p:sldId id="385" r:id="rId24"/>
    <p:sldId id="386" r:id="rId25"/>
    <p:sldId id="387" r:id="rId26"/>
    <p:sldId id="388" r:id="rId27"/>
    <p:sldId id="389" r:id="rId28"/>
    <p:sldId id="390" r:id="rId29"/>
    <p:sldId id="391" r:id="rId30"/>
    <p:sldId id="392" r:id="rId31"/>
    <p:sldId id="357" r:id="rId32"/>
    <p:sldId id="393" r:id="rId33"/>
    <p:sldId id="358" r:id="rId34"/>
    <p:sldId id="359" r:id="rId35"/>
    <p:sldId id="360" r:id="rId36"/>
    <p:sldId id="361" r:id="rId37"/>
    <p:sldId id="362" r:id="rId38"/>
    <p:sldId id="363" r:id="rId39"/>
    <p:sldId id="364" r:id="rId40"/>
    <p:sldId id="374" r:id="rId41"/>
    <p:sldId id="375" r:id="rId42"/>
    <p:sldId id="376" r:id="rId43"/>
    <p:sldId id="365" r:id="rId44"/>
    <p:sldId id="366" r:id="rId45"/>
    <p:sldId id="367" r:id="rId46"/>
    <p:sldId id="368" r:id="rId47"/>
    <p:sldId id="369" r:id="rId48"/>
    <p:sldId id="383" r:id="rId49"/>
    <p:sldId id="371" r:id="rId50"/>
    <p:sldId id="377" r:id="rId51"/>
    <p:sldId id="378" r:id="rId52"/>
    <p:sldId id="379" r:id="rId53"/>
    <p:sldId id="303" r:id="rId5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597" autoAdjust="0"/>
  </p:normalViewPr>
  <p:slideViewPr>
    <p:cSldViewPr showGuides="1">
      <p:cViewPr varScale="1">
        <p:scale>
          <a:sx n="96" d="100"/>
          <a:sy n="96" d="100"/>
        </p:scale>
        <p:origin x="2076" y="5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22.06.2021</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22.06.2021</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38883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70535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221051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248744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903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44</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403056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102844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692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Wir möchten Sie bitten, nun einmal eine ähnliche Skizze zu versuchen für ein Thema aus</a:t>
            </a:r>
            <a:r>
              <a:rPr lang="de-DE" baseline="0" dirty="0" smtClean="0"/>
              <a:t> der SEP oder der Klasse 3/4, nämlich zum Thema „Wald“</a:t>
            </a:r>
          </a:p>
          <a:p>
            <a:pPr marL="165415" indent="-165415">
              <a:buFont typeface="Arial" panose="020B0604020202020204" pitchFamily="34" charset="0"/>
              <a:buChar char="•"/>
            </a:pPr>
            <a:r>
              <a:rPr lang="de-DE" baseline="0" dirty="0" smtClean="0"/>
              <a:t>Auswertung</a:t>
            </a:r>
            <a:r>
              <a:rPr lang="de-DE" baseline="0" dirty="0"/>
              <a:t>: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52</a:t>
            </a:fld>
            <a:endParaRPr lang="de-DE">
              <a:solidFill>
                <a:prstClr val="black"/>
              </a:solidFill>
            </a:endParaRPr>
          </a:p>
        </p:txBody>
      </p:sp>
    </p:spTree>
    <p:extLst>
      <p:ext uri="{BB962C8B-B14F-4D97-AF65-F5344CB8AC3E}">
        <p14:creationId xmlns:p14="http://schemas.microsoft.com/office/powerpoint/2010/main" val="1137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257799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76459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287287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79063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16295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44800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8524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Lehrplanentwicklung  Grundschule</a:t>
            </a:r>
          </a:p>
          <a:p>
            <a:r>
              <a:rPr lang="de-DE"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3978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48066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26786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a:t>
            </a:r>
            <a:r>
              <a:rPr lang="de-DE" sz="2400" dirty="0" smtClean="0"/>
              <a:t>: Leistung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90147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89957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250495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62794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91638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185927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9707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4772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230445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5385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225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39944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918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962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135511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9095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88493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59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230445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9145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Sachunterricht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270176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2060"/>
                </a:solidFill>
                <a:latin typeface="+mn-lt"/>
                <a:ea typeface="+mn-ea"/>
                <a:cs typeface="Times New Roman" pitchFamily="18" charset="0"/>
              </a:rPr>
              <a:t>Agenda</a:t>
            </a:r>
          </a:p>
        </p:txBody>
      </p:sp>
      <p:sp>
        <p:nvSpPr>
          <p:cNvPr id="3" name="Inhaltsplatzhalter 2"/>
          <p:cNvSpPr>
            <a:spLocks noGrp="1"/>
          </p:cNvSpPr>
          <p:nvPr>
            <p:ph idx="1"/>
          </p:nvPr>
        </p:nvSpPr>
        <p:spPr/>
        <p:txBody>
          <a:bodyPr>
            <a:normAutofit/>
          </a:bodyPr>
          <a:lstStyle/>
          <a:p>
            <a:r>
              <a:rPr lang="de-DE" b="1" dirty="0">
                <a:solidFill>
                  <a:srgbClr val="002060"/>
                </a:solidFill>
                <a:cs typeface="Times New Roman" pitchFamily="18" charset="0"/>
              </a:rPr>
              <a:t>Vorstellungsrunde </a:t>
            </a:r>
          </a:p>
          <a:p>
            <a:r>
              <a:rPr lang="de-DE" b="1" dirty="0">
                <a:solidFill>
                  <a:srgbClr val="002060"/>
                </a:solidFill>
                <a:cs typeface="Times New Roman" pitchFamily="18" charset="0"/>
              </a:rPr>
              <a:t>Einführung in den Lehrplan Sachunterricht</a:t>
            </a:r>
          </a:p>
          <a:p>
            <a:r>
              <a:rPr lang="de-DE" b="1" dirty="0">
                <a:solidFill>
                  <a:srgbClr val="002060"/>
                </a:solidFill>
                <a:cs typeface="Times New Roman" pitchFamily="18" charset="0"/>
              </a:rPr>
              <a:t>Erläuterungen zum </a:t>
            </a:r>
            <a:r>
              <a:rPr lang="de-DE" b="1" dirty="0" smtClean="0">
                <a:solidFill>
                  <a:srgbClr val="002060"/>
                </a:solidFill>
                <a:cs typeface="Times New Roman" pitchFamily="18" charset="0"/>
              </a:rPr>
              <a:t>schulinternen </a:t>
            </a:r>
            <a:r>
              <a:rPr lang="de-DE" b="1" dirty="0">
                <a:solidFill>
                  <a:srgbClr val="002060"/>
                </a:solidFill>
                <a:cs typeface="Times New Roman" pitchFamily="18" charset="0"/>
              </a:rPr>
              <a:t>Arbeitsplan im Fach Sachunterricht </a:t>
            </a:r>
          </a:p>
          <a:p>
            <a:r>
              <a:rPr lang="de-DE" altLang="de-DE" b="1" dirty="0">
                <a:solidFill>
                  <a:srgbClr val="002060"/>
                </a:solidFill>
                <a:cs typeface="Times New Roman" pitchFamily="18" charset="0"/>
              </a:rPr>
              <a:t>Vorschläge für teilnehmeraktivierende Elemente bei Implementationsveranstaltungen</a:t>
            </a:r>
            <a:r>
              <a:rPr lang="de-DE" b="1" dirty="0">
                <a:solidFill>
                  <a:srgbClr val="002060"/>
                </a:solidFill>
                <a:cs typeface="Times New Roman" pitchFamily="18" charset="0"/>
              </a:rPr>
              <a:t> </a:t>
            </a:r>
          </a:p>
          <a:p>
            <a:endParaRPr lang="de-DE" b="1" dirty="0">
              <a:solidFill>
                <a:srgbClr val="002060"/>
              </a:solidFill>
              <a:cs typeface="Times New Roman" pitchFamily="18" charset="0"/>
            </a:endParaRPr>
          </a:p>
          <a:p>
            <a:endParaRPr lang="de-DE" b="1" dirty="0">
              <a:solidFill>
                <a:srgbClr val="002060"/>
              </a:solidFill>
              <a:cs typeface="Times New Roman" pitchFamily="18" charset="0"/>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65849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Sachunterricht – Aufgaben und Ziele des Faches</a:t>
            </a:r>
            <a:endParaRPr lang="de-DE" sz="2800" dirty="0"/>
          </a:p>
        </p:txBody>
      </p:sp>
      <p:sp>
        <p:nvSpPr>
          <p:cNvPr id="3" name="Inhaltsplatzhalter 2"/>
          <p:cNvSpPr>
            <a:spLocks noGrp="1"/>
          </p:cNvSpPr>
          <p:nvPr>
            <p:ph idx="1"/>
          </p:nvPr>
        </p:nvSpPr>
        <p:spPr/>
        <p:txBody>
          <a:bodyPr>
            <a:normAutofit fontScale="92500" lnSpcReduction="10000"/>
          </a:bodyPr>
          <a:lstStyle/>
          <a:p>
            <a:r>
              <a:rPr lang="de-DE" dirty="0" smtClean="0"/>
              <a:t>Beitrag </a:t>
            </a:r>
            <a:r>
              <a:rPr lang="de-DE" dirty="0"/>
              <a:t>zur grundlegenden Bildung, indem Fragestellungen aus der sozial-gesellschaftlichen, aus der natur- und raumbezogenen, der historischen und technischen Perspektive beleuchtet </a:t>
            </a:r>
            <a:r>
              <a:rPr lang="de-DE" dirty="0" smtClean="0"/>
              <a:t>werden</a:t>
            </a:r>
          </a:p>
          <a:p>
            <a:r>
              <a:rPr lang="de-DE" dirty="0" smtClean="0"/>
              <a:t>Ausgangspunkt: Vorerfahrungen, Fragen</a:t>
            </a:r>
            <a:r>
              <a:rPr lang="de-DE" dirty="0"/>
              <a:t>, Interessen und Lernbedürfnisse der </a:t>
            </a:r>
            <a:r>
              <a:rPr lang="de-DE" dirty="0" smtClean="0"/>
              <a:t>Kinder (Lebensweltbezug) </a:t>
            </a:r>
          </a:p>
          <a:p>
            <a:r>
              <a:rPr lang="de-DE" dirty="0" smtClean="0"/>
              <a:t>Perspektive der Schülerinnen und Schüler wird weiterentwickelt </a:t>
            </a:r>
            <a:r>
              <a:rPr lang="de-DE" dirty="0"/>
              <a:t>mit den inhaltlichen und methodischen Anforderungen der Bezugsfachwissenschaften (Gesellschaftswissenschaften, Naturwissenschaften und Technik).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96213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395536" y="1799454"/>
            <a:ext cx="8229600" cy="4205064"/>
          </a:xfrm>
        </p:spPr>
        <p:txBody>
          <a:bodyPr>
            <a:normAutofit fontScale="32500" lnSpcReduction="20000"/>
          </a:bodyPr>
          <a:lstStyle/>
          <a:p>
            <a:r>
              <a:rPr lang="de-DE" sz="7200" dirty="0" smtClean="0"/>
              <a:t>Ausgangspunkt ist die (reale wie mediale) Lebenswelt der Schülerinnen und Schüler</a:t>
            </a:r>
          </a:p>
          <a:p>
            <a:r>
              <a:rPr lang="de-DE" sz="7200" dirty="0" smtClean="0"/>
              <a:t>Kompetenzerwartungen in Kapitel 2 des Lehrplans Sachunterricht weiterhin unterteilt in </a:t>
            </a:r>
            <a:r>
              <a:rPr lang="de-DE" sz="7200" dirty="0"/>
              <a:t>B</a:t>
            </a:r>
            <a:r>
              <a:rPr lang="de-DE" sz="7200" dirty="0" smtClean="0"/>
              <a:t>ereiche und zugehörige inhaltliche Schwerpunkte</a:t>
            </a:r>
          </a:p>
          <a:p>
            <a:r>
              <a:rPr lang="de-DE" sz="7200" dirty="0" smtClean="0"/>
              <a:t>Bereiche bündeln weiterhin fachliche Perspektiven, die im Unterricht vernetzt und verknüpft werden</a:t>
            </a:r>
          </a:p>
          <a:p>
            <a:endParaRPr lang="de-DE" sz="7200" dirty="0" smtClean="0"/>
          </a:p>
          <a:p>
            <a:pPr marL="0" indent="0">
              <a:buNone/>
            </a:pPr>
            <a:endParaRPr lang="de-DE" sz="7200" u="sng" dirty="0" smtClean="0"/>
          </a:p>
          <a:p>
            <a:pPr marL="0" indent="0">
              <a:buNone/>
            </a:pPr>
            <a:r>
              <a:rPr lang="de-DE" sz="7200" dirty="0"/>
              <a:t> </a:t>
            </a:r>
            <a:r>
              <a:rPr lang="de-DE" sz="5100" dirty="0"/>
              <a:t/>
            </a:r>
            <a:br>
              <a:rPr lang="de-DE" sz="5100" dirty="0"/>
            </a:br>
            <a:r>
              <a:rPr lang="de-DE" sz="5100" dirty="0"/>
              <a:t/>
            </a:r>
            <a:br>
              <a:rPr lang="de-DE" sz="5100" dirty="0"/>
            </a:br>
            <a:r>
              <a:rPr lang="de-DE" dirty="0"/>
              <a:t>		</a:t>
            </a:r>
            <a:br>
              <a:rPr lang="de-DE" dirty="0"/>
            </a:br>
            <a:r>
              <a:rPr lang="de-DE" dirty="0"/>
              <a:t> </a:t>
            </a:r>
            <a:br>
              <a:rPr lang="de-DE" dirty="0"/>
            </a:b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
        <p:nvSpPr>
          <p:cNvPr id="7" name="Rechteck 6"/>
          <p:cNvSpPr/>
          <p:nvPr/>
        </p:nvSpPr>
        <p:spPr>
          <a:xfrm>
            <a:off x="5029499" y="4077072"/>
            <a:ext cx="3364097" cy="1802013"/>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r>
              <a:rPr lang="de-DE" dirty="0"/>
              <a:t>Natur und Umwelt</a:t>
            </a:r>
          </a:p>
          <a:p>
            <a:pPr marL="285750" indent="-285750">
              <a:buFont typeface="Arial" panose="020B0604020202020204" pitchFamily="34" charset="0"/>
              <a:buChar char="•"/>
            </a:pPr>
            <a:r>
              <a:rPr lang="de-DE" dirty="0" smtClean="0"/>
              <a:t>Tiere</a:t>
            </a:r>
            <a:r>
              <a:rPr lang="de-DE" dirty="0"/>
              <a:t>, Pflanzen, Lebensräume</a:t>
            </a:r>
          </a:p>
          <a:p>
            <a:pPr marL="285750" indent="-285750">
              <a:buFont typeface="Arial" panose="020B0604020202020204" pitchFamily="34" charset="0"/>
              <a:buChar char="•"/>
            </a:pPr>
            <a:r>
              <a:rPr lang="de-DE" dirty="0"/>
              <a:t>Stoffe, ihre Umwandlung und Stoffkreisläufe</a:t>
            </a:r>
          </a:p>
          <a:p>
            <a:pPr marL="285750" indent="-285750">
              <a:buFont typeface="Arial" panose="020B0604020202020204" pitchFamily="34" charset="0"/>
              <a:buChar char="•"/>
            </a:pPr>
            <a:r>
              <a:rPr lang="de-DE" dirty="0"/>
              <a:t>Energie und Ressourcen </a:t>
            </a:r>
          </a:p>
          <a:p>
            <a:pPr algn="ctr"/>
            <a:endParaRPr lang="de-DE" dirty="0"/>
          </a:p>
        </p:txBody>
      </p:sp>
    </p:spTree>
    <p:extLst>
      <p:ext uri="{BB962C8B-B14F-4D97-AF65-F5344CB8AC3E}">
        <p14:creationId xmlns:p14="http://schemas.microsoft.com/office/powerpoint/2010/main" val="24330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85000" lnSpcReduction="20000"/>
          </a:bodyPr>
          <a:lstStyle/>
          <a:p>
            <a:r>
              <a:rPr lang="de-DE" dirty="0"/>
              <a:t>s</a:t>
            </a:r>
            <a:r>
              <a:rPr lang="de-DE" dirty="0" smtClean="0"/>
              <a:t>tärkere Systematisierung in 6 Bereichen und neue Bezeichnungen, die fachliche Perspektive des Bereiches verdeutlichen wie z.B. Bereich „Raum und Mobilität“ </a:t>
            </a:r>
            <a:r>
              <a:rPr lang="de-DE" dirty="0" smtClean="0">
                <a:sym typeface="Wingdings" panose="05000000000000000000" pitchFamily="2" charset="2"/>
              </a:rPr>
              <a:t> geographische Perspektive sowie Verkehrserziehung und Mobilitätsbildung </a:t>
            </a:r>
            <a:endParaRPr lang="de-DE" dirty="0" smtClean="0"/>
          </a:p>
          <a:p>
            <a:r>
              <a:rPr lang="de-DE" dirty="0" smtClean="0"/>
              <a:t>Straffung der Schwerpunkte der Inhaltsbereiche: Nur zwei bzw.  drei Schwerpunkte pro Bereich</a:t>
            </a:r>
          </a:p>
          <a:p>
            <a:r>
              <a:rPr lang="de-DE" dirty="0" smtClean="0"/>
              <a:t>Informatorische Grundbildungen verankert</a:t>
            </a:r>
            <a:endParaRPr lang="de-DE" dirty="0"/>
          </a:p>
          <a:p>
            <a:r>
              <a:rPr lang="de-DE" dirty="0" smtClean="0"/>
              <a:t>Bedeutung der Digitalisierung im alltäglichen und gesellschaftlichen Kontexten hervorgehoben </a:t>
            </a:r>
          </a:p>
          <a:p>
            <a:r>
              <a:rPr lang="de-DE" dirty="0"/>
              <a:t>p</a:t>
            </a:r>
            <a:r>
              <a:rPr lang="de-DE" dirty="0" smtClean="0"/>
              <a:t>olitische Bildung gestärkt z.B. durch Auseinandersetzung mit politischen Wahlen </a:t>
            </a:r>
          </a:p>
          <a:p>
            <a:endParaRPr lang="de-DE" dirty="0" smtClean="0"/>
          </a:p>
          <a:p>
            <a:endParaRPr lang="de-DE" dirty="0" smtClean="0"/>
          </a:p>
          <a:p>
            <a:endParaRPr lang="de-DE" dirty="0"/>
          </a:p>
        </p:txBody>
      </p:sp>
    </p:spTree>
    <p:extLst>
      <p:ext uri="{BB962C8B-B14F-4D97-AF65-F5344CB8AC3E}">
        <p14:creationId xmlns:p14="http://schemas.microsoft.com/office/powerpoint/2010/main" val="4219671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Übersicht Bereiche, Schwerpunkte und zugeordnete Perspektiven </a:t>
            </a:r>
            <a:endParaRPr lang="de-DE" sz="2200"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46067260"/>
              </p:ext>
            </p:extLst>
          </p:nvPr>
        </p:nvGraphicFramePr>
        <p:xfrm>
          <a:off x="457200" y="1700213"/>
          <a:ext cx="8229600" cy="4394200"/>
        </p:xfrm>
        <a:graphic>
          <a:graphicData uri="http://schemas.openxmlformats.org/drawingml/2006/table">
            <a:tbl>
              <a:tblPr firstRow="1" bandRow="1">
                <a:tableStyleId>{5940675A-B579-460E-94D1-54222C63F5DA}</a:tableStyleId>
              </a:tblPr>
              <a:tblGrid>
                <a:gridCol w="1306488">
                  <a:extLst>
                    <a:ext uri="{9D8B030D-6E8A-4147-A177-3AD203B41FA5}">
                      <a16:colId xmlns:a16="http://schemas.microsoft.com/office/drawing/2014/main" val="4111025116"/>
                    </a:ext>
                  </a:extLst>
                </a:gridCol>
                <a:gridCol w="4116643">
                  <a:extLst>
                    <a:ext uri="{9D8B030D-6E8A-4147-A177-3AD203B41FA5}">
                      <a16:colId xmlns:a16="http://schemas.microsoft.com/office/drawing/2014/main" val="362778900"/>
                    </a:ext>
                  </a:extLst>
                </a:gridCol>
                <a:gridCol w="2806469">
                  <a:extLst>
                    <a:ext uri="{9D8B030D-6E8A-4147-A177-3AD203B41FA5}">
                      <a16:colId xmlns:a16="http://schemas.microsoft.com/office/drawing/2014/main" val="316152636"/>
                    </a:ext>
                  </a:extLst>
                </a:gridCol>
              </a:tblGrid>
              <a:tr h="370840">
                <a:tc>
                  <a:txBody>
                    <a:bodyPr/>
                    <a:lstStyle/>
                    <a:p>
                      <a:r>
                        <a:rPr lang="de-DE" sz="1200" dirty="0" smtClean="0"/>
                        <a:t>Bereich </a:t>
                      </a:r>
                      <a:endParaRPr lang="de-DE" sz="1200" dirty="0"/>
                    </a:p>
                  </a:txBody>
                  <a:tcPr/>
                </a:tc>
                <a:tc>
                  <a:txBody>
                    <a:bodyPr/>
                    <a:lstStyle/>
                    <a:p>
                      <a:r>
                        <a:rPr lang="de-DE" sz="1200" dirty="0" smtClean="0"/>
                        <a:t>Schwerpunkte </a:t>
                      </a:r>
                      <a:endParaRPr lang="de-DE" sz="1200" dirty="0"/>
                    </a:p>
                  </a:txBody>
                  <a:tcPr/>
                </a:tc>
                <a:tc>
                  <a:txBody>
                    <a:bodyPr/>
                    <a:lstStyle/>
                    <a:p>
                      <a:r>
                        <a:rPr lang="de-DE" sz="1200" dirty="0" smtClean="0"/>
                        <a:t>Fachliche</a:t>
                      </a:r>
                      <a:r>
                        <a:rPr lang="de-DE" sz="1200" baseline="0" dirty="0" smtClean="0"/>
                        <a:t> Perspektive </a:t>
                      </a:r>
                      <a:endParaRPr lang="de-DE" sz="1200" dirty="0"/>
                    </a:p>
                  </a:txBody>
                  <a:tcPr/>
                </a:tc>
                <a:extLst>
                  <a:ext uri="{0D108BD9-81ED-4DB2-BD59-A6C34878D82A}">
                    <a16:rowId xmlns:a16="http://schemas.microsoft.com/office/drawing/2014/main" val="1820920757"/>
                  </a:ext>
                </a:extLst>
              </a:tr>
              <a:tr h="370840">
                <a:tc>
                  <a:txBody>
                    <a:bodyPr/>
                    <a:lstStyle/>
                    <a:p>
                      <a:r>
                        <a:rPr lang="de-DE" sz="1200" kern="1200" dirty="0" smtClean="0">
                          <a:effectLst/>
                        </a:rPr>
                        <a:t>Demokratie und Gesellschaft </a:t>
                      </a:r>
                    </a:p>
                    <a:p>
                      <a:endParaRPr lang="de-DE" sz="1200" b="1"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de-DE" sz="1200" kern="1200" dirty="0" smtClean="0">
                          <a:solidFill>
                            <a:schemeClr val="tx1"/>
                          </a:solidFill>
                          <a:effectLst/>
                          <a:latin typeface="+mn-lt"/>
                          <a:ea typeface="+mn-ea"/>
                          <a:cs typeface="+mn-cs"/>
                        </a:rPr>
                        <a:t>Zusammenleben in der Klasse, in der Schule und in der Gesellschaft </a:t>
                      </a:r>
                    </a:p>
                    <a:p>
                      <a:pPr marL="285750" indent="-285750">
                        <a:buFont typeface="Arial" panose="020B0604020202020204" pitchFamily="34" charset="0"/>
                        <a:buChar char="•"/>
                      </a:pPr>
                      <a:r>
                        <a:rPr lang="de-DE" sz="1200" kern="1200" dirty="0" smtClean="0">
                          <a:solidFill>
                            <a:schemeClr val="tx1"/>
                          </a:solidFill>
                          <a:effectLst/>
                          <a:latin typeface="+mn-lt"/>
                          <a:ea typeface="+mn-ea"/>
                          <a:cs typeface="+mn-cs"/>
                        </a:rPr>
                        <a:t>Leben in der Medien- und Konsumgesellschaft</a:t>
                      </a:r>
                    </a:p>
                    <a:p>
                      <a:pPr marL="285750" indent="-285750">
                        <a:buFont typeface="Arial" panose="020B0604020202020204" pitchFamily="34" charset="0"/>
                        <a:buChar char="•"/>
                      </a:pPr>
                      <a:r>
                        <a:rPr lang="de-DE" sz="1200" kern="1200" dirty="0" smtClean="0">
                          <a:solidFill>
                            <a:schemeClr val="tx1"/>
                          </a:solidFill>
                          <a:effectLst/>
                          <a:latin typeface="+mn-lt"/>
                          <a:ea typeface="+mn-ea"/>
                          <a:cs typeface="+mn-cs"/>
                        </a:rPr>
                        <a:t>Leben in Vielfalt </a:t>
                      </a:r>
                      <a:endParaRPr lang="de-DE" sz="1200" dirty="0"/>
                    </a:p>
                  </a:txBody>
                  <a:tcPr/>
                </a:tc>
                <a:tc>
                  <a:txBody>
                    <a:bodyPr/>
                    <a:lstStyle/>
                    <a:p>
                      <a:r>
                        <a:rPr lang="de-DE" sz="1200" dirty="0" smtClean="0"/>
                        <a:t>Sozialwissenschaftliche Perspektive </a:t>
                      </a:r>
                      <a:endParaRPr lang="de-DE" sz="1200" dirty="0"/>
                    </a:p>
                  </a:txBody>
                  <a:tcPr/>
                </a:tc>
                <a:extLst>
                  <a:ext uri="{0D108BD9-81ED-4DB2-BD59-A6C34878D82A}">
                    <a16:rowId xmlns:a16="http://schemas.microsoft.com/office/drawing/2014/main" val="2686132823"/>
                  </a:ext>
                </a:extLst>
              </a:tr>
              <a:tr h="370840">
                <a:tc>
                  <a:txBody>
                    <a:bodyPr/>
                    <a:lstStyle/>
                    <a:p>
                      <a:r>
                        <a:rPr lang="de-DE" sz="1200" kern="1200" dirty="0" smtClean="0">
                          <a:effectLst/>
                        </a:rPr>
                        <a:t>Körper und Gesundheit</a:t>
                      </a:r>
                      <a:endParaRPr lang="de-DE" sz="1200" b="1"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Körper und gesunde Lebensführung</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Körper</a:t>
                      </a:r>
                      <a:r>
                        <a:rPr lang="de-DE" sz="1200" kern="1200" baseline="0" dirty="0" smtClean="0">
                          <a:solidFill>
                            <a:schemeClr val="tx1"/>
                          </a:solidFill>
                          <a:effectLst/>
                          <a:latin typeface="+mn-lt"/>
                          <a:ea typeface="+mn-ea"/>
                          <a:cs typeface="+mn-cs"/>
                        </a:rPr>
                        <a:t> und Entwicklung </a:t>
                      </a:r>
                      <a:endParaRPr lang="de-DE" sz="1200" kern="1200" dirty="0" smtClean="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Naturwissenschaftliche Perspektive / Sozialwissenschaftliche Perspektive </a:t>
                      </a:r>
                    </a:p>
                    <a:p>
                      <a:endParaRPr lang="de-DE" sz="1200" dirty="0"/>
                    </a:p>
                  </a:txBody>
                  <a:tcPr/>
                </a:tc>
                <a:extLst>
                  <a:ext uri="{0D108BD9-81ED-4DB2-BD59-A6C34878D82A}">
                    <a16:rowId xmlns:a16="http://schemas.microsoft.com/office/drawing/2014/main" val="2601384931"/>
                  </a:ext>
                </a:extLst>
              </a:tr>
              <a:tr h="370840">
                <a:tc>
                  <a:txBody>
                    <a:bodyPr/>
                    <a:lstStyle/>
                    <a:p>
                      <a:r>
                        <a:rPr lang="de-DE" sz="1200" kern="1200" dirty="0" smtClean="0">
                          <a:effectLst/>
                        </a:rPr>
                        <a:t>Natur und Umwelt </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Tiere, Pflanzen, Lebensräume</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Stoffe, ihre Umwandlung und Stoffkreisläufe</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Energie und Ressourcen </a:t>
                      </a:r>
                      <a:endParaRPr lang="de-DE" sz="1200" dirty="0"/>
                    </a:p>
                  </a:txBody>
                  <a:tcPr/>
                </a:tc>
                <a:tc>
                  <a:txBody>
                    <a:bodyPr/>
                    <a:lstStyle/>
                    <a:p>
                      <a:r>
                        <a:rPr lang="de-DE" sz="1200" dirty="0" smtClean="0"/>
                        <a:t>Naturwissenschaftliche Perspektive</a:t>
                      </a:r>
                      <a:r>
                        <a:rPr lang="de-DE" sz="1200" baseline="0" dirty="0" smtClean="0"/>
                        <a:t> </a:t>
                      </a:r>
                      <a:endParaRPr lang="de-DE" sz="1200" dirty="0"/>
                    </a:p>
                  </a:txBody>
                  <a:tcPr/>
                </a:tc>
                <a:extLst>
                  <a:ext uri="{0D108BD9-81ED-4DB2-BD59-A6C34878D82A}">
                    <a16:rowId xmlns:a16="http://schemas.microsoft.com/office/drawing/2014/main" val="82094894"/>
                  </a:ext>
                </a:extLst>
              </a:tr>
              <a:tr h="370840">
                <a:tc>
                  <a:txBody>
                    <a:bodyPr/>
                    <a:lstStyle/>
                    <a:p>
                      <a:r>
                        <a:rPr lang="de-DE" sz="1200" kern="1200" dirty="0" smtClean="0">
                          <a:effectLst/>
                        </a:rPr>
                        <a:t>Raum und Mobilität</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Orientierung in Räumen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Räume nutzen und schützen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Mobilität</a:t>
                      </a:r>
                      <a:r>
                        <a:rPr lang="de-DE" sz="1200" kern="1200" baseline="0" dirty="0" smtClean="0">
                          <a:solidFill>
                            <a:schemeClr val="tx1"/>
                          </a:solidFill>
                          <a:effectLst/>
                          <a:latin typeface="+mn-lt"/>
                          <a:ea typeface="+mn-ea"/>
                          <a:cs typeface="+mn-cs"/>
                        </a:rPr>
                        <a:t> im Raum </a:t>
                      </a:r>
                      <a:endParaRPr lang="de-DE" sz="1200" dirty="0"/>
                    </a:p>
                  </a:txBody>
                  <a:tcPr/>
                </a:tc>
                <a:tc>
                  <a:txBody>
                    <a:bodyPr/>
                    <a:lstStyle/>
                    <a:p>
                      <a:r>
                        <a:rPr lang="de-DE" sz="1200" dirty="0" smtClean="0"/>
                        <a:t>Geographische</a:t>
                      </a:r>
                      <a:r>
                        <a:rPr lang="de-DE" sz="1200" baseline="0" dirty="0" smtClean="0"/>
                        <a:t> Perspektive mit Verkehrserziehung und Mobilitätsbildung</a:t>
                      </a:r>
                      <a:endParaRPr lang="de-DE" sz="1200" dirty="0"/>
                    </a:p>
                  </a:txBody>
                  <a:tcPr/>
                </a:tc>
                <a:extLst>
                  <a:ext uri="{0D108BD9-81ED-4DB2-BD59-A6C34878D82A}">
                    <a16:rowId xmlns:a16="http://schemas.microsoft.com/office/drawing/2014/main" val="2375853146"/>
                  </a:ext>
                </a:extLst>
              </a:tr>
              <a:tr h="370840">
                <a:tc>
                  <a:txBody>
                    <a:bodyPr/>
                    <a:lstStyle/>
                    <a:p>
                      <a:r>
                        <a:rPr lang="de-DE" sz="1200" kern="1200" dirty="0" smtClean="0">
                          <a:effectLst/>
                        </a:rPr>
                        <a:t>Technik, digitale Technologien und Arbeit </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Bauen und Konstruieren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Technische und digitale Entwicklungen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Arbeit und Beruf</a:t>
                      </a:r>
                      <a:endParaRPr lang="de-DE" sz="1200" dirty="0"/>
                    </a:p>
                  </a:txBody>
                  <a:tcPr/>
                </a:tc>
                <a:tc>
                  <a:txBody>
                    <a:bodyPr/>
                    <a:lstStyle/>
                    <a:p>
                      <a:r>
                        <a:rPr lang="de-DE" sz="1200" dirty="0" smtClean="0"/>
                        <a:t>Technische Perspektive</a:t>
                      </a:r>
                      <a:endParaRPr lang="de-DE" sz="1200" dirty="0"/>
                    </a:p>
                  </a:txBody>
                  <a:tcPr/>
                </a:tc>
                <a:extLst>
                  <a:ext uri="{0D108BD9-81ED-4DB2-BD59-A6C34878D82A}">
                    <a16:rowId xmlns:a16="http://schemas.microsoft.com/office/drawing/2014/main" val="2169364176"/>
                  </a:ext>
                </a:extLst>
              </a:tr>
              <a:tr h="370840">
                <a:tc>
                  <a:txBody>
                    <a:bodyPr/>
                    <a:lstStyle/>
                    <a:p>
                      <a:r>
                        <a:rPr lang="de-DE" sz="1200" kern="1200" dirty="0" smtClean="0">
                          <a:solidFill>
                            <a:schemeClr val="dk1"/>
                          </a:solidFill>
                          <a:effectLst/>
                          <a:latin typeface="+mn-lt"/>
                          <a:ea typeface="+mn-ea"/>
                          <a:cs typeface="+mn-cs"/>
                        </a:rPr>
                        <a:t>Zeit und Wandel </a:t>
                      </a:r>
                      <a:endParaRPr lang="de-DE" sz="1200" kern="1200" dirty="0">
                        <a:solidFill>
                          <a:schemeClr val="dk1"/>
                        </a:solidFill>
                        <a:effectLst/>
                        <a:latin typeface="+mn-lt"/>
                        <a:ea typeface="+mn-ea"/>
                        <a:cs typeface="+mn-cs"/>
                      </a:endParaRPr>
                    </a:p>
                  </a:txBody>
                  <a:tcPr/>
                </a:tc>
                <a:tc>
                  <a:txBody>
                    <a:bodyPr/>
                    <a:lstStyle/>
                    <a:p>
                      <a:pPr marL="171450" indent="-171450">
                        <a:buFont typeface="Arial" panose="020B0604020202020204" pitchFamily="34" charset="0"/>
                        <a:buChar char="•"/>
                      </a:pPr>
                      <a:r>
                        <a:rPr lang="de-DE" sz="1200" dirty="0" smtClean="0"/>
                        <a:t>Orientierung in der Zeit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Früher, heute und morgen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Fakten und Fiktion </a:t>
                      </a:r>
                      <a:endParaRPr lang="de-DE" sz="1200" dirty="0"/>
                    </a:p>
                  </a:txBody>
                  <a:tcPr/>
                </a:tc>
                <a:tc>
                  <a:txBody>
                    <a:bodyPr/>
                    <a:lstStyle/>
                    <a:p>
                      <a:r>
                        <a:rPr lang="de-DE" sz="1200" dirty="0" smtClean="0"/>
                        <a:t>Historische Perspektive</a:t>
                      </a:r>
                      <a:r>
                        <a:rPr lang="de-DE" sz="1200" baseline="0" dirty="0" smtClean="0"/>
                        <a:t> </a:t>
                      </a:r>
                      <a:endParaRPr lang="de-DE" sz="1200" dirty="0"/>
                    </a:p>
                  </a:txBody>
                  <a:tcPr/>
                </a:tc>
                <a:extLst>
                  <a:ext uri="{0D108BD9-81ED-4DB2-BD59-A6C34878D82A}">
                    <a16:rowId xmlns:a16="http://schemas.microsoft.com/office/drawing/2014/main" val="1598316619"/>
                  </a:ext>
                </a:extLst>
              </a:tr>
            </a:tbl>
          </a:graphicData>
        </a:graphic>
      </p:graphicFrame>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Tree>
    <p:extLst>
      <p:ext uri="{BB962C8B-B14F-4D97-AF65-F5344CB8AC3E}">
        <p14:creationId xmlns:p14="http://schemas.microsoft.com/office/powerpoint/2010/main" val="268906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p:txBody>
          <a:bodyPr>
            <a:normAutofit/>
          </a:bodyPr>
          <a:lstStyle/>
          <a:p>
            <a:pPr marL="0" indent="0">
              <a:buNone/>
            </a:pPr>
            <a:r>
              <a:rPr lang="de-DE" sz="2000" dirty="0" smtClean="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a:t>
            </a:r>
          </a:p>
          <a:p>
            <a:pPr marL="0" indent="0">
              <a:buNone/>
            </a:pPr>
            <a:endParaRPr lang="de-DE" sz="2000" dirty="0"/>
          </a:p>
          <a:p>
            <a:pPr marL="0" indent="0">
              <a:buNone/>
            </a:pPr>
            <a:r>
              <a:rPr lang="de-DE" sz="2000" i="1" dirty="0" smtClean="0"/>
              <a:t>Beispiel 1 </a:t>
            </a:r>
            <a:r>
              <a:rPr lang="de-DE" sz="2000" i="1" dirty="0"/>
              <a:t>(Demokratie und </a:t>
            </a:r>
            <a:r>
              <a:rPr lang="de-DE" sz="2000" i="1" dirty="0" smtClean="0"/>
              <a:t>Gemeinschaft, Ende Klasse 4): </a:t>
            </a:r>
            <a:r>
              <a:rPr lang="de-DE" sz="2000" i="1" dirty="0">
                <a:solidFill>
                  <a:schemeClr val="dk1"/>
                </a:solidFill>
              </a:rPr>
              <a:t>Schülerinnen und Schüler </a:t>
            </a:r>
            <a:r>
              <a:rPr lang="de-DE" sz="2000" b="1" dirty="0" smtClean="0"/>
              <a:t>beschreiben </a:t>
            </a:r>
            <a:r>
              <a:rPr lang="de-DE" sz="2000" b="1" dirty="0"/>
              <a:t>Einflussfaktoren auf das Kaufverhalten und beurteilen die eigene Beeinflussbarkeit (u. a. Genderaspekte im Marketing, Dimensionen der Nachhaltigkeit</a:t>
            </a:r>
            <a:r>
              <a:rPr lang="de-DE" sz="2000" b="1" dirty="0" smtClean="0"/>
              <a:t>).</a:t>
            </a:r>
            <a:endParaRPr lang="de-DE" sz="2000" b="1" dirty="0" smtClean="0"/>
          </a:p>
          <a:p>
            <a:pPr marL="0" indent="0">
              <a:buNone/>
            </a:pPr>
            <a:r>
              <a:rPr lang="de-DE" sz="2000" i="1" dirty="0" smtClean="0"/>
              <a:t>Beispiel 2 (Körper und Gesundheit, Ende Klasse 4):</a:t>
            </a:r>
            <a:r>
              <a:rPr lang="de-DE" sz="2000" dirty="0" smtClean="0"/>
              <a:t> </a:t>
            </a:r>
            <a:r>
              <a:rPr lang="de-DE" sz="2000" i="1" dirty="0" smtClean="0">
                <a:solidFill>
                  <a:schemeClr val="dk1"/>
                </a:solidFill>
              </a:rPr>
              <a:t>Schülerinnen und Schüler </a:t>
            </a:r>
            <a:r>
              <a:rPr lang="de-DE" sz="2000" b="1" dirty="0" smtClean="0"/>
              <a:t>beurteilen den Einfluss der Umwelt auf die menschliche Gesundheit (u. a. Trinkwasser, Luft</a:t>
            </a:r>
            <a:r>
              <a:rPr lang="de-DE" sz="2000" b="1" dirty="0" smtClean="0"/>
              <a:t>). </a:t>
            </a:r>
            <a:endParaRPr lang="de-DE" sz="20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171123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i="1" dirty="0" smtClean="0"/>
              <a:t>Beispiel 1 (</a:t>
            </a:r>
            <a:r>
              <a:rPr lang="de-DE" i="1" dirty="0"/>
              <a:t>Technik, digitale Technologien und </a:t>
            </a:r>
            <a:r>
              <a:rPr lang="de-DE" i="1" dirty="0" smtClean="0"/>
              <a:t>Arbeit, Ende </a:t>
            </a:r>
            <a:r>
              <a:rPr lang="de-DE" i="1" dirty="0" smtClean="0"/>
              <a:t>Klasse 4</a:t>
            </a:r>
            <a:r>
              <a:rPr lang="de-DE" i="1" dirty="0" smtClean="0"/>
              <a:t>):</a:t>
            </a:r>
            <a:r>
              <a:rPr lang="de-DE" i="1" dirty="0" smtClean="0">
                <a:solidFill>
                  <a:schemeClr val="dk1"/>
                </a:solidFill>
              </a:rPr>
              <a:t> </a:t>
            </a:r>
            <a:r>
              <a:rPr lang="de-DE" i="1" dirty="0" smtClean="0">
                <a:solidFill>
                  <a:schemeClr val="dk1"/>
                </a:solidFill>
              </a:rPr>
              <a:t>Schülerinnen und Schüler </a:t>
            </a:r>
            <a:r>
              <a:rPr lang="de-DE" b="1" dirty="0"/>
              <a:t>simulieren und beschreiben das EVA-Prinzip (Eingabe, Verarbeitung, Ausgabe) als Grundprinzip der Datenverarbeitung in Informatiksystemen anhand eines Beispiels</a:t>
            </a:r>
            <a:r>
              <a:rPr lang="de-DE" b="1" dirty="0" smtClean="0"/>
              <a:t>. </a:t>
            </a:r>
            <a:r>
              <a:rPr lang="de-DE" b="1" dirty="0">
                <a:solidFill>
                  <a:schemeClr val="bg1">
                    <a:lumMod val="50000"/>
                  </a:schemeClr>
                </a:solidFill>
              </a:rPr>
              <a:t>(MKR, 6.2.,6.3.,6.4)</a:t>
            </a:r>
          </a:p>
          <a:p>
            <a:pPr marL="0" lvl="0" indent="0">
              <a:buNone/>
            </a:pPr>
            <a:endParaRPr lang="de-DE" dirty="0" smtClean="0"/>
          </a:p>
          <a:p>
            <a:pPr marL="0" lvl="0" indent="0">
              <a:buNone/>
            </a:pPr>
            <a:r>
              <a:rPr lang="de-DE" i="1" dirty="0" smtClean="0"/>
              <a:t>Beispiel 2 (Zeit und Wandel, Ende Klasse 4): Schülerinnen und Schüler </a:t>
            </a:r>
            <a:r>
              <a:rPr lang="de-DE" b="1" dirty="0" smtClean="0"/>
              <a:t>unterscheiden </a:t>
            </a:r>
            <a:r>
              <a:rPr lang="de-DE" b="1" dirty="0"/>
              <a:t>in der Auseinandersetzung mit medialen Geschichtsdarstellungen zwischen Realität und Fiktion (u. a. Computerspiele, filmische Darstellung) </a:t>
            </a:r>
            <a:r>
              <a:rPr lang="de-DE" b="1" dirty="0">
                <a:solidFill>
                  <a:schemeClr val="bg1">
                    <a:lumMod val="50000"/>
                  </a:schemeClr>
                </a:solidFill>
              </a:rPr>
              <a:t>(MKR 5.1, 5.2, 5.3)</a:t>
            </a:r>
            <a:r>
              <a:rPr lang="de-DE" b="1" dirty="0"/>
              <a:t>.</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38637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lstStyle/>
          <a:p>
            <a:pPr marL="0" indent="0">
              <a:buNone/>
            </a:pPr>
            <a:r>
              <a:rPr lang="de-DE" sz="2600" i="1" dirty="0"/>
              <a:t>Beispiel 1 (Demokratie und Gemeinschaft, Ende SEP)</a:t>
            </a:r>
            <a:r>
              <a:rPr lang="de-DE" dirty="0" smtClean="0"/>
              <a:t>: </a:t>
            </a:r>
            <a:r>
              <a:rPr lang="de-DE" i="1" dirty="0">
                <a:solidFill>
                  <a:schemeClr val="dk1"/>
                </a:solidFill>
              </a:rPr>
              <a:t>Schülerinnen und Schüler </a:t>
            </a:r>
            <a:r>
              <a:rPr lang="de-DE" b="1" dirty="0" smtClean="0"/>
              <a:t>beurteilen </a:t>
            </a:r>
            <a:r>
              <a:rPr lang="de-DE" b="1" dirty="0"/>
              <a:t>die Bedeutung der verfügbaren Mittel für Kaufentscheidungen (u. a. Taschengeld). </a:t>
            </a:r>
            <a:r>
              <a:rPr lang="de-DE" b="1" dirty="0">
                <a:solidFill>
                  <a:schemeClr val="bg1">
                    <a:lumMod val="65000"/>
                  </a:schemeClr>
                </a:solidFill>
              </a:rPr>
              <a:t>(VB A, Z 1-6) </a:t>
            </a:r>
          </a:p>
          <a:p>
            <a:pPr marL="0" indent="0">
              <a:buNone/>
            </a:pPr>
            <a:endParaRPr lang="de-DE" dirty="0"/>
          </a:p>
          <a:p>
            <a:pPr marL="0" indent="0">
              <a:buNone/>
            </a:pPr>
            <a:r>
              <a:rPr lang="de-DE" i="1" dirty="0" smtClean="0"/>
              <a:t>Beispiel 2 (Raum und Mobilität, Ende Klasse 4): </a:t>
            </a:r>
            <a:r>
              <a:rPr lang="de-DE" i="1" dirty="0" smtClean="0">
                <a:solidFill>
                  <a:schemeClr val="dk1"/>
                </a:solidFill>
              </a:rPr>
              <a:t>Schülerinnen und Schüler </a:t>
            </a:r>
            <a:r>
              <a:rPr lang="de-DE" b="1" dirty="0" smtClean="0"/>
              <a:t>entwickeln </a:t>
            </a:r>
            <a:r>
              <a:rPr lang="de-DE" b="1" dirty="0"/>
              <a:t>Handlungsmöglichkeiten zur Nutzung und zum Schutz von Räumen. </a:t>
            </a:r>
            <a:r>
              <a:rPr lang="de-DE" b="1" dirty="0">
                <a:solidFill>
                  <a:schemeClr val="bg1">
                    <a:lumMod val="65000"/>
                  </a:schemeClr>
                </a:solidFill>
              </a:rPr>
              <a:t>(VB D, Z </a:t>
            </a:r>
            <a:r>
              <a:rPr lang="de-DE" b="1" dirty="0" smtClean="0">
                <a:solidFill>
                  <a:schemeClr val="bg1">
                    <a:lumMod val="65000"/>
                  </a:schemeClr>
                </a:solidFill>
              </a:rPr>
              <a:t>5,6)</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129429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dirty="0" smtClean="0"/>
              <a:t>zu 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356731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85000" lnSpcReduction="20000"/>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bei </a:t>
            </a:r>
            <a:r>
              <a:rPr lang="de-DE" altLang="de-DE" sz="4400" dirty="0">
                <a:solidFill>
                  <a:srgbClr val="002060"/>
                </a:solidFill>
                <a:cs typeface="Times New Roman" pitchFamily="18" charset="0"/>
              </a:rPr>
              <a:t>Implementationsveranstaltungen passend zu den einzelnen </a:t>
            </a:r>
            <a:r>
              <a:rPr lang="de-DE" altLang="de-DE" sz="4400" dirty="0" smtClean="0">
                <a:solidFill>
                  <a:srgbClr val="002060"/>
                </a:solidFill>
                <a:cs typeface="Times New Roman" pitchFamily="18" charset="0"/>
              </a:rPr>
              <a:t>Kapiteln des Lehrplans Sachunterricht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52284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39552" y="2636912"/>
            <a:ext cx="7846142" cy="2993127"/>
          </a:xfrm>
          <a:prstGeom prst="rect">
            <a:avLst/>
          </a:prstGeom>
          <a:noFill/>
        </p:spPr>
        <p:txBody>
          <a:bodyPr wrap="square" rtlCol="0">
            <a:spAutoFit/>
          </a:bodyPr>
          <a:lstStyle/>
          <a:p>
            <a:r>
              <a:rPr lang="de-DE" sz="1650" b="1" dirty="0"/>
              <a:t>Zitate aus dem Lehrplan </a:t>
            </a:r>
            <a:r>
              <a:rPr lang="de-DE" sz="1650" b="1" dirty="0" smtClean="0"/>
              <a:t>Sachunterricht </a:t>
            </a:r>
            <a:r>
              <a:rPr lang="de-DE" sz="1650" b="1" dirty="0"/>
              <a:t>[Auszüge aus Kap. 1]</a:t>
            </a:r>
          </a:p>
          <a:p>
            <a:pPr marL="257175" indent="-257175">
              <a:buFont typeface="+mj-lt"/>
              <a:buAutoNum type="arabicPeriod"/>
            </a:pPr>
            <a:r>
              <a:rPr lang="de-DE" sz="1400" dirty="0" smtClean="0"/>
              <a:t>„kindlichen </a:t>
            </a:r>
            <a:r>
              <a:rPr lang="de-DE" sz="1400" dirty="0"/>
              <a:t>Lernvoraussetzungen sowie die Fragen, Interessen und Lernbedürfnisse der Schülerinnen und Schüler stellen den Ausgangspunkt des Lernens im Sachunterricht </a:t>
            </a:r>
            <a:r>
              <a:rPr lang="de-DE" sz="1400" dirty="0" smtClean="0"/>
              <a:t>dar“</a:t>
            </a:r>
            <a:endParaRPr lang="de-DE" sz="1400" dirty="0"/>
          </a:p>
          <a:p>
            <a:pPr marL="257175" indent="-257175">
              <a:buFont typeface="+mj-lt"/>
              <a:buAutoNum type="arabicPeriod"/>
            </a:pPr>
            <a:r>
              <a:rPr lang="de-DE" sz="1400" dirty="0" smtClean="0"/>
              <a:t>„</a:t>
            </a:r>
            <a:r>
              <a:rPr lang="de-DE" sz="1400" dirty="0"/>
              <a:t>Schülerinnen und Schülern zu ermöglichen, sich ihre Lebenswelt weiter zu erschließen, sich darin zu orientieren, mitzuwirken und verantwortungsbewusst darin zu </a:t>
            </a:r>
            <a:r>
              <a:rPr lang="de-DE" sz="1400" dirty="0" smtClean="0"/>
              <a:t>handeln und diese mitzugestalten“</a:t>
            </a:r>
            <a:endParaRPr lang="de-DE" sz="1400" dirty="0" smtClean="0"/>
          </a:p>
          <a:p>
            <a:pPr marL="257175" indent="-257175">
              <a:buFont typeface="+mj-lt"/>
              <a:buAutoNum type="arabicPeriod"/>
            </a:pPr>
            <a:r>
              <a:rPr lang="de-DE" sz="1400" dirty="0" smtClean="0"/>
              <a:t>„</a:t>
            </a:r>
            <a:r>
              <a:rPr lang="de-DE" sz="1400" dirty="0"/>
              <a:t>die Aktivierung der </a:t>
            </a:r>
            <a:r>
              <a:rPr lang="de-DE" sz="1400" dirty="0" smtClean="0"/>
              <a:t>Schülervorstellungen und -einstellungen </a:t>
            </a:r>
            <a:r>
              <a:rPr lang="de-DE" sz="1400" dirty="0" smtClean="0"/>
              <a:t>und </a:t>
            </a:r>
            <a:r>
              <a:rPr lang="de-DE" sz="1400" dirty="0"/>
              <a:t>ihres </a:t>
            </a:r>
            <a:r>
              <a:rPr lang="de-DE" sz="1400" dirty="0" smtClean="0"/>
              <a:t>Vorwissens“</a:t>
            </a:r>
          </a:p>
          <a:p>
            <a:pPr marL="257175" indent="-257175">
              <a:buFont typeface="+mj-lt"/>
              <a:buAutoNum type="arabicPeriod"/>
            </a:pPr>
            <a:r>
              <a:rPr lang="de-DE" sz="1400" dirty="0" smtClean="0"/>
              <a:t>„</a:t>
            </a:r>
            <a:r>
              <a:rPr lang="de-DE" sz="1400" dirty="0"/>
              <a:t>Kompetenzorientierte Aufgabenstellungen im Sachunterricht bieten verschiedene Tätigkeiten in der Auseinandersetzung mit Lerngegenständen auf unterschiedlichen kognitiven Anspruchsniveaus an und beziehen die Lernbedürfnisse aller Schülerinnen und Schüler mit </a:t>
            </a:r>
            <a:r>
              <a:rPr lang="de-DE" sz="1400" dirty="0" smtClean="0"/>
              <a:t>ein.“</a:t>
            </a:r>
          </a:p>
          <a:p>
            <a:pPr marL="257175" indent="-257175">
              <a:buFont typeface="+mj-lt"/>
              <a:buAutoNum type="arabicPeriod"/>
            </a:pPr>
            <a:r>
              <a:rPr lang="de-DE" sz="1400" dirty="0" smtClean="0"/>
              <a:t>„Ein </a:t>
            </a:r>
            <a:r>
              <a:rPr lang="de-DE" sz="1400" dirty="0"/>
              <a:t>handlungsorientierter Zugang und problemorientiertes sowie forschend-entdeckendes Lernen unterstützen die Kinder dabei, Kenntnisse, Fähig- und Fertigkeiten zu erwerben und sie in neuen Kontexten </a:t>
            </a:r>
            <a:r>
              <a:rPr lang="de-DE" sz="1400" dirty="0" smtClean="0"/>
              <a:t>anzuwenden.“</a:t>
            </a:r>
            <a:endParaRPr lang="de-DE" sz="1400" dirty="0" smtClean="0"/>
          </a:p>
          <a:p>
            <a:pPr marL="257175" indent="-257175">
              <a:buFont typeface="+mj-lt"/>
              <a:buAutoNum type="arabicPeriod"/>
            </a:pPr>
            <a:r>
              <a:rPr lang="de-DE" sz="1400" dirty="0" smtClean="0"/>
              <a:t>„Medien </a:t>
            </a:r>
            <a:r>
              <a:rPr lang="de-DE" sz="1400" dirty="0"/>
              <a:t>sind dabei sowohl Hilfsmittel zum Lernen als auch Gegenstand des Lernens </a:t>
            </a:r>
            <a:r>
              <a:rPr lang="de-DE" sz="1400" dirty="0" smtClean="0"/>
              <a:t>selbst.“</a:t>
            </a:r>
          </a:p>
        </p:txBody>
      </p:sp>
      <p:sp>
        <p:nvSpPr>
          <p:cNvPr id="8" name="Textfeld 7"/>
          <p:cNvSpPr txBox="1"/>
          <p:nvPr/>
        </p:nvSpPr>
        <p:spPr>
          <a:xfrm>
            <a:off x="539552" y="1548691"/>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endParaRPr lang="de-DE" sz="1350" b="1" dirty="0" smtClean="0">
              <a:solidFill>
                <a:prstClr val="black"/>
              </a:solidFill>
            </a:endParaRPr>
          </a:p>
          <a:p>
            <a:r>
              <a:rPr lang="de-DE" sz="1350" b="1" dirty="0" smtClean="0">
                <a:solidFill>
                  <a:prstClr val="black"/>
                </a:solidFill>
              </a:rPr>
              <a:t>       Sachunterricht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a:t>
            </a:r>
            <a:r>
              <a:rPr lang="de-DE" sz="1350" b="1" dirty="0" smtClean="0">
                <a:solidFill>
                  <a:prstClr val="black"/>
                </a:solidFill>
              </a:rPr>
              <a:t>Ihrem </a:t>
            </a:r>
            <a:r>
              <a:rPr lang="de-DE" sz="1350" b="1" dirty="0">
                <a:solidFill>
                  <a:prstClr val="black"/>
                </a:solidFill>
              </a:rPr>
              <a:t>Nachbarn / Ihrer Nachbarin aus.</a:t>
            </a:r>
          </a:p>
        </p:txBody>
      </p:sp>
      <p:sp>
        <p:nvSpPr>
          <p:cNvPr id="3" name="Textfeld 2"/>
          <p:cNvSpPr txBox="1"/>
          <p:nvPr/>
        </p:nvSpPr>
        <p:spPr>
          <a:xfrm>
            <a:off x="539552" y="980728"/>
            <a:ext cx="634317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2" name="Fußzeilenplatzhalter 1"/>
          <p:cNvSpPr>
            <a:spLocks noGrp="1"/>
          </p:cNvSpPr>
          <p:nvPr>
            <p:ph type="ftr" sz="quarter" idx="11"/>
          </p:nvPr>
        </p:nvSpPr>
        <p:spPr>
          <a:xfrm>
            <a:off x="395536" y="6356350"/>
            <a:ext cx="2952328" cy="365125"/>
          </a:xfrm>
        </p:spPr>
        <p:txBody>
          <a:bodyPr/>
          <a:lstStyle/>
          <a:p>
            <a:r>
              <a:rPr lang="de-DE" smtClean="0"/>
              <a:t>Lehrplanentwicklung Primarstufe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41</a:t>
            </a:fld>
            <a:endParaRPr lang="de-DE"/>
          </a:p>
        </p:txBody>
      </p:sp>
    </p:spTree>
    <p:extLst>
      <p:ext uri="{BB962C8B-B14F-4D97-AF65-F5344CB8AC3E}">
        <p14:creationId xmlns:p14="http://schemas.microsoft.com/office/powerpoint/2010/main" val="4286380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049827"/>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00" b="1" dirty="0"/>
              <a:t>verhandeln unterschiedliche Interessen und Bedürfnisse zwischen einzelnen und zwischen Gruppen </a:t>
            </a:r>
            <a:r>
              <a:rPr lang="de-DE" sz="1400" b="1" dirty="0" smtClean="0"/>
              <a:t>lösungsorientiert.</a:t>
            </a:r>
            <a:r>
              <a:rPr lang="de-DE" sz="1400" i="1" dirty="0" smtClean="0">
                <a:solidFill>
                  <a:prstClr val="black"/>
                </a:solidFill>
                <a:latin typeface="Calibri"/>
                <a:ea typeface="Times New Roman"/>
              </a:rPr>
              <a:t> (Ende Klasse 4 Zusammenleben </a:t>
            </a:r>
            <a:r>
              <a:rPr lang="de-DE" sz="1400" i="1" dirty="0">
                <a:solidFill>
                  <a:prstClr val="black"/>
                </a:solidFill>
                <a:latin typeface="Calibri"/>
                <a:ea typeface="Times New Roman"/>
              </a:rPr>
              <a:t>in der Klasse, in der Schule und in der Gesellschaft)</a:t>
            </a:r>
          </a:p>
          <a:p>
            <a:pPr marL="600075" lvl="1" indent="-257175">
              <a:spcBef>
                <a:spcPts val="450"/>
              </a:spcBef>
              <a:buFont typeface="Symbol"/>
              <a:buChar char=""/>
              <a:tabLst>
                <a:tab pos="342900" algn="l"/>
              </a:tabLst>
              <a:defRPr/>
            </a:pPr>
            <a:r>
              <a:rPr lang="de-DE" sz="1400" b="1" dirty="0"/>
              <a:t>erklären Einflüsse des Menschen auf den Lebensraum von Tieren und </a:t>
            </a:r>
            <a:r>
              <a:rPr lang="de-DE" sz="1400" b="1" dirty="0" smtClean="0"/>
              <a:t>Pflanzen</a:t>
            </a:r>
            <a:r>
              <a:rPr lang="de-DE" sz="1400" dirty="0" smtClean="0"/>
              <a:t>. </a:t>
            </a:r>
            <a:r>
              <a:rPr lang="de-DE" sz="1400" i="1" dirty="0" smtClean="0">
                <a:solidFill>
                  <a:prstClr val="black"/>
                </a:solidFill>
                <a:latin typeface="Calibri"/>
                <a:ea typeface="Times New Roman"/>
              </a:rPr>
              <a:t>(Ende </a:t>
            </a:r>
            <a:r>
              <a:rPr lang="de-DE" sz="1400" i="1" dirty="0">
                <a:solidFill>
                  <a:prstClr val="black"/>
                </a:solidFill>
                <a:latin typeface="Calibri"/>
                <a:ea typeface="Times New Roman"/>
              </a:rPr>
              <a:t>Klasse 4</a:t>
            </a:r>
            <a:r>
              <a:rPr lang="de-DE" sz="1400" i="1" dirty="0">
                <a:solidFill>
                  <a:prstClr val="black"/>
                </a:solidFill>
                <a:ea typeface="Times New Roman"/>
              </a:rPr>
              <a:t>, </a:t>
            </a:r>
            <a:r>
              <a:rPr lang="de-DE" sz="1400" i="1" dirty="0" smtClean="0">
                <a:solidFill>
                  <a:prstClr val="black"/>
                </a:solidFill>
                <a:ea typeface="Times New Roman"/>
              </a:rPr>
              <a:t>Tiere, Pflanzen, Lebensräume)</a:t>
            </a:r>
            <a:endParaRPr lang="de-DE" sz="1400"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00" b="1" dirty="0"/>
              <a:t>entwickeln Fragen nach Veränderungen menschlichen Zusammenlebens in der Geschichte</a:t>
            </a:r>
            <a:r>
              <a:rPr lang="de-DE" sz="1400" dirty="0" smtClean="0">
                <a:solidFill>
                  <a:prstClr val="black"/>
                </a:solidFill>
                <a:ea typeface="Times New Roman"/>
                <a:cs typeface="Arial"/>
              </a:rPr>
              <a:t>. </a:t>
            </a:r>
            <a:r>
              <a:rPr lang="de-DE" sz="1400" i="1" dirty="0" smtClean="0">
                <a:solidFill>
                  <a:prstClr val="black"/>
                </a:solidFill>
                <a:latin typeface="Calibri"/>
                <a:ea typeface="Times New Roman"/>
              </a:rPr>
              <a:t>(</a:t>
            </a:r>
            <a:r>
              <a:rPr lang="de-DE" sz="1400" i="1" dirty="0" smtClean="0">
                <a:solidFill>
                  <a:prstClr val="black"/>
                </a:solidFill>
                <a:ea typeface="Times New Roman"/>
              </a:rPr>
              <a:t>Ende Klasse 4, Früher, heute und morgen</a:t>
            </a:r>
            <a:r>
              <a:rPr lang="de-DE" sz="1400" i="1" dirty="0" smtClean="0">
                <a:solidFill>
                  <a:prstClr val="black"/>
                </a:solidFill>
                <a:latin typeface="Calibri"/>
                <a:ea typeface="Times New Roman"/>
              </a:rPr>
              <a:t>)</a:t>
            </a:r>
            <a:r>
              <a:rPr lang="de-DE" sz="1400" dirty="0" smtClean="0">
                <a:solidFill>
                  <a:prstClr val="black"/>
                </a:solidFill>
                <a:latin typeface="Calibri"/>
                <a:ea typeface="Times New Roman"/>
              </a:rPr>
              <a:t> </a:t>
            </a:r>
            <a:endParaRPr lang="de-DE" sz="1400" dirty="0" smtClean="0">
              <a:solidFill>
                <a:prstClr val="black"/>
              </a:solidFill>
              <a:latin typeface="Times New Roman"/>
              <a:ea typeface="Times New Roman"/>
            </a:endParaRPr>
          </a:p>
          <a:p>
            <a:pPr marL="257175" indent="-257175">
              <a:buFontTx/>
              <a:buAutoNum type="alphaLcParenR"/>
              <a:defRPr/>
            </a:pPr>
            <a:r>
              <a:rPr lang="de-DE" sz="1425" dirty="0" smtClean="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smtClean="0">
                <a:solidFill>
                  <a:prstClr val="black"/>
                </a:solidFill>
                <a:latin typeface="Calibri"/>
              </a:rPr>
              <a:t>Beschreiben </a:t>
            </a:r>
            <a:r>
              <a:rPr lang="de-DE" sz="1425" dirty="0">
                <a:solidFill>
                  <a:prstClr val="black"/>
                </a:solidFill>
                <a:latin typeface="Calibri"/>
              </a:rPr>
              <a:t>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Ihres bisherigen schulinternen Arbeitsplan sich diese Kompetenzen am besten fördern lassen bzw. welche Änderungen im </a:t>
            </a:r>
            <a:r>
              <a:rPr lang="de-DE" sz="1425" dirty="0">
                <a:solidFill>
                  <a:prstClr val="black"/>
                </a:solidFill>
              </a:rPr>
              <a:t>schulinternen Arbeitsplan</a:t>
            </a:r>
            <a:r>
              <a:rPr lang="de-DE" sz="1425" dirty="0">
                <a:solidFill>
                  <a:prstClr val="black"/>
                </a:solidFill>
                <a:latin typeface="Calibri"/>
              </a:rPr>
              <a:t> nötig sind.</a:t>
            </a:r>
          </a:p>
        </p:txBody>
      </p:sp>
      <p:sp>
        <p:nvSpPr>
          <p:cNvPr id="2" name="Foliennummernplatzhalter 1"/>
          <p:cNvSpPr>
            <a:spLocks noGrp="1"/>
          </p:cNvSpPr>
          <p:nvPr>
            <p:ph type="sldNum" sz="quarter" idx="12"/>
          </p:nvPr>
        </p:nvSpPr>
        <p:spPr/>
        <p:txBody>
          <a:bodyPr/>
          <a:lstStyle/>
          <a:p>
            <a:fld id="{512A4277-7E7A-4AAF-BFC7-47646BF5CD0C}" type="slidenum">
              <a:rPr lang="de-DE" smtClean="0"/>
              <a:t>42</a:t>
            </a:fld>
            <a:endParaRPr lang="de-DE"/>
          </a:p>
        </p:txBody>
      </p:sp>
      <p:sp>
        <p:nvSpPr>
          <p:cNvPr id="4" name="Fußzeilenplatzhalter 3"/>
          <p:cNvSpPr>
            <a:spLocks noGrp="1"/>
          </p:cNvSpPr>
          <p:nvPr>
            <p:ph type="ftr" sz="quarter" idx="11"/>
          </p:nvPr>
        </p:nvSpPr>
        <p:spPr>
          <a:xfrm>
            <a:off x="323528" y="6325759"/>
            <a:ext cx="2952328" cy="365125"/>
          </a:xfrm>
        </p:spPr>
        <p:txBody>
          <a:bodyPr/>
          <a:lstStyle/>
          <a:p>
            <a:r>
              <a:rPr lang="de-DE" smtClean="0"/>
              <a:t>Lehrplanentwicklung Primarstufe</a:t>
            </a:r>
            <a:endParaRPr lang="de-DE" dirty="0"/>
          </a:p>
        </p:txBody>
      </p:sp>
    </p:spTree>
    <p:extLst>
      <p:ext uri="{BB962C8B-B14F-4D97-AF65-F5344CB8AC3E}">
        <p14:creationId xmlns:p14="http://schemas.microsoft.com/office/powerpoint/2010/main" val="1111269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 im Fach Sachunterricht </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48</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1360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49</a:t>
            </a:fld>
            <a:endParaRPr lang="de-DE"/>
          </a:p>
        </p:txBody>
      </p:sp>
      <p:pic>
        <p:nvPicPr>
          <p:cNvPr id="3" name="Grafik 2"/>
          <p:cNvPicPr>
            <a:picLocks noChangeAspect="1"/>
          </p:cNvPicPr>
          <p:nvPr/>
        </p:nvPicPr>
        <p:blipFill>
          <a:blip r:embed="rId3"/>
          <a:stretch>
            <a:fillRect/>
          </a:stretch>
        </p:blipFill>
        <p:spPr>
          <a:xfrm>
            <a:off x="502567" y="2118246"/>
            <a:ext cx="8138865" cy="2621507"/>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76886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zum schulinternen Arbeitsplan im Fach Sachunterricht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spTree>
    <p:extLst>
      <p:ext uri="{BB962C8B-B14F-4D97-AF65-F5344CB8AC3E}">
        <p14:creationId xmlns:p14="http://schemas.microsoft.com/office/powerpoint/2010/main" val="3787978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908720"/>
            <a:ext cx="7734300" cy="1477328"/>
          </a:xfrm>
          <a:prstGeom prst="rect">
            <a:avLst/>
          </a:prstGeom>
          <a:noFill/>
        </p:spPr>
        <p:txBody>
          <a:bodyPr wrap="square" rtlCol="0">
            <a:spAutoFit/>
          </a:bodyPr>
          <a:lstStyle/>
          <a:p>
            <a:pPr>
              <a:defRPr/>
            </a:pPr>
            <a:endParaRPr lang="de-DE" b="1" dirty="0" smtClean="0">
              <a:solidFill>
                <a:srgbClr val="FF0000"/>
              </a:solidFill>
              <a:latin typeface="Calibri"/>
            </a:endParaRPr>
          </a:p>
          <a:p>
            <a:pPr>
              <a:defRPr/>
            </a:pPr>
            <a:r>
              <a:rPr lang="de-DE" b="1" dirty="0" smtClean="0">
                <a:solidFill>
                  <a:srgbClr val="FF0000"/>
                </a:solidFill>
                <a:latin typeface="Calibri"/>
              </a:rPr>
              <a:t>Auf dem Weg zum schulinternen Arbeitsplan:</a:t>
            </a:r>
            <a:r>
              <a:rPr lang="de-DE" b="1" dirty="0" smtClean="0">
                <a:solidFill>
                  <a:prstClr val="black"/>
                </a:solidFill>
                <a:latin typeface="Calibri"/>
              </a:rPr>
              <a:t> </a:t>
            </a:r>
          </a:p>
          <a:p>
            <a:pPr>
              <a:defRPr/>
            </a:pPr>
            <a:endParaRPr lang="de-DE" b="1" dirty="0" smtClean="0">
              <a:solidFill>
                <a:prstClr val="black"/>
              </a:solidFill>
              <a:latin typeface="Calibri"/>
            </a:endParaRPr>
          </a:p>
          <a:p>
            <a:pPr>
              <a:defRPr/>
            </a:pPr>
            <a:r>
              <a:rPr lang="de-DE" b="1" dirty="0">
                <a:solidFill>
                  <a:prstClr val="black"/>
                </a:solidFill>
                <a:latin typeface="Calibri"/>
              </a:rPr>
              <a:t>T</a:t>
            </a:r>
            <a:r>
              <a:rPr lang="de-DE" b="1" dirty="0" smtClean="0">
                <a:solidFill>
                  <a:prstClr val="black"/>
                </a:solidFill>
                <a:latin typeface="Calibri"/>
              </a:rPr>
              <a:t>auschen </a:t>
            </a:r>
            <a:r>
              <a:rPr lang="de-DE" b="1" dirty="0">
                <a:solidFill>
                  <a:prstClr val="black"/>
                </a:solidFill>
                <a:latin typeface="Calibri"/>
              </a:rPr>
              <a:t>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475656" y="2342282"/>
            <a:ext cx="6048672" cy="3477875"/>
          </a:xfrm>
          <a:prstGeom prst="rect">
            <a:avLst/>
          </a:prstGeom>
          <a:noFill/>
        </p:spPr>
        <p:txBody>
          <a:bodyPr wrap="square" rtlCol="0">
            <a:spAutoFit/>
          </a:bodyPr>
          <a:lstStyle/>
          <a:p>
            <a:pPr marL="385763" indent="-385763">
              <a:buFont typeface="+mj-lt"/>
              <a:buAutoNum type="arabicPeriod"/>
              <a:defRPr/>
            </a:pPr>
            <a:r>
              <a:rPr lang="de-DE" altLang="de-DE" sz="2000" dirty="0">
                <a:solidFill>
                  <a:prstClr val="black"/>
                </a:solidFill>
                <a:latin typeface="Calibri"/>
              </a:rPr>
              <a:t>Vorstellen des </a:t>
            </a:r>
            <a:r>
              <a:rPr lang="de-DE" altLang="de-DE" sz="2000" b="1" dirty="0">
                <a:solidFill>
                  <a:prstClr val="black"/>
                </a:solidFill>
                <a:latin typeface="Calibri"/>
              </a:rPr>
              <a:t>Lehrplans</a:t>
            </a:r>
            <a:r>
              <a:rPr lang="de-DE" altLang="de-DE" sz="2000" dirty="0">
                <a:solidFill>
                  <a:prstClr val="black"/>
                </a:solidFill>
                <a:latin typeface="Calibri"/>
              </a:rPr>
              <a:t> </a:t>
            </a:r>
            <a:r>
              <a:rPr lang="de-DE" altLang="de-DE" sz="2000" i="1" dirty="0">
                <a:solidFill>
                  <a:prstClr val="black"/>
                </a:solidFill>
                <a:latin typeface="Calibri"/>
              </a:rPr>
              <a:t>(Grundlage: </a:t>
            </a:r>
            <a:r>
              <a:rPr lang="de-DE" altLang="de-DE" sz="2000" i="1" dirty="0" err="1">
                <a:solidFill>
                  <a:prstClr val="black"/>
                </a:solidFill>
                <a:latin typeface="Calibri"/>
              </a:rPr>
              <a:t>ppt</a:t>
            </a:r>
            <a:r>
              <a:rPr lang="de-DE" altLang="de-DE" sz="2000" i="1" dirty="0">
                <a:solidFill>
                  <a:prstClr val="black"/>
                </a:solidFill>
                <a:latin typeface="Calibri"/>
              </a:rPr>
              <a:t>)</a:t>
            </a:r>
          </a:p>
          <a:p>
            <a:pPr marL="385763" indent="-385763">
              <a:buFont typeface="+mj-lt"/>
              <a:buAutoNum type="arabicPeriod"/>
              <a:defRPr/>
            </a:pPr>
            <a:r>
              <a:rPr lang="de-DE" altLang="de-DE" sz="2000" dirty="0">
                <a:solidFill>
                  <a:prstClr val="black"/>
                </a:solidFill>
                <a:latin typeface="Calibri"/>
              </a:rPr>
              <a:t>Unterstützungsmaterialien vorstellen: </a:t>
            </a:r>
            <a:r>
              <a:rPr lang="de-DE" altLang="de-DE" sz="2000" b="1" dirty="0">
                <a:solidFill>
                  <a:prstClr val="black"/>
                </a:solidFill>
                <a:latin typeface="Calibri"/>
              </a:rPr>
              <a:t>Lehrplannavigator</a:t>
            </a:r>
            <a:r>
              <a:rPr lang="de-DE" altLang="de-DE" sz="2000" dirty="0">
                <a:solidFill>
                  <a:prstClr val="black"/>
                </a:solidFill>
                <a:latin typeface="Calibri"/>
              </a:rPr>
              <a:t> mit beispielhaftem schulinternen Lehrplan etc. </a:t>
            </a:r>
            <a:r>
              <a:rPr lang="de-DE" altLang="de-DE" sz="2000" i="1" dirty="0">
                <a:solidFill>
                  <a:prstClr val="black"/>
                </a:solidFill>
                <a:latin typeface="Calibri"/>
              </a:rPr>
              <a:t>(Motto: „Dazu gibt es übrigens schon etwas als Anregung!“)</a:t>
            </a:r>
            <a:r>
              <a:rPr lang="de-DE" altLang="de-DE" sz="2000" dirty="0">
                <a:solidFill>
                  <a:prstClr val="black"/>
                </a:solidFill>
                <a:latin typeface="Calibri"/>
              </a:rPr>
              <a:t> </a:t>
            </a:r>
          </a:p>
          <a:p>
            <a:pPr marL="385763" indent="-385763">
              <a:buFont typeface="+mj-lt"/>
              <a:buAutoNum type="arabicPeriod"/>
              <a:defRPr/>
            </a:pPr>
            <a:r>
              <a:rPr lang="de-DE" altLang="de-DE" sz="2000" dirty="0">
                <a:solidFill>
                  <a:prstClr val="black"/>
                </a:solidFill>
                <a:latin typeface="Calibri"/>
              </a:rPr>
              <a:t>Den eigenen </a:t>
            </a:r>
            <a:r>
              <a:rPr lang="de-DE" altLang="de-DE" sz="2000" b="1" dirty="0">
                <a:solidFill>
                  <a:prstClr val="black"/>
                </a:solidFill>
                <a:latin typeface="Calibri"/>
              </a:rPr>
              <a:t>schulinternen Arbeitsplan </a:t>
            </a:r>
            <a:r>
              <a:rPr lang="de-DE" altLang="de-DE" sz="2000" dirty="0">
                <a:solidFill>
                  <a:prstClr val="black"/>
                </a:solidFill>
                <a:latin typeface="Calibri"/>
              </a:rPr>
              <a:t>prüfen: Was sind unsere Stärken? Wo besteht Handlungsbedarf? </a:t>
            </a:r>
            <a:r>
              <a:rPr lang="de-DE" altLang="de-DE" sz="2000" i="1" dirty="0">
                <a:solidFill>
                  <a:prstClr val="black"/>
                </a:solidFill>
                <a:latin typeface="Calibri"/>
              </a:rPr>
              <a:t> </a:t>
            </a:r>
          </a:p>
          <a:p>
            <a:pPr marL="385763" indent="-385763">
              <a:buFont typeface="+mj-lt"/>
              <a:buAutoNum type="arabicPeriod"/>
              <a:defRPr/>
            </a:pPr>
            <a:r>
              <a:rPr lang="de-DE" altLang="de-DE" sz="2000" dirty="0">
                <a:solidFill>
                  <a:prstClr val="black"/>
                </a:solidFill>
                <a:latin typeface="Calibri"/>
              </a:rPr>
              <a:t>Konkrete </a:t>
            </a:r>
            <a:r>
              <a:rPr lang="de-DE" altLang="de-DE" sz="2000" b="1" dirty="0">
                <a:solidFill>
                  <a:prstClr val="black"/>
                </a:solidFill>
                <a:latin typeface="Calibri"/>
              </a:rPr>
              <a:t>Maßnahmen</a:t>
            </a:r>
            <a:r>
              <a:rPr lang="de-DE" altLang="de-DE" sz="2000" dirty="0">
                <a:solidFill>
                  <a:prstClr val="black"/>
                </a:solidFill>
                <a:latin typeface="Calibri"/>
              </a:rPr>
              <a:t> zur Fortschreibung des schulinternen Arbeitsplans festlegen </a:t>
            </a:r>
            <a:r>
              <a:rPr lang="de-DE" altLang="de-DE" sz="200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000" i="1" dirty="0">
              <a:solidFill>
                <a:prstClr val="black"/>
              </a:solidFill>
              <a:latin typeface="Calibri"/>
            </a:endParaRPr>
          </a:p>
        </p:txBody>
      </p:sp>
      <p:sp>
        <p:nvSpPr>
          <p:cNvPr id="5" name="Fußzeilenplatzhalter 4"/>
          <p:cNvSpPr>
            <a:spLocks noGrp="1"/>
          </p:cNvSpPr>
          <p:nvPr>
            <p:ph type="ftr" sz="quarter" idx="11"/>
          </p:nvPr>
        </p:nvSpPr>
        <p:spPr>
          <a:xfrm>
            <a:off x="251520" y="6330389"/>
            <a:ext cx="2952328" cy="365125"/>
          </a:xfrm>
        </p:spPr>
        <p:txBody>
          <a:bodyPr/>
          <a:lstStyle/>
          <a:p>
            <a:r>
              <a:rPr lang="de-DE" dirty="0"/>
              <a:t>Lehrplanentwicklung Primarstufe</a:t>
            </a:r>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2710366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graphicFrame>
        <p:nvGraphicFramePr>
          <p:cNvPr id="2" name="Tabelle 1"/>
          <p:cNvGraphicFramePr>
            <a:graphicFrameLocks noGrp="1"/>
          </p:cNvGraphicFramePr>
          <p:nvPr>
            <p:extLst>
              <p:ext uri="{D42A27DB-BD31-4B8C-83A1-F6EECF244321}">
                <p14:modId xmlns:p14="http://schemas.microsoft.com/office/powerpoint/2010/main" val="120973049"/>
              </p:ext>
            </p:extLst>
          </p:nvPr>
        </p:nvGraphicFramePr>
        <p:xfrm>
          <a:off x="2505193" y="1700808"/>
          <a:ext cx="6555457" cy="4249067"/>
        </p:xfrm>
        <a:graphic>
          <a:graphicData uri="http://schemas.openxmlformats.org/drawingml/2006/table">
            <a:tbl>
              <a:tblPr firstRow="1" firstCol="1" bandRow="1">
                <a:tableStyleId>{5940675A-B579-460E-94D1-54222C63F5DA}</a:tableStyleId>
              </a:tblPr>
              <a:tblGrid>
                <a:gridCol w="3898305">
                  <a:extLst>
                    <a:ext uri="{9D8B030D-6E8A-4147-A177-3AD203B41FA5}">
                      <a16:colId xmlns:a16="http://schemas.microsoft.com/office/drawing/2014/main" val="284524654"/>
                    </a:ext>
                  </a:extLst>
                </a:gridCol>
                <a:gridCol w="99429">
                  <a:extLst>
                    <a:ext uri="{9D8B030D-6E8A-4147-A177-3AD203B41FA5}">
                      <a16:colId xmlns:a16="http://schemas.microsoft.com/office/drawing/2014/main" val="2064482638"/>
                    </a:ext>
                  </a:extLst>
                </a:gridCol>
                <a:gridCol w="1272438">
                  <a:extLst>
                    <a:ext uri="{9D8B030D-6E8A-4147-A177-3AD203B41FA5}">
                      <a16:colId xmlns:a16="http://schemas.microsoft.com/office/drawing/2014/main" val="4195303968"/>
                    </a:ext>
                  </a:extLst>
                </a:gridCol>
                <a:gridCol w="1285285">
                  <a:extLst>
                    <a:ext uri="{9D8B030D-6E8A-4147-A177-3AD203B41FA5}">
                      <a16:colId xmlns:a16="http://schemas.microsoft.com/office/drawing/2014/main" val="2753713289"/>
                    </a:ext>
                  </a:extLst>
                </a:gridCol>
              </a:tblGrid>
              <a:tr h="394111">
                <a:tc gridSpan="2">
                  <a:txBody>
                    <a:bodyPr/>
                    <a:lstStyle/>
                    <a:p>
                      <a:pPr algn="just">
                        <a:lnSpc>
                          <a:spcPct val="115000"/>
                        </a:lnSpc>
                        <a:spcAft>
                          <a:spcPts val="0"/>
                        </a:spcAft>
                      </a:pPr>
                      <a:r>
                        <a:rPr lang="de-DE" sz="1100" dirty="0">
                          <a:effectLst/>
                        </a:rPr>
                        <a:t>Thema: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tc hMerge="1">
                  <a:txBody>
                    <a:bodyPr/>
                    <a:lstStyle/>
                    <a:p>
                      <a:endParaRPr lang="de-DE"/>
                    </a:p>
                  </a:txBody>
                  <a:tcPr/>
                </a:tc>
                <a:tc>
                  <a:txBody>
                    <a:bodyPr/>
                    <a:lstStyle/>
                    <a:p>
                      <a:pPr algn="just">
                        <a:lnSpc>
                          <a:spcPct val="115000"/>
                        </a:lnSpc>
                        <a:spcAft>
                          <a:spcPts val="0"/>
                        </a:spcAft>
                      </a:pPr>
                      <a:r>
                        <a:rPr lang="de-DE" sz="1100" dirty="0">
                          <a:effectLst/>
                        </a:rPr>
                        <a:t>Zeitumfang: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tc>
                  <a:txBody>
                    <a:bodyPr/>
                    <a:lstStyle/>
                    <a:p>
                      <a:pPr algn="just">
                        <a:lnSpc>
                          <a:spcPct val="115000"/>
                        </a:lnSpc>
                        <a:spcAft>
                          <a:spcPts val="0"/>
                        </a:spcAft>
                      </a:pPr>
                      <a:r>
                        <a:rPr lang="de-DE" sz="1100" dirty="0">
                          <a:effectLst/>
                        </a:rPr>
                        <a:t>Klasse/Jahrgang: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extLst>
                  <a:ext uri="{0D108BD9-81ED-4DB2-BD59-A6C34878D82A}">
                    <a16:rowId xmlns:a16="http://schemas.microsoft.com/office/drawing/2014/main" val="2137220165"/>
                  </a:ext>
                </a:extLst>
              </a:tr>
              <a:tr h="394111">
                <a:tc gridSpan="4">
                  <a:txBody>
                    <a:bodyPr/>
                    <a:lstStyle/>
                    <a:p>
                      <a:pPr algn="just">
                        <a:lnSpc>
                          <a:spcPct val="115000"/>
                        </a:lnSpc>
                        <a:spcAft>
                          <a:spcPts val="0"/>
                        </a:spcAft>
                      </a:pPr>
                      <a:r>
                        <a:rPr lang="de-DE" sz="1100" dirty="0" smtClean="0">
                          <a:effectLst/>
                        </a:rPr>
                        <a:t>Bereiche:</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7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5209218"/>
                  </a:ext>
                </a:extLst>
              </a:tr>
              <a:tr h="1773499">
                <a:tc gridSpan="4">
                  <a:txBody>
                    <a:bodyPr/>
                    <a:lstStyle/>
                    <a:p>
                      <a:pPr algn="just">
                        <a:lnSpc>
                          <a:spcPct val="115000"/>
                        </a:lnSpc>
                        <a:spcAft>
                          <a:spcPts val="0"/>
                        </a:spcAft>
                      </a:pPr>
                      <a:r>
                        <a:rPr lang="de-DE" sz="1100" dirty="0">
                          <a:effectLst/>
                        </a:rPr>
                        <a:t>Kompetenzen:</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solidFill>
                      <a:schemeClr val="bg1">
                        <a:lumMod val="85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86821063"/>
                  </a:ext>
                </a:extLst>
              </a:tr>
              <a:tr h="843673">
                <a:tc>
                  <a:txBody>
                    <a:bodyPr/>
                    <a:lstStyle/>
                    <a:p>
                      <a:pPr algn="just">
                        <a:lnSpc>
                          <a:spcPct val="115000"/>
                        </a:lnSpc>
                        <a:spcAft>
                          <a:spcPts val="0"/>
                        </a:spcAft>
                      </a:pPr>
                      <a:r>
                        <a:rPr lang="de-DE" sz="1100" dirty="0">
                          <a:effectLst/>
                        </a:rPr>
                        <a:t>Didaktisch bzw. methodische Zugänge: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a:effectLst/>
                        </a:rPr>
                        <a:t>Materialien/Medien/außerschulische Angebote:</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953832560"/>
                  </a:ext>
                </a:extLst>
              </a:tr>
              <a:tr h="843673">
                <a:tc>
                  <a:txBody>
                    <a:bodyPr/>
                    <a:lstStyle/>
                    <a:p>
                      <a:pPr algn="just">
                        <a:lnSpc>
                          <a:spcPct val="115000"/>
                        </a:lnSpc>
                        <a:spcAft>
                          <a:spcPts val="0"/>
                        </a:spcAft>
                      </a:pPr>
                      <a:r>
                        <a:rPr lang="de-DE" sz="1100">
                          <a:effectLst/>
                        </a:rPr>
                        <a:t>Lernerfolgsüberprüfung/ Leistungsbewertung/Feedback: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smtClean="0">
                          <a:effectLst/>
                        </a:rPr>
                        <a:t>Kooperationen</a:t>
                      </a: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95216674"/>
                  </a:ext>
                </a:extLst>
              </a:tr>
            </a:tbl>
          </a:graphicData>
        </a:graphic>
      </p:graphicFrame>
      <p:sp>
        <p:nvSpPr>
          <p:cNvPr id="9" name="Textfeld 8"/>
          <p:cNvSpPr txBox="1"/>
          <p:nvPr/>
        </p:nvSpPr>
        <p:spPr>
          <a:xfrm>
            <a:off x="321900" y="1628800"/>
            <a:ext cx="2232249" cy="2862322"/>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Thema </a:t>
            </a:r>
            <a:r>
              <a:rPr lang="de-DE" b="1" dirty="0" smtClean="0">
                <a:solidFill>
                  <a:prstClr val="black"/>
                </a:solidFill>
              </a:rPr>
              <a:t> </a:t>
            </a:r>
            <a:r>
              <a:rPr lang="de-DE" b="1" u="sng" dirty="0" smtClean="0">
                <a:solidFill>
                  <a:prstClr val="black"/>
                </a:solidFill>
              </a:rPr>
              <a:t>Wald aus verschiedenen Perspektiven .</a:t>
            </a:r>
            <a:endParaRPr lang="de-DE" b="1" u="sng" dirty="0">
              <a:solidFill>
                <a:prstClr val="black"/>
              </a:solidFill>
            </a:endParaRPr>
          </a:p>
          <a:p>
            <a:endParaRPr lang="de-DE" dirty="0">
              <a:solidFill>
                <a:prstClr val="black"/>
              </a:solidFill>
              <a:latin typeface="Arial Black" panose="020B0A04020102020204" pitchFamily="34" charset="0"/>
            </a:endParaRPr>
          </a:p>
        </p:txBody>
      </p:sp>
      <p:sp>
        <p:nvSpPr>
          <p:cNvPr id="6" name="Fußzeilenplatzhalter 5"/>
          <p:cNvSpPr>
            <a:spLocks noGrp="1"/>
          </p:cNvSpPr>
          <p:nvPr>
            <p:ph type="ftr" sz="quarter" idx="11"/>
          </p:nvPr>
        </p:nvSpPr>
        <p:spPr>
          <a:xfrm>
            <a:off x="321900" y="6356349"/>
            <a:ext cx="2952328" cy="365125"/>
          </a:xfrm>
        </p:spPr>
        <p:txBody>
          <a:bodyPr/>
          <a:lstStyle/>
          <a:p>
            <a:r>
              <a:rPr lang="de-DE" dirty="0"/>
              <a:t>Lehrplanentwicklung Primarstufe</a:t>
            </a:r>
          </a:p>
        </p:txBody>
      </p:sp>
      <p:sp>
        <p:nvSpPr>
          <p:cNvPr id="7" name="Foliennummernplatzhalter 6"/>
          <p:cNvSpPr>
            <a:spLocks noGrp="1"/>
          </p:cNvSpPr>
          <p:nvPr>
            <p:ph type="sldNum" sz="quarter" idx="12"/>
          </p:nvPr>
        </p:nvSpPr>
        <p:spPr/>
        <p:txBody>
          <a:bodyPr/>
          <a:lstStyle/>
          <a:p>
            <a:fld id="{512A4277-7E7A-4AAF-BFC7-47646BF5CD0C}" type="slidenum">
              <a:rPr lang="de-DE" smtClean="0"/>
              <a:t>52</a:t>
            </a:fld>
            <a:endParaRPr lang="de-DE"/>
          </a:p>
        </p:txBody>
      </p:sp>
    </p:spTree>
    <p:extLst>
      <p:ext uri="{BB962C8B-B14F-4D97-AF65-F5344CB8AC3E}">
        <p14:creationId xmlns:p14="http://schemas.microsoft.com/office/powerpoint/2010/main" val="4256018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53</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a:t>
            </a:r>
            <a:r>
              <a:rPr lang="de-DE" sz="2800" dirty="0" smtClean="0"/>
              <a:t>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206188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7203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1480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715882394"/>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3064</Words>
  <PresentationFormat>Bildschirmpräsentation (4:3)</PresentationFormat>
  <Paragraphs>480</Paragraphs>
  <Slides>53</Slides>
  <Notes>21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53</vt:i4>
      </vt:variant>
    </vt:vector>
  </HeadingPairs>
  <TitlesOfParts>
    <vt:vector size="61" baseType="lpstr">
      <vt:lpstr>Arial</vt:lpstr>
      <vt:lpstr>Arial Black</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Arbeitsplänen</vt:lpstr>
      <vt:lpstr>Weitere Hinweise zu schulinternen Arbeitsplänen </vt:lpstr>
      <vt:lpstr>Gliederung des schulinternen Beispielarbeitsplans </vt:lpstr>
      <vt:lpstr>Materialien im Lehrplannavigator</vt:lpstr>
      <vt:lpstr>PowerPoint-Präsentation</vt:lpstr>
      <vt:lpstr>Agenda</vt:lpstr>
      <vt:lpstr>Sachunterricht – Aufgaben und Ziele des Faches</vt:lpstr>
      <vt:lpstr>Die wichtigsten Kontinuitäten</vt:lpstr>
      <vt:lpstr>Die wichtigsten Aspekte der Weiterentwicklung </vt:lpstr>
      <vt:lpstr>Übersicht Bereiche, Schwerpunkte und zugeordnete Perspektiven </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Arbeitsplänen</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2019-09-19T08:51:50Z</cp:lastPrinted>
  <dcterms:created xsi:type="dcterms:W3CDTF">2018-01-17T08:49:04Z</dcterms:created>
  <dcterms:modified xsi:type="dcterms:W3CDTF">2021-06-22T10:17:02Z</dcterms:modified>
</cp:coreProperties>
</file>