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61" r:id="rId50"/>
    <p:sldId id="470" r:id="rId51"/>
    <p:sldId id="462" r:id="rId52"/>
    <p:sldId id="463" r:id="rId53"/>
    <p:sldId id="465" r:id="rId54"/>
    <p:sldId id="464" r:id="rId55"/>
    <p:sldId id="469" r:id="rId5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8"/>
    <p:restoredTop sz="95332" autoAdjust="0"/>
  </p:normalViewPr>
  <p:slideViewPr>
    <p:cSldViewPr showGuides="1">
      <p:cViewPr varScale="1">
        <p:scale>
          <a:sx n="110" d="100"/>
          <a:sy n="110" d="100"/>
        </p:scale>
        <p:origin x="832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6415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</a:t>
            </a:r>
            <a:r>
              <a:rPr lang="de-DE" sz="3600" dirty="0" smtClean="0"/>
              <a:t>Realschule</a:t>
            </a:r>
            <a:br>
              <a:rPr lang="de-DE" sz="3600" dirty="0" smtClean="0"/>
            </a:br>
            <a:r>
              <a:rPr lang="de-DE" sz="2400" dirty="0" smtClean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Türkisch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br>
              <a:rPr lang="de-DE" b="1" dirty="0" smtClean="0"/>
            </a:br>
            <a:r>
              <a:rPr lang="de-DE" dirty="0" smtClean="0"/>
              <a:t>Die Schülerinnen und Schüler können </a:t>
            </a:r>
            <a:r>
              <a:rPr lang="de-DE" dirty="0"/>
              <a:t>verschiedene digitale Werkzeuge zur Text- und Medienproduktion, Recherche und Kommunikation reflektiert und zielgerichtet einsetzen</a:t>
            </a:r>
            <a:r>
              <a:rPr lang="de-DE" dirty="0" smtClean="0"/>
              <a:t>. </a:t>
            </a:r>
          </a:p>
          <a:p>
            <a:pPr marL="400050" lvl="1" indent="0">
              <a:buNone/>
            </a:pPr>
            <a:r>
              <a:rPr lang="de-DE" dirty="0" smtClean="0"/>
              <a:t>Der </a:t>
            </a:r>
            <a:r>
              <a:rPr lang="de-DE" dirty="0"/>
              <a:t>MKR </a:t>
            </a:r>
            <a:r>
              <a:rPr lang="de-DE" dirty="0" smtClean="0"/>
              <a:t>bleibt </a:t>
            </a:r>
            <a:r>
              <a:rPr lang="de-DE" dirty="0"/>
              <a:t>verbindlicher </a:t>
            </a:r>
            <a:r>
              <a:rPr lang="de-DE" dirty="0" smtClean="0"/>
              <a:t>Orientierungsrahmen </a:t>
            </a:r>
            <a:r>
              <a:rPr lang="de-DE" dirty="0"/>
              <a:t>für die Weiterentwicklung des schulischen Medienkonzepts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D Z1, </a:t>
            </a:r>
            <a:r>
              <a:rPr lang="de-DE" sz="2400" dirty="0" smtClean="0"/>
              <a:t>Z2, Z3:</a:t>
            </a:r>
            <a:endParaRPr lang="de-DE" sz="2400" dirty="0"/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000" dirty="0"/>
              <a:t>Lebenswirklichkeiten und -entwürfe von Jugendlichen in der Türkei: Identität, Freundschaft, Liebe, Jugendkulturen, Geschlechterrollen, Umgang mit Vielfalt, Engagement, Freizeitgestaltung, Wohnen, Mobilität, </a:t>
            </a:r>
            <a:r>
              <a:rPr lang="de-DE" sz="2000" dirty="0" smtClean="0"/>
              <a:t>Konsumverhalten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Türkisch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854903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Faches</a:t>
                      </a:r>
                      <a:endParaRPr lang="de-DE" sz="1400" dirty="0">
                        <a:solidFill>
                          <a:srgbClr val="000000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Türkisch ab Jahrgangsstufe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Türkisch ab Jahrgangsstufe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  <a:endParaRPr lang="de-DE" sz="1400" dirty="0">
                        <a:solidFill>
                          <a:schemeClr val="tx1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 smtClean="0"/>
              <a:t>GeR</a:t>
            </a:r>
            <a:r>
              <a:rPr lang="de-DE" dirty="0" smtClean="0"/>
              <a:t>-Niveaus am Ende der Sek I:</a:t>
            </a:r>
            <a:br>
              <a:rPr lang="de-DE" dirty="0" smtClean="0"/>
            </a:br>
            <a:r>
              <a:rPr lang="de-DE" dirty="0" smtClean="0"/>
              <a:t>Türkisch ab Jahrgangsstufe 7: B1</a:t>
            </a:r>
            <a:br>
              <a:rPr lang="de-DE" dirty="0" smtClean="0"/>
            </a:br>
            <a:r>
              <a:rPr lang="de-DE" dirty="0" smtClean="0"/>
              <a:t>Türkisch ab </a:t>
            </a:r>
            <a:r>
              <a:rPr lang="de-DE" dirty="0"/>
              <a:t>Jahrgangsstufe </a:t>
            </a:r>
            <a:r>
              <a:rPr lang="de-DE" dirty="0" smtClean="0"/>
              <a:t>9: A2 </a:t>
            </a:r>
            <a:r>
              <a:rPr lang="de-DE" dirty="0"/>
              <a:t>mit Anteilen von </a:t>
            </a:r>
            <a:r>
              <a:rPr lang="de-DE" dirty="0" smtClean="0"/>
              <a:t>B1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Türkisch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378041"/>
              </p:ext>
            </p:extLst>
          </p:nvPr>
        </p:nvGraphicFramePr>
        <p:xfrm>
          <a:off x="467360" y="1844675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</a:t>
                      </a:r>
                      <a:r>
                        <a:rPr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können </a:t>
                      </a: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ein erweitertes Inventar</a:t>
                      </a:r>
                      <a:r>
                        <a:rPr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häufig </a:t>
                      </a:r>
                      <a:r>
                        <a:rPr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verwendeter grammatischer Formen und Strukturen für die 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Textrezeption und die Realisierung ihrer Sprech- und Schreibabsichten nutzen.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Handlungen, Vorgänge und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Äuße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-rungen zeitlich positionieren,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Annahmen und Bedingungen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formu-lieren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Gefühle, Meinungen, Bitten, Wünsche und Erwartungen äußern,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 smtClean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</a:t>
                      </a: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23850" marR="0" indent="-25209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-   </a:t>
                      </a:r>
                      <a:r>
                        <a:rPr lang="de-DE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Tempusformen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şimdiki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zaman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belirli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belirsiz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geçmiş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zaman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gelecek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zaman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geniş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zaman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ünlü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uyumu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ünsüz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benzeşmesi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ünsüz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tr-TR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ğişmesi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ünlü</a:t>
                      </a: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düşmesi</a:t>
                      </a:r>
                      <a:endParaRPr lang="de-DE" sz="1400" i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de-DE" sz="14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Türkisch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="" xmlns:pr="smNativeData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="" xmlns:pr="smNativeData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="" xmlns:pr="smNativeData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Ausgangstexte</a:t>
            </a:r>
            <a:r>
              <a:rPr lang="de-DE" b="1" dirty="0"/>
              <a:t>:</a:t>
            </a:r>
          </a:p>
          <a:p>
            <a:r>
              <a:rPr lang="de-DE" dirty="0" smtClean="0"/>
              <a:t>umfangreiche </a:t>
            </a:r>
            <a:r>
              <a:rPr lang="de-DE" dirty="0" err="1"/>
              <a:t>didaktisierte</a:t>
            </a:r>
            <a:r>
              <a:rPr lang="de-DE" dirty="0"/>
              <a:t>, adaptierte sowie klar strukturierte authentische Texte und Medien: Lesetexte, Hör-/Hörsehtexte, mehrfach kodierte </a:t>
            </a:r>
            <a:r>
              <a:rPr lang="de-DE" dirty="0" smtClean="0"/>
              <a:t>Texte</a:t>
            </a:r>
            <a:br>
              <a:rPr lang="de-DE" dirty="0" smtClean="0"/>
            </a:br>
            <a:r>
              <a:rPr lang="de-DE" dirty="0"/>
              <a:t>Sach- und </a:t>
            </a:r>
            <a:r>
              <a:rPr lang="de-DE" dirty="0" smtClean="0"/>
              <a:t>Gebrauchstexte:</a:t>
            </a:r>
          </a:p>
          <a:p>
            <a:pPr marL="285750" lvl="0" indent="-285750">
              <a:buFontTx/>
              <a:buChar char="-"/>
            </a:pPr>
            <a:r>
              <a:rPr lang="de-DE" dirty="0" smtClean="0"/>
              <a:t>Interview</a:t>
            </a:r>
            <a:r>
              <a:rPr lang="de-DE" dirty="0"/>
              <a:t>, </a:t>
            </a:r>
            <a:r>
              <a:rPr lang="de-DE" dirty="0" smtClean="0"/>
              <a:t>Annonce</a:t>
            </a:r>
          </a:p>
          <a:p>
            <a:pPr marL="285750" lvl="0" indent="-285750">
              <a:buFontTx/>
              <a:buChar char="-"/>
            </a:pPr>
            <a:r>
              <a:rPr lang="de-DE" dirty="0" smtClean="0"/>
              <a:t>Brief</a:t>
            </a:r>
            <a:r>
              <a:rPr lang="de-DE" dirty="0"/>
              <a:t>, </a:t>
            </a:r>
            <a:r>
              <a:rPr lang="de-DE" dirty="0" smtClean="0"/>
              <a:t>E-Mail</a:t>
            </a:r>
          </a:p>
          <a:p>
            <a:pPr marL="285750" lvl="0" indent="-285750">
              <a:buFontTx/>
              <a:buChar char="-"/>
            </a:pPr>
            <a:r>
              <a:rPr lang="de-DE" dirty="0" smtClean="0"/>
              <a:t>….</a:t>
            </a:r>
            <a:endParaRPr lang="de-DE" sz="1600" kern="1" dirty="0" smtClean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Zieltexte: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f</a:t>
            </a:r>
            <a:r>
              <a:rPr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ormeller u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nd</a:t>
            </a:r>
            <a:r>
              <a:rPr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 informeller Brief, E-Mail   </a:t>
            </a:r>
            <a:r>
              <a:rPr dirty="0" smtClean="0"/>
              <a:t>[…]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</a:t>
            </a:r>
            <a:r>
              <a:rPr lang="de-DE" sz="2400" dirty="0" smtClean="0"/>
              <a:t>. 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Türkisch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</a:t>
            </a:r>
            <a:r>
              <a:rPr lang="de-DE" sz="2600" smtClean="0"/>
              <a:t>fachdidaktischen und fachmethodischen </a:t>
            </a:r>
            <a:r>
              <a:rPr lang="de-DE" sz="2600" dirty="0" smtClean="0"/>
              <a:t>Arbeit</a:t>
            </a:r>
            <a:endParaRPr lang="de-DE" sz="2600" dirty="0"/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 smtClean="0"/>
              <a:t>Unterstützungsmaterial </a:t>
            </a:r>
            <a:r>
              <a:rPr lang="de-DE" sz="2600" b="1" dirty="0"/>
              <a:t>im Lehrplannavigator: </a:t>
            </a:r>
            <a:r>
              <a:rPr lang="de-DE" sz="2600" dirty="0" smtClean="0">
                <a:hlinkClick r:id="rId3"/>
              </a:rPr>
              <a:t>https</a:t>
            </a:r>
            <a:r>
              <a:rPr lang="de-DE" sz="2600" dirty="0">
                <a:hlinkClick r:id="rId3"/>
              </a:rPr>
              <a:t>://www.schulentwicklung.nrw.de/lehrplaene/lehrplannavigator-s-i</a:t>
            </a:r>
            <a:r>
              <a:rPr lang="de-DE" sz="2600" dirty="0" smtClean="0">
                <a:hlinkClick r:id="rId3"/>
              </a:rPr>
              <a:t>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Türkisch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</a:t>
            </a:r>
            <a:r>
              <a:rPr lang="de-DE" sz="2400" smtClean="0"/>
              <a:t>schulinternen </a:t>
            </a:r>
            <a:r>
              <a:rPr lang="de-DE" sz="2400" smtClean="0"/>
              <a:t>Lehrplan</a:t>
            </a:r>
            <a:endParaRPr lang="de-DE" sz="2400" dirty="0" smtClean="0"/>
          </a:p>
          <a:p>
            <a:r>
              <a:rPr lang="de-DE" sz="2400" dirty="0" smtClean="0"/>
              <a:t>Konkretisierte Unterrichtsvorhaben zum schulinternen Lehrplan, dargestellt einmal für Muttersprachler (M) und Sprachanfänger (N)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</a:t>
            </a:r>
            <a:r>
              <a:rPr lang="de-DE" sz="3200" dirty="0"/>
              <a:t>1) (M,N)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56962"/>
              </p:ext>
            </p:extLst>
          </p:nvPr>
        </p:nvGraphicFramePr>
        <p:xfrm>
          <a:off x="479823" y="1661756"/>
          <a:ext cx="8229600" cy="47807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UV 7.1-2 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BEN,</a:t>
                      </a:r>
                      <a:r>
                        <a:rPr lang="tr-TR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AİLEM, EVİM 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(ca. 20 U-Std.)</a:t>
                      </a:r>
                      <a:r>
                        <a:rPr lang="de-DE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(M)</a:t>
                      </a:r>
                      <a:endParaRPr lang="de-DE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dirty="0" smtClean="0">
                          <a:solidFill>
                            <a:schemeClr val="tx1"/>
                          </a:solidFill>
                          <a:effectLst/>
                        </a:rPr>
                        <a:t>Hör-/Hörsehverstehen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der mündlichen Kommunikation folgen; klar artikulierten auditiv und audiovisuell vermittelten Texten die Gesamtaussage, Hauptaussagen und Einzelinformationen entnehmen; Gesprächen zu alltäglichen oder bekannten Sachverhalten und Themen die Gesamtaussage, Hauptaussagen und wichtige Einzelinformationen entnehmen</a:t>
                      </a: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i="1" dirty="0" smtClean="0">
                          <a:solidFill>
                            <a:schemeClr val="tx1"/>
                          </a:solidFill>
                          <a:effectLst/>
                        </a:rPr>
                        <a:t>Schreiben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unterschiedliche Typen von stärker formalisierten, auch mehrfach kodierten Sach- und Gebrauchstexten in einfacher Form verfassen</a:t>
                      </a: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i="1" dirty="0" smtClean="0">
                          <a:solidFill>
                            <a:schemeClr val="tx1"/>
                          </a:solidFill>
                          <a:effectLst/>
                        </a:rPr>
                        <a:t>Wortschatz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einen grundlegenden Wortschatz zur unterrichtlichen Kommunikation produktiv und einen erweiterten Wortschatz rezeptiv anwenden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dirty="0" smtClean="0">
                          <a:solidFill>
                            <a:schemeClr val="tx1"/>
                          </a:solidFill>
                          <a:effectLst/>
                        </a:rPr>
                        <a:t>Sprachbewusstheit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Beziehungen zwischen Sprach- und Kulturphänomenen weitgehend reflektieren</a:t>
                      </a:r>
                      <a:endParaRPr lang="de-DE" sz="1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fachliche Konkretisierungen im Schwerpunkt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IKK: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Lebenswirklichkeiten und -entwürfe von Jugendlichen in der Türkei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Identität, Umgang mit Vielfalt, Wohnen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TMK: </a:t>
                      </a:r>
                      <a:r>
                        <a:rPr lang="de-DE" sz="1000" b="0" u="sng" dirty="0" smtClean="0">
                          <a:solidFill>
                            <a:schemeClr val="tx1"/>
                          </a:solidFill>
                          <a:effectLst/>
                        </a:rPr>
                        <a:t>Ausgangstexte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: Bildmedien; Videoclip </a:t>
                      </a:r>
                      <a:r>
                        <a:rPr lang="de-DE" sz="1000" b="0" u="sng" dirty="0" smtClean="0">
                          <a:solidFill>
                            <a:schemeClr val="tx1"/>
                          </a:solidFill>
                          <a:effectLst/>
                        </a:rPr>
                        <a:t>Zieltexte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: Präsentation; (Beschreibung)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dirty="0" smtClean="0">
                          <a:solidFill>
                            <a:schemeClr val="tx1"/>
                          </a:solidFill>
                          <a:effectLst/>
                        </a:rPr>
                        <a:t>Grammatik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ünlü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uyumu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ünsüz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benzeşmesi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kalma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durumu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; ad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tamlaması</a:t>
                      </a:r>
                      <a:endParaRPr lang="de-DE" sz="1000" b="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dirty="0" smtClean="0">
                          <a:solidFill>
                            <a:schemeClr val="tx1"/>
                          </a:solidFill>
                          <a:effectLst/>
                        </a:rPr>
                        <a:t>Orthografie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Groß- und Kleinschreibung; Besonderheiten der türkischen Rechtschreibung (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ç, ğ, ı, ş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); Anführungszeichen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dirty="0" smtClean="0">
                          <a:solidFill>
                            <a:schemeClr val="tx1"/>
                          </a:solidFill>
                          <a:effectLst/>
                        </a:rPr>
                        <a:t>Sprachlernkompetenz</a:t>
                      </a:r>
                      <a:r>
                        <a:rPr lang="de-DE" sz="1000" b="1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 Strategien zum globalen, selektiven und detaillierten Hör-/Hörseh- und Leseverstehen</a:t>
                      </a:r>
                      <a:endParaRPr lang="de-DE" sz="1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  <a:tr h="263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Hinweise, Vereinbarungen und Absprachen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Mögliche Umsetzung: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die eigene Familie vorstellen; analoge und digitale Stammbäume erstellen; Wohnungs-, Häuser- und Zimmerbeschreibungen verfassen; Häuser in unterschiedlichen Regionen der Türkei und diverse Merkmale dieser vergleichen; Fotoalben und/oder Modellhäuser gestalten; sprachkontrastive Wortschatzarbeit: Verwandtschaftsbezeichnungen (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teyze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hala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 u.Ä.), Möbel- und Raumbezeichnungen (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misafir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odası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salon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antre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merdiven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boşluğu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u.Ä.), unterschiedliche Gebäude und Merkmale dieser (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kerpiç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ahşap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taş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betonarme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apartman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bağ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evi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teras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u.Ä.)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Medienkompetenz: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MKR 1.2, 2.1, 4.1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Hinweise zur Klassenarbeit: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Schreiben + Hör-/Hörsehverstehen + Verfügen über sprachliche Mittel</a:t>
                      </a:r>
                      <a:endParaRPr lang="de-DE" sz="1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704608" y="2720751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048424" y="4293096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731466" y="5668213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Gesamt-/Sekundarschulen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(1)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66301"/>
              </p:ext>
            </p:extLst>
          </p:nvPr>
        </p:nvGraphicFramePr>
        <p:xfrm>
          <a:off x="492340" y="1700808"/>
          <a:ext cx="8229600" cy="45952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UV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7.1-2 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BEN,</a:t>
                      </a:r>
                      <a:r>
                        <a:rPr lang="tr-TR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AİLEM, EVİM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(ca. 20 U-Std.) </a:t>
                      </a:r>
                      <a:r>
                        <a:rPr lang="de-DE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(N)</a:t>
                      </a:r>
                      <a:endParaRPr lang="de-DE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dirty="0" smtClean="0">
                          <a:solidFill>
                            <a:schemeClr val="tx1"/>
                          </a:solidFill>
                          <a:effectLst/>
                        </a:rPr>
                        <a:t>Hör-/Hörsehverstehen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der mündlichen Kommunikation folgen; klar artikulierten auditiv und audiovisuell vermittelten Texten die Gesamtaussage, Hauptaussagen und Einzelinformationen entnehmen; Gesprächen zu alltäglichen oder bekannten Sachverhalten und Themen die Gesamtaussage, Hauptaussagen und wichtige Einzelinformationen entnehmen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dirty="0" smtClean="0">
                          <a:solidFill>
                            <a:schemeClr val="tx1"/>
                          </a:solidFill>
                          <a:effectLst/>
                        </a:rPr>
                        <a:t>Schreiben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unterschiedliche Typen von stärker formalisierten, auch mehrfach kodierten Sach- und Gebrauchstexten in einfacher Form verfassen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dirty="0" smtClean="0">
                          <a:solidFill>
                            <a:schemeClr val="tx1"/>
                          </a:solidFill>
                          <a:effectLst/>
                        </a:rPr>
                        <a:t>Wortschatz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einen grundlegenden Wortschatz zur unterrichtlichen Kommunikation produktiv und einen erweiterten Wortschatz rezeptiv anwenden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dirty="0" smtClean="0">
                          <a:solidFill>
                            <a:schemeClr val="tx1"/>
                          </a:solidFill>
                          <a:effectLst/>
                        </a:rPr>
                        <a:t>Sprachbewusstheit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Beziehungen zwischen Sprach- und Kulturphänomenen weitgehend reflektieren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fachliche Konkretisierungen im Schwerpunkt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IKK: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Lebenswirklichkeiten und -entwürfe von Jugendlichen in der Türkei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Identität, Umgang mit Vielfalt, Wohnen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TMK: </a:t>
                      </a:r>
                      <a:r>
                        <a:rPr lang="de-DE" sz="1000" b="0" u="sng" dirty="0" smtClean="0">
                          <a:solidFill>
                            <a:schemeClr val="tx1"/>
                          </a:solidFill>
                          <a:effectLst/>
                        </a:rPr>
                        <a:t>Ausgangstexte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: Bildmedien; Videoclip </a:t>
                      </a:r>
                      <a:r>
                        <a:rPr lang="de-DE" sz="1000" b="0" u="sng" dirty="0" smtClean="0">
                          <a:solidFill>
                            <a:schemeClr val="tx1"/>
                          </a:solidFill>
                          <a:effectLst/>
                        </a:rPr>
                        <a:t>Zieltexte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: Präsentation; (Beschreibung)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dirty="0" smtClean="0">
                          <a:solidFill>
                            <a:schemeClr val="tx1"/>
                          </a:solidFill>
                          <a:effectLst/>
                        </a:rPr>
                        <a:t>Grammatik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ünsüz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benzeşmesi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kalma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durumu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dirty="0" smtClean="0">
                          <a:solidFill>
                            <a:schemeClr val="tx1"/>
                          </a:solidFill>
                          <a:effectLst/>
                        </a:rPr>
                        <a:t>Orthografie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Groß- und Kleinschreibung; Besonderheiten der türkischen Rechtschreibung 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(ç, ğ, ı, ş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dirty="0" smtClean="0">
                          <a:solidFill>
                            <a:schemeClr val="tx1"/>
                          </a:solidFill>
                          <a:effectLst/>
                        </a:rPr>
                        <a:t>Sprachlernkompetenz</a:t>
                      </a:r>
                      <a:r>
                        <a:rPr lang="de-DE" sz="1000" b="1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Strategien zum globalen, selektiven und detaillierten Hör-/Hörseh- und Leseverstehen</a:t>
                      </a:r>
                      <a:endParaRPr lang="de-DE" sz="1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  <a:tr h="263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Hinweise, Vereinbarungen und Absprachen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Mögliche Umsetzung: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die eigene Familie vorstellen; analoge und digitale Stammbäume erstellen; Zimmer beschreiben; Fotoalben und/oder Modellhäuser gestalten; sprachkontrastive Wortschatzarbeit: Verwandtschaftsbezeichnungen (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teyze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hala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 u. Ä.), Möbel- und Raumbezeichnungen (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misafir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odası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salon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antre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merdiven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boşluğu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); Attribute</a:t>
                      </a:r>
                      <a:r>
                        <a:rPr lang="de-DE" sz="1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zur Beschreibung; Zahlen von 1-100</a:t>
                      </a:r>
                      <a:endParaRPr lang="de-DE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Medienkompetenz: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MKR 1.2, 2.1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Hinweise zur Klassenarbeit: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Klassenarbeit mit Schreiben + Hör-/Hörsehverstehen + Verfügen über sprachliche Mittel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765760" y="2884874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116435" y="4234267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792618" y="5599907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648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(2)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723571"/>
              </p:ext>
            </p:extLst>
          </p:nvPr>
        </p:nvGraphicFramePr>
        <p:xfrm>
          <a:off x="457200" y="1925415"/>
          <a:ext cx="8229600" cy="40218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UV 7.1-2 </a:t>
                      </a: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BEN,</a:t>
                      </a:r>
                      <a:r>
                        <a:rPr lang="tr-TR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AİLEM, EVİM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ca. 20 U-Std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.) </a:t>
                      </a:r>
                      <a:r>
                        <a:rPr lang="de-DE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(M)</a:t>
                      </a:r>
                      <a:endParaRPr lang="de-DE" sz="1050" b="1" i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 smtClean="0">
                          <a:solidFill>
                            <a:schemeClr val="tx1"/>
                          </a:solidFill>
                          <a:effectLst/>
                        </a:rPr>
                        <a:t>Hör-/Hörsehverstehen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der mündlichen Kommunikation folgen; klar artikulierten auditiv und audiovisuell vermittelten Texten die Gesamtaussage, Hauptaussagen und Einzelinformationen entnehmen; Gesprächen zu alltäglichen oder bekannten Sachverhalten und Themen die Gesamtaussage, Hauptaussagen und wichtige Einzelinformationen entnehmen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 smtClean="0">
                          <a:solidFill>
                            <a:schemeClr val="tx1"/>
                          </a:solidFill>
                          <a:effectLst/>
                        </a:rPr>
                        <a:t>Schreiben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unterschiedliche Typen von stärker formalisierten, auch mehrfach kodierten Sach- und Gebrauchstexten in einfacher Form verfassen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 smtClean="0">
                          <a:solidFill>
                            <a:schemeClr val="tx1"/>
                          </a:solidFill>
                          <a:effectLst/>
                        </a:rPr>
                        <a:t>Wortschatz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einen grundlegenden Wortschatz zur unterrichtlichen Kommunikation produktiv und einen erweiterten Wortschatz rezeptiv anwenden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 smtClean="0">
                          <a:solidFill>
                            <a:schemeClr val="tx1"/>
                          </a:solidFill>
                          <a:effectLst/>
                        </a:rPr>
                        <a:t>Sprachbewusstheit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Beziehungen zwischen Sprach- und Kulturphänomenen weitgehend reflektieren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57134"/>
              </p:ext>
            </p:extLst>
          </p:nvPr>
        </p:nvGraphicFramePr>
        <p:xfrm>
          <a:off x="457200" y="1925415"/>
          <a:ext cx="8229600" cy="391972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effectLst/>
                        </a:rPr>
                        <a:t>IKK: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Lebenswirklichkeiten und -entwürfe von Jugendlichen in der Türkei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e-DE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Identität, Umgang mit Vielfalt, Wohnen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effectLst/>
                        </a:rPr>
                        <a:t>TMK: </a:t>
                      </a:r>
                      <a:r>
                        <a:rPr lang="de-DE" sz="2000" b="0" u="sng" dirty="0" smtClean="0">
                          <a:solidFill>
                            <a:schemeClr val="tx1"/>
                          </a:solidFill>
                          <a:effectLst/>
                        </a:rPr>
                        <a:t>Ausgangstexte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: Bildmedien; Videoclip </a:t>
                      </a:r>
                      <a:r>
                        <a:rPr lang="de-DE" sz="2000" b="0" u="sng" dirty="0" smtClean="0">
                          <a:solidFill>
                            <a:schemeClr val="tx1"/>
                          </a:solidFill>
                          <a:effectLst/>
                        </a:rPr>
                        <a:t>Zieltexte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: Präsentation; (Beschreibung)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i="1" dirty="0" smtClean="0">
                          <a:solidFill>
                            <a:schemeClr val="tx1"/>
                          </a:solidFill>
                          <a:effectLst/>
                        </a:rPr>
                        <a:t>Grammatik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ünlü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uyumu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ünsüz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benzeşmesi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kalma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durumu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; ad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tamlaması</a:t>
                      </a:r>
                      <a:endParaRPr lang="de-DE" sz="2000" b="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i="1" dirty="0" smtClean="0">
                          <a:solidFill>
                            <a:schemeClr val="tx1"/>
                          </a:solidFill>
                          <a:effectLst/>
                        </a:rPr>
                        <a:t>Orthografie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Groß- und Kleinschreibung; Besonderheiten der türkischen Rechtschreibung (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ç, ğ, ı, ş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); Anführungszeichen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dirty="0" smtClean="0">
                          <a:solidFill>
                            <a:schemeClr val="tx1"/>
                          </a:solidFill>
                          <a:effectLst/>
                        </a:rPr>
                        <a:t>Sprachlernkompetenz</a:t>
                      </a: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Strategien zum globalen, selektiven und detaillierten Hör-/Hörseh- und Leseverstehen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212975"/>
              </p:ext>
            </p:extLst>
          </p:nvPr>
        </p:nvGraphicFramePr>
        <p:xfrm>
          <a:off x="457200" y="1925415"/>
          <a:ext cx="8229600" cy="41178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effectLst/>
                        </a:rPr>
                        <a:t>Mögliche Umsetzung: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die eigene Familie vorstellen; analoge und digitale Stammbäume erstellen; Wohnungs-, Häuser- und Zimmerbeschreibungen verfassen; Häuser in unterschiedlichen Regionen der Türkei und diverse Merkmale dieser vergleichen; Fotoalben und/oder Modellhäuser gestalten; sprachkontrastive Wortschatzarbeit: Verwandtschaftsbezeichnungen (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teyze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hala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u.Ä.), Möbel- und Raumbezeichnungen (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misafir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odası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salon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antre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merdiven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boşluğu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u.Ä.), unterschiedliche Gebäude und Merkmale dieser (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kerpiç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ahşap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taş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betonarme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ev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apartman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bağ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evi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teras</a:t>
                      </a:r>
                      <a:r>
                        <a:rPr lang="de-DE" sz="2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u.Ä.)</a:t>
                      </a:r>
                    </a:p>
                    <a:p>
                      <a:pPr marL="180340"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effectLst/>
                        </a:rPr>
                        <a:t>Medienkompetenz: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MKR 1.2, 2.1, 4.1</a:t>
                      </a:r>
                    </a:p>
                    <a:p>
                      <a:pPr marL="180340" indent="-18034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  <a:effectLst/>
                        </a:rPr>
                        <a:t>Hinweise zur Klassenarbeit:</a:t>
                      </a:r>
                      <a:r>
                        <a:rPr lang="de-DE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Schreiben</a:t>
                      </a:r>
                      <a:r>
                        <a:rPr lang="de-DE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+ Hör-/Hörsehverstehen + Verfügen über sprachliche Mittel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 smtClean="0"/>
              <a:t>Vielen Dank für Ihre Aufmerksamkeit!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6940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dirty="0" smtClean="0"/>
              <a:t>Gestaltungsspielräume</a:t>
            </a:r>
          </a:p>
          <a:p>
            <a:pPr lvl="1"/>
            <a:r>
              <a:rPr lang="de-DE" dirty="0" smtClean="0"/>
              <a:t>Festlegung der Kompetenzerwartungen nur für Ende Sek I</a:t>
            </a:r>
          </a:p>
          <a:p>
            <a:r>
              <a:rPr lang="de-DE" dirty="0" smtClean="0"/>
              <a:t>Bezug </a:t>
            </a:r>
            <a:r>
              <a:rPr lang="de-DE" dirty="0"/>
              <a:t>auf fachübergreifende </a:t>
            </a:r>
            <a:r>
              <a:rPr lang="de-DE" dirty="0" smtClean="0"/>
              <a:t>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Türkisch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3695</Words>
  <PresentationFormat>Bildschirmpräsentation (4:3)</PresentationFormat>
  <Paragraphs>677</Paragraphs>
  <Slides>55</Slides>
  <Notes>52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4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Realschule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 (M,N) 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2022-01-27T09:46:53Z</dcterms:modified>
</cp:coreProperties>
</file>