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68" r:id="rId3"/>
    <p:sldId id="258" r:id="rId4"/>
    <p:sldId id="259" r:id="rId5"/>
    <p:sldId id="274" r:id="rId6"/>
    <p:sldId id="261" r:id="rId7"/>
    <p:sldId id="275" r:id="rId8"/>
    <p:sldId id="260" r:id="rId9"/>
    <p:sldId id="271" r:id="rId10"/>
    <p:sldId id="276" r:id="rId11"/>
    <p:sldId id="277" r:id="rId12"/>
    <p:sldId id="278" r:id="rId13"/>
    <p:sldId id="263" r:id="rId14"/>
    <p:sldId id="286" r:id="rId15"/>
    <p:sldId id="279" r:id="rId16"/>
    <p:sldId id="264" r:id="rId17"/>
    <p:sldId id="280" r:id="rId18"/>
    <p:sldId id="285" r:id="rId19"/>
    <p:sldId id="265" r:id="rId20"/>
    <p:sldId id="281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5735"/>
  </p:normalViewPr>
  <p:slideViewPr>
    <p:cSldViewPr snapToGrid="0" snapToObjects="1">
      <p:cViewPr>
        <p:scale>
          <a:sx n="136" d="100"/>
          <a:sy n="136" d="100"/>
        </p:scale>
        <p:origin x="-2264" y="-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3T10:13:59.184"/>
    </inkml:context>
    <inkml:brush xml:id="br0">
      <inkml:brushProperty name="width" value="0.12095" units="cm"/>
      <inkml:brushProperty name="height" value="0.12095" units="cm"/>
    </inkml:brush>
  </inkml:definitions>
  <inkml:trace contextRef="#ctx0" brushRef="#br0">148 190 20542,'14'7'-563,"0"0"0,-7 0 0,7-7 0,-2 0 0,-8-3 1,-11-4-1,-9-7 0,-3-4 0,5-3 0,5 0 0,2 0 980,0 0 1,-2 9 0,4 3 0,-4-1 0,-3-1 0,-4-1 2122,-3 5-1701,7-5-293,3 10 0,7-7-1535,-5 9 508,4 0 278,-6 0 100,9 0 1,-9 9 0,-3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3T10:13:59.639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1 1 20284,'0'21'-694,"0"-10"1,0 8-1,0-7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3T10:14:00.142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106 1 25014,'-14'0'-1082,"0"0"0,-2 0-3198,-3 0 3954,-2 0 0,9 9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F7E50-5CF2-0D48-BE94-8FF8DA266742}" type="datetimeFigureOut">
              <a:rPr lang="de-DE" smtClean="0"/>
              <a:t>17.12.21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B0746-79E8-2342-B7B5-0C6F4F82E9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353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Vorsicht! In den alten Auflagen wird </a:t>
            </a:r>
            <a:r>
              <a:rPr lang="de-DE" dirty="0" err="1"/>
              <a:t>ch</a:t>
            </a:r>
            <a:r>
              <a:rPr lang="de-DE" dirty="0"/>
              <a:t> </a:t>
            </a:r>
            <a:r>
              <a:rPr lang="de-DE" dirty="0" err="1"/>
              <a:t>bzw</a:t>
            </a:r>
            <a:r>
              <a:rPr lang="de-DE" dirty="0"/>
              <a:t> </a:t>
            </a:r>
            <a:r>
              <a:rPr lang="de-DE" dirty="0" err="1"/>
              <a:t>sch</a:t>
            </a:r>
            <a:r>
              <a:rPr lang="de-DE" dirty="0"/>
              <a:t> als ein Buchstabe betrachtet, daher gibt es diesbezüglich andere Lösungen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B0746-79E8-2342-B7B5-0C6F4F82E9F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76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arteneden101.blogspot.com/2016/01/garten-ideen-aus-stein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arteneden101.blogspot.com/2016/01/garten-ideen-aus-stein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garteneden101.blogspot.com/2016/01/garten-ideen-aus-stein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f-schule.de/kids/datennetze/verschluesselung/schritt4" TargetMode="External"/><Relationship Id="rId3" Type="http://schemas.openxmlformats.org/officeDocument/2006/relationships/hyperlink" Target="https://schuelerlabor.informatik.rwth-aachen.de/sites/default/files/dokumente/Modulhandbuch-Schatzsuche_0.pdf" TargetMode="External"/><Relationship Id="rId7" Type="http://schemas.openxmlformats.org/officeDocument/2006/relationships/hyperlink" Target="https://www.swisseduc.ch/informatik/daten/kryptologie_geschichte/index.html" TargetMode="External"/><Relationship Id="rId2" Type="http://schemas.openxmlformats.org/officeDocument/2006/relationships/hyperlink" Target="https://www.planet-wissen.de/natur/forschung/kryptologie_die_lehre_des_verborgenen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wisseduc.ch/geschichte/kryptographie/index.html" TargetMode="External"/><Relationship Id="rId5" Type="http://schemas.openxmlformats.org/officeDocument/2006/relationships/hyperlink" Target="https://schuelerlabor.informatik.rwth-aachen.de/module/schatzsuche" TargetMode="External"/><Relationship Id="rId4" Type="http://schemas.openxmlformats.org/officeDocument/2006/relationships/hyperlink" Target="https://ddi.uni-wuppertal.de/website/index-ddi.html?navi=materialien&amp;main=spioncamp" TargetMode="Externa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8.png"/><Relationship Id="rId5" Type="http://schemas.openxmlformats.org/officeDocument/2006/relationships/image" Target="../media/image9.jpeg"/><Relationship Id="rId10" Type="http://schemas.openxmlformats.org/officeDocument/2006/relationships/customXml" Target="../ink/ink3.xml"/><Relationship Id="rId4" Type="http://schemas.openxmlformats.org/officeDocument/2006/relationships/image" Target="../media/image8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notizzettel-notiz-gelb-pin-359755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s://pixabay.com/de/schl%C3%BCssel-grau-symbol-anmelden-25004/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C40E3-C1BD-5D4D-8553-253AD9ABB8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Kryptologie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2B4BB7-0CF1-5541-9EBB-B5D349AACDB5}"/>
              </a:ext>
            </a:extLst>
          </p:cNvPr>
          <p:cNvSpPr txBox="1"/>
          <p:nvPr/>
        </p:nvSpPr>
        <p:spPr>
          <a:xfrm>
            <a:off x="2417779" y="4074652"/>
            <a:ext cx="7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1F4279-F608-624D-A4A7-1439AEB17D5F}"/>
              </a:ext>
            </a:extLst>
          </p:cNvPr>
          <p:cNvSpPr txBox="1"/>
          <p:nvPr/>
        </p:nvSpPr>
        <p:spPr>
          <a:xfrm>
            <a:off x="3789775" y="4074652"/>
            <a:ext cx="6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3307023-B26B-0649-AC8D-0FE5D6DF6097}"/>
              </a:ext>
            </a:extLst>
          </p:cNvPr>
          <p:cNvSpPr txBox="1"/>
          <p:nvPr/>
        </p:nvSpPr>
        <p:spPr>
          <a:xfrm>
            <a:off x="3016473" y="4074652"/>
            <a:ext cx="85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NNAK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3EE15E-6E20-8F4B-AF7F-F45EBAEA4C2B}"/>
              </a:ext>
            </a:extLst>
          </p:cNvPr>
          <p:cNvSpPr txBox="1"/>
          <p:nvPr/>
        </p:nvSpPr>
        <p:spPr>
          <a:xfrm>
            <a:off x="5005450" y="4074652"/>
            <a:ext cx="26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99FCD3-E869-C144-A05D-BCC2DFA6263A}"/>
              </a:ext>
            </a:extLst>
          </p:cNvPr>
          <p:cNvSpPr txBox="1"/>
          <p:nvPr/>
        </p:nvSpPr>
        <p:spPr>
          <a:xfrm>
            <a:off x="4298232" y="4074652"/>
            <a:ext cx="84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NESEL</a:t>
            </a:r>
          </a:p>
        </p:txBody>
      </p:sp>
    </p:spTree>
    <p:extLst>
      <p:ext uri="{BB962C8B-B14F-4D97-AF65-F5344CB8AC3E}">
        <p14:creationId xmlns:p14="http://schemas.microsoft.com/office/powerpoint/2010/main" val="17543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2A969-6C41-F344-BD1B-2690775CF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Detektivarbeit - So geht es!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01CE7D5-D7F9-2D46-9C88-E6294E14CABE}"/>
              </a:ext>
            </a:extLst>
          </p:cNvPr>
          <p:cNvSpPr txBox="1"/>
          <p:nvPr/>
        </p:nvSpPr>
        <p:spPr>
          <a:xfrm>
            <a:off x="1327600" y="2389141"/>
            <a:ext cx="1005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</a:t>
            </a:r>
            <a:r>
              <a:rPr lang="en-US" b="1" dirty="0"/>
              <a:t>ow </a:t>
            </a:r>
            <a:r>
              <a:rPr lang="en-US" b="1" dirty="0" err="1">
                <a:solidFill>
                  <a:schemeClr val="accent5"/>
                </a:solidFill>
              </a:rPr>
              <a:t>i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="1" dirty="0" err="1"/>
              <a:t>or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k</a:t>
            </a:r>
            <a:r>
              <a:rPr lang="en-US" b="1" dirty="0" err="1"/>
              <a:t>ok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5"/>
                </a:solidFill>
              </a:rPr>
              <a:t>o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/>
              <a:t>om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/>
              <a:t>om </a:t>
            </a:r>
            <a:r>
              <a:rPr lang="en-US" b="1" dirty="0">
                <a:solidFill>
                  <a:schemeClr val="accent5"/>
                </a:solidFill>
              </a:rPr>
              <a:t>e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/>
              <a:t>on 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/>
              <a:t>ob </a:t>
            </a:r>
            <a:r>
              <a:rPr lang="en-US" b="1" dirty="0">
                <a:solidFill>
                  <a:schemeClr val="accent5"/>
                </a:solidFill>
              </a:rPr>
              <a:t>a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/>
              <a:t>ol 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dirty="0" err="1"/>
              <a:t>od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5"/>
                </a:solidFill>
              </a:rPr>
              <a:t>u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/>
              <a:t>on 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dirty="0" err="1"/>
              <a:t>od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r</a:t>
            </a:r>
            <a:r>
              <a:rPr lang="en-US" b="1" dirty="0" err="1"/>
              <a:t>or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5"/>
                </a:solidFill>
              </a:rPr>
              <a:t>e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/>
              <a:t>ot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/>
              <a:t>ot </a:t>
            </a:r>
            <a:r>
              <a:rPr lang="en-US" b="1" dirty="0">
                <a:solidFill>
                  <a:schemeClr val="accent5"/>
                </a:solidFill>
              </a:rPr>
              <a:t>e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dirty="0"/>
              <a:t>on </a:t>
            </a:r>
            <a:r>
              <a:rPr lang="en-US" b="1" dirty="0" err="1">
                <a:solidFill>
                  <a:srgbClr val="FF0000"/>
                </a:solidFill>
              </a:rPr>
              <a:t>d</a:t>
            </a:r>
            <a:r>
              <a:rPr lang="en-US" b="1" dirty="0" err="1"/>
              <a:t>od</a:t>
            </a:r>
            <a:r>
              <a:rPr lang="en-US" b="1" dirty="0"/>
              <a:t> </a:t>
            </a:r>
            <a:r>
              <a:rPr lang="en-US" b="1" dirty="0" err="1">
                <a:solidFill>
                  <a:schemeClr val="accent5"/>
                </a:solidFill>
              </a:rPr>
              <a:t>i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</a:t>
            </a:r>
            <a:r>
              <a:rPr lang="en-US" b="1" dirty="0" err="1"/>
              <a:t>och</a:t>
            </a:r>
            <a:r>
              <a:rPr lang="en-US" b="1" dirty="0"/>
              <a:t>!«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60EF0B-11DD-FD40-B9DB-D0A27AA3FB0B}"/>
              </a:ext>
            </a:extLst>
          </p:cNvPr>
          <p:cNvSpPr txBox="1"/>
          <p:nvPr/>
        </p:nvSpPr>
        <p:spPr>
          <a:xfrm>
            <a:off x="1327600" y="3095286"/>
            <a:ext cx="418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Wir</a:t>
            </a:r>
            <a:r>
              <a:rPr lang="en-US" b="1" dirty="0"/>
              <a:t> </a:t>
            </a:r>
            <a:r>
              <a:rPr lang="en-US" b="1" dirty="0" err="1"/>
              <a:t>kommen</a:t>
            </a:r>
            <a:r>
              <a:rPr lang="en-US" b="1" dirty="0"/>
              <a:t> bald und </a:t>
            </a:r>
            <a:r>
              <a:rPr lang="en-US" b="1" dirty="0" err="1"/>
              <a:t>retten</a:t>
            </a:r>
            <a:r>
              <a:rPr lang="en-US" b="1" dirty="0"/>
              <a:t> dich!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232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C12901-9FCC-461E-A64A-89B479123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22A969-6C41-F344-BD1B-2690775C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38" y="1608081"/>
            <a:ext cx="4225491" cy="42976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cap="all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Selber</a:t>
            </a:r>
            <a: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0" i="0" kern="1200" cap="all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Meisterdetektiv</a:t>
            </a:r>
            <a:r>
              <a:rPr lang="en-US" dirty="0"/>
              <a:t>…</a:t>
            </a:r>
            <a:br>
              <a:rPr lang="en-US" b="0" i="0" kern="1200" cap="all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b="0" i="0" kern="1200" cap="all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EC5FDC38-CDDD-754F-8425-E00D1FECE693}"/>
              </a:ext>
            </a:extLst>
          </p:cNvPr>
          <p:cNvSpPr txBox="1"/>
          <p:nvPr/>
        </p:nvSpPr>
        <p:spPr>
          <a:xfrm>
            <a:off x="4924851" y="1166656"/>
            <a:ext cx="6130003" cy="495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000" dirty="0"/>
              <a:t>In der „</a:t>
            </a:r>
            <a:r>
              <a:rPr lang="en-US" sz="2000" dirty="0" err="1"/>
              <a:t>Räubersprache</a:t>
            </a:r>
            <a:r>
              <a:rPr lang="en-US" sz="2000" dirty="0"/>
              <a:t>“ </a:t>
            </a:r>
            <a:r>
              <a:rPr lang="en-US" sz="2000" dirty="0" err="1"/>
              <a:t>zu</a:t>
            </a:r>
            <a:r>
              <a:rPr lang="en-US" sz="2000" dirty="0"/>
              <a:t> </a:t>
            </a:r>
            <a:r>
              <a:rPr lang="en-US" sz="2000" dirty="0" err="1"/>
              <a:t>Kalle</a:t>
            </a:r>
            <a:r>
              <a:rPr lang="en-US" sz="2000" dirty="0"/>
              <a:t> Blomquist </a:t>
            </a:r>
            <a:r>
              <a:rPr lang="en-US" sz="2000" dirty="0" err="1"/>
              <a:t>wird</a:t>
            </a:r>
            <a:r>
              <a:rPr lang="en-US" sz="2000" dirty="0"/>
              <a:t> in </a:t>
            </a:r>
            <a:r>
              <a:rPr lang="en-US" sz="2000" dirty="0" err="1"/>
              <a:t>einem</a:t>
            </a:r>
            <a:r>
              <a:rPr lang="en-US" sz="2000" dirty="0"/>
              <a:t> Wort </a:t>
            </a:r>
            <a:r>
              <a:rPr lang="en-US" sz="2000" dirty="0" err="1"/>
              <a:t>nach</a:t>
            </a:r>
            <a:r>
              <a:rPr lang="en-US" sz="2000" dirty="0"/>
              <a:t> dem </a:t>
            </a:r>
            <a:r>
              <a:rPr lang="en-US" sz="2000" dirty="0" err="1"/>
              <a:t>Konsonanten</a:t>
            </a:r>
            <a:r>
              <a:rPr lang="en-US" sz="2000" dirty="0"/>
              <a:t> der </a:t>
            </a:r>
            <a:r>
              <a:rPr lang="en-US" sz="2000" dirty="0" err="1"/>
              <a:t>Buchstabe</a:t>
            </a:r>
            <a:r>
              <a:rPr lang="en-US" sz="2000" dirty="0"/>
              <a:t> o </a:t>
            </a:r>
            <a:r>
              <a:rPr lang="en-US" sz="2000" dirty="0" err="1"/>
              <a:t>eingesetzt</a:t>
            </a:r>
            <a:r>
              <a:rPr lang="en-US" sz="2000" dirty="0"/>
              <a:t> und der </a:t>
            </a:r>
            <a:r>
              <a:rPr lang="en-US" sz="2000" dirty="0" err="1"/>
              <a:t>Konsonant</a:t>
            </a:r>
            <a:r>
              <a:rPr lang="en-US" sz="2000" dirty="0"/>
              <a:t> </a:t>
            </a:r>
            <a:r>
              <a:rPr lang="en-US" sz="2000" dirty="0" err="1"/>
              <a:t>selbst</a:t>
            </a:r>
            <a:r>
              <a:rPr lang="en-US" sz="2000" dirty="0"/>
              <a:t> </a:t>
            </a:r>
            <a:r>
              <a:rPr lang="en-US" sz="2000" dirty="0" err="1"/>
              <a:t>wiederholt</a:t>
            </a:r>
            <a:r>
              <a:rPr lang="en-US" sz="2000" dirty="0"/>
              <a:t>. </a:t>
            </a:r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sz="2000" dirty="0"/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000" dirty="0"/>
              <a:t>AA:  Wende das </a:t>
            </a:r>
            <a:r>
              <a:rPr lang="en-US" sz="2000" dirty="0" err="1"/>
              <a:t>Verfahren</a:t>
            </a:r>
            <a:r>
              <a:rPr lang="en-US" sz="2000" dirty="0"/>
              <a:t> auf das Wort Schule an. </a:t>
            </a:r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sz="2000" dirty="0"/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000" dirty="0" err="1"/>
              <a:t>SoS</a:t>
            </a:r>
            <a:r>
              <a:rPr lang="en-US" sz="2000" dirty="0"/>
              <a:t> </a:t>
            </a:r>
            <a:r>
              <a:rPr lang="en-US" sz="2000" dirty="0" err="1"/>
              <a:t>coc</a:t>
            </a:r>
            <a:r>
              <a:rPr lang="en-US" sz="2000" dirty="0"/>
              <a:t> </a:t>
            </a:r>
            <a:r>
              <a:rPr lang="en-US" sz="2000" dirty="0" err="1"/>
              <a:t>hoh</a:t>
            </a:r>
            <a:r>
              <a:rPr lang="en-US" sz="2000" dirty="0"/>
              <a:t> u lol e 	</a:t>
            </a:r>
            <a:r>
              <a:rPr lang="en-US" sz="2000" dirty="0" err="1"/>
              <a:t>oder</a:t>
            </a:r>
            <a:endParaRPr lang="en-US" sz="2000" dirty="0"/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000" dirty="0" err="1"/>
              <a:t>Soscochohulole</a:t>
            </a:r>
            <a:r>
              <a:rPr lang="en-US" sz="2000" dirty="0"/>
              <a:t> (</a:t>
            </a:r>
            <a:r>
              <a:rPr lang="en-US" sz="2000" dirty="0" err="1"/>
              <a:t>zusammengeschrieben</a:t>
            </a:r>
            <a:r>
              <a:rPr lang="en-US" sz="2000" dirty="0"/>
              <a:t>)</a:t>
            </a:r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sz="2000" dirty="0"/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000" dirty="0"/>
              <a:t>Dies </a:t>
            </a:r>
            <a:r>
              <a:rPr lang="en-US" sz="2000" dirty="0" err="1"/>
              <a:t>wird</a:t>
            </a:r>
            <a:r>
              <a:rPr lang="en-US" sz="2000" dirty="0"/>
              <a:t> in der </a:t>
            </a:r>
            <a:r>
              <a:rPr lang="en-US" sz="2000" dirty="0" err="1"/>
              <a:t>Informatik</a:t>
            </a:r>
            <a:r>
              <a:rPr lang="en-US" sz="2000" dirty="0"/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Steganographie</a:t>
            </a:r>
            <a:r>
              <a:rPr lang="en-US" sz="2000" dirty="0"/>
              <a:t> </a:t>
            </a:r>
            <a:r>
              <a:rPr lang="en-US" sz="2000" dirty="0" err="1"/>
              <a:t>bezeichnet</a:t>
            </a:r>
            <a:r>
              <a:rPr lang="en-US" sz="2000" dirty="0"/>
              <a:t>. </a:t>
            </a:r>
          </a:p>
          <a:p>
            <a:pPr lvl="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000" dirty="0"/>
              <a:t>Die </a:t>
            </a:r>
            <a:r>
              <a:rPr lang="en-US" sz="2000" dirty="0" err="1"/>
              <a:t>Buchstaben</a:t>
            </a:r>
            <a:r>
              <a:rPr lang="en-US" sz="2000" dirty="0"/>
              <a:t> </a:t>
            </a:r>
            <a:r>
              <a:rPr lang="en-US" sz="2000" dirty="0" err="1"/>
              <a:t>bleiben</a:t>
            </a:r>
            <a:r>
              <a:rPr lang="en-US" sz="2000" dirty="0"/>
              <a:t> </a:t>
            </a:r>
            <a:r>
              <a:rPr lang="en-US" sz="2000" u="sng" dirty="0"/>
              <a:t>was</a:t>
            </a:r>
            <a:r>
              <a:rPr lang="en-US" sz="2000" dirty="0"/>
              <a:t> </a:t>
            </a:r>
            <a:r>
              <a:rPr lang="en-US" sz="2000" dirty="0" err="1"/>
              <a:t>sie</a:t>
            </a:r>
            <a:r>
              <a:rPr lang="en-US" sz="2000" dirty="0"/>
              <a:t> </a:t>
            </a:r>
            <a:r>
              <a:rPr lang="en-US" sz="2000" dirty="0" err="1"/>
              <a:t>sind</a:t>
            </a:r>
            <a:r>
              <a:rPr lang="en-US" sz="2000" dirty="0"/>
              <a:t>, man </a:t>
            </a:r>
            <a:r>
              <a:rPr lang="en-US" sz="2000" dirty="0" err="1"/>
              <a:t>erkennt</a:t>
            </a:r>
            <a:r>
              <a:rPr lang="en-US" sz="2000" dirty="0"/>
              <a:t> </a:t>
            </a:r>
            <a:r>
              <a:rPr lang="en-US" sz="2000" dirty="0" err="1"/>
              <a:t>aber</a:t>
            </a:r>
            <a:r>
              <a:rPr lang="en-US" sz="2000" dirty="0"/>
              <a:t> </a:t>
            </a:r>
            <a:r>
              <a:rPr lang="en-US" sz="2000" dirty="0" err="1"/>
              <a:t>nicht</a:t>
            </a:r>
            <a:r>
              <a:rPr lang="en-US" sz="2000" dirty="0"/>
              <a:t>, </a:t>
            </a:r>
            <a:r>
              <a:rPr lang="en-US" sz="2000" u="sng" dirty="0"/>
              <a:t>wo</a:t>
            </a:r>
            <a:r>
              <a:rPr lang="en-US" sz="2000" dirty="0"/>
              <a:t> die </a:t>
            </a:r>
            <a:r>
              <a:rPr lang="en-US" sz="2000" dirty="0" err="1"/>
              <a:t>Nachricht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.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Grafik 3" descr="Lupe mit einfarbiger Füllung">
            <a:extLst>
              <a:ext uri="{FF2B5EF4-FFF2-40B4-BE49-F238E27FC236}">
                <a16:creationId xmlns:a16="http://schemas.microsoft.com/office/drawing/2014/main" id="{D8A1007C-3129-814C-9644-FE075AA46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7654" y="414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3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4CC70-3486-E548-B002-4CCB0991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/>
              <a:t>Wie geht es weiter?</a:t>
            </a:r>
            <a:endParaRPr lang="en-US" sz="2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10662-61D5-B446-B39D-D266D243A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0999" y="2015732"/>
            <a:ext cx="2919777" cy="22532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R="0" lvl="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tabLst/>
            </a:pPr>
            <a:r>
              <a:rPr kumimoji="0" lang="en-US" altLang="de-DE" b="0" i="0" u="none" strike="noStrike" cap="none" normalizeH="0" baseline="0" dirty="0" err="1">
                <a:ln>
                  <a:noFill/>
                </a:ln>
              </a:rPr>
              <a:t>Abspielen</a:t>
            </a:r>
            <a:r>
              <a:rPr kumimoji="0" lang="en-US" altLang="de-DE" b="0" i="0" u="none" strike="noStrike" cap="none" normalizeH="0" baseline="0" dirty="0">
                <a:ln>
                  <a:noFill/>
                </a:ln>
              </a:rPr>
              <a:t> des Films von Inf-</a:t>
            </a:r>
            <a:r>
              <a:rPr kumimoji="0" lang="en-US" altLang="de-DE" b="0" i="0" u="none" strike="noStrike" cap="none" normalizeH="0" baseline="0" dirty="0" err="1">
                <a:ln>
                  <a:noFill/>
                </a:ln>
              </a:rPr>
              <a:t>schule</a:t>
            </a:r>
            <a:r>
              <a:rPr kumimoji="0" lang="en-US" altLang="de-DE" b="0" i="0" u="none" strike="noStrike" cap="none" normalizeH="0" baseline="0" dirty="0">
                <a:ln>
                  <a:noFill/>
                </a:ln>
              </a:rPr>
              <a:t> bis ca. 01:40 min</a:t>
            </a:r>
          </a:p>
          <a:p>
            <a:pPr marR="0" lvl="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tabLst/>
            </a:pPr>
            <a:endParaRPr lang="en-US" altLang="de-DE" dirty="0"/>
          </a:p>
          <a:p>
            <a:pPr marR="0" lvl="0" defTabSz="91440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tabLst/>
            </a:pPr>
            <a:r>
              <a:rPr lang="en-US" altLang="de-DE" dirty="0"/>
              <a:t>https://</a:t>
            </a:r>
            <a:r>
              <a:rPr lang="en-US" altLang="de-DE" dirty="0" err="1"/>
              <a:t>www.inf-schule.de</a:t>
            </a:r>
            <a:r>
              <a:rPr lang="en-US" altLang="de-DE" dirty="0"/>
              <a:t>/</a:t>
            </a:r>
            <a:r>
              <a:rPr lang="en-US" altLang="de-DE" dirty="0" err="1"/>
              <a:t>kryptologie</a:t>
            </a:r>
            <a:endParaRPr kumimoji="0" lang="en-US" altLang="de-DE" b="0" i="0" u="none" strike="noStrike" cap="none" normalizeH="0" baseline="0" dirty="0">
              <a:ln>
                <a:noFill/>
              </a:ln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D06106A-F2F4-7041-B1E4-41CAA4717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3487" y="2559844"/>
            <a:ext cx="1905000" cy="2362200"/>
          </a:xfrm>
        </p:spPr>
      </p:pic>
    </p:spTree>
    <p:extLst>
      <p:ext uri="{BB962C8B-B14F-4D97-AF65-F5344CB8AC3E}">
        <p14:creationId xmlns:p14="http://schemas.microsoft.com/office/powerpoint/2010/main" val="655146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50220-D90A-5844-B127-E62BC4FF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Gar nicht so weit weg – </a:t>
            </a:r>
            <a:br>
              <a:rPr lang="de-DE" dirty="0"/>
            </a:br>
            <a:r>
              <a:rPr lang="de-DE" dirty="0"/>
              <a:t>„Der Blick über den Gartenzaun“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48B251BA-4645-1847-8A2D-7B7FD809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08467"/>
              </p:ext>
            </p:extLst>
          </p:nvPr>
        </p:nvGraphicFramePr>
        <p:xfrm>
          <a:off x="2189219" y="3412884"/>
          <a:ext cx="8127994" cy="74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13541118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04490773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3289543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24985848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56452596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93353317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636361266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422440383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6846866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44547814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045576835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1645650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50140652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155017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691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b="1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45575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8295D0B8-3CA7-C54E-9D74-C197BD3328C3}"/>
              </a:ext>
            </a:extLst>
          </p:cNvPr>
          <p:cNvSpPr txBox="1"/>
          <p:nvPr/>
        </p:nvSpPr>
        <p:spPr>
          <a:xfrm>
            <a:off x="3797302" y="2340931"/>
            <a:ext cx="427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BLSNFREADIDEIN !</a:t>
            </a: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BFA639E3-A252-5443-AEBF-FDB77D58C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190144" y="445887"/>
            <a:ext cx="1791014" cy="119214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7F45AAB-D0F4-4545-9093-11A8F7EDC83D}"/>
              </a:ext>
            </a:extLst>
          </p:cNvPr>
          <p:cNvSpPr txBox="1"/>
          <p:nvPr/>
        </p:nvSpPr>
        <p:spPr>
          <a:xfrm>
            <a:off x="9662475" y="1638031"/>
            <a:ext cx="15495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Quelle: https://</a:t>
            </a:r>
            <a:r>
              <a:rPr lang="de-DE" sz="900" dirty="0" err="1"/>
              <a:t>pixabay.com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91746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50220-D90A-5844-B127-E62BC4FF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Gar nicht so weit weg – </a:t>
            </a:r>
            <a:br>
              <a:rPr lang="de-DE" dirty="0"/>
            </a:br>
            <a:r>
              <a:rPr lang="de-DE" dirty="0"/>
              <a:t>„Der Blick über den Gartenzaun“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48B251BA-4645-1847-8A2D-7B7FD809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93570"/>
              </p:ext>
            </p:extLst>
          </p:nvPr>
        </p:nvGraphicFramePr>
        <p:xfrm>
          <a:off x="2189219" y="3412884"/>
          <a:ext cx="8127994" cy="7416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13541118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04490773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3289543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24985848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56452596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93353317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636361266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422440383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6846866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44547814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045576835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1645650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50140652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155017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B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L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S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N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F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R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E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691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b="1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A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D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I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D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E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I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/>
                        <a:t>N</a:t>
                      </a:r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45575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8295D0B8-3CA7-C54E-9D74-C197BD3328C3}"/>
              </a:ext>
            </a:extLst>
          </p:cNvPr>
          <p:cNvSpPr txBox="1"/>
          <p:nvPr/>
        </p:nvSpPr>
        <p:spPr>
          <a:xfrm>
            <a:off x="10740421" y="3429000"/>
            <a:ext cx="392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!</a:t>
            </a: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BFA639E3-A252-5443-AEBF-FDB77D58C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49407" y="367638"/>
            <a:ext cx="1791014" cy="119214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DA1EF25-6804-A54C-8F58-B2F2875F9EAA}"/>
              </a:ext>
            </a:extLst>
          </p:cNvPr>
          <p:cNvSpPr txBox="1"/>
          <p:nvPr/>
        </p:nvSpPr>
        <p:spPr>
          <a:xfrm>
            <a:off x="9386981" y="1551867"/>
            <a:ext cx="15495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Quelle: https://</a:t>
            </a:r>
            <a:r>
              <a:rPr lang="de-DE" sz="900" dirty="0" err="1"/>
              <a:t>pixabay.com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686267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50220-D90A-5844-B127-E62BC4FF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Gar nicht so weit weg – </a:t>
            </a:r>
            <a:br>
              <a:rPr lang="de-DE" dirty="0"/>
            </a:br>
            <a:r>
              <a:rPr lang="de-DE" dirty="0"/>
              <a:t>„Der Blick über den Gartenzaun“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48B251BA-4645-1847-8A2D-7B7FD809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553758"/>
              </p:ext>
            </p:extLst>
          </p:nvPr>
        </p:nvGraphicFramePr>
        <p:xfrm>
          <a:off x="2032003" y="3009058"/>
          <a:ext cx="8127994" cy="1112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13541118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04490773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33289543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24985848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56452596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93353317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636361266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422440383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68468662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44547814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045576835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1645650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1350140652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1550178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B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F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691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D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I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D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I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455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L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N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R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1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174557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8295D0B8-3CA7-C54E-9D74-C197BD3328C3}"/>
              </a:ext>
            </a:extLst>
          </p:cNvPr>
          <p:cNvSpPr txBox="1"/>
          <p:nvPr/>
        </p:nvSpPr>
        <p:spPr>
          <a:xfrm>
            <a:off x="3813068" y="2120315"/>
            <a:ext cx="4274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BLSNFREADIDEIN !</a:t>
            </a:r>
          </a:p>
        </p:txBody>
      </p:sp>
      <p:pic>
        <p:nvPicPr>
          <p:cNvPr id="6" name="Grafik 5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4452E67A-3283-2E43-87CF-D4E7D42D7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35254" y="350334"/>
            <a:ext cx="1791014" cy="119214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D7A8A00-8B3D-4048-812E-55AE7593A9AF}"/>
              </a:ext>
            </a:extLst>
          </p:cNvPr>
          <p:cNvSpPr txBox="1"/>
          <p:nvPr/>
        </p:nvSpPr>
        <p:spPr>
          <a:xfrm>
            <a:off x="9505258" y="1560342"/>
            <a:ext cx="15495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Quelle: https://</a:t>
            </a:r>
            <a:r>
              <a:rPr lang="de-DE" sz="900" dirty="0" err="1"/>
              <a:t>pixabay.com</a:t>
            </a:r>
            <a:endParaRPr lang="de-DE" sz="900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B75744AC-277F-F040-896C-8141C89D6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74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706E1BE4-009F-3041-A683-B55F914F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6307507" cy="1049235"/>
          </a:xfrm>
        </p:spPr>
        <p:txBody>
          <a:bodyPr>
            <a:normAutofit/>
          </a:bodyPr>
          <a:lstStyle/>
          <a:p>
            <a:r>
              <a:rPr lang="de-DE" dirty="0"/>
              <a:t>Ab auf das Feld – „Pflügen“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AE76B3-29AD-E64D-80A6-1498F8CDB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de-DE" sz="1700" dirty="0"/>
              <a:t>Das Pflügen und ebenso die Gartenzaunmethode, sind Methoden, bei denen zuerst durch Anordnen und dann durch ein Neuordnen eine Nachricht verschlüsseln werden kann.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de-DE" sz="1700" dirty="0"/>
              <a:t>Dies ist in dem Bereich der Transposition (die Buchstaben bleiben </a:t>
            </a:r>
            <a:r>
              <a:rPr lang="de-DE" sz="1700" u="sng" dirty="0"/>
              <a:t>was</a:t>
            </a:r>
            <a:r>
              <a:rPr lang="de-DE" sz="1700" dirty="0"/>
              <a:t> sie sind, aber nicht </a:t>
            </a:r>
            <a:r>
              <a:rPr lang="de-DE" sz="1700" u="sng" dirty="0"/>
              <a:t>wo</a:t>
            </a:r>
            <a:r>
              <a:rPr lang="de-DE" sz="1700" dirty="0"/>
              <a:t> sie sind) zu verorten.</a:t>
            </a:r>
          </a:p>
          <a:p>
            <a:pPr marL="0" indent="0">
              <a:lnSpc>
                <a:spcPct val="110000"/>
              </a:lnSpc>
              <a:buNone/>
            </a:pPr>
            <a:endParaRPr lang="de-DE" sz="1700" dirty="0"/>
          </a:p>
          <a:p>
            <a:pPr marL="0" indent="0">
              <a:lnSpc>
                <a:spcPct val="110000"/>
              </a:lnSpc>
              <a:buNone/>
            </a:pPr>
            <a:r>
              <a:rPr lang="de-DE" sz="1700" dirty="0"/>
              <a:t>Quelle: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1700" dirty="0"/>
              <a:t>https://</a:t>
            </a:r>
            <a:r>
              <a:rPr lang="de-DE" sz="1700" dirty="0" err="1"/>
              <a:t>ddi.uni-wuppertal.de</a:t>
            </a:r>
            <a:r>
              <a:rPr lang="de-DE" sz="1700" dirty="0"/>
              <a:t>/</a:t>
            </a:r>
            <a:r>
              <a:rPr lang="de-DE" sz="1700" dirty="0" err="1"/>
              <a:t>website</a:t>
            </a:r>
            <a:r>
              <a:rPr lang="de-DE" sz="1700" dirty="0"/>
              <a:t>/</a:t>
            </a:r>
            <a:r>
              <a:rPr lang="de-DE" sz="1700" dirty="0" err="1"/>
              <a:t>index-ddi.html?navi</a:t>
            </a:r>
            <a:r>
              <a:rPr lang="de-DE" sz="1700" dirty="0"/>
              <a:t>=</a:t>
            </a:r>
            <a:r>
              <a:rPr lang="de-DE" sz="1700" dirty="0" err="1"/>
              <a:t>materialien&amp;main</a:t>
            </a:r>
            <a:r>
              <a:rPr lang="de-DE" sz="1700" dirty="0"/>
              <a:t>=</a:t>
            </a:r>
            <a:r>
              <a:rPr lang="de-DE" sz="1700" dirty="0" err="1"/>
              <a:t>spioncamp</a:t>
            </a:r>
            <a:endParaRPr lang="de-DE" sz="1700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4E95A7-EAFE-D141-A928-5E1A52099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412" y="804519"/>
            <a:ext cx="1587481" cy="1423259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62D7D3-22F6-0046-B143-6BF382F1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86" y="2495084"/>
            <a:ext cx="3522131" cy="24919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7">
            <a:extLst>
              <a:ext uri="{FF2B5EF4-FFF2-40B4-BE49-F238E27FC236}">
                <a16:creationId xmlns:a16="http://schemas.microsoft.com/office/drawing/2014/main" id="{09B66E83-7C27-5C4B-92DF-79EB9D835ACF}"/>
              </a:ext>
            </a:extLst>
          </p:cNvPr>
          <p:cNvSpPr txBox="1"/>
          <p:nvPr/>
        </p:nvSpPr>
        <p:spPr>
          <a:xfrm>
            <a:off x="8653806" y="5166371"/>
            <a:ext cx="2627411" cy="5924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220845" algn="l"/>
              </a:tabLst>
            </a:pP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ddi.uni-wuppertal.de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/www-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madin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/material/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spioncamp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/dl/Alle-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Stationen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hintereinander.pdf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220845" algn="l"/>
              </a:tabLst>
            </a:pP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 BY-NC-SA</a:t>
            </a:r>
            <a:endParaRPr lang="de-D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957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C62D7D3-22F6-0046-B143-6BF382F11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92" y="0"/>
            <a:ext cx="8666102" cy="613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5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05CF8-1C8B-2543-B448-F4520B4AA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Lösung: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FA15BF-1A25-6749-ACA7-6C8F65460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209800"/>
            <a:ext cx="5546639" cy="8445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139612-F121-E340-9C25-7F1CE7E0B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167" y="2209800"/>
            <a:ext cx="3563687" cy="33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2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6D786-26CE-1449-BA8E-09FB825F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de-DE" dirty="0"/>
              <a:t>Zurück in die Vergangenheit – </a:t>
            </a:r>
            <a:br>
              <a:rPr lang="de-DE" dirty="0"/>
            </a:br>
            <a:r>
              <a:rPr lang="de-DE" dirty="0"/>
              <a:t>„Zu Gast bei J. Caesar“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08E3B2-62D8-3443-89E7-5643198CF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115" y="2189017"/>
            <a:ext cx="3027142" cy="1049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u="sng" dirty="0"/>
              <a:t>Mögliche Differenzierungen:</a:t>
            </a:r>
          </a:p>
          <a:p>
            <a:pPr marL="0" indent="0">
              <a:buNone/>
            </a:pPr>
            <a:r>
              <a:rPr lang="de-DE" sz="1400" dirty="0"/>
              <a:t>Digitales Material der Uni Aachen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DCDB59-8CB2-8A43-9461-E20323B4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779" y="3002582"/>
            <a:ext cx="1656880" cy="2463762"/>
          </a:xfrm>
          <a:prstGeom prst="rect">
            <a:avLst/>
          </a:prstGeom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05968ED-4DD9-E34A-8322-41569EE85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473" y="2189017"/>
            <a:ext cx="4355252" cy="327732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7ED5E03-E092-F64F-AAAE-E13432A99ED0}"/>
              </a:ext>
            </a:extLst>
          </p:cNvPr>
          <p:cNvSpPr txBox="1"/>
          <p:nvPr/>
        </p:nvSpPr>
        <p:spPr>
          <a:xfrm>
            <a:off x="6095630" y="3235225"/>
            <a:ext cx="2354580" cy="5924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220845" algn="l"/>
              </a:tabLst>
            </a:pPr>
            <a:r>
              <a:rPr lang="en-US" sz="50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https://ddi.uni-wuppertal.de/www-madin/material/spioncamp/dl/Alle-Stationen-hintereinander.pdf </a:t>
            </a:r>
            <a:endParaRPr lang="de-DE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220845" algn="l"/>
              </a:tabLst>
            </a:pPr>
            <a:r>
              <a:rPr lang="en-US" sz="50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 BY-NC-SA</a:t>
            </a:r>
            <a:endParaRPr lang="de-DE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0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4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C40E3-C1BD-5D4D-8553-253AD9ABB8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Kryptologie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2B4BB7-0CF1-5541-9EBB-B5D349AACDB5}"/>
              </a:ext>
            </a:extLst>
          </p:cNvPr>
          <p:cNvSpPr txBox="1"/>
          <p:nvPr/>
        </p:nvSpPr>
        <p:spPr>
          <a:xfrm>
            <a:off x="4854661" y="4054569"/>
            <a:ext cx="72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1F4279-F608-624D-A4A7-1439AEB17D5F}"/>
              </a:ext>
            </a:extLst>
          </p:cNvPr>
          <p:cNvSpPr txBox="1"/>
          <p:nvPr/>
        </p:nvSpPr>
        <p:spPr>
          <a:xfrm>
            <a:off x="3468640" y="4054569"/>
            <a:ext cx="6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SAD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3307023-B26B-0649-AC8D-0FE5D6DF6097}"/>
              </a:ext>
            </a:extLst>
          </p:cNvPr>
          <p:cNvSpPr txBox="1"/>
          <p:nvPr/>
        </p:nvSpPr>
        <p:spPr>
          <a:xfrm>
            <a:off x="4003525" y="4046483"/>
            <a:ext cx="85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NNAK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73EE15E-6E20-8F4B-AF7F-F45EBAEA4C2B}"/>
              </a:ext>
            </a:extLst>
          </p:cNvPr>
          <p:cNvSpPr txBox="1"/>
          <p:nvPr/>
        </p:nvSpPr>
        <p:spPr>
          <a:xfrm>
            <a:off x="2460784" y="4036781"/>
            <a:ext cx="267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399FCD3-E869-C144-A05D-BCC2DFA6263A}"/>
              </a:ext>
            </a:extLst>
          </p:cNvPr>
          <p:cNvSpPr txBox="1"/>
          <p:nvPr/>
        </p:nvSpPr>
        <p:spPr>
          <a:xfrm>
            <a:off x="2627615" y="4050526"/>
            <a:ext cx="84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NESEL</a:t>
            </a:r>
          </a:p>
        </p:txBody>
      </p:sp>
    </p:spTree>
    <p:extLst>
      <p:ext uri="{BB962C8B-B14F-4D97-AF65-F5344CB8AC3E}">
        <p14:creationId xmlns:p14="http://schemas.microsoft.com/office/powerpoint/2010/main" val="4186916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05968ED-4DD9-E34A-8322-41569EE8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41" y="362278"/>
            <a:ext cx="7247607" cy="54538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DCDB59-8CB2-8A43-9461-E20323B4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604" y="362278"/>
            <a:ext cx="3671174" cy="545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84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256E1-C7BD-1745-B656-B084C540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Weiterführende Links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1BAADB-4241-414D-A586-289A2F630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>
                <a:hlinkClick r:id="rId2"/>
              </a:rPr>
              <a:t>https://www.planet-wissen.de/natur/forschung/kryptologie_die_lehre_des_verborgenen/index.html</a:t>
            </a:r>
            <a:endParaRPr lang="de-DE" dirty="0"/>
          </a:p>
          <a:p>
            <a:r>
              <a:rPr lang="de-DE" dirty="0">
                <a:hlinkClick r:id="rId3"/>
              </a:rPr>
              <a:t>https://schuelerlabor.informatik.rwth-aachen.de/sites/default/files/dokumente/Modulhandbuch-Schatzsuche_0.pdf</a:t>
            </a:r>
            <a:endParaRPr lang="de-DE" dirty="0"/>
          </a:p>
          <a:p>
            <a:r>
              <a:rPr lang="de-DE" dirty="0">
                <a:hlinkClick r:id="rId4"/>
              </a:rPr>
              <a:t>https://ddi.uni-wuppertal.de/website/index-ddi.html?navi=materialien&amp;main=spioncamp</a:t>
            </a:r>
            <a:endParaRPr lang="de-DE" dirty="0"/>
          </a:p>
          <a:p>
            <a:r>
              <a:rPr lang="de-DE" dirty="0">
                <a:hlinkClick r:id="rId5"/>
              </a:rPr>
              <a:t>https://schuelerlabor.informatik.rwth-aachen.de/module/schatzsuche</a:t>
            </a:r>
            <a:endParaRPr lang="de-DE" dirty="0"/>
          </a:p>
          <a:p>
            <a:r>
              <a:rPr lang="de-DE" dirty="0">
                <a:hlinkClick r:id="rId6"/>
              </a:rPr>
              <a:t>https://www.swisseduc.ch/geschichte/kryptographie/index.html</a:t>
            </a:r>
            <a:endParaRPr lang="de-DE" dirty="0"/>
          </a:p>
          <a:p>
            <a:r>
              <a:rPr lang="de-DE" dirty="0">
                <a:hlinkClick r:id="rId7"/>
              </a:rPr>
              <a:t>https://www.swisseduc.ch/informatik/daten/kryptologie_geschichte/index.html</a:t>
            </a:r>
            <a:endParaRPr lang="de-DE" dirty="0"/>
          </a:p>
          <a:p>
            <a:r>
              <a:rPr lang="de-DE" dirty="0">
                <a:hlinkClick r:id="rId8"/>
              </a:rPr>
              <a:t>https://www.inf-schule.de/kids/datennetze/verschluesselung/schritt4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1955B0-1123-9742-ADAD-EC68BDE66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712" y="3222797"/>
            <a:ext cx="2354580" cy="1781450"/>
          </a:xfrm>
          <a:prstGeom prst="rect">
            <a:avLst/>
          </a:prstGeom>
        </p:spPr>
      </p:pic>
      <p:sp>
        <p:nvSpPr>
          <p:cNvPr id="6" name="Textfeld 7">
            <a:extLst>
              <a:ext uri="{FF2B5EF4-FFF2-40B4-BE49-F238E27FC236}">
                <a16:creationId xmlns:a16="http://schemas.microsoft.com/office/drawing/2014/main" id="{BA07E2D3-F1EB-C645-B94E-B3632247B5F3}"/>
              </a:ext>
            </a:extLst>
          </p:cNvPr>
          <p:cNvSpPr txBox="1"/>
          <p:nvPr/>
        </p:nvSpPr>
        <p:spPr>
          <a:xfrm>
            <a:off x="9416712" y="5170117"/>
            <a:ext cx="2354580" cy="5924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220845" algn="l"/>
              </a:tabLst>
            </a:pP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ddi.uni-wuppertal.de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/www-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madin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/material/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spioncamp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/dl/Alle-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Stationen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" dirty="0" err="1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hintereinander.pdf</a:t>
            </a: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220845" algn="l"/>
              </a:tabLst>
            </a:pP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 BY-NC-SA</a:t>
            </a:r>
            <a:endParaRPr lang="de-D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00" dirty="0">
                <a:effectLst/>
                <a:latin typeface="Comic Sans MS" panose="030F09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de-D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7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47112-A185-B74D-B790-BE0836276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6027744" cy="1049235"/>
          </a:xfrm>
        </p:spPr>
        <p:txBody>
          <a:bodyPr/>
          <a:lstStyle/>
          <a:p>
            <a:r>
              <a:rPr lang="de-DE" dirty="0" err="1"/>
              <a:t>DEr</a:t>
            </a:r>
            <a:r>
              <a:rPr lang="de-DE" dirty="0"/>
              <a:t> Fahrplan für das UV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02082A-F3C4-3846-8AA2-164F8D9AE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9603275" cy="2667104"/>
          </a:xfrm>
        </p:spPr>
        <p:txBody>
          <a:bodyPr>
            <a:normAutofit/>
          </a:bodyPr>
          <a:lstStyle/>
          <a:p>
            <a:r>
              <a:rPr lang="de-DE" dirty="0"/>
              <a:t>Warm </a:t>
            </a:r>
            <a:r>
              <a:rPr lang="de-DE" dirty="0" err="1"/>
              <a:t>up</a:t>
            </a:r>
            <a:r>
              <a:rPr lang="de-DE" dirty="0"/>
              <a:t> - „Bezahlsysteme im Biberland“</a:t>
            </a:r>
          </a:p>
          <a:p>
            <a:r>
              <a:rPr lang="de-DE" dirty="0"/>
              <a:t>Jetzt wird es spannend - „Aus dem Leben eines Meisterdetektivs“</a:t>
            </a:r>
          </a:p>
          <a:p>
            <a:r>
              <a:rPr lang="de-DE" dirty="0"/>
              <a:t>Gar nicht so weit weg - „Der Blick über den Gartenzaun“</a:t>
            </a:r>
          </a:p>
          <a:p>
            <a:r>
              <a:rPr lang="de-DE" dirty="0"/>
              <a:t>Ab auf das Feld – „Pflügen“</a:t>
            </a:r>
          </a:p>
          <a:p>
            <a:r>
              <a:rPr lang="de-DE" dirty="0"/>
              <a:t>Zurück in die Vergangenheit – „Zu Gast bei J. Caesar“</a:t>
            </a:r>
          </a:p>
        </p:txBody>
      </p:sp>
      <p:pic>
        <p:nvPicPr>
          <p:cNvPr id="13" name="Grafik 12" descr="Bus mit einfarbiger Füllung">
            <a:extLst>
              <a:ext uri="{FF2B5EF4-FFF2-40B4-BE49-F238E27FC236}">
                <a16:creationId xmlns:a16="http://schemas.microsoft.com/office/drawing/2014/main" id="{C1A650E1-1424-3C4E-9453-25F473D20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7509" y="342420"/>
            <a:ext cx="1277345" cy="12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6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593D0D1F-C0CE-416A-883C-BF1E03F63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BB6862-3393-46CC-9A80-E400B3206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C29F19-21D4-9C4C-96C8-610D3F4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10" y="1474970"/>
            <a:ext cx="3447305" cy="3144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Bezahlsysteme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Biberland</a:t>
            </a:r>
            <a:endParaRPr lang="en-US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D36A4A-123D-46E3-8A64-13B8B3F01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8" y="482170"/>
            <a:ext cx="7560115" cy="5149101"/>
            <a:chOff x="7463258" y="583365"/>
            <a:chExt cx="7560115" cy="518192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12E2361-DAF1-4420-BBBD-218F4138E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D6F994B-14BC-49BA-B34D-17DF3069A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5E2AAB-2785-6B45-98E1-44EC4DE7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27" y="1196388"/>
            <a:ext cx="6282918" cy="23718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5EC7096-D0A6-471D-AE28-B68D7038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98EB88-99B6-483D-B203-0D5D63100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67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593D0D1F-C0CE-416A-883C-BF1E03F63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BB6862-3393-46CC-9A80-E400B3206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C29F19-21D4-9C4C-96C8-610D3F40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1" y="1474970"/>
            <a:ext cx="2821967" cy="3144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Lösung</a:t>
            </a:r>
            <a:br>
              <a:rPr lang="en-US" dirty="0"/>
            </a:br>
            <a:br>
              <a:rPr lang="en-US" dirty="0"/>
            </a:br>
            <a:r>
              <a:rPr lang="en-US" sz="900" dirty="0"/>
              <a:t>Quelle: </a:t>
            </a:r>
            <a:r>
              <a:rPr lang="en-US" sz="900" dirty="0" err="1"/>
              <a:t>Aufgabenheft</a:t>
            </a:r>
            <a:r>
              <a:rPr lang="en-US" sz="900" dirty="0"/>
              <a:t> 2009 – </a:t>
            </a:r>
            <a:br>
              <a:rPr lang="en-US" sz="900" dirty="0"/>
            </a:br>
            <a:r>
              <a:rPr lang="de-DE" sz="900" dirty="0"/>
              <a:t>Herausgeber:</a:t>
            </a:r>
            <a:br>
              <a:rPr lang="de-DE" sz="900" dirty="0"/>
            </a:br>
            <a:r>
              <a:rPr lang="de-DE" sz="900" dirty="0"/>
              <a:t>Wolfgang Pohl, Bundeswettbewerb Informatik Hans-Werner Hein, Aufgabenausschuss Informatik-Biber Miriam </a:t>
            </a:r>
            <a:r>
              <a:rPr lang="de-DE" sz="900" dirty="0" err="1"/>
              <a:t>Bastisch</a:t>
            </a:r>
            <a:r>
              <a:rPr lang="de-DE" sz="900" dirty="0"/>
              <a:t>, Bundeswettbewerb Informatik </a:t>
            </a:r>
            <a:br>
              <a:rPr lang="de-DE" sz="900" dirty="0"/>
            </a:br>
            <a:endParaRPr lang="en-US" sz="9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D36A4A-123D-46E3-8A64-13B8B3F01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8" y="482170"/>
            <a:ext cx="7560115" cy="5149101"/>
            <a:chOff x="7463258" y="583365"/>
            <a:chExt cx="7560115" cy="5181928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12E2361-DAF1-4420-BBBD-218F4138E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D6F994B-14BC-49BA-B34D-17DF3069A4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358A933-1110-8047-97CC-76CEE0B8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73" y="1824261"/>
            <a:ext cx="6282918" cy="245033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5EC7096-D0A6-471D-AE28-B68D7038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E98EB88-99B6-483D-B203-0D5D63100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132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30A55-F322-BE45-8848-831736B8A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95" y="532306"/>
            <a:ext cx="10061742" cy="1260570"/>
          </a:xfrm>
        </p:spPr>
        <p:txBody>
          <a:bodyPr>
            <a:normAutofit fontScale="90000"/>
          </a:bodyPr>
          <a:lstStyle/>
          <a:p>
            <a:r>
              <a:rPr lang="de-DE" dirty="0"/>
              <a:t>Was ist Kryptologie? – Hinweise für die </a:t>
            </a:r>
            <a:r>
              <a:rPr lang="de-DE" dirty="0" err="1"/>
              <a:t>LehrkraFT</a:t>
            </a:r>
            <a:br>
              <a:rPr lang="de-DE" dirty="0"/>
            </a:br>
            <a:r>
              <a:rPr lang="de-DE" dirty="0"/>
              <a:t>Auf dem Weg zu einem Wortspeicher / Glossar oder auch </a:t>
            </a:r>
            <a:r>
              <a:rPr lang="de-DE" dirty="0" err="1"/>
              <a:t>Memoflip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C9654BD-F37E-C547-A3C4-FBCCBE0BAE28}"/>
              </a:ext>
            </a:extLst>
          </p:cNvPr>
          <p:cNvSpPr txBox="1"/>
          <p:nvPr/>
        </p:nvSpPr>
        <p:spPr>
          <a:xfrm>
            <a:off x="3244586" y="2439744"/>
            <a:ext cx="155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Kryptoanalyse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4257498-0E5C-B749-9F43-36942F4707BB}"/>
              </a:ext>
            </a:extLst>
          </p:cNvPr>
          <p:cNvSpPr txBox="1"/>
          <p:nvPr/>
        </p:nvSpPr>
        <p:spPr>
          <a:xfrm>
            <a:off x="1519396" y="2392974"/>
            <a:ext cx="155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Kryptografie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7D83091-A7F3-8744-BEA0-3942AFA21501}"/>
              </a:ext>
            </a:extLst>
          </p:cNvPr>
          <p:cNvSpPr txBox="1"/>
          <p:nvPr/>
        </p:nvSpPr>
        <p:spPr>
          <a:xfrm>
            <a:off x="2506509" y="2054416"/>
            <a:ext cx="139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Kryptologie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16FB8F-C4A7-F74E-B1B0-9927C39E2BF4}"/>
              </a:ext>
            </a:extLst>
          </p:cNvPr>
          <p:cNvSpPr txBox="1"/>
          <p:nvPr/>
        </p:nvSpPr>
        <p:spPr>
          <a:xfrm>
            <a:off x="2895101" y="3276029"/>
            <a:ext cx="311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Verschlüsselung / Chiffrierung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4C19C5E-B768-0641-A04C-8F4D06407AB5}"/>
              </a:ext>
            </a:extLst>
          </p:cNvPr>
          <p:cNvSpPr txBox="1"/>
          <p:nvPr/>
        </p:nvSpPr>
        <p:spPr>
          <a:xfrm>
            <a:off x="5013921" y="2762306"/>
            <a:ext cx="3221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Entschlüsselung / Dechiffrierung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7F480FD-232F-884A-8641-F3B9A4BCA33C}"/>
              </a:ext>
            </a:extLst>
          </p:cNvPr>
          <p:cNvSpPr txBox="1"/>
          <p:nvPr/>
        </p:nvSpPr>
        <p:spPr>
          <a:xfrm>
            <a:off x="1598289" y="3798333"/>
            <a:ext cx="139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Klartext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FB45D7C-CD4F-FA49-BEB9-BC563A142891}"/>
              </a:ext>
            </a:extLst>
          </p:cNvPr>
          <p:cNvSpPr txBox="1"/>
          <p:nvPr/>
        </p:nvSpPr>
        <p:spPr>
          <a:xfrm>
            <a:off x="3103447" y="4133811"/>
            <a:ext cx="2417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Geheimtext / Chiffre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DF7826-18DB-944C-88DE-36591178AD1A}"/>
              </a:ext>
            </a:extLst>
          </p:cNvPr>
          <p:cNvSpPr txBox="1"/>
          <p:nvPr/>
        </p:nvSpPr>
        <p:spPr>
          <a:xfrm>
            <a:off x="6496136" y="3829375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Transpositionsverfahren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3D2D5BF-5BC5-8045-A4CA-E28E5B30DAD3}"/>
              </a:ext>
            </a:extLst>
          </p:cNvPr>
          <p:cNvSpPr txBox="1"/>
          <p:nvPr/>
        </p:nvSpPr>
        <p:spPr>
          <a:xfrm>
            <a:off x="4714248" y="4729118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Substitutionsverfahren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2A6CA8F-78BE-804F-98E7-7BE198EF8DD1}"/>
              </a:ext>
            </a:extLst>
          </p:cNvPr>
          <p:cNvSpPr txBox="1"/>
          <p:nvPr/>
        </p:nvSpPr>
        <p:spPr>
          <a:xfrm>
            <a:off x="3649092" y="5435237"/>
            <a:ext cx="114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Schlüssel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2688C5-8B16-EA49-A01C-33F91D86739C}"/>
              </a:ext>
            </a:extLst>
          </p:cNvPr>
          <p:cNvSpPr txBox="1"/>
          <p:nvPr/>
        </p:nvSpPr>
        <p:spPr>
          <a:xfrm>
            <a:off x="1986836" y="4917720"/>
            <a:ext cx="1553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Steganografie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B47714-5363-964A-9E5D-7099056C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86504" y="2119836"/>
            <a:ext cx="1532410" cy="1149308"/>
          </a:xfrm>
          <a:prstGeom prst="rect">
            <a:avLst/>
          </a:prstGeom>
        </p:spPr>
      </p:pic>
      <p:pic>
        <p:nvPicPr>
          <p:cNvPr id="17" name="Grafik 16" descr="Ein Bild, das Text, Briefpapier enthält.&#10;&#10;Automatisch generierte Beschreibung">
            <a:extLst>
              <a:ext uri="{FF2B5EF4-FFF2-40B4-BE49-F238E27FC236}">
                <a16:creationId xmlns:a16="http://schemas.microsoft.com/office/drawing/2014/main" id="{1688A759-949D-B646-B343-9BB301F5C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93939" y="2769192"/>
            <a:ext cx="1532411" cy="1149308"/>
          </a:xfrm>
          <a:prstGeom prst="rect">
            <a:avLst/>
          </a:prstGeom>
        </p:spPr>
      </p:pic>
      <p:pic>
        <p:nvPicPr>
          <p:cNvPr id="19" name="Grafik 18" descr="Ein Bild, das Text, Briefpapier enthält.&#10;&#10;Automatisch generierte Beschreibung">
            <a:extLst>
              <a:ext uri="{FF2B5EF4-FFF2-40B4-BE49-F238E27FC236}">
                <a16:creationId xmlns:a16="http://schemas.microsoft.com/office/drawing/2014/main" id="{096E327C-1333-CE46-BC8F-16D20B2A5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162168" y="4195424"/>
            <a:ext cx="1698284" cy="1273713"/>
          </a:xfrm>
          <a:prstGeom prst="rect">
            <a:avLst/>
          </a:prstGeom>
        </p:spPr>
      </p:pic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779DED0B-92F0-E84D-A8A7-6AFB3FCCF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112394" y="618927"/>
            <a:ext cx="1071545" cy="8036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0D506919-1BAA-4745-989B-4F71148B9051}"/>
                  </a:ext>
                </a:extLst>
              </p14:cNvPr>
              <p14:cNvContentPartPr/>
              <p14:nvPr/>
            </p14:nvContentPartPr>
            <p14:xfrm>
              <a:off x="10077141" y="3848483"/>
              <a:ext cx="76680" cy="759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0D506919-1BAA-4745-989B-4F71148B90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5541" y="3826883"/>
                <a:ext cx="1198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73F0124-602F-ED42-8FD9-E70E1B9F0F20}"/>
                  </a:ext>
                </a:extLst>
              </p14:cNvPr>
              <p14:cNvContentPartPr/>
              <p14:nvPr/>
            </p14:nvContentPartPr>
            <p14:xfrm>
              <a:off x="9910821" y="3047123"/>
              <a:ext cx="360" cy="2304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73F0124-602F-ED42-8FD9-E70E1B9F0F2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0741" y="3037043"/>
                <a:ext cx="2052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941C1112-B8A9-414A-8AD4-FEE90ED4A969}"/>
                  </a:ext>
                </a:extLst>
              </p14:cNvPr>
              <p14:cNvContentPartPr/>
              <p14:nvPr/>
            </p14:nvContentPartPr>
            <p14:xfrm>
              <a:off x="9963741" y="3213443"/>
              <a:ext cx="38160" cy="792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941C1112-B8A9-414A-8AD4-FEE90ED4A9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53661" y="3203363"/>
                <a:ext cx="58320" cy="2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619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Notizzettel Notiz Gelb · Kostenloses Bild auf Pixabay">
            <a:extLst>
              <a:ext uri="{FF2B5EF4-FFF2-40B4-BE49-F238E27FC236}">
                <a16:creationId xmlns:a16="http://schemas.microsoft.com/office/drawing/2014/main" id="{9D7415E5-E37C-F04B-B8BA-D65241B40F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6048" y="2048540"/>
            <a:ext cx="2953905" cy="3191172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F86A3B9-131A-ED45-B6A7-8552520972AD}"/>
              </a:ext>
            </a:extLst>
          </p:cNvPr>
          <p:cNvGrpSpPr/>
          <p:nvPr/>
        </p:nvGrpSpPr>
        <p:grpSpPr>
          <a:xfrm>
            <a:off x="1785616" y="2667358"/>
            <a:ext cx="2389024" cy="1974709"/>
            <a:chOff x="738336" y="-520439"/>
            <a:chExt cx="2108789" cy="2387728"/>
          </a:xfrm>
        </p:grpSpPr>
        <p:sp>
          <p:nvSpPr>
            <p:cNvPr id="7" name="Textfeld 3">
              <a:extLst>
                <a:ext uri="{FF2B5EF4-FFF2-40B4-BE49-F238E27FC236}">
                  <a16:creationId xmlns:a16="http://schemas.microsoft.com/office/drawing/2014/main" id="{FB55A5A9-983F-384E-870E-DB71E83F621D}"/>
                </a:ext>
              </a:extLst>
            </p:cNvPr>
            <p:cNvSpPr txBox="1"/>
            <p:nvPr/>
          </p:nvSpPr>
          <p:spPr>
            <a:xfrm>
              <a:off x="738336" y="-520439"/>
              <a:ext cx="2108789" cy="2387728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Ich frage mich folgendes: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 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228600"/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.-- . .-. / -.- .- -. -. / -.. .- ... / .-.. . ... . -. ..--..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 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Oder sogar: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228600"/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W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ow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er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or</a:t>
              </a:r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k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ok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an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on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n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on</a:t>
              </a:r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d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od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as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os</a:t>
              </a:r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 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l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ol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es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os</a:t>
              </a:r>
              <a:r>
                <a:rPr lang="de-DE" sz="900" dirty="0" err="1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en</a:t>
              </a:r>
              <a:r>
                <a:rPr lang="de-DE" sz="900" dirty="0" err="1">
                  <a:solidFill>
                    <a:srgbClr val="FF0000"/>
                  </a:solidFill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on</a:t>
              </a:r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?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 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Oder vielleicht sogar: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457200" indent="-228600"/>
              <a:r>
                <a:rPr lang="de-DE" sz="900" dirty="0">
                  <a:latin typeface="BASICSCHOOL" panose="02000603000000000000" pitchFamily="2" charset="0"/>
                  <a:ea typeface="Times New Roman" panose="02020603050405020304" pitchFamily="18" charset="0"/>
                </a:rPr>
                <a:t>AIVOERRHEWPIWIR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899160"/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4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 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de-DE" sz="900" dirty="0">
                  <a:effectLst/>
                  <a:latin typeface="BASICSCHOOL" panose="02000603000000000000" pitchFamily="2" charset="0"/>
                  <a:ea typeface="Times New Roman" panose="02020603050405020304" pitchFamily="18" charset="0"/>
                </a:rPr>
                <a:t> </a:t>
              </a:r>
              <a:endParaRPr lang="de-DE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8" name="Grafik 7" descr="Kostenlose Vektorgrafik: Schlüssel, Grau, Symbol, Anmelden ...">
              <a:extLst>
                <a:ext uri="{FF2B5EF4-FFF2-40B4-BE49-F238E27FC236}">
                  <a16:creationId xmlns:a16="http://schemas.microsoft.com/office/drawing/2014/main" id="{8577766A-E0C5-7A42-9F2A-FCB299129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 flipV="1">
              <a:off x="1353965" y="1280294"/>
              <a:ext cx="217424" cy="215914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0BF213F-211C-A54D-8E73-2F3EFCC4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244020"/>
          </a:xfrm>
        </p:spPr>
        <p:txBody>
          <a:bodyPr>
            <a:normAutofit/>
          </a:bodyPr>
          <a:lstStyle/>
          <a:p>
            <a:br>
              <a:rPr lang="de-DE" dirty="0"/>
            </a:br>
            <a:r>
              <a:rPr lang="de-DE" dirty="0"/>
              <a:t>Thema: Information und Daten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C7176A4-FDE0-DC4E-B533-BBC002BFB47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945" y="2723428"/>
            <a:ext cx="1640956" cy="185593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8659862-0EB4-9542-83A2-7BF03DAE0267}"/>
              </a:ext>
            </a:extLst>
          </p:cNvPr>
          <p:cNvSpPr/>
          <p:nvPr/>
        </p:nvSpPr>
        <p:spPr>
          <a:xfrm>
            <a:off x="4584208" y="2358733"/>
            <a:ext cx="45682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740910" algn="l"/>
              </a:tabLst>
            </a:pPr>
            <a:r>
              <a:rPr lang="de-DE" dirty="0">
                <a:latin typeface="BASICSCHOOL" panose="02000603000000000000" pitchFamily="2" charset="0"/>
                <a:ea typeface="Times New Roman" panose="02020603050405020304" pitchFamily="18" charset="0"/>
              </a:rPr>
              <a:t>Was für ein Durcheinander an Zeichen bzw. Buchstaben. Und warum befindet sich auf dem Notizzettel eigentlich ein Schlüssel? 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4740910" algn="l"/>
              </a:tabLst>
            </a:pPr>
            <a:r>
              <a:rPr lang="de-DE" dirty="0">
                <a:latin typeface="BASICSCHOOL" panose="02000603000000000000" pitchFamily="2" charset="0"/>
                <a:ea typeface="Times New Roman" panose="02020603050405020304" pitchFamily="18" charset="0"/>
              </a:rPr>
              <a:t> 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4740910" algn="l"/>
              </a:tabLst>
            </a:pPr>
            <a:r>
              <a:rPr lang="de-DE" dirty="0">
                <a:latin typeface="BASICSCHOOL" panose="02000603000000000000" pitchFamily="2" charset="0"/>
                <a:ea typeface="Times New Roman" panose="02020603050405020304" pitchFamily="18" charset="0"/>
              </a:rPr>
              <a:t>Alle diese Fragen werden wir im kommenden Kapitel lösen können. </a:t>
            </a:r>
            <a:endParaRPr lang="de-DE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4740910" algn="l"/>
              </a:tabLst>
            </a:pPr>
            <a:r>
              <a:rPr lang="de-DE" dirty="0">
                <a:latin typeface="BASICSCHOOL" panose="02000603000000000000" pitchFamily="2" charset="0"/>
                <a:ea typeface="Times New Roman" panose="02020603050405020304" pitchFamily="18" charset="0"/>
              </a:rPr>
              <a:t>Bis dahin scanne mit deinem Handy folgenden QR-Code, vielleicht hilft er dir bei der letzten Aufgabe auf dem AB1.</a:t>
            </a:r>
            <a:endParaRPr lang="de-D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16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C12901-9FCC-461E-A64A-89B479123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22A969-6C41-F344-BD1B-2690775C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13" y="2942907"/>
            <a:ext cx="3875914" cy="1053906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2200" b="0" i="0" kern="1200" cap="all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de-DE" sz="2400" dirty="0"/>
              <a:t>Aus dem Leben eines Meisterdetektivs</a:t>
            </a:r>
            <a:endParaRPr lang="en-US" sz="2200" b="0" i="0" kern="1200" cap="all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4E6344-BB48-0648-9C23-AFA3F719EC26}"/>
              </a:ext>
            </a:extLst>
          </p:cNvPr>
          <p:cNvSpPr txBox="1"/>
          <p:nvPr/>
        </p:nvSpPr>
        <p:spPr>
          <a:xfrm>
            <a:off x="4705594" y="1240077"/>
            <a:ext cx="6492674" cy="39563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100" dirty="0"/>
              <a:t>»Er </a:t>
            </a:r>
            <a:r>
              <a:rPr lang="en-US" sz="1100" dirty="0" err="1"/>
              <a:t>ist</a:t>
            </a:r>
            <a:r>
              <a:rPr lang="en-US" sz="1100" dirty="0"/>
              <a:t> </a:t>
            </a:r>
            <a:r>
              <a:rPr lang="en-US" sz="1100" dirty="0" err="1"/>
              <a:t>oben</a:t>
            </a:r>
            <a:r>
              <a:rPr lang="en-US" sz="1100" dirty="0"/>
              <a:t> auf dem Boden«, </a:t>
            </a:r>
            <a:r>
              <a:rPr lang="en-US" sz="1100" dirty="0" err="1"/>
              <a:t>flüsterte</a:t>
            </a:r>
            <a:r>
              <a:rPr lang="en-US" sz="1100" dirty="0"/>
              <a:t> er.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100" dirty="0"/>
              <a:t>Nun </a:t>
            </a:r>
            <a:r>
              <a:rPr lang="en-US" sz="1100" dirty="0" err="1"/>
              <a:t>ging</a:t>
            </a:r>
            <a:r>
              <a:rPr lang="en-US" sz="1100" dirty="0"/>
              <a:t> </a:t>
            </a:r>
            <a:r>
              <a:rPr lang="en-US" sz="1100" dirty="0" err="1"/>
              <a:t>alles</a:t>
            </a:r>
            <a:r>
              <a:rPr lang="en-US" sz="1100" dirty="0"/>
              <a:t> </a:t>
            </a:r>
            <a:r>
              <a:rPr lang="en-US" sz="1100" dirty="0" err="1"/>
              <a:t>sehr</a:t>
            </a:r>
            <a:r>
              <a:rPr lang="en-US" sz="1100" dirty="0"/>
              <a:t> schnell. Wohl stand Anders </a:t>
            </a:r>
            <a:r>
              <a:rPr lang="en-US" sz="1100" dirty="0" err="1"/>
              <a:t>kampfbereit</a:t>
            </a:r>
            <a:r>
              <a:rPr lang="en-US" sz="1100" dirty="0"/>
              <a:t> auf dem Boden und </a:t>
            </a:r>
            <a:r>
              <a:rPr lang="en-US" sz="1100" dirty="0" err="1"/>
              <a:t>warnte</a:t>
            </a:r>
            <a:r>
              <a:rPr lang="en-US" sz="1100" dirty="0"/>
              <a:t> in den </a:t>
            </a:r>
            <a:r>
              <a:rPr lang="en-US" sz="1100" dirty="0" err="1"/>
              <a:t>höchsten</a:t>
            </a:r>
            <a:r>
              <a:rPr lang="en-US" sz="1100" dirty="0"/>
              <a:t> </a:t>
            </a:r>
            <a:r>
              <a:rPr lang="en-US" sz="1100" dirty="0" err="1"/>
              <a:t>Tönen</a:t>
            </a:r>
            <a:r>
              <a:rPr lang="en-US" sz="1100" dirty="0"/>
              <a:t> </a:t>
            </a:r>
            <a:r>
              <a:rPr lang="en-US" sz="1100" dirty="0" err="1"/>
              <a:t>jeden</a:t>
            </a:r>
            <a:r>
              <a:rPr lang="en-US" sz="1100" dirty="0"/>
              <a:t>, der </a:t>
            </a:r>
            <a:r>
              <a:rPr lang="en-US" sz="1100" dirty="0" err="1"/>
              <a:t>noch</a:t>
            </a:r>
            <a:r>
              <a:rPr lang="en-US" sz="1100" dirty="0"/>
              <a:t> </a:t>
            </a:r>
            <a:r>
              <a:rPr lang="en-US" sz="1100" dirty="0" err="1"/>
              <a:t>nicht</a:t>
            </a:r>
            <a:r>
              <a:rPr lang="en-US" sz="1100" dirty="0"/>
              <a:t> sein Testament </a:t>
            </a:r>
            <a:r>
              <a:rPr lang="en-US" sz="1100" dirty="0" err="1"/>
              <a:t>gemacht</a:t>
            </a:r>
            <a:r>
              <a:rPr lang="en-US" sz="1100" dirty="0"/>
              <a:t> </a:t>
            </a:r>
            <a:r>
              <a:rPr lang="en-US" sz="1100" dirty="0" err="1"/>
              <a:t>hatte</a:t>
            </a:r>
            <a:r>
              <a:rPr lang="en-US" sz="1100" dirty="0"/>
              <a:t>, in seine </a:t>
            </a:r>
            <a:r>
              <a:rPr lang="en-US" sz="1100" dirty="0" err="1"/>
              <a:t>Nähe</a:t>
            </a:r>
            <a:r>
              <a:rPr lang="en-US" sz="1100" dirty="0"/>
              <a:t> </a:t>
            </a:r>
            <a:r>
              <a:rPr lang="en-US" sz="1100" dirty="0" err="1"/>
              <a:t>zu</a:t>
            </a:r>
            <a:r>
              <a:rPr lang="en-US" sz="1100" dirty="0"/>
              <a:t> </a:t>
            </a:r>
            <a:r>
              <a:rPr lang="en-US" sz="1100" dirty="0" err="1"/>
              <a:t>kommen</a:t>
            </a:r>
            <a:r>
              <a:rPr lang="en-US" sz="1100" dirty="0"/>
              <a:t>; </a:t>
            </a:r>
            <a:r>
              <a:rPr lang="en-US" sz="1100" dirty="0" err="1"/>
              <a:t>aber</a:t>
            </a:r>
            <a:r>
              <a:rPr lang="en-US" sz="1100" dirty="0"/>
              <a:t> es half </a:t>
            </a:r>
            <a:r>
              <a:rPr lang="en-US" sz="1100" dirty="0" err="1"/>
              <a:t>nichts</a:t>
            </a:r>
            <a:r>
              <a:rPr lang="en-US" sz="1100" dirty="0"/>
              <a:t>. </a:t>
            </a:r>
            <a:br>
              <a:rPr lang="en-US" sz="1100" dirty="0"/>
            </a:br>
            <a:r>
              <a:rPr lang="en-US" sz="1100" dirty="0" err="1"/>
              <a:t>Sixtus</a:t>
            </a:r>
            <a:r>
              <a:rPr lang="en-US" sz="1100" dirty="0"/>
              <a:t>, der </a:t>
            </a:r>
            <a:r>
              <a:rPr lang="en-US" sz="1100" dirty="0" err="1"/>
              <a:t>für</a:t>
            </a:r>
            <a:r>
              <a:rPr lang="en-US" sz="1100" dirty="0"/>
              <a:t> sein Alter </a:t>
            </a:r>
            <a:r>
              <a:rPr lang="en-US" sz="1100" dirty="0" err="1"/>
              <a:t>außergewöhnlich</a:t>
            </a:r>
            <a:r>
              <a:rPr lang="en-US" sz="1100" dirty="0"/>
              <a:t> </a:t>
            </a:r>
            <a:r>
              <a:rPr lang="en-US" sz="1100" dirty="0" err="1"/>
              <a:t>groß</a:t>
            </a:r>
            <a:r>
              <a:rPr lang="en-US" sz="1100" dirty="0"/>
              <a:t> und stark war, </a:t>
            </a:r>
            <a:r>
              <a:rPr lang="en-US" sz="1100" dirty="0" err="1"/>
              <a:t>ging</a:t>
            </a:r>
            <a:r>
              <a:rPr lang="en-US" sz="1100" dirty="0"/>
              <a:t> an die </a:t>
            </a:r>
            <a:r>
              <a:rPr lang="en-US" sz="1100" dirty="0" err="1"/>
              <a:t>Spitze</a:t>
            </a:r>
            <a:r>
              <a:rPr lang="en-US" sz="1100" dirty="0"/>
              <a:t>, </a:t>
            </a:r>
            <a:r>
              <a:rPr lang="en-US" sz="1100" dirty="0" err="1"/>
              <a:t>Benka</a:t>
            </a:r>
            <a:r>
              <a:rPr lang="en-US" sz="1100" dirty="0"/>
              <a:t> und </a:t>
            </a:r>
            <a:r>
              <a:rPr lang="en-US" sz="1100" dirty="0" err="1"/>
              <a:t>Jonte</a:t>
            </a:r>
            <a:r>
              <a:rPr lang="en-US" sz="1100" dirty="0"/>
              <a:t> </a:t>
            </a:r>
            <a:r>
              <a:rPr lang="en-US" sz="1100" dirty="0" err="1"/>
              <a:t>halfen</a:t>
            </a:r>
            <a:r>
              <a:rPr lang="en-US" sz="1100" dirty="0"/>
              <a:t> </a:t>
            </a:r>
            <a:r>
              <a:rPr lang="en-US" sz="1100" dirty="0" err="1"/>
              <a:t>nach</a:t>
            </a:r>
            <a:r>
              <a:rPr lang="en-US" sz="1100" dirty="0"/>
              <a:t> </a:t>
            </a:r>
            <a:r>
              <a:rPr lang="en-US" sz="1100" dirty="0" err="1"/>
              <a:t>Bedarf</a:t>
            </a:r>
            <a:r>
              <a:rPr lang="en-US" sz="1100" dirty="0"/>
              <a:t>, und bald </a:t>
            </a:r>
            <a:r>
              <a:rPr lang="en-US" sz="1100" dirty="0" err="1"/>
              <a:t>wurde</a:t>
            </a:r>
            <a:r>
              <a:rPr lang="en-US" sz="1100" dirty="0"/>
              <a:t> Anders, wild </a:t>
            </a:r>
            <a:r>
              <a:rPr lang="en-US" sz="1100" dirty="0" err="1"/>
              <a:t>zappelnd</a:t>
            </a:r>
            <a:r>
              <a:rPr lang="en-US" sz="1100" dirty="0"/>
              <a:t>, die </a:t>
            </a:r>
            <a:r>
              <a:rPr lang="en-US" sz="1100" dirty="0" err="1"/>
              <a:t>Treppe</a:t>
            </a:r>
            <a:r>
              <a:rPr lang="en-US" sz="1100" dirty="0"/>
              <a:t> </a:t>
            </a:r>
            <a:r>
              <a:rPr lang="en-US" sz="1100" dirty="0" err="1"/>
              <a:t>hinuntergeführt</a:t>
            </a:r>
            <a:r>
              <a:rPr lang="en-US" sz="1100" dirty="0"/>
              <a:t>, </a:t>
            </a:r>
            <a:r>
              <a:rPr lang="en-US" sz="1100" dirty="0" err="1"/>
              <a:t>einem</a:t>
            </a:r>
            <a:r>
              <a:rPr lang="en-US" sz="1100" dirty="0"/>
              <a:t> </a:t>
            </a:r>
            <a:r>
              <a:rPr lang="en-US" sz="1100" dirty="0" err="1"/>
              <a:t>unbekannten</a:t>
            </a:r>
            <a:r>
              <a:rPr lang="en-US" sz="1100" dirty="0"/>
              <a:t> </a:t>
            </a:r>
            <a:r>
              <a:rPr lang="en-US" sz="1100" dirty="0" err="1"/>
              <a:t>Schicksal</a:t>
            </a:r>
            <a:r>
              <a:rPr lang="en-US" sz="1100" dirty="0"/>
              <a:t> </a:t>
            </a:r>
            <a:r>
              <a:rPr lang="en-US" sz="1100" dirty="0" err="1"/>
              <a:t>entgegen</a:t>
            </a:r>
            <a:r>
              <a:rPr lang="en-US" sz="1100" dirty="0"/>
              <a:t>.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100" dirty="0" err="1"/>
              <a:t>Kalle</a:t>
            </a:r>
            <a:r>
              <a:rPr lang="en-US" sz="1100" dirty="0"/>
              <a:t> und Eva-Lotte </a:t>
            </a:r>
            <a:r>
              <a:rPr lang="en-US" sz="1100" dirty="0" err="1"/>
              <a:t>schrien</a:t>
            </a:r>
            <a:r>
              <a:rPr lang="en-US" sz="1100" dirty="0"/>
              <a:t> </a:t>
            </a:r>
            <a:r>
              <a:rPr lang="en-US" sz="1100" dirty="0" err="1"/>
              <a:t>ihm</a:t>
            </a:r>
            <a:r>
              <a:rPr lang="en-US" sz="1100" dirty="0"/>
              <a:t> </a:t>
            </a:r>
            <a:r>
              <a:rPr lang="en-US" sz="1100" dirty="0" err="1"/>
              <a:t>durch</a:t>
            </a:r>
            <a:r>
              <a:rPr lang="en-US" sz="1100" dirty="0"/>
              <a:t> die </a:t>
            </a:r>
            <a:r>
              <a:rPr lang="en-US" sz="1100" dirty="0" err="1"/>
              <a:t>verschlossene</a:t>
            </a:r>
            <a:r>
              <a:rPr lang="en-US" sz="1100" dirty="0"/>
              <a:t> </a:t>
            </a:r>
            <a:r>
              <a:rPr lang="en-US" sz="1100" dirty="0" err="1"/>
              <a:t>Tür</a:t>
            </a:r>
            <a:r>
              <a:rPr lang="en-US" sz="1100" dirty="0"/>
              <a:t> </a:t>
            </a:r>
            <a:r>
              <a:rPr lang="en-US" sz="1100" dirty="0" err="1"/>
              <a:t>tröstende</a:t>
            </a:r>
            <a:r>
              <a:rPr lang="en-US" sz="1100" dirty="0"/>
              <a:t> </a:t>
            </a:r>
            <a:r>
              <a:rPr lang="en-US" sz="1100" dirty="0" err="1"/>
              <a:t>Worte</a:t>
            </a:r>
            <a:r>
              <a:rPr lang="en-US" sz="1100" dirty="0"/>
              <a:t> </a:t>
            </a:r>
            <a:r>
              <a:rPr lang="en-US" sz="1100" dirty="0" err="1"/>
              <a:t>zu</a:t>
            </a:r>
            <a:r>
              <a:rPr lang="en-US" sz="1100" dirty="0"/>
              <a:t>: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sz="1100" dirty="0"/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100" b="1" dirty="0"/>
              <a:t>»Wow </a:t>
            </a:r>
            <a:r>
              <a:rPr lang="en-US" sz="1100" b="1" dirty="0" err="1"/>
              <a:t>i</a:t>
            </a:r>
            <a:r>
              <a:rPr lang="en-US" sz="1100" b="1" dirty="0"/>
              <a:t> </a:t>
            </a:r>
            <a:r>
              <a:rPr lang="en-US" sz="1100" b="1" dirty="0" err="1"/>
              <a:t>ror</a:t>
            </a:r>
            <a:r>
              <a:rPr lang="en-US" sz="1100" b="1" dirty="0"/>
              <a:t> </a:t>
            </a:r>
            <a:r>
              <a:rPr lang="en-US" sz="1100" b="1" dirty="0" err="1"/>
              <a:t>kok</a:t>
            </a:r>
            <a:r>
              <a:rPr lang="en-US" sz="1100" b="1" dirty="0"/>
              <a:t> o mom mom e non bob a lol </a:t>
            </a:r>
            <a:r>
              <a:rPr lang="en-US" sz="1100" b="1" dirty="0" err="1"/>
              <a:t>dod</a:t>
            </a:r>
            <a:r>
              <a:rPr lang="en-US" sz="1100" b="1" dirty="0"/>
              <a:t> u non </a:t>
            </a:r>
            <a:r>
              <a:rPr lang="en-US" sz="1100" b="1" dirty="0" err="1"/>
              <a:t>dod</a:t>
            </a:r>
            <a:r>
              <a:rPr lang="en-US" sz="1100" b="1" dirty="0"/>
              <a:t> </a:t>
            </a:r>
            <a:r>
              <a:rPr lang="en-US" sz="1100" b="1" dirty="0" err="1"/>
              <a:t>ror</a:t>
            </a:r>
            <a:r>
              <a:rPr lang="en-US" sz="1100" b="1" dirty="0"/>
              <a:t> e tot tot e non </a:t>
            </a:r>
            <a:r>
              <a:rPr lang="en-US" sz="1100" b="1" dirty="0" err="1"/>
              <a:t>dod</a:t>
            </a:r>
            <a:r>
              <a:rPr lang="en-US" sz="1100" b="1" dirty="0"/>
              <a:t> </a:t>
            </a:r>
            <a:r>
              <a:rPr lang="en-US" sz="1100" b="1" dirty="0" err="1"/>
              <a:t>i</a:t>
            </a:r>
            <a:r>
              <a:rPr lang="en-US" sz="1100" b="1" dirty="0"/>
              <a:t> </a:t>
            </a:r>
            <a:r>
              <a:rPr lang="en-US" sz="1100" b="1" dirty="0" err="1"/>
              <a:t>choch</a:t>
            </a:r>
            <a:r>
              <a:rPr lang="en-US" sz="1100" b="1" dirty="0"/>
              <a:t>!«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100" dirty="0" err="1"/>
              <a:t>schrien</a:t>
            </a:r>
            <a:r>
              <a:rPr lang="en-US" sz="1100" dirty="0"/>
              <a:t> </a:t>
            </a:r>
            <a:r>
              <a:rPr lang="en-US" sz="1100" dirty="0" err="1"/>
              <a:t>sie</a:t>
            </a:r>
            <a:r>
              <a:rPr lang="en-US" sz="1100" dirty="0"/>
              <a:t>.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sz="1100" b="1" dirty="0"/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100" b="1" dirty="0"/>
              <a:t>»</a:t>
            </a:r>
            <a:r>
              <a:rPr lang="en-US" sz="1100" b="1" dirty="0" err="1"/>
              <a:t>Wir</a:t>
            </a:r>
            <a:r>
              <a:rPr lang="en-US" sz="1100" b="1" dirty="0"/>
              <a:t> </a:t>
            </a:r>
            <a:r>
              <a:rPr lang="en-US" sz="1100" b="1" dirty="0" err="1"/>
              <a:t>kommen</a:t>
            </a:r>
            <a:r>
              <a:rPr lang="en-US" sz="1100" b="1" dirty="0"/>
              <a:t> bald und </a:t>
            </a:r>
            <a:r>
              <a:rPr lang="en-US" sz="1100" b="1" dirty="0" err="1"/>
              <a:t>retten</a:t>
            </a:r>
            <a:r>
              <a:rPr lang="en-US" sz="1100" b="1" dirty="0"/>
              <a:t> dich«, </a:t>
            </a:r>
            <a:r>
              <a:rPr lang="en-US" sz="1100" dirty="0" err="1"/>
              <a:t>hieß</a:t>
            </a:r>
            <a:r>
              <a:rPr lang="en-US" sz="1100" dirty="0"/>
              <a:t> das in der </a:t>
            </a:r>
            <a:r>
              <a:rPr lang="en-US" sz="1100" dirty="0" err="1"/>
              <a:t>heimlichen</a:t>
            </a:r>
            <a:r>
              <a:rPr lang="en-US" sz="1100" dirty="0"/>
              <a:t> </a:t>
            </a:r>
            <a:r>
              <a:rPr lang="en-US" sz="1100" dirty="0" err="1"/>
              <a:t>Sprache</a:t>
            </a:r>
            <a:r>
              <a:rPr lang="en-US" sz="1100" dirty="0"/>
              <a:t> der </a:t>
            </a:r>
            <a:r>
              <a:rPr lang="en-US" sz="1100" dirty="0" err="1"/>
              <a:t>Weißen</a:t>
            </a:r>
            <a:r>
              <a:rPr lang="en-US" sz="1100" dirty="0"/>
              <a:t> Rosen. 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endParaRPr lang="en-US" sz="1100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/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1100" dirty="0"/>
              <a:t>			</a:t>
            </a:r>
            <a:r>
              <a:rPr lang="en-US" sz="1100" dirty="0" err="1"/>
              <a:t>aus</a:t>
            </a:r>
            <a:r>
              <a:rPr lang="en-US" sz="1100" dirty="0"/>
              <a:t> </a:t>
            </a:r>
            <a:r>
              <a:rPr lang="en-US" sz="1100" dirty="0" err="1"/>
              <a:t>Kalle</a:t>
            </a:r>
            <a:r>
              <a:rPr lang="en-US" sz="1100" dirty="0"/>
              <a:t> Blomquist von </a:t>
            </a:r>
            <a:r>
              <a:rPr lang="en-US" sz="1100" dirty="0" err="1"/>
              <a:t>A.Lindgren</a:t>
            </a:r>
            <a:r>
              <a:rPr lang="en-US" sz="1100" dirty="0"/>
              <a:t>, Band 2, </a:t>
            </a:r>
            <a:r>
              <a:rPr lang="en-US" sz="1100" dirty="0" err="1"/>
              <a:t>drittes</a:t>
            </a:r>
            <a:r>
              <a:rPr lang="en-US" sz="1100" dirty="0"/>
              <a:t> </a:t>
            </a:r>
            <a:r>
              <a:rPr lang="en-US" sz="1100" dirty="0" err="1"/>
              <a:t>Kapitel</a:t>
            </a:r>
            <a:endParaRPr lang="en-US" sz="1100" dirty="0"/>
          </a:p>
        </p:txBody>
      </p:sp>
      <p:pic>
        <p:nvPicPr>
          <p:cNvPr id="4" name="Grafik 3" descr="Lupe mit einfarbiger Füllung">
            <a:extLst>
              <a:ext uri="{FF2B5EF4-FFF2-40B4-BE49-F238E27FC236}">
                <a16:creationId xmlns:a16="http://schemas.microsoft.com/office/drawing/2014/main" id="{D8A1007C-3129-814C-9644-FE075AA46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7654" y="4147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9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2A969-6C41-F344-BD1B-2690775CF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Detektivarbeit Unter der Lupe</a:t>
            </a:r>
          </a:p>
        </p:txBody>
      </p:sp>
      <p:pic>
        <p:nvPicPr>
          <p:cNvPr id="4" name="Grafik 3" descr="Lupe mit einfarbiger Füllung">
            <a:extLst>
              <a:ext uri="{FF2B5EF4-FFF2-40B4-BE49-F238E27FC236}">
                <a16:creationId xmlns:a16="http://schemas.microsoft.com/office/drawing/2014/main" id="{D8A1007C-3129-814C-9644-FE075AA46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8927" y="515726"/>
            <a:ext cx="1049235" cy="10492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01CE7D5-D7F9-2D46-9C88-E6294E14CABE}"/>
              </a:ext>
            </a:extLst>
          </p:cNvPr>
          <p:cNvSpPr txBox="1"/>
          <p:nvPr/>
        </p:nvSpPr>
        <p:spPr>
          <a:xfrm>
            <a:off x="1327600" y="2389141"/>
            <a:ext cx="1005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Wow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ror</a:t>
            </a:r>
            <a:r>
              <a:rPr lang="en-US" b="1" dirty="0"/>
              <a:t> </a:t>
            </a:r>
            <a:r>
              <a:rPr lang="en-US" b="1" dirty="0" err="1"/>
              <a:t>kok</a:t>
            </a:r>
            <a:r>
              <a:rPr lang="en-US" b="1" dirty="0"/>
              <a:t> o mom mom e non bob a lol </a:t>
            </a:r>
            <a:r>
              <a:rPr lang="en-US" b="1" dirty="0" err="1"/>
              <a:t>dod</a:t>
            </a:r>
            <a:r>
              <a:rPr lang="en-US" b="1" dirty="0"/>
              <a:t> u non </a:t>
            </a:r>
            <a:r>
              <a:rPr lang="en-US" b="1" dirty="0" err="1"/>
              <a:t>dod</a:t>
            </a:r>
            <a:r>
              <a:rPr lang="en-US" b="1" dirty="0"/>
              <a:t> </a:t>
            </a:r>
            <a:r>
              <a:rPr lang="en-US" b="1" dirty="0" err="1"/>
              <a:t>ror</a:t>
            </a:r>
            <a:r>
              <a:rPr lang="en-US" b="1" dirty="0"/>
              <a:t> e tot tot e non </a:t>
            </a:r>
            <a:r>
              <a:rPr lang="en-US" b="1" dirty="0" err="1"/>
              <a:t>dod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choch</a:t>
            </a:r>
            <a:r>
              <a:rPr lang="en-US" b="1" dirty="0"/>
              <a:t>!«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60EF0B-11DD-FD40-B9DB-D0A27AA3FB0B}"/>
              </a:ext>
            </a:extLst>
          </p:cNvPr>
          <p:cNvSpPr txBox="1"/>
          <p:nvPr/>
        </p:nvSpPr>
        <p:spPr>
          <a:xfrm>
            <a:off x="1327600" y="3095286"/>
            <a:ext cx="418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Wir</a:t>
            </a:r>
            <a:r>
              <a:rPr lang="en-US" b="1" dirty="0"/>
              <a:t> </a:t>
            </a:r>
            <a:r>
              <a:rPr lang="en-US" b="1" dirty="0" err="1"/>
              <a:t>kommen</a:t>
            </a:r>
            <a:r>
              <a:rPr lang="en-US" b="1" dirty="0"/>
              <a:t> bald und </a:t>
            </a:r>
            <a:r>
              <a:rPr lang="en-US" b="1" dirty="0" err="1"/>
              <a:t>retten</a:t>
            </a:r>
            <a:r>
              <a:rPr lang="en-US" b="1" dirty="0"/>
              <a:t> dich!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E277EFF-8D55-564F-84B8-CA0F46A388DE}"/>
              </a:ext>
            </a:extLst>
          </p:cNvPr>
          <p:cNvSpPr txBox="1"/>
          <p:nvPr/>
        </p:nvSpPr>
        <p:spPr>
          <a:xfrm>
            <a:off x="1336030" y="3920647"/>
            <a:ext cx="9834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Jeder Konsonant wird verdoppelt und ein o dazwischen eingefügt. </a:t>
            </a:r>
          </a:p>
          <a:p>
            <a:r>
              <a:rPr lang="de-DE" dirty="0"/>
              <a:t>So wurde zum Beispiel aus </a:t>
            </a:r>
          </a:p>
          <a:p>
            <a:r>
              <a:rPr lang="de-DE" dirty="0"/>
              <a:t>							Kalle »Kok a lol lol </a:t>
            </a:r>
            <a:r>
              <a:rPr lang="de-DE" dirty="0" err="1"/>
              <a:t>e</a:t>
            </a:r>
            <a:r>
              <a:rPr lang="de-DE" dirty="0"/>
              <a:t>« </a:t>
            </a:r>
          </a:p>
          <a:p>
            <a:r>
              <a:rPr lang="de-DE" dirty="0"/>
              <a:t>und aus </a:t>
            </a:r>
          </a:p>
          <a:p>
            <a:r>
              <a:rPr lang="de-DE" dirty="0"/>
              <a:t>							Anders »A non </a:t>
            </a:r>
            <a:r>
              <a:rPr lang="de-DE" dirty="0" err="1"/>
              <a:t>dod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dirty="0"/>
              <a:t> </a:t>
            </a:r>
            <a:r>
              <a:rPr lang="de-DE" dirty="0" err="1"/>
              <a:t>ror</a:t>
            </a:r>
            <a:r>
              <a:rPr lang="de-DE" dirty="0"/>
              <a:t> </a:t>
            </a:r>
            <a:r>
              <a:rPr lang="de-DE" dirty="0" err="1"/>
              <a:t>sos</a:t>
            </a:r>
            <a:r>
              <a:rPr lang="de-DE" dirty="0"/>
              <a:t>«. </a:t>
            </a:r>
          </a:p>
        </p:txBody>
      </p:sp>
    </p:spTree>
    <p:extLst>
      <p:ext uri="{BB962C8B-B14F-4D97-AF65-F5344CB8AC3E}">
        <p14:creationId xmlns:p14="http://schemas.microsoft.com/office/powerpoint/2010/main" val="2933876605"/>
      </p:ext>
    </p:extLst>
  </p:cSld>
  <p:clrMapOvr>
    <a:masterClrMapping/>
  </p:clrMapOvr>
</p:sld>
</file>

<file path=ppt/theme/theme1.xml><?xml version="1.0" encoding="utf-8"?>
<a:theme xmlns:a="http://schemas.openxmlformats.org/drawingml/2006/main" name="Katalog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Katalog</Template>
  <TotalTime>0</TotalTime>
  <Words>1070</Words>
  <PresentationFormat>Breitbild</PresentationFormat>
  <Paragraphs>162</Paragraphs>
  <Slides>21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BASICSCHOOL</vt:lpstr>
      <vt:lpstr>Calibri</vt:lpstr>
      <vt:lpstr>Comic Sans MS</vt:lpstr>
      <vt:lpstr>Gill Sans MT</vt:lpstr>
      <vt:lpstr>Times New Roman</vt:lpstr>
      <vt:lpstr>Katalog</vt:lpstr>
      <vt:lpstr>Kryptologie</vt:lpstr>
      <vt:lpstr>Kryptologie</vt:lpstr>
      <vt:lpstr>DEr Fahrplan für das UV</vt:lpstr>
      <vt:lpstr>Bezahlsysteme im Biberland</vt:lpstr>
      <vt:lpstr>Lösung  Quelle: Aufgabenheft 2009 –  Herausgeber: Wolfgang Pohl, Bundeswettbewerb Informatik Hans-Werner Hein, Aufgabenausschuss Informatik-Biber Miriam Bastisch, Bundeswettbewerb Informatik  </vt:lpstr>
      <vt:lpstr>Was ist Kryptologie? – Hinweise für die LehrkraFT Auf dem Weg zu einem Wortspeicher / Glossar oder auch Memoflip</vt:lpstr>
      <vt:lpstr> Thema: Information und Daten</vt:lpstr>
      <vt:lpstr> Aus dem Leben eines Meisterdetektivs</vt:lpstr>
      <vt:lpstr>Detektivarbeit Unter der Lupe</vt:lpstr>
      <vt:lpstr>Detektivarbeit - So geht es!</vt:lpstr>
      <vt:lpstr>Selber Meisterdetektiv… </vt:lpstr>
      <vt:lpstr>Wie geht es weiter?</vt:lpstr>
      <vt:lpstr>Gar nicht so weit weg –  „Der Blick über den Gartenzaun“</vt:lpstr>
      <vt:lpstr>Gar nicht so weit weg –  „Der Blick über den Gartenzaun“</vt:lpstr>
      <vt:lpstr>Gar nicht so weit weg –  „Der Blick über den Gartenzaun“</vt:lpstr>
      <vt:lpstr>Ab auf das Feld – „Pflügen“</vt:lpstr>
      <vt:lpstr>PowerPoint-Präsentation</vt:lpstr>
      <vt:lpstr>Lösung:</vt:lpstr>
      <vt:lpstr>Zurück in die Vergangenheit –  „Zu Gast bei J. Caesar“</vt:lpstr>
      <vt:lpstr>PowerPoint-Präsentation</vt:lpstr>
      <vt:lpstr>Weiterführende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2021-06-17T17:59:10Z</cp:lastPrinted>
  <dcterms:created xsi:type="dcterms:W3CDTF">2021-06-12T11:54:07Z</dcterms:created>
  <dcterms:modified xsi:type="dcterms:W3CDTF">2021-12-17T13:10:37Z</dcterms:modified>
</cp:coreProperties>
</file>