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  <p:sldId id="263" r:id="rId5"/>
    <p:sldId id="261" r:id="rId6"/>
    <p:sldId id="259" r:id="rId7"/>
    <p:sldId id="262" r:id="rId8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284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68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56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78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96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82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2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86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30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2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300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73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8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4016895" y="3104505"/>
            <a:ext cx="1950217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Schützt unsere Erde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46070" y="381806"/>
            <a:ext cx="606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M4.1a: Beispiel:</a:t>
            </a:r>
            <a:r>
              <a:rPr lang="de-DE" dirty="0"/>
              <a:t> Mindmap zum Thema „Schützt unsere Erde“! </a:t>
            </a:r>
            <a:endParaRPr lang="de-DE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416496" y="2539239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Axt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155159" y="116435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schützende Hände  </a:t>
            </a:r>
          </a:p>
          <a:p>
            <a:pPr algn="ctr"/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8028036" y="251950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erneuerbare Energien 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7234058" y="115909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alte Industrie 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416496" y="3943489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toter 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Baum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251437" y="5317368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K</a:t>
            </a:r>
            <a:r>
              <a:rPr lang="de-DE" dirty="0" err="1">
                <a:solidFill>
                  <a:schemeClr val="tx1"/>
                </a:solidFill>
              </a:rPr>
              <a:t>grüner</a:t>
            </a:r>
            <a:r>
              <a:rPr lang="de-DE" dirty="0">
                <a:solidFill>
                  <a:schemeClr val="tx1"/>
                </a:solidFill>
              </a:rPr>
              <a:t> Wald</a:t>
            </a:r>
            <a:r>
              <a:rPr lang="de-DE" dirty="0"/>
              <a:t> 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7248760" y="528803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grüne und bunte Farben 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8004844" y="388415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graue und braune Farben 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3402247" y="5317368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totes 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Tier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5097016" y="529287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lebendiges Tier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474563" y="4434686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Farben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625316" y="4429485"/>
            <a:ext cx="721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Natur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450023" y="3009156"/>
            <a:ext cx="1020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Industrie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2437003" y="3005289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Symbolik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36645" y="4738960"/>
            <a:ext cx="65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Tiere</a:t>
            </a:r>
          </a:p>
        </p:txBody>
      </p:sp>
      <p:cxnSp>
        <p:nvCxnSpPr>
          <p:cNvPr id="4" name="Gerade Verbindung 3"/>
          <p:cNvCxnSpPr/>
          <p:nvPr/>
        </p:nvCxnSpPr>
        <p:spPr>
          <a:xfrm flipH="1" flipV="1">
            <a:off x="3663516" y="3267043"/>
            <a:ext cx="209365" cy="710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6118900" y="3346356"/>
            <a:ext cx="228301" cy="793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>
            <a:off x="2039324" y="3201339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 flipV="1">
            <a:off x="2576736" y="2586608"/>
            <a:ext cx="186871" cy="1814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7234058" y="2539240"/>
            <a:ext cx="206347" cy="2288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V="1">
            <a:off x="2437003" y="4991511"/>
            <a:ext cx="188313" cy="1958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V="1">
            <a:off x="4965150" y="4434686"/>
            <a:ext cx="0" cy="1468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V="1">
            <a:off x="4086967" y="5045565"/>
            <a:ext cx="211064" cy="1418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 flipV="1">
            <a:off x="5612743" y="5045565"/>
            <a:ext cx="252114" cy="1545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V="1">
            <a:off x="3678822" y="4272129"/>
            <a:ext cx="194058" cy="15444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6086077" y="4272129"/>
            <a:ext cx="231100" cy="15735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H="1" flipV="1">
            <a:off x="7234058" y="4953843"/>
            <a:ext cx="183502" cy="18344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Abgerundetes Rechteck 38"/>
          <p:cNvSpPr/>
          <p:nvPr/>
        </p:nvSpPr>
        <p:spPr>
          <a:xfrm>
            <a:off x="3260812" y="969450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</a:t>
            </a:r>
          </a:p>
        </p:txBody>
      </p:sp>
      <p:sp>
        <p:nvSpPr>
          <p:cNvPr id="40" name="Abgerundetes Rechteck 39"/>
          <p:cNvSpPr/>
          <p:nvPr/>
        </p:nvSpPr>
        <p:spPr>
          <a:xfrm>
            <a:off x="5057356" y="97284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2386187" y="2945904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Abgerundetes Rechteck 46"/>
          <p:cNvSpPr/>
          <p:nvPr/>
        </p:nvSpPr>
        <p:spPr>
          <a:xfrm>
            <a:off x="4418240" y="4699536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Abgerundetes Rechteck 50"/>
          <p:cNvSpPr/>
          <p:nvPr/>
        </p:nvSpPr>
        <p:spPr>
          <a:xfrm>
            <a:off x="2437003" y="4412101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3" name="Gerade Verbindung 52"/>
          <p:cNvCxnSpPr/>
          <p:nvPr/>
        </p:nvCxnSpPr>
        <p:spPr>
          <a:xfrm flipH="1">
            <a:off x="2087042" y="4637784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Abgerundetes Rechteck 56"/>
          <p:cNvSpPr/>
          <p:nvPr/>
        </p:nvSpPr>
        <p:spPr>
          <a:xfrm>
            <a:off x="4418238" y="2339378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Abgerundetes Rechteck 58"/>
          <p:cNvSpPr/>
          <p:nvPr/>
        </p:nvSpPr>
        <p:spPr>
          <a:xfrm>
            <a:off x="6450023" y="4399792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64"/>
          <p:cNvCxnSpPr/>
          <p:nvPr/>
        </p:nvCxnSpPr>
        <p:spPr>
          <a:xfrm flipH="1">
            <a:off x="7614154" y="4637784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flipV="1">
            <a:off x="4992003" y="2872468"/>
            <a:ext cx="0" cy="1468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Abgerundetes Rechteck 70"/>
          <p:cNvSpPr/>
          <p:nvPr/>
        </p:nvSpPr>
        <p:spPr>
          <a:xfrm>
            <a:off x="6397602" y="3000678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5" name="Gerade Verbindung 74"/>
          <p:cNvCxnSpPr/>
          <p:nvPr/>
        </p:nvCxnSpPr>
        <p:spPr>
          <a:xfrm flipH="1">
            <a:off x="7614154" y="3243927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V="1">
            <a:off x="5612743" y="2383228"/>
            <a:ext cx="200697" cy="1362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 flipH="1" flipV="1">
            <a:off x="4097664" y="2388492"/>
            <a:ext cx="209366" cy="15074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Rechteck 87"/>
          <p:cNvSpPr/>
          <p:nvPr/>
        </p:nvSpPr>
        <p:spPr>
          <a:xfrm>
            <a:off x="4537357" y="2360170"/>
            <a:ext cx="856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000" dirty="0">
                <a:solidFill>
                  <a:schemeClr val="bg1">
                    <a:lumMod val="85000"/>
                  </a:schemeClr>
                </a:solidFill>
              </a:rPr>
              <a:t>eigene </a:t>
            </a:r>
          </a:p>
          <a:p>
            <a:pPr algn="ctr"/>
            <a:r>
              <a:rPr lang="de-DE" sz="1000" dirty="0">
                <a:solidFill>
                  <a:schemeClr val="bg1">
                    <a:lumMod val="85000"/>
                  </a:schemeClr>
                </a:solidFill>
              </a:rPr>
              <a:t>Kategorie</a:t>
            </a:r>
          </a:p>
        </p:txBody>
      </p:sp>
      <p:sp>
        <p:nvSpPr>
          <p:cNvPr id="90" name="Textfeld 89"/>
          <p:cNvSpPr txBox="1"/>
          <p:nvPr/>
        </p:nvSpPr>
        <p:spPr>
          <a:xfrm>
            <a:off x="5376223" y="1261744"/>
            <a:ext cx="95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eigenes </a:t>
            </a: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Beispiel</a:t>
            </a:r>
          </a:p>
        </p:txBody>
      </p:sp>
    </p:spTree>
    <p:extLst>
      <p:ext uri="{BB962C8B-B14F-4D97-AF65-F5344CB8AC3E}">
        <p14:creationId xmlns:p14="http://schemas.microsoft.com/office/powerpoint/2010/main" val="205149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4016895" y="3104505"/>
            <a:ext cx="1950217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Schützt unsere Erde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46070" y="381806"/>
            <a:ext cx="7232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M4.1b: Beispiel:</a:t>
            </a:r>
            <a:r>
              <a:rPr lang="de-DE" dirty="0"/>
              <a:t> erweiterte Mindmap </a:t>
            </a:r>
            <a:r>
              <a:rPr lang="de-DE" b="1" dirty="0"/>
              <a:t>I </a:t>
            </a:r>
            <a:r>
              <a:rPr lang="de-DE" dirty="0"/>
              <a:t>zum Thema „Schützt unsere Erde“! </a:t>
            </a:r>
            <a:endParaRPr lang="de-DE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878852" y="2793293"/>
            <a:ext cx="1008112" cy="81609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Axt</a:t>
            </a:r>
            <a:endParaRPr lang="de-DE" sz="12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304060" y="1858973"/>
            <a:ext cx="992659" cy="80358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schützende Hände  </a:t>
            </a:r>
          </a:p>
          <a:p>
            <a:pPr algn="ctr"/>
            <a:endParaRPr lang="de-DE" dirty="0"/>
          </a:p>
        </p:txBody>
      </p:sp>
      <p:sp>
        <p:nvSpPr>
          <p:cNvPr id="14" name="Abgerundetes Rechteck 13"/>
          <p:cNvSpPr/>
          <p:nvPr/>
        </p:nvSpPr>
        <p:spPr>
          <a:xfrm>
            <a:off x="8052758" y="3663404"/>
            <a:ext cx="925468" cy="79911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8030653" y="2825841"/>
            <a:ext cx="916476" cy="74190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alte Industrie 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231012" y="4807542"/>
            <a:ext cx="992659" cy="80358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toter 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Baum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467804" y="5737923"/>
            <a:ext cx="992659" cy="80358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/>
              <a:t>K</a:t>
            </a:r>
            <a:r>
              <a:rPr lang="de-DE" sz="1200" dirty="0" err="1">
                <a:solidFill>
                  <a:schemeClr val="tx1"/>
                </a:solidFill>
              </a:rPr>
              <a:t>grüner</a:t>
            </a:r>
            <a:r>
              <a:rPr lang="de-DE" sz="1200" dirty="0">
                <a:solidFill>
                  <a:schemeClr val="tx1"/>
                </a:solidFill>
              </a:rPr>
              <a:t> Wald</a:t>
            </a:r>
            <a:r>
              <a:rPr lang="de-DE" sz="1200" dirty="0"/>
              <a:t> 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7230401" y="5865472"/>
            <a:ext cx="946742" cy="76641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8409384" y="5865472"/>
            <a:ext cx="980604" cy="79382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3264553" y="5838060"/>
            <a:ext cx="992659" cy="803581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chemeClr val="tx1"/>
                </a:solidFill>
              </a:rPr>
              <a:t>totes </a:t>
            </a:r>
          </a:p>
          <a:p>
            <a:pPr algn="ctr"/>
            <a:r>
              <a:rPr lang="de-DE" sz="1200" dirty="0">
                <a:solidFill>
                  <a:schemeClr val="tx1"/>
                </a:solidFill>
              </a:rPr>
              <a:t>Tier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4403473" y="5931595"/>
            <a:ext cx="1021884" cy="82723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562166" y="5175784"/>
            <a:ext cx="614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Farben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751323" y="5127385"/>
            <a:ext cx="540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Natur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7049686" y="3567750"/>
            <a:ext cx="739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Industrie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1785216" y="2234570"/>
            <a:ext cx="748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Symbolik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95655" y="5198108"/>
            <a:ext cx="500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Tiere</a:t>
            </a:r>
          </a:p>
        </p:txBody>
      </p:sp>
      <p:cxnSp>
        <p:nvCxnSpPr>
          <p:cNvPr id="4" name="Gerade Verbindung 3"/>
          <p:cNvCxnSpPr/>
          <p:nvPr/>
        </p:nvCxnSpPr>
        <p:spPr>
          <a:xfrm flipH="1" flipV="1">
            <a:off x="2792760" y="2662554"/>
            <a:ext cx="1080122" cy="67556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6102488" y="3706251"/>
            <a:ext cx="70630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 flipV="1">
            <a:off x="1382908" y="2343559"/>
            <a:ext cx="259724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6078248" y="2715699"/>
            <a:ext cx="730547" cy="53249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V="1">
            <a:off x="1545870" y="5542051"/>
            <a:ext cx="134277" cy="14464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V="1">
            <a:off x="4917456" y="4405651"/>
            <a:ext cx="0" cy="6049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V="1">
            <a:off x="4942896" y="5614372"/>
            <a:ext cx="0" cy="23035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V="1">
            <a:off x="3263876" y="4272131"/>
            <a:ext cx="609004" cy="3807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6086077" y="4272129"/>
            <a:ext cx="739131" cy="43600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H="1" flipV="1">
            <a:off x="8397140" y="5594464"/>
            <a:ext cx="183502" cy="18344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Abgerundetes Rechteck 38"/>
          <p:cNvSpPr/>
          <p:nvPr/>
        </p:nvSpPr>
        <p:spPr>
          <a:xfrm>
            <a:off x="964134" y="990350"/>
            <a:ext cx="964530" cy="78081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693782" y="2200877"/>
            <a:ext cx="931534" cy="352859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Abgerundetes Rechteck 50"/>
          <p:cNvSpPr/>
          <p:nvPr/>
        </p:nvSpPr>
        <p:spPr>
          <a:xfrm>
            <a:off x="1605767" y="5088827"/>
            <a:ext cx="928115" cy="363525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3" name="Gerade Verbindung 52"/>
          <p:cNvCxnSpPr/>
          <p:nvPr/>
        </p:nvCxnSpPr>
        <p:spPr>
          <a:xfrm flipH="1">
            <a:off x="1336506" y="5270589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H="1">
            <a:off x="8409384" y="5343014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flipV="1">
            <a:off x="4992003" y="2715699"/>
            <a:ext cx="0" cy="30364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 flipH="1" flipV="1">
            <a:off x="7696606" y="4012856"/>
            <a:ext cx="199695" cy="942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 flipH="1" flipV="1">
            <a:off x="4257212" y="2241478"/>
            <a:ext cx="179128" cy="10657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H="1" flipV="1">
            <a:off x="1765869" y="1944271"/>
            <a:ext cx="186871" cy="1814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006" y="1060460"/>
            <a:ext cx="9747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23" y="3929384"/>
            <a:ext cx="9747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4" name="Gerade Verbindung 53"/>
          <p:cNvCxnSpPr/>
          <p:nvPr/>
        </p:nvCxnSpPr>
        <p:spPr>
          <a:xfrm flipH="1" flipV="1">
            <a:off x="1564749" y="4815332"/>
            <a:ext cx="155765" cy="19528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147" y="5742991"/>
            <a:ext cx="9747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8" name="Gerade Verbindung 57"/>
          <p:cNvCxnSpPr/>
          <p:nvPr/>
        </p:nvCxnSpPr>
        <p:spPr>
          <a:xfrm flipV="1">
            <a:off x="2150556" y="5539822"/>
            <a:ext cx="0" cy="1468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Abgerundetes Rechteck 59"/>
          <p:cNvSpPr/>
          <p:nvPr/>
        </p:nvSpPr>
        <p:spPr>
          <a:xfrm>
            <a:off x="4569556" y="2265104"/>
            <a:ext cx="931534" cy="352859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Abgerundetes Rechteck 60"/>
          <p:cNvSpPr/>
          <p:nvPr/>
        </p:nvSpPr>
        <p:spPr>
          <a:xfrm>
            <a:off x="4451689" y="5159889"/>
            <a:ext cx="931534" cy="352859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963" y="5893924"/>
            <a:ext cx="9747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Abgerundetes Rechteck 62"/>
          <p:cNvSpPr/>
          <p:nvPr/>
        </p:nvSpPr>
        <p:spPr>
          <a:xfrm>
            <a:off x="7381295" y="5147189"/>
            <a:ext cx="931534" cy="352859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4" name="Gerade Verbindung 63"/>
          <p:cNvCxnSpPr/>
          <p:nvPr/>
        </p:nvCxnSpPr>
        <p:spPr>
          <a:xfrm flipV="1">
            <a:off x="1961162" y="2622738"/>
            <a:ext cx="182844" cy="18592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Abgerundetes Rechteck 65"/>
          <p:cNvSpPr/>
          <p:nvPr/>
        </p:nvSpPr>
        <p:spPr>
          <a:xfrm>
            <a:off x="6953508" y="3529821"/>
            <a:ext cx="931534" cy="352859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11" y="4022737"/>
            <a:ext cx="9747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4" name="Gerade Verbindung 73"/>
          <p:cNvCxnSpPr/>
          <p:nvPr/>
        </p:nvCxnSpPr>
        <p:spPr>
          <a:xfrm flipV="1">
            <a:off x="2144006" y="4863740"/>
            <a:ext cx="0" cy="1468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Abgerundetes Rechteck 75"/>
          <p:cNvSpPr/>
          <p:nvPr/>
        </p:nvSpPr>
        <p:spPr>
          <a:xfrm>
            <a:off x="3255605" y="4953114"/>
            <a:ext cx="946742" cy="76641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77" name="Gerade Verbindung 76"/>
          <p:cNvCxnSpPr/>
          <p:nvPr/>
        </p:nvCxnSpPr>
        <p:spPr>
          <a:xfrm flipV="1">
            <a:off x="4363209" y="5665069"/>
            <a:ext cx="206347" cy="2288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 flipH="1" flipV="1">
            <a:off x="5289787" y="5628781"/>
            <a:ext cx="186871" cy="1814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Abgerundetes Rechteck 80"/>
          <p:cNvSpPr/>
          <p:nvPr/>
        </p:nvSpPr>
        <p:spPr>
          <a:xfrm>
            <a:off x="5604877" y="4940414"/>
            <a:ext cx="946742" cy="76641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83" name="Abgerundetes Rechteck 82"/>
          <p:cNvSpPr/>
          <p:nvPr/>
        </p:nvSpPr>
        <p:spPr>
          <a:xfrm>
            <a:off x="8737003" y="4924072"/>
            <a:ext cx="946742" cy="76641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>
              <a:solidFill>
                <a:schemeClr val="tx1"/>
              </a:solidFill>
            </a:endParaRPr>
          </a:p>
        </p:txBody>
      </p:sp>
      <p:cxnSp>
        <p:nvCxnSpPr>
          <p:cNvPr id="85" name="Gerade Verbindung 84"/>
          <p:cNvCxnSpPr/>
          <p:nvPr/>
        </p:nvCxnSpPr>
        <p:spPr>
          <a:xfrm flipV="1">
            <a:off x="7823518" y="5597759"/>
            <a:ext cx="0" cy="1468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Abgerundetes Rechteck 87"/>
          <p:cNvSpPr/>
          <p:nvPr/>
        </p:nvSpPr>
        <p:spPr>
          <a:xfrm>
            <a:off x="6698391" y="2232228"/>
            <a:ext cx="931534" cy="352859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804" y="1321792"/>
            <a:ext cx="9747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929" y="1327245"/>
            <a:ext cx="9747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8" name="Gerade Verbindung 97"/>
          <p:cNvCxnSpPr/>
          <p:nvPr/>
        </p:nvCxnSpPr>
        <p:spPr>
          <a:xfrm flipH="1">
            <a:off x="7671986" y="3179920"/>
            <a:ext cx="248933" cy="18650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Rechteck 94"/>
          <p:cNvSpPr/>
          <p:nvPr/>
        </p:nvSpPr>
        <p:spPr>
          <a:xfrm>
            <a:off x="4644769" y="2241478"/>
            <a:ext cx="856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000" dirty="0">
                <a:solidFill>
                  <a:schemeClr val="bg1">
                    <a:lumMod val="85000"/>
                  </a:schemeClr>
                </a:solidFill>
              </a:rPr>
              <a:t>eigene </a:t>
            </a:r>
          </a:p>
          <a:p>
            <a:pPr algn="ctr"/>
            <a:r>
              <a:rPr lang="de-DE" sz="1000" dirty="0">
                <a:solidFill>
                  <a:schemeClr val="bg1">
                    <a:lumMod val="85000"/>
                  </a:schemeClr>
                </a:solidFill>
              </a:rPr>
              <a:t>Kategorie</a:t>
            </a:r>
          </a:p>
        </p:txBody>
      </p:sp>
      <p:cxnSp>
        <p:nvCxnSpPr>
          <p:cNvPr id="105" name="Gerade Verbindung 104"/>
          <p:cNvCxnSpPr/>
          <p:nvPr/>
        </p:nvCxnSpPr>
        <p:spPr>
          <a:xfrm flipV="1">
            <a:off x="5604877" y="2256312"/>
            <a:ext cx="214032" cy="13146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14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4016895" y="3104505"/>
            <a:ext cx="1950217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Schützt unsere Erde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46070" y="381806"/>
            <a:ext cx="724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M4.1c: Beispiel:</a:t>
            </a:r>
            <a:r>
              <a:rPr lang="de-DE" dirty="0"/>
              <a:t> reduzierte Mindmap </a:t>
            </a:r>
            <a:r>
              <a:rPr lang="de-DE" b="1" dirty="0"/>
              <a:t>II </a:t>
            </a:r>
            <a:r>
              <a:rPr lang="de-DE" dirty="0"/>
              <a:t>zum Thema „Schützt unsere Erde“! </a:t>
            </a:r>
            <a:endParaRPr lang="de-DE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6737453" y="4850386"/>
            <a:ext cx="624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/>
              <a:t>Farben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778612" y="4893656"/>
            <a:ext cx="550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/>
              <a:t>Natur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913573" y="3567750"/>
            <a:ext cx="7584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/>
              <a:t>Industrie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2009427" y="3321304"/>
            <a:ext cx="769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/>
              <a:t>Symbolik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95655" y="5198108"/>
            <a:ext cx="506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/>
              <a:t>Tiere</a:t>
            </a:r>
          </a:p>
        </p:txBody>
      </p:sp>
      <p:cxnSp>
        <p:nvCxnSpPr>
          <p:cNvPr id="4" name="Gerade Verbindung 3"/>
          <p:cNvCxnSpPr/>
          <p:nvPr/>
        </p:nvCxnSpPr>
        <p:spPr>
          <a:xfrm flipH="1">
            <a:off x="2870034" y="3459804"/>
            <a:ext cx="84412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6102488" y="3706251"/>
            <a:ext cx="70630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V="1">
            <a:off x="4917456" y="4490130"/>
            <a:ext cx="0" cy="52048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V="1">
            <a:off x="4992003" y="5489167"/>
            <a:ext cx="0" cy="23035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V="1">
            <a:off x="3358287" y="4434560"/>
            <a:ext cx="609004" cy="3807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6039446" y="4377948"/>
            <a:ext cx="739131" cy="43600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H="1" flipV="1">
            <a:off x="7283099" y="5161535"/>
            <a:ext cx="183502" cy="18344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 flipH="1">
            <a:off x="2539917" y="5032155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H="1">
            <a:off x="7361919" y="5010612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 flipH="1" flipV="1">
            <a:off x="7553758" y="3866704"/>
            <a:ext cx="199695" cy="942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H="1" flipV="1">
            <a:off x="2005175" y="3144322"/>
            <a:ext cx="186871" cy="1814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flipV="1">
            <a:off x="2034017" y="3658827"/>
            <a:ext cx="182844" cy="18592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 flipV="1">
            <a:off x="4456259" y="5454523"/>
            <a:ext cx="206347" cy="2288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 flipH="1" flipV="1">
            <a:off x="5223802" y="5454523"/>
            <a:ext cx="186871" cy="1814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V="1">
            <a:off x="7049686" y="5198108"/>
            <a:ext cx="0" cy="25641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 flipH="1">
            <a:off x="7466601" y="3366551"/>
            <a:ext cx="248933" cy="18650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hteck 2"/>
          <p:cNvSpPr/>
          <p:nvPr/>
        </p:nvSpPr>
        <p:spPr>
          <a:xfrm>
            <a:off x="1276399" y="3908121"/>
            <a:ext cx="999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200" dirty="0">
                <a:solidFill>
                  <a:prstClr val="black"/>
                </a:solidFill>
              </a:rPr>
              <a:t>schützende Hände  </a:t>
            </a:r>
          </a:p>
        </p:txBody>
      </p:sp>
      <p:sp>
        <p:nvSpPr>
          <p:cNvPr id="6" name="Rechteck 5"/>
          <p:cNvSpPr/>
          <p:nvPr/>
        </p:nvSpPr>
        <p:spPr>
          <a:xfrm>
            <a:off x="1901563" y="5426442"/>
            <a:ext cx="1038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200" dirty="0">
                <a:solidFill>
                  <a:prstClr val="black"/>
                </a:solidFill>
              </a:rPr>
              <a:t>grüner </a:t>
            </a:r>
          </a:p>
          <a:p>
            <a:pPr lvl="0" algn="ctr"/>
            <a:r>
              <a:rPr lang="de-DE" sz="1200" dirty="0">
                <a:solidFill>
                  <a:prstClr val="black"/>
                </a:solidFill>
              </a:rPr>
              <a:t>Baum</a:t>
            </a:r>
          </a:p>
        </p:txBody>
      </p:sp>
      <p:sp>
        <p:nvSpPr>
          <p:cNvPr id="7" name="Rechteck 6"/>
          <p:cNvSpPr/>
          <p:nvPr/>
        </p:nvSpPr>
        <p:spPr>
          <a:xfrm>
            <a:off x="3568378" y="5657275"/>
            <a:ext cx="12631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200" dirty="0">
                <a:solidFill>
                  <a:prstClr val="black"/>
                </a:solidFill>
              </a:rPr>
              <a:t>totes </a:t>
            </a:r>
          </a:p>
          <a:p>
            <a:pPr lvl="0" algn="ctr"/>
            <a:r>
              <a:rPr lang="de-DE" sz="1200" dirty="0">
                <a:solidFill>
                  <a:prstClr val="black"/>
                </a:solidFill>
              </a:rPr>
              <a:t>Tier</a:t>
            </a:r>
          </a:p>
        </p:txBody>
      </p:sp>
      <p:cxnSp>
        <p:nvCxnSpPr>
          <p:cNvPr id="71" name="Gerade Verbindung 70"/>
          <p:cNvCxnSpPr/>
          <p:nvPr/>
        </p:nvCxnSpPr>
        <p:spPr>
          <a:xfrm flipV="1">
            <a:off x="2687190" y="5233354"/>
            <a:ext cx="182844" cy="18592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flipV="1">
            <a:off x="4443752" y="2348880"/>
            <a:ext cx="0" cy="52048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056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4016895" y="3104505"/>
            <a:ext cx="1950217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Schützt unsere Erde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46070" y="381806"/>
            <a:ext cx="6355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M2: Erstelle eine Mindmap zum Thema „Schützt unsere Erde“!    </a:t>
            </a:r>
          </a:p>
          <a:p>
            <a:r>
              <a:rPr lang="de-DE" sz="1400" i="1" dirty="0"/>
              <a:t>Hilfeangebote: </a:t>
            </a:r>
            <a:r>
              <a:rPr lang="de-DE" sz="1400" b="1" i="1" dirty="0"/>
              <a:t>M5</a:t>
            </a:r>
            <a:r>
              <a:rPr lang="de-DE" sz="1400" i="1" dirty="0"/>
              <a:t> Anleitung zur Internetrecherche, </a:t>
            </a:r>
            <a:r>
              <a:rPr lang="de-DE" sz="1400" b="1" i="1" dirty="0"/>
              <a:t>M4 </a:t>
            </a:r>
            <a:r>
              <a:rPr lang="de-DE" sz="1400" i="1" dirty="0"/>
              <a:t>Wortkarten, </a:t>
            </a:r>
            <a:r>
              <a:rPr lang="de-DE" sz="1400" b="1" i="1" dirty="0"/>
              <a:t>M3</a:t>
            </a:r>
            <a:r>
              <a:rPr lang="de-DE" sz="1400" i="1" dirty="0"/>
              <a:t> Bildkarten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416496" y="2539239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155159" y="116435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8028036" y="251950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7234058" y="115909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416496" y="3943489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251437" y="5317368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7248760" y="528803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8004844" y="388415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3402247" y="5317368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5097016" y="529287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474563" y="4434686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Farben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625316" y="4429485"/>
            <a:ext cx="721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Natur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450023" y="3009156"/>
            <a:ext cx="1020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Industrie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2437003" y="3005289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Symbolik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36645" y="4738960"/>
            <a:ext cx="65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Tiere</a:t>
            </a:r>
          </a:p>
        </p:txBody>
      </p:sp>
      <p:cxnSp>
        <p:nvCxnSpPr>
          <p:cNvPr id="4" name="Gerade Verbindung 3"/>
          <p:cNvCxnSpPr/>
          <p:nvPr/>
        </p:nvCxnSpPr>
        <p:spPr>
          <a:xfrm flipH="1" flipV="1">
            <a:off x="3663516" y="3267043"/>
            <a:ext cx="209365" cy="710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6118900" y="3346356"/>
            <a:ext cx="228301" cy="793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>
            <a:off x="2039324" y="3201339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 flipV="1">
            <a:off x="2576736" y="2586608"/>
            <a:ext cx="186871" cy="1814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7234058" y="2539240"/>
            <a:ext cx="206347" cy="2288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V="1">
            <a:off x="2437003" y="4991511"/>
            <a:ext cx="188313" cy="1958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V="1">
            <a:off x="4965150" y="4434686"/>
            <a:ext cx="0" cy="1468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V="1">
            <a:off x="4086967" y="5045565"/>
            <a:ext cx="211064" cy="1418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 flipV="1">
            <a:off x="5612743" y="5045565"/>
            <a:ext cx="252114" cy="1545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V="1">
            <a:off x="3678822" y="4272129"/>
            <a:ext cx="194058" cy="15444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6086077" y="4272129"/>
            <a:ext cx="231100" cy="15735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H="1" flipV="1">
            <a:off x="7234058" y="4953843"/>
            <a:ext cx="183502" cy="18344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Abgerundetes Rechteck 38"/>
          <p:cNvSpPr/>
          <p:nvPr/>
        </p:nvSpPr>
        <p:spPr>
          <a:xfrm>
            <a:off x="3260812" y="969450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40" name="Abgerundetes Rechteck 39"/>
          <p:cNvSpPr/>
          <p:nvPr/>
        </p:nvSpPr>
        <p:spPr>
          <a:xfrm>
            <a:off x="5057356" y="97284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2386187" y="2945904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Abgerundetes Rechteck 46"/>
          <p:cNvSpPr/>
          <p:nvPr/>
        </p:nvSpPr>
        <p:spPr>
          <a:xfrm>
            <a:off x="4418240" y="4699536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Abgerundetes Rechteck 50"/>
          <p:cNvSpPr/>
          <p:nvPr/>
        </p:nvSpPr>
        <p:spPr>
          <a:xfrm>
            <a:off x="2437003" y="4412101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3" name="Gerade Verbindung 52"/>
          <p:cNvCxnSpPr/>
          <p:nvPr/>
        </p:nvCxnSpPr>
        <p:spPr>
          <a:xfrm flipH="1">
            <a:off x="2087042" y="4637784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Abgerundetes Rechteck 56"/>
          <p:cNvSpPr/>
          <p:nvPr/>
        </p:nvSpPr>
        <p:spPr>
          <a:xfrm>
            <a:off x="4418238" y="2339378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Abgerundetes Rechteck 58"/>
          <p:cNvSpPr/>
          <p:nvPr/>
        </p:nvSpPr>
        <p:spPr>
          <a:xfrm>
            <a:off x="6450023" y="4399792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64"/>
          <p:cNvCxnSpPr/>
          <p:nvPr/>
        </p:nvCxnSpPr>
        <p:spPr>
          <a:xfrm flipH="1">
            <a:off x="7614154" y="4637784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flipV="1">
            <a:off x="4992003" y="2872468"/>
            <a:ext cx="0" cy="1468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Abgerundetes Rechteck 70"/>
          <p:cNvSpPr/>
          <p:nvPr/>
        </p:nvSpPr>
        <p:spPr>
          <a:xfrm>
            <a:off x="6397602" y="3000678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5" name="Gerade Verbindung 74"/>
          <p:cNvCxnSpPr/>
          <p:nvPr/>
        </p:nvCxnSpPr>
        <p:spPr>
          <a:xfrm flipH="1">
            <a:off x="7614154" y="3243927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V="1">
            <a:off x="5612743" y="2383228"/>
            <a:ext cx="200697" cy="1362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 flipH="1" flipV="1">
            <a:off x="4097664" y="2388492"/>
            <a:ext cx="209366" cy="15074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4602441" y="2308406"/>
            <a:ext cx="779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>
                <a:solidFill>
                  <a:schemeClr val="bg1">
                    <a:lumMod val="85000"/>
                  </a:schemeClr>
                </a:solidFill>
              </a:rPr>
              <a:t>eigene </a:t>
            </a:r>
          </a:p>
          <a:p>
            <a:pPr algn="ctr"/>
            <a:r>
              <a:rPr lang="de-DE" sz="1200" dirty="0">
                <a:solidFill>
                  <a:schemeClr val="bg1">
                    <a:lumMod val="85000"/>
                  </a:schemeClr>
                </a:solidFill>
              </a:rPr>
              <a:t>Kategorie</a:t>
            </a:r>
          </a:p>
        </p:txBody>
      </p:sp>
    </p:spTree>
    <p:extLst>
      <p:ext uri="{BB962C8B-B14F-4D97-AF65-F5344CB8AC3E}">
        <p14:creationId xmlns:p14="http://schemas.microsoft.com/office/powerpoint/2010/main" val="1713079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46070" y="381806"/>
            <a:ext cx="4573816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Erstelle eine Mindmap zum Thema „Schützt unsere Erde“!    </a:t>
            </a:r>
          </a:p>
          <a:p>
            <a:r>
              <a:rPr lang="de-DE" b="1" dirty="0"/>
              <a:t>M3: Hilfeangebot: Bildkarten </a:t>
            </a:r>
          </a:p>
          <a:p>
            <a:endParaRPr lang="de-DE" sz="1400" i="1" dirty="0"/>
          </a:p>
          <a:p>
            <a:r>
              <a:rPr lang="de-DE" sz="1400" i="1" dirty="0"/>
              <a:t>Schneide die Bildkarten aus. </a:t>
            </a:r>
          </a:p>
          <a:p>
            <a:r>
              <a:rPr lang="de-DE" sz="1400" i="1" dirty="0"/>
              <a:t>Welche Bildkarten passen zu welcher Kategorie?</a:t>
            </a:r>
          </a:p>
          <a:p>
            <a:r>
              <a:rPr lang="de-DE" sz="1400" i="1" dirty="0"/>
              <a:t>Klebe die Bildkarten passend in die Mindmap!</a:t>
            </a:r>
          </a:p>
          <a:p>
            <a:r>
              <a:rPr lang="de-DE" sz="1400" i="1" dirty="0"/>
              <a:t> 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639894" y="2885078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tote Tiere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4628220" y="3566078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grüner 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Wald 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646070" y="5022014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  <a:r>
              <a:rPr lang="de-DE" dirty="0">
                <a:solidFill>
                  <a:schemeClr val="tx1"/>
                </a:solidFill>
              </a:rPr>
              <a:t>grüne und bunte Farben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4373897" y="5032494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Axt 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2936776" y="245767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schützende Hände  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5222540" y="210301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erneuerbare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Energien</a:t>
            </a:r>
            <a:r>
              <a:rPr lang="de-DE" dirty="0"/>
              <a:t> Energien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7473280" y="3228804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  <a:r>
              <a:rPr lang="de-DE" dirty="0">
                <a:solidFill>
                  <a:schemeClr val="tx1"/>
                </a:solidFill>
              </a:rPr>
              <a:t>graue und braune Farben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7185248" y="1048874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brennender Wald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6105128" y="479715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lebendige Tiere 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7998495" y="5032494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alte Industrie 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2432720" y="409740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5224884" y="600734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56" y="3027563"/>
            <a:ext cx="1126616" cy="939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186" y="4979335"/>
            <a:ext cx="1030736" cy="85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10" y="5150737"/>
            <a:ext cx="1192262" cy="99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 descr="C:\Users\anni\Desktop\Bild2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8" t="4117" r="3028" b="4117"/>
          <a:stretch/>
        </p:blipFill>
        <p:spPr bwMode="auto">
          <a:xfrm>
            <a:off x="7628852" y="3346613"/>
            <a:ext cx="1201023" cy="98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845" y="5184496"/>
            <a:ext cx="1153644" cy="961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721" y="5197032"/>
            <a:ext cx="1298519" cy="94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334" y="2237194"/>
            <a:ext cx="1212579" cy="999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89"/>
          <a:stretch/>
        </p:blipFill>
        <p:spPr bwMode="auto">
          <a:xfrm>
            <a:off x="7406922" y="1062898"/>
            <a:ext cx="1092896" cy="117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983" y="3695875"/>
            <a:ext cx="1177985" cy="983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835" y="2517467"/>
            <a:ext cx="1315062" cy="113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Textfeld 41"/>
          <p:cNvSpPr txBox="1"/>
          <p:nvPr/>
        </p:nvSpPr>
        <p:spPr>
          <a:xfrm>
            <a:off x="2737470" y="4386308"/>
            <a:ext cx="95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eigenes </a:t>
            </a: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Beispiel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E3EFAA90-3690-475D-9EA4-DC3B6EFFBFAD}"/>
              </a:ext>
            </a:extLst>
          </p:cNvPr>
          <p:cNvSpPr txBox="1"/>
          <p:nvPr/>
        </p:nvSpPr>
        <p:spPr>
          <a:xfrm>
            <a:off x="128464" y="6552305"/>
            <a:ext cx="39212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/>
              <a:t>Die Symbole sind entnommen den Icons von „METACOM“ Symbole © Annette  Kitzinger</a:t>
            </a:r>
          </a:p>
        </p:txBody>
      </p:sp>
    </p:spTree>
    <p:extLst>
      <p:ext uri="{BB962C8B-B14F-4D97-AF65-F5344CB8AC3E}">
        <p14:creationId xmlns:p14="http://schemas.microsoft.com/office/powerpoint/2010/main" val="2970473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46070" y="381806"/>
            <a:ext cx="457381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Erstelle eine Mindmap zum Thema „Schützt unsere Erde“!    </a:t>
            </a:r>
          </a:p>
          <a:p>
            <a:r>
              <a:rPr lang="de-DE" b="1" dirty="0"/>
              <a:t>M4: Hilfeangebot: Wortkarten</a:t>
            </a:r>
          </a:p>
          <a:p>
            <a:endParaRPr lang="de-DE" sz="1400" i="1" dirty="0"/>
          </a:p>
          <a:p>
            <a:r>
              <a:rPr lang="de-DE" sz="1400" i="1" dirty="0"/>
              <a:t>Welche Wortkarten passen zu welcher Kategorie? </a:t>
            </a:r>
          </a:p>
          <a:p>
            <a:r>
              <a:rPr lang="de-DE" sz="1400" i="1" dirty="0"/>
              <a:t>Trage die Begriffe passend in die Mindmap ein!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639894" y="2885078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totes Tier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491148" y="442042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grüner 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Wald 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646070" y="5022014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  <a:r>
              <a:rPr lang="de-DE" dirty="0">
                <a:solidFill>
                  <a:schemeClr val="tx1"/>
                </a:solidFill>
              </a:rPr>
              <a:t>grüne und bunte Farben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4592960" y="366097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Axt 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2936776" y="245767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schützende Hände  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5222540" y="210301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r>
              <a:rPr lang="de-DE" dirty="0">
                <a:solidFill>
                  <a:schemeClr val="tx1"/>
                </a:solidFill>
              </a:rPr>
              <a:t>erneuerbare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Energien</a:t>
            </a:r>
            <a:r>
              <a:rPr lang="de-DE" dirty="0"/>
              <a:t> Energien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7473280" y="3228804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  <a:r>
              <a:rPr lang="de-DE" dirty="0">
                <a:solidFill>
                  <a:schemeClr val="tx1"/>
                </a:solidFill>
              </a:rPr>
              <a:t>graue und braune Farben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7185248" y="1048874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toter 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Baum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6105128" y="479715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lebendiges Tier 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7998495" y="5032494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alte Industrie 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5219886" y="61781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4304928" y="5229200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4583317" y="5518102"/>
            <a:ext cx="95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eigenes </a:t>
            </a:r>
          </a:p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Beispiel</a:t>
            </a:r>
          </a:p>
        </p:txBody>
      </p:sp>
    </p:spTree>
    <p:extLst>
      <p:ext uri="{BB962C8B-B14F-4D97-AF65-F5344CB8AC3E}">
        <p14:creationId xmlns:p14="http://schemas.microsoft.com/office/powerpoint/2010/main" val="363986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03371" y="381806"/>
            <a:ext cx="7862089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Erstelle eine Mindmap zum Thema „Schützt unsere Erde“!    </a:t>
            </a:r>
          </a:p>
          <a:p>
            <a:r>
              <a:rPr lang="de-DE" b="1" dirty="0"/>
              <a:t>M5: Hilfeangebot: Anleitung zur Internetrecherche</a:t>
            </a:r>
            <a:endParaRPr lang="de-DE" sz="1400" i="1" dirty="0"/>
          </a:p>
          <a:p>
            <a:endParaRPr lang="de-DE" sz="1400" i="1" dirty="0"/>
          </a:p>
          <a:p>
            <a:r>
              <a:rPr lang="de-DE" sz="1400" i="1" dirty="0"/>
              <a:t>		</a:t>
            </a:r>
            <a:r>
              <a:rPr lang="de-DE" sz="1200" i="1" dirty="0"/>
              <a:t>Suchwörter: _________________________</a:t>
            </a:r>
          </a:p>
          <a:p>
            <a:r>
              <a:rPr lang="de-DE" sz="1200" i="1" dirty="0"/>
              <a:t>		Wähle die Rubrik „Bilder“! </a:t>
            </a:r>
          </a:p>
          <a:p>
            <a:r>
              <a:rPr lang="de-DE" sz="1200" i="1" dirty="0"/>
              <a:t>		Finde ein Bildbeispiel in der es der Natur gut geht und eins in der es der Natur schlecht geht. </a:t>
            </a:r>
          </a:p>
          <a:p>
            <a:r>
              <a:rPr lang="de-DE" sz="1200" i="1" dirty="0"/>
              <a:t>		Notiere dein Suchergebnis in Stichpunkten in der Mindmap.</a:t>
            </a:r>
          </a:p>
          <a:p>
            <a:endParaRPr lang="de-DE" sz="1200" i="1" dirty="0"/>
          </a:p>
          <a:p>
            <a:r>
              <a:rPr lang="de-DE" sz="1200" i="1" dirty="0"/>
              <a:t>		Suchwörter: _________________________</a:t>
            </a:r>
          </a:p>
          <a:p>
            <a:r>
              <a:rPr lang="de-DE" sz="1200" i="1" dirty="0"/>
              <a:t>		Wähle die Rubrik „Bilder“! </a:t>
            </a:r>
          </a:p>
          <a:p>
            <a:r>
              <a:rPr lang="de-DE" sz="1200" i="1" dirty="0"/>
              <a:t>		Finde ein Bildbeispiel in dem es Tieren gut geht und eins in dem es Tieren schlecht geht. </a:t>
            </a:r>
          </a:p>
          <a:p>
            <a:r>
              <a:rPr lang="de-DE" sz="1200" i="1" dirty="0"/>
              <a:t>		Notiere dein Suchergebnis in Stichpunkten in der Mindmap.</a:t>
            </a:r>
          </a:p>
          <a:p>
            <a:endParaRPr lang="de-DE" sz="1200" i="1" dirty="0"/>
          </a:p>
          <a:p>
            <a:r>
              <a:rPr lang="de-DE" sz="1200" i="1" dirty="0"/>
              <a:t>		Suchwörter: _________________________</a:t>
            </a:r>
          </a:p>
          <a:p>
            <a:r>
              <a:rPr lang="de-DE" sz="1200" i="1" dirty="0"/>
              <a:t>		Wähle die Rubrik „Bilder“! </a:t>
            </a:r>
          </a:p>
          <a:p>
            <a:r>
              <a:rPr lang="de-DE" sz="1200" i="1" dirty="0"/>
              <a:t>		Finde ein Bildbeispiel für „alte Industrie“ und eins für „neue Energien“.</a:t>
            </a:r>
          </a:p>
          <a:p>
            <a:r>
              <a:rPr lang="de-DE" sz="1200" i="1" dirty="0"/>
              <a:t>		Notiere dein Suchergebnis in Stichpunkten in der Mindmap.</a:t>
            </a:r>
          </a:p>
          <a:p>
            <a:endParaRPr lang="de-DE" sz="1200" i="1" dirty="0"/>
          </a:p>
          <a:p>
            <a:r>
              <a:rPr lang="de-DE" sz="1200" i="1" dirty="0"/>
              <a:t>		Suchwörter: _________________________		</a:t>
            </a:r>
          </a:p>
          <a:p>
            <a:r>
              <a:rPr lang="de-DE" sz="1200" i="1" dirty="0"/>
              <a:t>		Wähle die Rubrik „Bilder“! </a:t>
            </a:r>
          </a:p>
          <a:p>
            <a:r>
              <a:rPr lang="de-DE" sz="1200" i="1" dirty="0"/>
              <a:t>		Welche Farben stehen für gesunde Natur, welche für Zerstörung der Natur?</a:t>
            </a:r>
          </a:p>
          <a:p>
            <a:r>
              <a:rPr lang="de-DE" sz="1200" i="1" dirty="0"/>
              <a:t>		Notiere dein Suchergebnis in Stichpunkten in der Mindmap.</a:t>
            </a:r>
          </a:p>
          <a:p>
            <a:endParaRPr lang="de-DE" sz="1200" i="1" dirty="0"/>
          </a:p>
          <a:p>
            <a:r>
              <a:rPr lang="de-DE" sz="1200" i="1" dirty="0"/>
              <a:t>		Suchwörter: _________________________		</a:t>
            </a:r>
          </a:p>
          <a:p>
            <a:r>
              <a:rPr lang="de-DE" sz="1200" i="1" dirty="0"/>
              <a:t>		Wähle die Rubrik „Bilder“! </a:t>
            </a:r>
          </a:p>
          <a:p>
            <a:r>
              <a:rPr lang="de-DE" sz="1200" i="1" dirty="0"/>
              <a:t>		Finde ein Bildbeispiel zum Thema „Schutz“ und eins zum Thema „Zerstörung“. </a:t>
            </a:r>
          </a:p>
          <a:p>
            <a:r>
              <a:rPr lang="de-DE" sz="1200" i="1" dirty="0"/>
              <a:t>		Notiere dein Suchergebnis in Stichpunkten in der Mindmap.</a:t>
            </a:r>
          </a:p>
          <a:p>
            <a:endParaRPr lang="de-DE" sz="1200" i="1" dirty="0"/>
          </a:p>
          <a:p>
            <a:r>
              <a:rPr lang="de-DE" sz="1200" i="1" dirty="0"/>
              <a:t>		Suchwörter: _________________________		</a:t>
            </a:r>
          </a:p>
          <a:p>
            <a:r>
              <a:rPr lang="de-DE" sz="1200" i="1" dirty="0"/>
              <a:t>		Wähle die Rubrik „_________________“! </a:t>
            </a:r>
          </a:p>
          <a:p>
            <a:r>
              <a:rPr lang="de-DE" sz="1200" i="1" dirty="0"/>
              <a:t>		Finde ein Bildbeispiel zum Thema „_____________“ und eins zum Thema „______________“. </a:t>
            </a:r>
          </a:p>
          <a:p>
            <a:r>
              <a:rPr lang="de-DE" sz="1200" i="1" dirty="0"/>
              <a:t>		Notiere dein Suchergebnis in Stichpunkten in der Mindmap.</a:t>
            </a:r>
          </a:p>
          <a:p>
            <a:endParaRPr lang="de-DE" sz="1400" i="1" dirty="0"/>
          </a:p>
          <a:p>
            <a:endParaRPr lang="de-DE" sz="1400" i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592102" y="1123266"/>
            <a:ext cx="959272" cy="7451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Natur</a:t>
            </a:r>
            <a:r>
              <a:rPr lang="de-DE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02735" y="2044474"/>
            <a:ext cx="959272" cy="7451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Tiere</a:t>
            </a:r>
            <a:r>
              <a:rPr lang="de-DE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603371" y="2980321"/>
            <a:ext cx="959272" cy="7451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Industrie</a:t>
            </a:r>
            <a:r>
              <a:rPr lang="de-DE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602735" y="3861048"/>
            <a:ext cx="959272" cy="7451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Farben</a:t>
            </a:r>
            <a:r>
              <a:rPr lang="de-DE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602735" y="4797152"/>
            <a:ext cx="959272" cy="7451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Symbolik 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603371" y="5733256"/>
            <a:ext cx="959272" cy="7451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>
                    <a:lumMod val="75000"/>
                  </a:schemeClr>
                </a:solidFill>
              </a:rPr>
              <a:t>eigenes</a:t>
            </a:r>
          </a:p>
          <a:p>
            <a:pPr algn="ctr"/>
            <a:r>
              <a:rPr lang="de-DE" sz="1400" dirty="0">
                <a:solidFill>
                  <a:schemeClr val="bg1">
                    <a:lumMod val="75000"/>
                  </a:schemeClr>
                </a:solidFill>
              </a:rPr>
              <a:t>Beispiel </a:t>
            </a:r>
          </a:p>
        </p:txBody>
      </p:sp>
    </p:spTree>
    <p:extLst>
      <p:ext uri="{BB962C8B-B14F-4D97-AF65-F5344CB8AC3E}">
        <p14:creationId xmlns:p14="http://schemas.microsoft.com/office/powerpoint/2010/main" val="186679312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576</Words>
  <Application>Microsoft Office PowerPoint</Application>
  <PresentationFormat>A4-Papier (210 x 297 mm)</PresentationFormat>
  <Paragraphs>166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anja bittihn</dc:creator>
  <cp:lastModifiedBy>Susanne Eßer</cp:lastModifiedBy>
  <cp:revision>36</cp:revision>
  <dcterms:created xsi:type="dcterms:W3CDTF">2020-02-10T11:02:30Z</dcterms:created>
  <dcterms:modified xsi:type="dcterms:W3CDTF">2021-10-11T11:43:59Z</dcterms:modified>
</cp:coreProperties>
</file>