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7" r:id="rId2"/>
    <p:sldId id="310" r:id="rId3"/>
    <p:sldId id="298" r:id="rId4"/>
    <p:sldId id="300" r:id="rId5"/>
    <p:sldId id="301" r:id="rId6"/>
    <p:sldId id="302" r:id="rId7"/>
    <p:sldId id="304" r:id="rId8"/>
    <p:sldId id="306" r:id="rId9"/>
    <p:sldId id="308" r:id="rId10"/>
    <p:sldId id="309" r:id="rId11"/>
  </p:sldIdLst>
  <p:sldSz cx="6858000" cy="9906000" type="A4"/>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17"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EBEBE"/>
    <a:srgbClr val="CDBB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ittlere Formatvorlage 2 - Akz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3108" y="114"/>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514350" y="3077283"/>
            <a:ext cx="5829300" cy="2123369"/>
          </a:xfrm>
        </p:spPr>
        <p:txBody>
          <a:bodyPr/>
          <a:lstStyle/>
          <a:p>
            <a:r>
              <a:rPr lang="de-DE"/>
              <a:t>Titelmasterformat durch Klicken bearbeiten</a:t>
            </a:r>
          </a:p>
        </p:txBody>
      </p:sp>
      <p:sp>
        <p:nvSpPr>
          <p:cNvPr id="3" name="Untertitel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AEE10A19-4DEA-4A54-9CBB-4DD08235BFC4}" type="datetimeFigureOut">
              <a:rPr lang="de-DE" smtClean="0"/>
              <a:t>06.10.2021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7590CCA-E76B-4296-B889-7C6C99E67CEE}" type="slidenum">
              <a:rPr lang="de-DE" smtClean="0"/>
              <a:t>‹Nr.›</a:t>
            </a:fld>
            <a:endParaRPr lang="de-DE"/>
          </a:p>
        </p:txBody>
      </p:sp>
    </p:spTree>
    <p:extLst>
      <p:ext uri="{BB962C8B-B14F-4D97-AF65-F5344CB8AC3E}">
        <p14:creationId xmlns:p14="http://schemas.microsoft.com/office/powerpoint/2010/main" val="129719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AEE10A19-4DEA-4A54-9CBB-4DD08235BFC4}" type="datetimeFigureOut">
              <a:rPr lang="de-DE" smtClean="0"/>
              <a:t>06.10.2021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7590CCA-E76B-4296-B889-7C6C99E67CEE}" type="slidenum">
              <a:rPr lang="de-DE" smtClean="0"/>
              <a:t>‹Nr.›</a:t>
            </a:fld>
            <a:endParaRPr lang="de-DE"/>
          </a:p>
        </p:txBody>
      </p:sp>
    </p:spTree>
    <p:extLst>
      <p:ext uri="{BB962C8B-B14F-4D97-AF65-F5344CB8AC3E}">
        <p14:creationId xmlns:p14="http://schemas.microsoft.com/office/powerpoint/2010/main" val="2002370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3729037" y="529697"/>
            <a:ext cx="1157288" cy="1126807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257176" y="529697"/>
            <a:ext cx="3357563" cy="1126807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AEE10A19-4DEA-4A54-9CBB-4DD08235BFC4}" type="datetimeFigureOut">
              <a:rPr lang="de-DE" smtClean="0"/>
              <a:t>06.10.2021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7590CCA-E76B-4296-B889-7C6C99E67CEE}" type="slidenum">
              <a:rPr lang="de-DE" smtClean="0"/>
              <a:t>‹Nr.›</a:t>
            </a:fld>
            <a:endParaRPr lang="de-DE"/>
          </a:p>
        </p:txBody>
      </p:sp>
    </p:spTree>
    <p:extLst>
      <p:ext uri="{BB962C8B-B14F-4D97-AF65-F5344CB8AC3E}">
        <p14:creationId xmlns:p14="http://schemas.microsoft.com/office/powerpoint/2010/main" val="13997047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AEE10A19-4DEA-4A54-9CBB-4DD08235BFC4}" type="datetimeFigureOut">
              <a:rPr lang="de-DE" smtClean="0"/>
              <a:t>06.10.2021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7590CCA-E76B-4296-B889-7C6C99E67CEE}" type="slidenum">
              <a:rPr lang="de-DE" smtClean="0"/>
              <a:t>‹Nr.›</a:t>
            </a:fld>
            <a:endParaRPr lang="de-DE"/>
          </a:p>
        </p:txBody>
      </p:sp>
    </p:spTree>
    <p:extLst>
      <p:ext uri="{BB962C8B-B14F-4D97-AF65-F5344CB8AC3E}">
        <p14:creationId xmlns:p14="http://schemas.microsoft.com/office/powerpoint/2010/main" val="29233879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541735" y="6365522"/>
            <a:ext cx="5829300" cy="1967442"/>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AEE10A19-4DEA-4A54-9CBB-4DD08235BFC4}" type="datetimeFigureOut">
              <a:rPr lang="de-DE" smtClean="0"/>
              <a:t>06.10.2021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7590CCA-E76B-4296-B889-7C6C99E67CEE}" type="slidenum">
              <a:rPr lang="de-DE" smtClean="0"/>
              <a:t>‹Nr.›</a:t>
            </a:fld>
            <a:endParaRPr lang="de-DE"/>
          </a:p>
        </p:txBody>
      </p:sp>
    </p:spTree>
    <p:extLst>
      <p:ext uri="{BB962C8B-B14F-4D97-AF65-F5344CB8AC3E}">
        <p14:creationId xmlns:p14="http://schemas.microsoft.com/office/powerpoint/2010/main" val="40075859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AEE10A19-4DEA-4A54-9CBB-4DD08235BFC4}" type="datetimeFigureOut">
              <a:rPr lang="de-DE" smtClean="0"/>
              <a:t>06.10.2021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37590CCA-E76B-4296-B889-7C6C99E67CEE}" type="slidenum">
              <a:rPr lang="de-DE" smtClean="0"/>
              <a:t>‹Nr.›</a:t>
            </a:fld>
            <a:endParaRPr lang="de-DE"/>
          </a:p>
        </p:txBody>
      </p:sp>
    </p:spTree>
    <p:extLst>
      <p:ext uri="{BB962C8B-B14F-4D97-AF65-F5344CB8AC3E}">
        <p14:creationId xmlns:p14="http://schemas.microsoft.com/office/powerpoint/2010/main" val="22027454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342900" y="396699"/>
            <a:ext cx="6172200" cy="1651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AEE10A19-4DEA-4A54-9CBB-4DD08235BFC4}" type="datetimeFigureOut">
              <a:rPr lang="de-DE" smtClean="0"/>
              <a:t>06.10.2021</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37590CCA-E76B-4296-B889-7C6C99E67CEE}" type="slidenum">
              <a:rPr lang="de-DE" smtClean="0"/>
              <a:t>‹Nr.›</a:t>
            </a:fld>
            <a:endParaRPr lang="de-DE"/>
          </a:p>
        </p:txBody>
      </p:sp>
    </p:spTree>
    <p:extLst>
      <p:ext uri="{BB962C8B-B14F-4D97-AF65-F5344CB8AC3E}">
        <p14:creationId xmlns:p14="http://schemas.microsoft.com/office/powerpoint/2010/main" val="2101313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AEE10A19-4DEA-4A54-9CBB-4DD08235BFC4}" type="datetimeFigureOut">
              <a:rPr lang="de-DE" smtClean="0"/>
              <a:t>06.10.2021</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37590CCA-E76B-4296-B889-7C6C99E67CEE}" type="slidenum">
              <a:rPr lang="de-DE" smtClean="0"/>
              <a:t>‹Nr.›</a:t>
            </a:fld>
            <a:endParaRPr lang="de-DE"/>
          </a:p>
        </p:txBody>
      </p:sp>
    </p:spTree>
    <p:extLst>
      <p:ext uri="{BB962C8B-B14F-4D97-AF65-F5344CB8AC3E}">
        <p14:creationId xmlns:p14="http://schemas.microsoft.com/office/powerpoint/2010/main" val="24823804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AEE10A19-4DEA-4A54-9CBB-4DD08235BFC4}" type="datetimeFigureOut">
              <a:rPr lang="de-DE" smtClean="0"/>
              <a:t>06.10.2021</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37590CCA-E76B-4296-B889-7C6C99E67CEE}" type="slidenum">
              <a:rPr lang="de-DE" smtClean="0"/>
              <a:t>‹Nr.›</a:t>
            </a:fld>
            <a:endParaRPr lang="de-DE"/>
          </a:p>
        </p:txBody>
      </p:sp>
    </p:spTree>
    <p:extLst>
      <p:ext uri="{BB962C8B-B14F-4D97-AF65-F5344CB8AC3E}">
        <p14:creationId xmlns:p14="http://schemas.microsoft.com/office/powerpoint/2010/main" val="9216944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342901" y="394406"/>
            <a:ext cx="2256235" cy="1678517"/>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AEE10A19-4DEA-4A54-9CBB-4DD08235BFC4}" type="datetimeFigureOut">
              <a:rPr lang="de-DE" smtClean="0"/>
              <a:t>06.10.2021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37590CCA-E76B-4296-B889-7C6C99E67CEE}" type="slidenum">
              <a:rPr lang="de-DE" smtClean="0"/>
              <a:t>‹Nr.›</a:t>
            </a:fld>
            <a:endParaRPr lang="de-DE"/>
          </a:p>
        </p:txBody>
      </p:sp>
    </p:spTree>
    <p:extLst>
      <p:ext uri="{BB962C8B-B14F-4D97-AF65-F5344CB8AC3E}">
        <p14:creationId xmlns:p14="http://schemas.microsoft.com/office/powerpoint/2010/main" val="2509726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344216" y="6934201"/>
            <a:ext cx="4114800" cy="818622"/>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AEE10A19-4DEA-4A54-9CBB-4DD08235BFC4}" type="datetimeFigureOut">
              <a:rPr lang="de-DE" smtClean="0"/>
              <a:t>06.10.2021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37590CCA-E76B-4296-B889-7C6C99E67CEE}" type="slidenum">
              <a:rPr lang="de-DE" smtClean="0"/>
              <a:t>‹Nr.›</a:t>
            </a:fld>
            <a:endParaRPr lang="de-DE"/>
          </a:p>
        </p:txBody>
      </p:sp>
    </p:spTree>
    <p:extLst>
      <p:ext uri="{BB962C8B-B14F-4D97-AF65-F5344CB8AC3E}">
        <p14:creationId xmlns:p14="http://schemas.microsoft.com/office/powerpoint/2010/main" val="27087841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AEE10A19-4DEA-4A54-9CBB-4DD08235BFC4}" type="datetimeFigureOut">
              <a:rPr lang="de-DE" smtClean="0"/>
              <a:t>06.10.2021</a:t>
            </a:fld>
            <a:endParaRPr lang="de-DE"/>
          </a:p>
        </p:txBody>
      </p:sp>
      <p:sp>
        <p:nvSpPr>
          <p:cNvPr id="5" name="Fußzeilenplatzhalter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37590CCA-E76B-4296-B889-7C6C99E67CEE}" type="slidenum">
              <a:rPr lang="de-DE" smtClean="0"/>
              <a:t>‹Nr.›</a:t>
            </a:fld>
            <a:endParaRPr lang="de-DE"/>
          </a:p>
        </p:txBody>
      </p:sp>
    </p:spTree>
    <p:extLst>
      <p:ext uri="{BB962C8B-B14F-4D97-AF65-F5344CB8AC3E}">
        <p14:creationId xmlns:p14="http://schemas.microsoft.com/office/powerpoint/2010/main" val="40467745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271ED9A-C254-41D7-ACC2-C322EB6AA50C}"/>
              </a:ext>
            </a:extLst>
          </p:cNvPr>
          <p:cNvSpPr>
            <a:spLocks noGrp="1"/>
          </p:cNvSpPr>
          <p:nvPr>
            <p:ph type="title"/>
          </p:nvPr>
        </p:nvSpPr>
        <p:spPr>
          <a:xfrm>
            <a:off x="188640" y="1064568"/>
            <a:ext cx="6336704" cy="8064896"/>
          </a:xfrm>
        </p:spPr>
        <p:txBody>
          <a:bodyPr>
            <a:normAutofit fontScale="90000"/>
          </a:bodyPr>
          <a:lstStyle/>
          <a:p>
            <a:pPr algn="l"/>
            <a:r>
              <a:rPr lang="de-DE" sz="3200" dirty="0">
                <a:latin typeface="Arial" panose="020B0604020202020204" pitchFamily="34" charset="0"/>
                <a:cs typeface="Arial" panose="020B0604020202020204" pitchFamily="34" charset="0"/>
              </a:rPr>
              <a:t>Kartensatz </a:t>
            </a:r>
            <a:br>
              <a:rPr lang="de-DE" sz="3200" dirty="0">
                <a:latin typeface="Arial" panose="020B0604020202020204" pitchFamily="34" charset="0"/>
                <a:cs typeface="Arial" panose="020B0604020202020204" pitchFamily="34" charset="0"/>
              </a:rPr>
            </a:br>
            <a:br>
              <a:rPr lang="de-DE" sz="3200" dirty="0">
                <a:latin typeface="Arial" panose="020B0604020202020204" pitchFamily="34" charset="0"/>
                <a:cs typeface="Arial" panose="020B0604020202020204" pitchFamily="34" charset="0"/>
              </a:rPr>
            </a:br>
            <a:r>
              <a:rPr lang="de-DE" sz="3200" dirty="0">
                <a:latin typeface="Arial" panose="020B0604020202020204" pitchFamily="34" charset="0"/>
                <a:cs typeface="Arial" panose="020B0604020202020204" pitchFamily="34" charset="0"/>
              </a:rPr>
              <a:t>Analysehilfen für ein Kunstwerk </a:t>
            </a:r>
            <a:br>
              <a:rPr lang="de-DE" sz="3200" dirty="0">
                <a:latin typeface="Arial" panose="020B0604020202020204" pitchFamily="34" charset="0"/>
                <a:cs typeface="Arial" panose="020B0604020202020204" pitchFamily="34" charset="0"/>
              </a:rPr>
            </a:br>
            <a:r>
              <a:rPr lang="de-DE" sz="3200" dirty="0">
                <a:latin typeface="Arial" panose="020B0604020202020204" pitchFamily="34" charset="0"/>
                <a:cs typeface="Arial" panose="020B0604020202020204" pitchFamily="34" charset="0"/>
              </a:rPr>
              <a:t>(Unterstützung</a:t>
            </a:r>
            <a:br>
              <a:rPr lang="de-DE" sz="3200" dirty="0">
                <a:latin typeface="Arial" panose="020B0604020202020204" pitchFamily="34" charset="0"/>
                <a:cs typeface="Arial" panose="020B0604020202020204" pitchFamily="34" charset="0"/>
              </a:rPr>
            </a:br>
            <a:r>
              <a:rPr lang="de-DE" sz="3200" dirty="0">
                <a:latin typeface="Arial" panose="020B0604020202020204" pitchFamily="34" charset="0"/>
                <a:cs typeface="Arial" panose="020B0604020202020204" pitchFamily="34" charset="0"/>
              </a:rPr>
              <a:t> zur Bearbeitung des Analysebogens) </a:t>
            </a:r>
            <a:br>
              <a:rPr lang="de-DE" sz="3200" dirty="0">
                <a:latin typeface="Arial" panose="020B0604020202020204" pitchFamily="34" charset="0"/>
                <a:cs typeface="Arial" panose="020B0604020202020204" pitchFamily="34" charset="0"/>
              </a:rPr>
            </a:br>
            <a:br>
              <a:rPr lang="de-DE" sz="3200" dirty="0">
                <a:latin typeface="Arial" panose="020B0604020202020204" pitchFamily="34" charset="0"/>
                <a:cs typeface="Arial" panose="020B0604020202020204" pitchFamily="34" charset="0"/>
              </a:rPr>
            </a:br>
            <a:r>
              <a:rPr lang="de-DE" sz="2400" b="1" dirty="0">
                <a:latin typeface="Arial" panose="020B0604020202020204" pitchFamily="34" charset="0"/>
                <a:cs typeface="Arial" panose="020B0604020202020204" pitchFamily="34" charset="0"/>
              </a:rPr>
              <a:t>Hinweise zur Erstellung des Kartenmaterials:</a:t>
            </a:r>
            <a:br>
              <a:rPr lang="de-DE" sz="2400" b="1" dirty="0">
                <a:latin typeface="Arial" panose="020B0604020202020204" pitchFamily="34" charset="0"/>
                <a:cs typeface="Arial" panose="020B0604020202020204" pitchFamily="34" charset="0"/>
              </a:rPr>
            </a:br>
            <a:r>
              <a:rPr lang="de-DE" sz="2400" dirty="0">
                <a:latin typeface="Arial" panose="020B0604020202020204" pitchFamily="34" charset="0"/>
                <a:cs typeface="Arial" panose="020B0604020202020204" pitchFamily="34" charset="0"/>
              </a:rPr>
              <a:t>Die Karten können mit einer Vorder- und einer Rückseite erstellt werden. Die Rückseite enthält zusätzliche Unterstützungsangebote.</a:t>
            </a:r>
            <a:br>
              <a:rPr lang="de-DE" sz="2400" dirty="0">
                <a:latin typeface="Arial" panose="020B0604020202020204" pitchFamily="34" charset="0"/>
                <a:cs typeface="Arial" panose="020B0604020202020204" pitchFamily="34" charset="0"/>
              </a:rPr>
            </a:br>
            <a:r>
              <a:rPr lang="de-DE" sz="2400" dirty="0">
                <a:latin typeface="Arial" panose="020B0604020202020204" pitchFamily="34" charset="0"/>
                <a:cs typeface="Arial" panose="020B0604020202020204" pitchFamily="34" charset="0"/>
              </a:rPr>
              <a:t>Der Text der Karten kann an die jeweilige Lerngruppe angepasst werden.</a:t>
            </a:r>
            <a:br>
              <a:rPr lang="de-DE" sz="2400" dirty="0">
                <a:latin typeface="Arial" panose="020B0604020202020204" pitchFamily="34" charset="0"/>
                <a:cs typeface="Arial" panose="020B0604020202020204" pitchFamily="34" charset="0"/>
              </a:rPr>
            </a:br>
            <a:br>
              <a:rPr lang="de-DE" sz="2400" dirty="0">
                <a:latin typeface="Arial" panose="020B0604020202020204" pitchFamily="34" charset="0"/>
                <a:cs typeface="Arial" panose="020B0604020202020204" pitchFamily="34" charset="0"/>
              </a:rPr>
            </a:br>
            <a:r>
              <a:rPr lang="de-DE" sz="2400" dirty="0">
                <a:latin typeface="Arial" panose="020B0604020202020204" pitchFamily="34" charset="0"/>
                <a:cs typeface="Arial" panose="020B0604020202020204" pitchFamily="34" charset="0"/>
              </a:rPr>
              <a:t>Die hier vorliegenden Karten sind für Schülerinnen und Schüler in einem wiedererkennbaren Format gestaltet: Einer leitenden Fragestellung folgt das Herausstellen der angesprochenen </a:t>
            </a:r>
            <a:r>
              <a:rPr lang="de-DE" sz="2400" b="1" dirty="0">
                <a:latin typeface="Arial" panose="020B0604020202020204" pitchFamily="34" charset="0"/>
                <a:cs typeface="Arial" panose="020B0604020202020204" pitchFamily="34" charset="0"/>
              </a:rPr>
              <a:t>künstlerischen Strategie </a:t>
            </a:r>
            <a:r>
              <a:rPr lang="de-DE" sz="2400" dirty="0">
                <a:latin typeface="Arial" panose="020B0604020202020204" pitchFamily="34" charset="0"/>
                <a:cs typeface="Arial" panose="020B0604020202020204" pitchFamily="34" charset="0"/>
              </a:rPr>
              <a:t>bzw. der </a:t>
            </a:r>
            <a:r>
              <a:rPr lang="de-DE" sz="2400" b="1" dirty="0">
                <a:latin typeface="Arial" panose="020B0604020202020204" pitchFamily="34" charset="0"/>
                <a:cs typeface="Arial" panose="020B0604020202020204" pitchFamily="34" charset="0"/>
              </a:rPr>
              <a:t>Intention</a:t>
            </a:r>
            <a:r>
              <a:rPr lang="de-DE" sz="2400" dirty="0">
                <a:latin typeface="Arial" panose="020B0604020202020204" pitchFamily="34" charset="0"/>
                <a:cs typeface="Arial" panose="020B0604020202020204" pitchFamily="34" charset="0"/>
              </a:rPr>
              <a:t>. Entsprechend Kriterien der Leichten Sprache sind die zentralen Begrifflichkeiten im Fettdruck dargestellt.</a:t>
            </a:r>
            <a:br>
              <a:rPr lang="de-DE" sz="2400" dirty="0">
                <a:latin typeface="Arial" panose="020B0604020202020204" pitchFamily="34" charset="0"/>
                <a:cs typeface="Arial" panose="020B0604020202020204" pitchFamily="34" charset="0"/>
              </a:rPr>
            </a:br>
            <a:r>
              <a:rPr lang="de-DE" sz="2400" dirty="0">
                <a:latin typeface="Arial" panose="020B0604020202020204" pitchFamily="34" charset="0"/>
                <a:cs typeface="Arial" panose="020B0604020202020204" pitchFamily="34" charset="0"/>
              </a:rPr>
              <a:t>Die weiteren Analysekarten bieten durch Gedankenanregungen bzw. Satzanfänge Unterstützungsmöglichkeiten zur Analyse eines Kunstwerkes. Auch hier sind jeweils wichtige Begrifflichkeiten im Fettdruck dargestellt.</a:t>
            </a:r>
            <a:br>
              <a:rPr lang="de-DE" sz="2400" dirty="0">
                <a:latin typeface="Arial" panose="020B0604020202020204" pitchFamily="34" charset="0"/>
                <a:cs typeface="Arial" panose="020B0604020202020204" pitchFamily="34" charset="0"/>
              </a:rPr>
            </a:br>
            <a:endParaRPr lang="de-DE"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046404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grpSp>
        <p:nvGrpSpPr>
          <p:cNvPr id="16" name="Gruppieren 15"/>
          <p:cNvGrpSpPr/>
          <p:nvPr/>
        </p:nvGrpSpPr>
        <p:grpSpPr>
          <a:xfrm>
            <a:off x="-28575" y="-9793"/>
            <a:ext cx="6915150" cy="9925586"/>
            <a:chOff x="-57150" y="-35997"/>
            <a:chExt cx="6915150" cy="9925586"/>
          </a:xfrm>
        </p:grpSpPr>
        <p:cxnSp>
          <p:nvCxnSpPr>
            <p:cNvPr id="18" name="Gerade Verbindung 17"/>
            <p:cNvCxnSpPr/>
            <p:nvPr/>
          </p:nvCxnSpPr>
          <p:spPr>
            <a:xfrm>
              <a:off x="3518188" y="-35997"/>
              <a:ext cx="0" cy="9909175"/>
            </a:xfrm>
            <a:prstGeom prst="line">
              <a:avLst/>
            </a:prstGeom>
            <a:ln>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20" name="Gerade Verbindung 19"/>
            <p:cNvCxnSpPr/>
            <p:nvPr/>
          </p:nvCxnSpPr>
          <p:spPr>
            <a:xfrm>
              <a:off x="190500" y="3286127"/>
              <a:ext cx="6667500" cy="0"/>
            </a:xfrm>
            <a:prstGeom prst="line">
              <a:avLst/>
            </a:prstGeom>
            <a:ln>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22" name="Gerade Verbindung 21"/>
            <p:cNvCxnSpPr/>
            <p:nvPr/>
          </p:nvCxnSpPr>
          <p:spPr>
            <a:xfrm>
              <a:off x="190500" y="6571231"/>
              <a:ext cx="6667500" cy="0"/>
            </a:xfrm>
            <a:prstGeom prst="line">
              <a:avLst/>
            </a:prstGeom>
            <a:ln>
              <a:solidFill>
                <a:schemeClr val="tx1"/>
              </a:solidFill>
              <a:prstDash val="dashDot"/>
            </a:ln>
          </p:spPr>
          <p:style>
            <a:lnRef idx="1">
              <a:schemeClr val="accent1"/>
            </a:lnRef>
            <a:fillRef idx="0">
              <a:schemeClr val="accent1"/>
            </a:fillRef>
            <a:effectRef idx="0">
              <a:schemeClr val="accent1"/>
            </a:effectRef>
            <a:fontRef idx="minor">
              <a:schemeClr val="tx1"/>
            </a:fontRef>
          </p:style>
        </p:cxnSp>
        <p:sp>
          <p:nvSpPr>
            <p:cNvPr id="24" name="Rechteck 23"/>
            <p:cNvSpPr/>
            <p:nvPr/>
          </p:nvSpPr>
          <p:spPr>
            <a:xfrm>
              <a:off x="400091" y="173837"/>
              <a:ext cx="2923237" cy="29232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dirty="0"/>
            </a:p>
          </p:txBody>
        </p:sp>
        <p:sp>
          <p:nvSpPr>
            <p:cNvPr id="26" name="Rechteck 25"/>
            <p:cNvSpPr/>
            <p:nvPr/>
          </p:nvSpPr>
          <p:spPr>
            <a:xfrm>
              <a:off x="392530" y="3474270"/>
              <a:ext cx="2923237" cy="29232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a:p>
          </p:txBody>
        </p:sp>
        <p:sp>
          <p:nvSpPr>
            <p:cNvPr id="28" name="Rechteck 27"/>
            <p:cNvSpPr/>
            <p:nvPr/>
          </p:nvSpPr>
          <p:spPr>
            <a:xfrm>
              <a:off x="392530" y="6790262"/>
              <a:ext cx="2923237" cy="29232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a:p>
          </p:txBody>
        </p:sp>
        <p:sp>
          <p:nvSpPr>
            <p:cNvPr id="30" name="Rechteck 29"/>
            <p:cNvSpPr/>
            <p:nvPr/>
          </p:nvSpPr>
          <p:spPr>
            <a:xfrm>
              <a:off x="3726652" y="174122"/>
              <a:ext cx="2923237" cy="29232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a:p>
          </p:txBody>
        </p:sp>
        <p:sp>
          <p:nvSpPr>
            <p:cNvPr id="31" name="Rechteck 30"/>
            <p:cNvSpPr/>
            <p:nvPr/>
          </p:nvSpPr>
          <p:spPr>
            <a:xfrm>
              <a:off x="-57150" y="-35997"/>
              <a:ext cx="247650" cy="9925586"/>
            </a:xfrm>
            <a:prstGeom prst="rect">
              <a:avLst/>
            </a:prstGeom>
            <a:solidFill>
              <a:schemeClr val="bg1"/>
            </a:solidFill>
            <a:ln w="6350">
              <a:solidFill>
                <a:schemeClr val="tx1"/>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a:p>
          </p:txBody>
        </p:sp>
        <p:sp>
          <p:nvSpPr>
            <p:cNvPr id="32" name="Rechteck 31"/>
            <p:cNvSpPr/>
            <p:nvPr/>
          </p:nvSpPr>
          <p:spPr>
            <a:xfrm>
              <a:off x="3713934" y="3484887"/>
              <a:ext cx="2923237" cy="29232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a:p>
          </p:txBody>
        </p:sp>
        <p:sp>
          <p:nvSpPr>
            <p:cNvPr id="33" name="Rechteck 32"/>
            <p:cNvSpPr/>
            <p:nvPr/>
          </p:nvSpPr>
          <p:spPr>
            <a:xfrm>
              <a:off x="3722953" y="6779244"/>
              <a:ext cx="2923237" cy="29232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a:p>
          </p:txBody>
        </p:sp>
      </p:grpSp>
      <p:sp>
        <p:nvSpPr>
          <p:cNvPr id="19" name="Textfeld 18">
            <a:extLst>
              <a:ext uri="{FF2B5EF4-FFF2-40B4-BE49-F238E27FC236}">
                <a16:creationId xmlns:a16="http://schemas.microsoft.com/office/drawing/2014/main" id="{D46C6534-4245-4215-AA92-5DCCEF8C5CE4}"/>
              </a:ext>
            </a:extLst>
          </p:cNvPr>
          <p:cNvSpPr txBox="1">
            <a:spLocks noChangeAspect="1"/>
          </p:cNvSpPr>
          <p:nvPr/>
        </p:nvSpPr>
        <p:spPr>
          <a:xfrm>
            <a:off x="411229" y="277247"/>
            <a:ext cx="2924944" cy="2880320"/>
          </a:xfrm>
          <a:prstGeom prst="rect">
            <a:avLst/>
          </a:prstGeom>
          <a:solidFill>
            <a:schemeClr val="bg1"/>
          </a:solidFill>
        </p:spPr>
        <p:txBody>
          <a:bodyPr wrap="square" rtlCol="0">
            <a:noAutofit/>
          </a:bodyPr>
          <a:lstStyle/>
          <a:p>
            <a:pPr algn="ctr"/>
            <a:r>
              <a:rPr lang="de-DE" b="1" dirty="0">
                <a:solidFill>
                  <a:srgbClr val="FFC000"/>
                </a:solidFill>
                <a:latin typeface="Arial" panose="020B0604020202020204" pitchFamily="34" charset="0"/>
                <a:cs typeface="Arial" panose="020B0604020202020204" pitchFamily="34" charset="0"/>
              </a:rPr>
              <a:t>AUSGANGSOBJEKT</a:t>
            </a:r>
          </a:p>
          <a:p>
            <a:pPr algn="ctr"/>
            <a:endParaRPr lang="de-DE" dirty="0">
              <a:latin typeface="Arial" panose="020B0604020202020204" pitchFamily="34" charset="0"/>
              <a:cs typeface="Arial" panose="020B0604020202020204" pitchFamily="34" charset="0"/>
            </a:endParaRPr>
          </a:p>
          <a:p>
            <a:pPr algn="ctr"/>
            <a:r>
              <a:rPr lang="de-DE" sz="2800" b="1" dirty="0">
                <a:latin typeface="Arial" panose="020B0604020202020204" pitchFamily="34" charset="0"/>
                <a:cs typeface="Arial" panose="020B0604020202020204" pitchFamily="34" charset="0"/>
              </a:rPr>
              <a:t>Was ist das </a:t>
            </a:r>
          </a:p>
          <a:p>
            <a:pPr algn="ctr"/>
            <a:r>
              <a:rPr lang="de-DE" sz="2800" b="1" dirty="0">
                <a:solidFill>
                  <a:srgbClr val="FFC000"/>
                </a:solidFill>
                <a:latin typeface="Arial" panose="020B0604020202020204" pitchFamily="34" charset="0"/>
                <a:cs typeface="Arial" panose="020B0604020202020204" pitchFamily="34" charset="0"/>
              </a:rPr>
              <a:t>AUSGANGS-OBJEKT</a:t>
            </a:r>
            <a:r>
              <a:rPr lang="de-DE" sz="2800" b="1" dirty="0">
                <a:solidFill>
                  <a:srgbClr val="C00000"/>
                </a:solidFill>
                <a:latin typeface="Arial" panose="020B0604020202020204" pitchFamily="34" charset="0"/>
                <a:cs typeface="Arial" panose="020B0604020202020204" pitchFamily="34" charset="0"/>
              </a:rPr>
              <a:t> </a:t>
            </a:r>
          </a:p>
          <a:p>
            <a:pPr algn="ctr"/>
            <a:r>
              <a:rPr lang="de-DE" sz="2800" b="1" dirty="0">
                <a:latin typeface="Arial" panose="020B0604020202020204" pitchFamily="34" charset="0"/>
                <a:cs typeface="Arial" panose="020B0604020202020204" pitchFamily="34" charset="0"/>
              </a:rPr>
              <a:t>des Kunstwerks?</a:t>
            </a:r>
          </a:p>
        </p:txBody>
      </p:sp>
      <p:sp>
        <p:nvSpPr>
          <p:cNvPr id="29" name="Textfeld 28">
            <a:extLst>
              <a:ext uri="{FF2B5EF4-FFF2-40B4-BE49-F238E27FC236}">
                <a16:creationId xmlns:a16="http://schemas.microsoft.com/office/drawing/2014/main" id="{BD529743-A6C8-4772-9707-A85DC33400F2}"/>
              </a:ext>
            </a:extLst>
          </p:cNvPr>
          <p:cNvSpPr txBox="1">
            <a:spLocks noChangeAspect="1"/>
          </p:cNvSpPr>
          <p:nvPr/>
        </p:nvSpPr>
        <p:spPr>
          <a:xfrm>
            <a:off x="3742509" y="173681"/>
            <a:ext cx="2957549" cy="2975956"/>
          </a:xfrm>
          <a:prstGeom prst="rect">
            <a:avLst/>
          </a:prstGeom>
          <a:solidFill>
            <a:schemeClr val="bg1"/>
          </a:solidFill>
        </p:spPr>
        <p:txBody>
          <a:bodyPr wrap="square" rtlCol="0">
            <a:noAutofit/>
          </a:bodyPr>
          <a:lstStyle/>
          <a:p>
            <a:pPr algn="ctr">
              <a:lnSpc>
                <a:spcPct val="150000"/>
              </a:lnSpc>
              <a:defRPr/>
            </a:pPr>
            <a:r>
              <a:rPr kumimoji="0" lang="de-DE" sz="1000" b="0" i="1"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Arial" panose="020B0604020202020204" pitchFamily="34" charset="0"/>
              </a:rPr>
              <a:t>Das Ausgangsobjekt beschreibt den Gegenstand, der in der alltäglichen Umgebung vorkommt und als Ideengrundlage zum Kunstwerk dient.</a:t>
            </a:r>
          </a:p>
          <a:p>
            <a:pPr algn="ctr">
              <a:lnSpc>
                <a:spcPct val="150000"/>
              </a:lnSpc>
              <a:defRPr/>
            </a:pPr>
            <a:endParaRPr kumimoji="0" lang="de-DE" sz="1000" b="0" i="1"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Arial" panose="020B0604020202020204" pitchFamily="34" charset="0"/>
            </a:endParaRPr>
          </a:p>
          <a:p>
            <a:pPr marL="171450" marR="0" lvl="0" indent="-1714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de-DE" sz="10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Arial" panose="020B0604020202020204" pitchFamily="34" charset="0"/>
              </a:rPr>
              <a:t>Das </a:t>
            </a:r>
            <a:r>
              <a:rPr kumimoji="0" lang="de-DE" sz="100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Arial" panose="020B0604020202020204" pitchFamily="34" charset="0"/>
              </a:rPr>
              <a:t>Ausgangsobjekt</a:t>
            </a:r>
            <a:r>
              <a:rPr kumimoji="0" lang="de-DE" sz="10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Arial" panose="020B0604020202020204" pitchFamily="34" charset="0"/>
              </a:rPr>
              <a:t>, an dem sich der Künstler oder die Künstlerin orientiert hat ist… </a:t>
            </a:r>
          </a:p>
          <a:p>
            <a:pPr marL="171450" marR="0" lvl="0" indent="-1714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de-DE" sz="10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Arial" panose="020B0604020202020204" pitchFamily="34" charset="0"/>
              </a:rPr>
              <a:t>Das </a:t>
            </a:r>
            <a:r>
              <a:rPr kumimoji="0" lang="de-DE" sz="100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Arial" panose="020B0604020202020204" pitchFamily="34" charset="0"/>
              </a:rPr>
              <a:t>Ausgangsobjekt</a:t>
            </a:r>
            <a:r>
              <a:rPr kumimoji="0" lang="de-DE" sz="10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Arial" panose="020B0604020202020204" pitchFamily="34" charset="0"/>
              </a:rPr>
              <a:t> besteht aus folgenden </a:t>
            </a:r>
            <a:r>
              <a:rPr kumimoji="0" lang="de-DE" sz="1000" b="1"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Arial" panose="020B0604020202020204" pitchFamily="34" charset="0"/>
              </a:rPr>
              <a:t>Materialien</a:t>
            </a:r>
            <a:r>
              <a:rPr kumimoji="0" lang="de-DE" sz="10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Arial" panose="020B0604020202020204" pitchFamily="34" charset="0"/>
              </a:rPr>
              <a:t>:…</a:t>
            </a:r>
          </a:p>
          <a:p>
            <a:pPr marL="171450" marR="0" lvl="0" indent="-1714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de-DE" sz="10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Arial" panose="020B0604020202020204" pitchFamily="34" charset="0"/>
              </a:rPr>
              <a:t>Das </a:t>
            </a:r>
            <a:r>
              <a:rPr kumimoji="0" lang="de-DE" sz="100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Arial" panose="020B0604020202020204" pitchFamily="34" charset="0"/>
              </a:rPr>
              <a:t>Ausgangsobjekt</a:t>
            </a:r>
            <a:r>
              <a:rPr kumimoji="0" lang="de-DE" sz="10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Arial" panose="020B0604020202020204" pitchFamily="34" charset="0"/>
              </a:rPr>
              <a:t> ist … (mm, cm, m) </a:t>
            </a:r>
            <a:r>
              <a:rPr kumimoji="0" lang="de-DE" sz="1000" b="1"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Arial" panose="020B0604020202020204" pitchFamily="34" charset="0"/>
              </a:rPr>
              <a:t>hoch</a:t>
            </a:r>
            <a:r>
              <a:rPr kumimoji="0" lang="de-DE" sz="10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Arial" panose="020B0604020202020204" pitchFamily="34" charset="0"/>
              </a:rPr>
              <a:t>, … (mm, cm, m) </a:t>
            </a:r>
            <a:r>
              <a:rPr kumimoji="0" lang="de-DE" sz="1000" b="1"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Arial" panose="020B0604020202020204" pitchFamily="34" charset="0"/>
              </a:rPr>
              <a:t>breit</a:t>
            </a:r>
            <a:r>
              <a:rPr kumimoji="0" lang="de-DE" sz="10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Arial" panose="020B0604020202020204" pitchFamily="34" charset="0"/>
              </a:rPr>
              <a:t> und … (mm, cm, m) </a:t>
            </a:r>
            <a:r>
              <a:rPr kumimoji="0" lang="de-DE" sz="1000" b="1"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Arial" panose="020B0604020202020204" pitchFamily="34" charset="0"/>
              </a:rPr>
              <a:t>tief</a:t>
            </a:r>
            <a:r>
              <a:rPr kumimoji="0" lang="de-DE" sz="10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Arial" panose="020B0604020202020204" pitchFamily="34" charset="0"/>
              </a:rPr>
              <a:t>. </a:t>
            </a:r>
          </a:p>
          <a:p>
            <a:pPr marL="171450" marR="0" lvl="0" indent="-1714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de-DE" sz="10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Arial" panose="020B0604020202020204" pitchFamily="34" charset="0"/>
              </a:rPr>
              <a:t>Das </a:t>
            </a:r>
            <a:r>
              <a:rPr kumimoji="0" lang="de-DE" sz="100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Arial" panose="020B0604020202020204" pitchFamily="34" charset="0"/>
              </a:rPr>
              <a:t>Ausgangsobjekt</a:t>
            </a:r>
            <a:r>
              <a:rPr kumimoji="0" lang="de-DE" sz="10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Arial" panose="020B0604020202020204" pitchFamily="34" charset="0"/>
              </a:rPr>
              <a:t> hat die </a:t>
            </a:r>
            <a:r>
              <a:rPr kumimoji="0" lang="de-DE" sz="1000" b="1"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Arial" panose="020B0604020202020204" pitchFamily="34" charset="0"/>
              </a:rPr>
              <a:t>Funktion</a:t>
            </a:r>
            <a:r>
              <a:rPr kumimoji="0" lang="de-DE" sz="10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Arial" panose="020B0604020202020204" pitchFamily="34" charset="0"/>
              </a:rPr>
              <a:t> … </a:t>
            </a:r>
            <a:endParaRPr kumimoji="0" lang="de-DE" sz="1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R="0" lvl="0" algn="ctr" defTabSz="914400" rtl="0" eaLnBrk="1" fontAlgn="auto" latinLnBrk="0" hangingPunct="1">
              <a:lnSpc>
                <a:spcPct val="150000"/>
              </a:lnSpc>
              <a:spcBef>
                <a:spcPts val="0"/>
              </a:spcBef>
              <a:spcAft>
                <a:spcPts val="0"/>
              </a:spcAft>
              <a:buClrTx/>
              <a:buSzTx/>
              <a:tabLst/>
              <a:defRPr/>
            </a:pPr>
            <a:endParaRPr lang="de-DE" sz="1000" dirty="0">
              <a:solidFill>
                <a:prstClr val="black"/>
              </a:solidFill>
              <a:latin typeface="Arial" panose="020B0604020202020204" pitchFamily="34" charset="0"/>
              <a:ea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762379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grpSp>
        <p:nvGrpSpPr>
          <p:cNvPr id="14" name="Gruppieren 13"/>
          <p:cNvGrpSpPr/>
          <p:nvPr/>
        </p:nvGrpSpPr>
        <p:grpSpPr>
          <a:xfrm>
            <a:off x="-28575" y="-9793"/>
            <a:ext cx="6915150" cy="9925586"/>
            <a:chOff x="-57150" y="-35997"/>
            <a:chExt cx="6915150" cy="9925586"/>
          </a:xfrm>
        </p:grpSpPr>
        <p:cxnSp>
          <p:nvCxnSpPr>
            <p:cNvPr id="16" name="Gerade Verbindung 15"/>
            <p:cNvCxnSpPr/>
            <p:nvPr/>
          </p:nvCxnSpPr>
          <p:spPr>
            <a:xfrm>
              <a:off x="3518188" y="-35997"/>
              <a:ext cx="0" cy="9909175"/>
            </a:xfrm>
            <a:prstGeom prst="line">
              <a:avLst/>
            </a:prstGeom>
            <a:ln>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17" name="Gerade Verbindung 16"/>
            <p:cNvCxnSpPr/>
            <p:nvPr/>
          </p:nvCxnSpPr>
          <p:spPr>
            <a:xfrm>
              <a:off x="190500" y="3286127"/>
              <a:ext cx="6667500" cy="0"/>
            </a:xfrm>
            <a:prstGeom prst="line">
              <a:avLst/>
            </a:prstGeom>
            <a:ln>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18" name="Gerade Verbindung 17"/>
            <p:cNvCxnSpPr/>
            <p:nvPr/>
          </p:nvCxnSpPr>
          <p:spPr>
            <a:xfrm>
              <a:off x="190500" y="6571231"/>
              <a:ext cx="6667500" cy="0"/>
            </a:xfrm>
            <a:prstGeom prst="line">
              <a:avLst/>
            </a:prstGeom>
            <a:ln>
              <a:solidFill>
                <a:schemeClr val="tx1"/>
              </a:solidFill>
              <a:prstDash val="dashDot"/>
            </a:ln>
          </p:spPr>
          <p:style>
            <a:lnRef idx="1">
              <a:schemeClr val="accent1"/>
            </a:lnRef>
            <a:fillRef idx="0">
              <a:schemeClr val="accent1"/>
            </a:fillRef>
            <a:effectRef idx="0">
              <a:schemeClr val="accent1"/>
            </a:effectRef>
            <a:fontRef idx="minor">
              <a:schemeClr val="tx1"/>
            </a:fontRef>
          </p:style>
        </p:cxnSp>
        <p:sp>
          <p:nvSpPr>
            <p:cNvPr id="19" name="Rechteck 18"/>
            <p:cNvSpPr/>
            <p:nvPr/>
          </p:nvSpPr>
          <p:spPr>
            <a:xfrm>
              <a:off x="400091" y="173837"/>
              <a:ext cx="2923237" cy="29232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dirty="0"/>
            </a:p>
          </p:txBody>
        </p:sp>
        <p:sp>
          <p:nvSpPr>
            <p:cNvPr id="20" name="Rechteck 19"/>
            <p:cNvSpPr/>
            <p:nvPr/>
          </p:nvSpPr>
          <p:spPr>
            <a:xfrm>
              <a:off x="392530" y="3474270"/>
              <a:ext cx="2923237" cy="29232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a:p>
          </p:txBody>
        </p:sp>
        <p:sp>
          <p:nvSpPr>
            <p:cNvPr id="21" name="Rechteck 20"/>
            <p:cNvSpPr/>
            <p:nvPr/>
          </p:nvSpPr>
          <p:spPr>
            <a:xfrm>
              <a:off x="392530" y="6790262"/>
              <a:ext cx="2923237" cy="29232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a:p>
          </p:txBody>
        </p:sp>
        <p:sp>
          <p:nvSpPr>
            <p:cNvPr id="22" name="Rechteck 21"/>
            <p:cNvSpPr/>
            <p:nvPr/>
          </p:nvSpPr>
          <p:spPr>
            <a:xfrm>
              <a:off x="3726652" y="174122"/>
              <a:ext cx="2923237" cy="29232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a:p>
          </p:txBody>
        </p:sp>
        <p:sp>
          <p:nvSpPr>
            <p:cNvPr id="23" name="Rechteck 22"/>
            <p:cNvSpPr/>
            <p:nvPr/>
          </p:nvSpPr>
          <p:spPr>
            <a:xfrm>
              <a:off x="-57150" y="-35997"/>
              <a:ext cx="247650" cy="9925586"/>
            </a:xfrm>
            <a:prstGeom prst="rect">
              <a:avLst/>
            </a:prstGeom>
            <a:solidFill>
              <a:schemeClr val="bg1"/>
            </a:solidFill>
            <a:ln w="6350">
              <a:solidFill>
                <a:schemeClr val="tx1"/>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a:p>
          </p:txBody>
        </p:sp>
        <p:sp>
          <p:nvSpPr>
            <p:cNvPr id="24" name="Rechteck 23"/>
            <p:cNvSpPr/>
            <p:nvPr/>
          </p:nvSpPr>
          <p:spPr>
            <a:xfrm>
              <a:off x="3713934" y="3484887"/>
              <a:ext cx="2923237" cy="29232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a:p>
          </p:txBody>
        </p:sp>
        <p:sp>
          <p:nvSpPr>
            <p:cNvPr id="25" name="Rechteck 24"/>
            <p:cNvSpPr/>
            <p:nvPr/>
          </p:nvSpPr>
          <p:spPr>
            <a:xfrm>
              <a:off x="3722953" y="6779244"/>
              <a:ext cx="2923237" cy="29232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a:p>
          </p:txBody>
        </p:sp>
      </p:grpSp>
      <p:sp>
        <p:nvSpPr>
          <p:cNvPr id="5" name="Textfeld 4">
            <a:extLst>
              <a:ext uri="{FF2B5EF4-FFF2-40B4-BE49-F238E27FC236}">
                <a16:creationId xmlns:a16="http://schemas.microsoft.com/office/drawing/2014/main" id="{574DF0AD-E23B-432B-B458-461CEDDB5218}"/>
              </a:ext>
            </a:extLst>
          </p:cNvPr>
          <p:cNvSpPr txBox="1">
            <a:spLocks noChangeAspect="1"/>
          </p:cNvSpPr>
          <p:nvPr/>
        </p:nvSpPr>
        <p:spPr>
          <a:xfrm>
            <a:off x="334551" y="200041"/>
            <a:ext cx="3096344" cy="2880320"/>
          </a:xfrm>
          <a:prstGeom prst="rect">
            <a:avLst/>
          </a:prstGeom>
          <a:noFill/>
          <a:ln>
            <a:noFill/>
          </a:ln>
        </p:spPr>
        <p:txBody>
          <a:bodyPr wrap="square" rtlCol="0">
            <a:noAutofit/>
          </a:bodyPr>
          <a:lstStyle/>
          <a:p>
            <a:pPr algn="ctr"/>
            <a:r>
              <a:rPr lang="de-DE" b="1" dirty="0">
                <a:solidFill>
                  <a:srgbClr val="00B050"/>
                </a:solidFill>
                <a:latin typeface="Arial" panose="020B0604020202020204" pitchFamily="34" charset="0"/>
                <a:cs typeface="Arial" panose="020B0604020202020204" pitchFamily="34" charset="0"/>
              </a:rPr>
              <a:t>KÜNSTLERISCHE STRATEGIE</a:t>
            </a:r>
          </a:p>
          <a:p>
            <a:pPr algn="ctr"/>
            <a:endParaRPr lang="de-DE" dirty="0">
              <a:latin typeface="Arial" panose="020B0604020202020204" pitchFamily="34" charset="0"/>
              <a:cs typeface="Arial" panose="020B0604020202020204" pitchFamily="34" charset="0"/>
            </a:endParaRPr>
          </a:p>
          <a:p>
            <a:pPr algn="ctr"/>
            <a:endParaRPr lang="de-DE" dirty="0">
              <a:latin typeface="Arial" panose="020B0604020202020204" pitchFamily="34" charset="0"/>
              <a:cs typeface="Arial" panose="020B0604020202020204" pitchFamily="34" charset="0"/>
            </a:endParaRPr>
          </a:p>
          <a:p>
            <a:pPr algn="ctr"/>
            <a:r>
              <a:rPr lang="de-DE" sz="2800" b="1" dirty="0">
                <a:latin typeface="Arial" panose="020B0604020202020204" pitchFamily="34" charset="0"/>
                <a:cs typeface="Arial" panose="020B0604020202020204" pitchFamily="34" charset="0"/>
              </a:rPr>
              <a:t>Was ist eine </a:t>
            </a:r>
            <a:r>
              <a:rPr lang="de-DE" sz="2800" b="1" dirty="0">
                <a:solidFill>
                  <a:srgbClr val="00B050"/>
                </a:solidFill>
                <a:latin typeface="Arial" panose="020B0604020202020204" pitchFamily="34" charset="0"/>
                <a:cs typeface="Arial" panose="020B0604020202020204" pitchFamily="34" charset="0"/>
              </a:rPr>
              <a:t>künstlerische Strategie</a:t>
            </a:r>
            <a:r>
              <a:rPr lang="de-DE" sz="2800" b="1" dirty="0">
                <a:latin typeface="Arial" panose="020B0604020202020204" pitchFamily="34" charset="0"/>
                <a:cs typeface="Arial" panose="020B0604020202020204" pitchFamily="34" charset="0"/>
              </a:rPr>
              <a:t>?</a:t>
            </a:r>
          </a:p>
        </p:txBody>
      </p:sp>
      <p:sp>
        <p:nvSpPr>
          <p:cNvPr id="9" name="Textfeld 8">
            <a:extLst>
              <a:ext uri="{FF2B5EF4-FFF2-40B4-BE49-F238E27FC236}">
                <a16:creationId xmlns:a16="http://schemas.microsoft.com/office/drawing/2014/main" id="{19AB89EA-26EF-4AD8-832D-5A946D6A0378}"/>
              </a:ext>
            </a:extLst>
          </p:cNvPr>
          <p:cNvSpPr txBox="1">
            <a:spLocks noChangeAspect="1"/>
          </p:cNvSpPr>
          <p:nvPr/>
        </p:nvSpPr>
        <p:spPr>
          <a:xfrm>
            <a:off x="334551" y="3504634"/>
            <a:ext cx="3096344" cy="2880320"/>
          </a:xfrm>
          <a:prstGeom prst="rect">
            <a:avLst/>
          </a:prstGeom>
          <a:noFill/>
          <a:ln>
            <a:noFill/>
          </a:ln>
        </p:spPr>
        <p:txBody>
          <a:bodyPr wrap="square" rtlCol="0">
            <a:noAutofit/>
          </a:bodyPr>
          <a:lstStyle/>
          <a:p>
            <a:pPr algn="ctr"/>
            <a:r>
              <a:rPr lang="de-DE" b="1" dirty="0">
                <a:solidFill>
                  <a:srgbClr val="00B050"/>
                </a:solidFill>
                <a:latin typeface="Arial" panose="020B0604020202020204" pitchFamily="34" charset="0"/>
                <a:cs typeface="Arial" panose="020B0604020202020204" pitchFamily="34" charset="0"/>
              </a:rPr>
              <a:t>KÜNSTLERISCHE STRATEGIE</a:t>
            </a:r>
          </a:p>
          <a:p>
            <a:pPr algn="ctr"/>
            <a:endParaRPr lang="de-DE" dirty="0">
              <a:latin typeface="Arial" panose="020B0604020202020204" pitchFamily="34" charset="0"/>
              <a:cs typeface="Arial" panose="020B0604020202020204" pitchFamily="34" charset="0"/>
            </a:endParaRPr>
          </a:p>
          <a:p>
            <a:pPr algn="ctr"/>
            <a:endParaRPr lang="de-DE" dirty="0">
              <a:latin typeface="Arial" panose="020B0604020202020204" pitchFamily="34" charset="0"/>
              <a:cs typeface="Arial" panose="020B0604020202020204" pitchFamily="34" charset="0"/>
            </a:endParaRPr>
          </a:p>
          <a:p>
            <a:pPr algn="ctr"/>
            <a:endParaRPr lang="de-DE" dirty="0">
              <a:latin typeface="Arial" panose="020B0604020202020204" pitchFamily="34" charset="0"/>
              <a:cs typeface="Arial" panose="020B0604020202020204" pitchFamily="34" charset="0"/>
            </a:endParaRPr>
          </a:p>
          <a:p>
            <a:pPr algn="ctr"/>
            <a:r>
              <a:rPr lang="de-DE" sz="2800" b="1" dirty="0">
                <a:latin typeface="Arial" panose="020B0604020202020204" pitchFamily="34" charset="0"/>
                <a:cs typeface="Arial" panose="020B0604020202020204" pitchFamily="34" charset="0"/>
              </a:rPr>
              <a:t>Transformieren</a:t>
            </a:r>
          </a:p>
        </p:txBody>
      </p:sp>
      <p:sp>
        <p:nvSpPr>
          <p:cNvPr id="11" name="Textfeld 10">
            <a:extLst>
              <a:ext uri="{FF2B5EF4-FFF2-40B4-BE49-F238E27FC236}">
                <a16:creationId xmlns:a16="http://schemas.microsoft.com/office/drawing/2014/main" id="{5B6203EB-2DA4-4765-8C2D-3F962D2B37DA}"/>
              </a:ext>
            </a:extLst>
          </p:cNvPr>
          <p:cNvSpPr txBox="1">
            <a:spLocks noChangeAspect="1"/>
          </p:cNvSpPr>
          <p:nvPr/>
        </p:nvSpPr>
        <p:spPr>
          <a:xfrm>
            <a:off x="342112" y="6816466"/>
            <a:ext cx="3096344" cy="2880320"/>
          </a:xfrm>
          <a:prstGeom prst="rect">
            <a:avLst/>
          </a:prstGeom>
          <a:noFill/>
          <a:ln>
            <a:noFill/>
          </a:ln>
        </p:spPr>
        <p:txBody>
          <a:bodyPr wrap="square" rtlCol="0">
            <a:noAutofit/>
          </a:bodyPr>
          <a:lstStyle/>
          <a:p>
            <a:pPr algn="ctr"/>
            <a:r>
              <a:rPr lang="de-DE" b="1" dirty="0">
                <a:solidFill>
                  <a:srgbClr val="00B050"/>
                </a:solidFill>
                <a:latin typeface="Arial" panose="020B0604020202020204" pitchFamily="34" charset="0"/>
                <a:cs typeface="Arial" panose="020B0604020202020204" pitchFamily="34" charset="0"/>
              </a:rPr>
              <a:t>KÜNSTLERISCHE STRATEGIE</a:t>
            </a:r>
          </a:p>
          <a:p>
            <a:pPr algn="ctr"/>
            <a:endParaRPr lang="de-DE" dirty="0">
              <a:latin typeface="Arial" panose="020B0604020202020204" pitchFamily="34" charset="0"/>
              <a:cs typeface="Arial" panose="020B0604020202020204" pitchFamily="34" charset="0"/>
            </a:endParaRPr>
          </a:p>
          <a:p>
            <a:pPr algn="ctr"/>
            <a:endParaRPr lang="de-DE" dirty="0">
              <a:latin typeface="Arial" panose="020B0604020202020204" pitchFamily="34" charset="0"/>
              <a:cs typeface="Arial" panose="020B0604020202020204" pitchFamily="34" charset="0"/>
            </a:endParaRPr>
          </a:p>
          <a:p>
            <a:pPr algn="ctr"/>
            <a:endParaRPr lang="de-DE" dirty="0">
              <a:latin typeface="Arial" panose="020B0604020202020204" pitchFamily="34" charset="0"/>
              <a:cs typeface="Arial" panose="020B0604020202020204" pitchFamily="34" charset="0"/>
            </a:endParaRPr>
          </a:p>
          <a:p>
            <a:pPr algn="ctr"/>
            <a:r>
              <a:rPr lang="de-DE" sz="2800" b="1" dirty="0">
                <a:latin typeface="Arial" panose="020B0604020202020204" pitchFamily="34" charset="0"/>
                <a:cs typeface="Arial" panose="020B0604020202020204" pitchFamily="34" charset="0"/>
              </a:rPr>
              <a:t>Kombinieren</a:t>
            </a:r>
          </a:p>
        </p:txBody>
      </p:sp>
      <p:sp>
        <p:nvSpPr>
          <p:cNvPr id="15" name="Textfeld 14">
            <a:extLst>
              <a:ext uri="{FF2B5EF4-FFF2-40B4-BE49-F238E27FC236}">
                <a16:creationId xmlns:a16="http://schemas.microsoft.com/office/drawing/2014/main" id="{A82021FF-69FD-4DF0-9AAE-2D2CCA59D826}"/>
              </a:ext>
            </a:extLst>
          </p:cNvPr>
          <p:cNvSpPr txBox="1">
            <a:spLocks noChangeAspect="1"/>
          </p:cNvSpPr>
          <p:nvPr/>
        </p:nvSpPr>
        <p:spPr>
          <a:xfrm>
            <a:off x="3655955" y="200326"/>
            <a:ext cx="3096344" cy="2880320"/>
          </a:xfrm>
          <a:prstGeom prst="rect">
            <a:avLst/>
          </a:prstGeom>
          <a:noFill/>
          <a:ln>
            <a:noFill/>
          </a:ln>
        </p:spPr>
        <p:txBody>
          <a:bodyPr wrap="square" rtlCol="0">
            <a:no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endParaRPr kumimoji="0" lang="de-DE" sz="1100" b="1" i="1"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endParaRPr>
          </a:p>
          <a:p>
            <a:pPr marL="0" marR="0" lvl="0" indent="0" algn="ctr" defTabSz="914400" rtl="0" eaLnBrk="1" fontAlgn="auto" latinLnBrk="0" hangingPunct="1">
              <a:lnSpc>
                <a:spcPct val="150000"/>
              </a:lnSpc>
              <a:spcBef>
                <a:spcPts val="0"/>
              </a:spcBef>
              <a:spcAft>
                <a:spcPts val="0"/>
              </a:spcAft>
              <a:buClrTx/>
              <a:buSzTx/>
              <a:buFontTx/>
              <a:buNone/>
              <a:tabLst/>
              <a:defRPr/>
            </a:pPr>
            <a:endParaRPr kumimoji="0" lang="de-DE" sz="1100" b="0" i="1"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endParaRP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de-DE" sz="1100" b="0" i="1"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rPr>
              <a:t>Eine </a:t>
            </a:r>
            <a:r>
              <a:rPr kumimoji="0" lang="de-DE" sz="1100" b="1" i="1" u="none" strike="noStrike" kern="1200" cap="none" spc="0" normalizeH="0" baseline="0" noProof="0" dirty="0">
                <a:ln>
                  <a:noFill/>
                </a:ln>
                <a:solidFill>
                  <a:srgbClr val="00B050"/>
                </a:solidFill>
                <a:effectLst/>
                <a:uLnTx/>
                <a:uFillTx/>
                <a:latin typeface="Arial" panose="020B0604020202020204" pitchFamily="34" charset="0"/>
                <a:ea typeface="Arial" panose="020B0604020202020204" pitchFamily="34" charset="0"/>
                <a:cs typeface="Times New Roman" panose="02020603050405020304" pitchFamily="18" charset="0"/>
              </a:rPr>
              <a:t>künstlerische Strategie </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de-DE" sz="1100" b="0" i="1"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rPr>
              <a:t>beschreibt das </a:t>
            </a:r>
            <a:r>
              <a:rPr kumimoji="0" lang="de-DE" sz="1100" b="1" i="1"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rPr>
              <a:t>geplante Vorgehen </a:t>
            </a:r>
            <a:r>
              <a:rPr kumimoji="0" lang="de-DE" sz="1100" b="0" i="1"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rPr>
              <a:t>eines Künstlers oder einer Künstlerin, um das eigene Ziel zu erreichen, z.B. die </a:t>
            </a:r>
            <a:r>
              <a:rPr kumimoji="0" lang="de-DE" sz="1100" b="1" i="1"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rPr>
              <a:t>Veränderung eines Gegenstands</a:t>
            </a:r>
            <a:r>
              <a:rPr kumimoji="0" lang="de-DE" sz="1100" b="0" i="1"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rPr>
              <a:t> auf eine bestimmte Art. </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de-DE" sz="1100" b="0" i="1"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rPr>
              <a:t>Hierfür können die verschiedenen künstlerischen Strategien eingesetzt werden</a:t>
            </a:r>
            <a:r>
              <a:rPr lang="de-DE" sz="1100" i="1" dirty="0">
                <a:solidFill>
                  <a:prstClr val="black"/>
                </a:solidFill>
                <a:latin typeface="Arial" panose="020B0604020202020204" pitchFamily="34" charset="0"/>
                <a:ea typeface="Arial" panose="020B0604020202020204" pitchFamily="34" charset="0"/>
                <a:cs typeface="Times New Roman" panose="02020603050405020304" pitchFamily="18" charset="0"/>
              </a:rPr>
              <a:t>.</a:t>
            </a:r>
            <a:endParaRPr kumimoji="0" lang="de-DE" sz="11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endParaRPr>
          </a:p>
        </p:txBody>
      </p:sp>
      <p:sp>
        <p:nvSpPr>
          <p:cNvPr id="7" name="Textfeld 6">
            <a:extLst>
              <a:ext uri="{FF2B5EF4-FFF2-40B4-BE49-F238E27FC236}">
                <a16:creationId xmlns:a16="http://schemas.microsoft.com/office/drawing/2014/main" id="{A3F2C0C6-3B2D-4A14-9CB1-6830ADD1E4CE}"/>
              </a:ext>
            </a:extLst>
          </p:cNvPr>
          <p:cNvSpPr txBox="1">
            <a:spLocks noChangeAspect="1"/>
          </p:cNvSpPr>
          <p:nvPr/>
        </p:nvSpPr>
        <p:spPr>
          <a:xfrm>
            <a:off x="3664974" y="3491129"/>
            <a:ext cx="3096344" cy="2880320"/>
          </a:xfrm>
          <a:prstGeom prst="rect">
            <a:avLst/>
          </a:prstGeom>
          <a:noFill/>
          <a:ln>
            <a:noFill/>
          </a:ln>
        </p:spPr>
        <p:txBody>
          <a:bodyPr wrap="square" rtlCol="0">
            <a:noAutofit/>
          </a:bodyPr>
          <a:lstStyle/>
          <a:p>
            <a:pPr marR="0" lvl="0" algn="ctr" defTabSz="914400" rtl="0" eaLnBrk="1" fontAlgn="auto" latinLnBrk="0" hangingPunct="1">
              <a:lnSpc>
                <a:spcPct val="150000"/>
              </a:lnSpc>
              <a:spcBef>
                <a:spcPts val="0"/>
              </a:spcBef>
              <a:spcAft>
                <a:spcPts val="0"/>
              </a:spcAft>
              <a:buClrTx/>
              <a:buSzTx/>
              <a:tabLst/>
              <a:defRPr/>
            </a:pPr>
            <a:endParaRPr kumimoji="0" lang="de-DE" sz="1200" b="1"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endParaRPr>
          </a:p>
          <a:p>
            <a:pPr marR="0" lvl="0" algn="ctr" defTabSz="914400" rtl="0" eaLnBrk="1" fontAlgn="auto" latinLnBrk="0" hangingPunct="1">
              <a:lnSpc>
                <a:spcPct val="150000"/>
              </a:lnSpc>
              <a:spcBef>
                <a:spcPts val="0"/>
              </a:spcBef>
              <a:spcAft>
                <a:spcPts val="0"/>
              </a:spcAft>
              <a:buClrTx/>
              <a:buSzTx/>
              <a:tabLst/>
              <a:defRPr/>
            </a:pPr>
            <a:endParaRPr kumimoji="0" lang="de-DE" sz="6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endParaRPr>
          </a:p>
          <a:p>
            <a:pPr marR="0" lvl="0" algn="ctr" defTabSz="914400" rtl="0" eaLnBrk="1" fontAlgn="auto" latinLnBrk="0" hangingPunct="1">
              <a:lnSpc>
                <a:spcPct val="150000"/>
              </a:lnSpc>
              <a:spcBef>
                <a:spcPts val="0"/>
              </a:spcBef>
              <a:spcAft>
                <a:spcPts val="0"/>
              </a:spcAft>
              <a:buClrTx/>
              <a:buSzTx/>
              <a:tabLst/>
              <a:defRPr/>
            </a:pPr>
            <a:r>
              <a:rPr kumimoji="0" lang="de-DE" sz="11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rPr>
              <a:t>Wurde das Ausgangsobjekt in ein neues Objekt </a:t>
            </a:r>
            <a:r>
              <a:rPr kumimoji="0" lang="de-DE" sz="1100" b="1"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rPr>
              <a:t>umgewandelt, umgeformt oder umgestaltet</a:t>
            </a:r>
            <a:r>
              <a:rPr kumimoji="0" lang="de-DE" sz="11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rPr>
              <a:t>? </a:t>
            </a:r>
          </a:p>
          <a:p>
            <a:pPr marL="0" marR="0" lvl="0" indent="0" algn="l" defTabSz="914400" rtl="0" eaLnBrk="1" fontAlgn="auto" latinLnBrk="0" hangingPunct="1">
              <a:lnSpc>
                <a:spcPct val="150000"/>
              </a:lnSpc>
              <a:spcBef>
                <a:spcPts val="0"/>
              </a:spcBef>
              <a:spcAft>
                <a:spcPts val="0"/>
              </a:spcAft>
              <a:buClrTx/>
              <a:buSzTx/>
              <a:buFontTx/>
              <a:buNone/>
              <a:tabLst/>
              <a:defRPr/>
            </a:pPr>
            <a:endParaRPr lang="de-DE" sz="1100" dirty="0">
              <a:solidFill>
                <a:prstClr val="black"/>
              </a:solidFill>
              <a:latin typeface="Arial" panose="020B0604020202020204" pitchFamily="34" charset="0"/>
              <a:ea typeface="Arial" panose="020B0604020202020204" pitchFamily="34" charset="0"/>
              <a:cs typeface="Times New Roman" panose="02020603050405020304" pitchFamily="18" charset="0"/>
              <a:sym typeface="Wingdings" panose="05000000000000000000" pitchFamily="2" charset="2"/>
            </a:endParaRP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de-DE" sz="1100" b="0" i="1"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rPr>
              <a:t>Ja? </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de-DE" sz="1200" b="0" i="1"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rPr>
              <a:t>Die künstlerische Strategie heißt:</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de-DE" sz="1400" b="1" i="0" u="none" strike="noStrike" kern="1200" cap="none" spc="0" normalizeH="0" baseline="0" noProof="0" dirty="0">
                <a:ln>
                  <a:noFill/>
                </a:ln>
                <a:effectLst/>
                <a:uLnTx/>
                <a:uFillTx/>
                <a:latin typeface="Arial" panose="020B0604020202020204" pitchFamily="34" charset="0"/>
                <a:ea typeface="Arial" panose="020B0604020202020204" pitchFamily="34" charset="0"/>
                <a:cs typeface="Times New Roman" panose="02020603050405020304" pitchFamily="18" charset="0"/>
              </a:rPr>
              <a:t>Transformieren</a:t>
            </a:r>
            <a:endParaRPr kumimoji="0" lang="de-DE" sz="1400" b="0" i="0" u="none" strike="noStrike" kern="1200" cap="none" spc="0" normalizeH="0" baseline="0" noProof="0" dirty="0">
              <a:ln>
                <a:noFill/>
              </a:ln>
              <a:effectLst/>
              <a:uLnTx/>
              <a:uFillTx/>
              <a:latin typeface="Arial" panose="020B0604020202020204" pitchFamily="34" charset="0"/>
              <a:ea typeface="Arial" panose="020B0604020202020204" pitchFamily="34" charset="0"/>
              <a:cs typeface="Times New Roman" panose="02020603050405020304" pitchFamily="18" charset="0"/>
            </a:endParaRPr>
          </a:p>
          <a:p>
            <a:pPr marL="0" marR="0" lvl="0" indent="0" algn="l" defTabSz="914400" rtl="0" eaLnBrk="1" fontAlgn="auto" latinLnBrk="0" hangingPunct="1">
              <a:lnSpc>
                <a:spcPct val="150000"/>
              </a:lnSpc>
              <a:spcBef>
                <a:spcPts val="0"/>
              </a:spcBef>
              <a:spcAft>
                <a:spcPts val="0"/>
              </a:spcAft>
              <a:buClrTx/>
              <a:buSzTx/>
              <a:buFontTx/>
              <a:buNone/>
              <a:tabLst/>
              <a:defRPr/>
            </a:pPr>
            <a:endParaRPr kumimoji="0" lang="de-DE" sz="12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endParaRPr>
          </a:p>
        </p:txBody>
      </p:sp>
      <p:sp>
        <p:nvSpPr>
          <p:cNvPr id="13" name="Textfeld 12">
            <a:extLst>
              <a:ext uri="{FF2B5EF4-FFF2-40B4-BE49-F238E27FC236}">
                <a16:creationId xmlns:a16="http://schemas.microsoft.com/office/drawing/2014/main" id="{28DB5CFD-D720-4966-8484-4B04E613A799}"/>
              </a:ext>
            </a:extLst>
          </p:cNvPr>
          <p:cNvSpPr txBox="1">
            <a:spLocks noChangeAspect="1"/>
          </p:cNvSpPr>
          <p:nvPr/>
        </p:nvSpPr>
        <p:spPr>
          <a:xfrm>
            <a:off x="3651932" y="6805448"/>
            <a:ext cx="3096344" cy="2880320"/>
          </a:xfrm>
          <a:prstGeom prst="rect">
            <a:avLst/>
          </a:prstGeom>
          <a:noFill/>
          <a:ln>
            <a:noFill/>
          </a:ln>
        </p:spPr>
        <p:txBody>
          <a:bodyPr wrap="square" rtlCol="0">
            <a:no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endParaRPr kumimoji="0" lang="de-DE" sz="1200" b="1"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endParaRPr>
          </a:p>
          <a:p>
            <a:pPr marR="0" lvl="0" algn="ctr" defTabSz="914400" rtl="0" eaLnBrk="1" fontAlgn="auto" latinLnBrk="0" hangingPunct="1">
              <a:lnSpc>
                <a:spcPct val="150000"/>
              </a:lnSpc>
              <a:spcBef>
                <a:spcPts val="0"/>
              </a:spcBef>
              <a:spcAft>
                <a:spcPts val="0"/>
              </a:spcAft>
              <a:buClrTx/>
              <a:buSzTx/>
              <a:tabLst/>
              <a:defRPr/>
            </a:pPr>
            <a:endParaRPr kumimoji="0" lang="de-DE" sz="12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endParaRPr>
          </a:p>
          <a:p>
            <a:pPr marR="0" lvl="0" algn="ctr" defTabSz="914400" rtl="0" eaLnBrk="1" fontAlgn="auto" latinLnBrk="0" hangingPunct="1">
              <a:lnSpc>
                <a:spcPct val="150000"/>
              </a:lnSpc>
              <a:spcBef>
                <a:spcPts val="0"/>
              </a:spcBef>
              <a:spcAft>
                <a:spcPts val="0"/>
              </a:spcAft>
              <a:buClrTx/>
              <a:buSzTx/>
              <a:tabLst/>
              <a:defRPr/>
            </a:pPr>
            <a:r>
              <a:rPr kumimoji="0" lang="de-DE" sz="12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rPr>
              <a:t>Wurde das Ausgangsobjekt mit etwas Anderem </a:t>
            </a:r>
            <a:r>
              <a:rPr kumimoji="0" lang="de-DE" sz="1200" b="1"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rPr>
              <a:t>in Verbindung gebracht</a:t>
            </a:r>
            <a:r>
              <a:rPr kumimoji="0" lang="de-DE" sz="12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rPr>
              <a:t>?</a:t>
            </a:r>
          </a:p>
          <a:p>
            <a:pPr marR="0" lvl="0" algn="l" defTabSz="914400" rtl="0" eaLnBrk="1" fontAlgn="auto" latinLnBrk="0" hangingPunct="1">
              <a:lnSpc>
                <a:spcPct val="150000"/>
              </a:lnSpc>
              <a:spcBef>
                <a:spcPts val="0"/>
              </a:spcBef>
              <a:spcAft>
                <a:spcPts val="0"/>
              </a:spcAft>
              <a:buClrTx/>
              <a:buSzTx/>
              <a:tabLst/>
              <a:defRPr/>
            </a:pPr>
            <a:endParaRPr kumimoji="0" lang="de-DE" sz="12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endParaRP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de-DE" sz="1200" b="0" i="1"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rPr>
              <a:t>Ja? </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de-DE" sz="1200" b="0" i="1"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rPr>
              <a:t>Die künstlerische Strategie heißt:</a:t>
            </a:r>
            <a:r>
              <a:rPr kumimoji="0" lang="de-DE" sz="1200" b="0" i="1" u="none" strike="noStrike" kern="1200" cap="none" spc="0" normalizeH="0" baseline="0" noProof="0" dirty="0">
                <a:ln>
                  <a:noFill/>
                </a:ln>
                <a:solidFill>
                  <a:prstClr val="black"/>
                </a:solidFill>
                <a:effectLst/>
                <a:highlight>
                  <a:srgbClr val="FFFF00"/>
                </a:highlight>
                <a:uLnTx/>
                <a:uFillTx/>
                <a:latin typeface="Arial" panose="020B0604020202020204" pitchFamily="34" charset="0"/>
                <a:ea typeface="Arial" panose="020B0604020202020204" pitchFamily="34" charset="0"/>
                <a:cs typeface="Times New Roman" panose="02020603050405020304" pitchFamily="18" charset="0"/>
              </a:rPr>
              <a:t> </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de-DE" sz="1400" b="1"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rPr>
              <a:t>Kombinieren</a:t>
            </a:r>
            <a:endParaRPr kumimoji="0" lang="de-DE" sz="14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14874220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grpSp>
        <p:nvGrpSpPr>
          <p:cNvPr id="10" name="Gruppieren 9"/>
          <p:cNvGrpSpPr/>
          <p:nvPr/>
        </p:nvGrpSpPr>
        <p:grpSpPr>
          <a:xfrm>
            <a:off x="-28575" y="-9793"/>
            <a:ext cx="6915150" cy="9925586"/>
            <a:chOff x="-57150" y="-35997"/>
            <a:chExt cx="6915150" cy="9925586"/>
          </a:xfrm>
        </p:grpSpPr>
        <p:cxnSp>
          <p:nvCxnSpPr>
            <p:cNvPr id="12" name="Gerade Verbindung 11"/>
            <p:cNvCxnSpPr/>
            <p:nvPr/>
          </p:nvCxnSpPr>
          <p:spPr>
            <a:xfrm>
              <a:off x="3518188" y="-35997"/>
              <a:ext cx="0" cy="9909175"/>
            </a:xfrm>
            <a:prstGeom prst="line">
              <a:avLst/>
            </a:prstGeom>
            <a:ln>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14" name="Gerade Verbindung 13"/>
            <p:cNvCxnSpPr/>
            <p:nvPr/>
          </p:nvCxnSpPr>
          <p:spPr>
            <a:xfrm>
              <a:off x="190500" y="3286127"/>
              <a:ext cx="6667500" cy="0"/>
            </a:xfrm>
            <a:prstGeom prst="line">
              <a:avLst/>
            </a:prstGeom>
            <a:ln>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15" name="Gerade Verbindung 14"/>
            <p:cNvCxnSpPr/>
            <p:nvPr/>
          </p:nvCxnSpPr>
          <p:spPr>
            <a:xfrm>
              <a:off x="190500" y="6571231"/>
              <a:ext cx="6667500" cy="0"/>
            </a:xfrm>
            <a:prstGeom prst="line">
              <a:avLst/>
            </a:prstGeom>
            <a:ln>
              <a:solidFill>
                <a:schemeClr val="tx1"/>
              </a:solidFill>
              <a:prstDash val="dashDot"/>
            </a:ln>
          </p:spPr>
          <p:style>
            <a:lnRef idx="1">
              <a:schemeClr val="accent1"/>
            </a:lnRef>
            <a:fillRef idx="0">
              <a:schemeClr val="accent1"/>
            </a:fillRef>
            <a:effectRef idx="0">
              <a:schemeClr val="accent1"/>
            </a:effectRef>
            <a:fontRef idx="minor">
              <a:schemeClr val="tx1"/>
            </a:fontRef>
          </p:style>
        </p:cxnSp>
        <p:sp>
          <p:nvSpPr>
            <p:cNvPr id="16" name="Rechteck 15"/>
            <p:cNvSpPr/>
            <p:nvPr/>
          </p:nvSpPr>
          <p:spPr>
            <a:xfrm>
              <a:off x="400091" y="173837"/>
              <a:ext cx="2923237" cy="29232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dirty="0"/>
            </a:p>
          </p:txBody>
        </p:sp>
        <p:sp>
          <p:nvSpPr>
            <p:cNvPr id="17" name="Rechteck 16"/>
            <p:cNvSpPr/>
            <p:nvPr/>
          </p:nvSpPr>
          <p:spPr>
            <a:xfrm>
              <a:off x="392530" y="3474270"/>
              <a:ext cx="2923237" cy="29232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a:p>
          </p:txBody>
        </p:sp>
        <p:sp>
          <p:nvSpPr>
            <p:cNvPr id="18" name="Rechteck 17"/>
            <p:cNvSpPr/>
            <p:nvPr/>
          </p:nvSpPr>
          <p:spPr>
            <a:xfrm>
              <a:off x="392530" y="6790262"/>
              <a:ext cx="2923237" cy="29232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a:p>
          </p:txBody>
        </p:sp>
        <p:sp>
          <p:nvSpPr>
            <p:cNvPr id="19" name="Rechteck 18"/>
            <p:cNvSpPr/>
            <p:nvPr/>
          </p:nvSpPr>
          <p:spPr>
            <a:xfrm>
              <a:off x="3726652" y="174122"/>
              <a:ext cx="2923237" cy="29232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a:p>
          </p:txBody>
        </p:sp>
        <p:sp>
          <p:nvSpPr>
            <p:cNvPr id="20" name="Rechteck 19"/>
            <p:cNvSpPr/>
            <p:nvPr/>
          </p:nvSpPr>
          <p:spPr>
            <a:xfrm>
              <a:off x="-57150" y="-35997"/>
              <a:ext cx="247650" cy="9925586"/>
            </a:xfrm>
            <a:prstGeom prst="rect">
              <a:avLst/>
            </a:prstGeom>
            <a:solidFill>
              <a:schemeClr val="bg1"/>
            </a:solidFill>
            <a:ln w="6350">
              <a:solidFill>
                <a:schemeClr val="tx1"/>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a:p>
          </p:txBody>
        </p:sp>
        <p:sp>
          <p:nvSpPr>
            <p:cNvPr id="21" name="Rechteck 20"/>
            <p:cNvSpPr/>
            <p:nvPr/>
          </p:nvSpPr>
          <p:spPr>
            <a:xfrm>
              <a:off x="3713934" y="3484887"/>
              <a:ext cx="2923237" cy="29232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a:p>
          </p:txBody>
        </p:sp>
        <p:sp>
          <p:nvSpPr>
            <p:cNvPr id="22" name="Rechteck 21"/>
            <p:cNvSpPr/>
            <p:nvPr/>
          </p:nvSpPr>
          <p:spPr>
            <a:xfrm>
              <a:off x="3722953" y="6779244"/>
              <a:ext cx="2923237" cy="29232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a:p>
          </p:txBody>
        </p:sp>
      </p:grpSp>
      <p:sp>
        <p:nvSpPr>
          <p:cNvPr id="3" name="Textfeld 2">
            <a:extLst>
              <a:ext uri="{FF2B5EF4-FFF2-40B4-BE49-F238E27FC236}">
                <a16:creationId xmlns:a16="http://schemas.microsoft.com/office/drawing/2014/main" id="{7E66C1F4-389A-43E2-A252-6B23EA4141C8}"/>
              </a:ext>
            </a:extLst>
          </p:cNvPr>
          <p:cNvSpPr txBox="1">
            <a:spLocks noChangeAspect="1"/>
          </p:cNvSpPr>
          <p:nvPr/>
        </p:nvSpPr>
        <p:spPr>
          <a:xfrm>
            <a:off x="304631" y="200041"/>
            <a:ext cx="3096344" cy="2833788"/>
          </a:xfrm>
          <a:prstGeom prst="rect">
            <a:avLst/>
          </a:prstGeom>
          <a:noFill/>
          <a:ln>
            <a:noFill/>
          </a:ln>
        </p:spPr>
        <p:txBody>
          <a:bodyPr wrap="square" rtlCol="0">
            <a:noAutofit/>
          </a:bodyPr>
          <a:lstStyle/>
          <a:p>
            <a:pPr algn="ctr"/>
            <a:r>
              <a:rPr lang="de-DE" b="1" dirty="0">
                <a:solidFill>
                  <a:srgbClr val="00B050"/>
                </a:solidFill>
                <a:latin typeface="Arial" panose="020B0604020202020204" pitchFamily="34" charset="0"/>
                <a:cs typeface="Arial" panose="020B0604020202020204" pitchFamily="34" charset="0"/>
              </a:rPr>
              <a:t>KÜNSTLERISCHE STRATEGIE</a:t>
            </a:r>
          </a:p>
          <a:p>
            <a:pPr algn="ctr"/>
            <a:endParaRPr lang="de-DE" dirty="0">
              <a:latin typeface="Arial" panose="020B0604020202020204" pitchFamily="34" charset="0"/>
              <a:cs typeface="Arial" panose="020B0604020202020204" pitchFamily="34" charset="0"/>
            </a:endParaRPr>
          </a:p>
          <a:p>
            <a:pPr algn="ctr"/>
            <a:endParaRPr lang="de-DE" dirty="0">
              <a:latin typeface="Arial" panose="020B0604020202020204" pitchFamily="34" charset="0"/>
              <a:cs typeface="Arial" panose="020B0604020202020204" pitchFamily="34" charset="0"/>
            </a:endParaRPr>
          </a:p>
          <a:p>
            <a:pPr algn="ctr"/>
            <a:endParaRPr lang="de-DE" dirty="0">
              <a:latin typeface="Arial" panose="020B0604020202020204" pitchFamily="34" charset="0"/>
              <a:cs typeface="Arial" panose="020B0604020202020204" pitchFamily="34" charset="0"/>
            </a:endParaRPr>
          </a:p>
          <a:p>
            <a:pPr algn="ctr"/>
            <a:r>
              <a:rPr lang="de-DE" sz="2800" b="1" dirty="0">
                <a:latin typeface="Arial" panose="020B0604020202020204" pitchFamily="34" charset="0"/>
                <a:cs typeface="Arial" panose="020B0604020202020204" pitchFamily="34" charset="0"/>
              </a:rPr>
              <a:t>Erfinden</a:t>
            </a:r>
          </a:p>
        </p:txBody>
      </p:sp>
      <p:sp>
        <p:nvSpPr>
          <p:cNvPr id="7" name="Textfeld 6">
            <a:extLst>
              <a:ext uri="{FF2B5EF4-FFF2-40B4-BE49-F238E27FC236}">
                <a16:creationId xmlns:a16="http://schemas.microsoft.com/office/drawing/2014/main" id="{4EAD6438-F7B9-4476-9A42-4EB502995969}"/>
              </a:ext>
            </a:extLst>
          </p:cNvPr>
          <p:cNvSpPr txBox="1">
            <a:spLocks noChangeAspect="1"/>
          </p:cNvSpPr>
          <p:nvPr/>
        </p:nvSpPr>
        <p:spPr>
          <a:xfrm>
            <a:off x="332656" y="3512840"/>
            <a:ext cx="3096344" cy="2880320"/>
          </a:xfrm>
          <a:prstGeom prst="rect">
            <a:avLst/>
          </a:prstGeom>
          <a:noFill/>
          <a:ln>
            <a:noFill/>
          </a:ln>
        </p:spPr>
        <p:txBody>
          <a:bodyPr wrap="square" rtlCol="0">
            <a:noAutofit/>
          </a:bodyPr>
          <a:lstStyle/>
          <a:p>
            <a:pPr algn="ctr"/>
            <a:r>
              <a:rPr lang="de-DE" b="1" dirty="0">
                <a:solidFill>
                  <a:srgbClr val="00B050"/>
                </a:solidFill>
                <a:latin typeface="Arial" panose="020B0604020202020204" pitchFamily="34" charset="0"/>
                <a:cs typeface="Arial" panose="020B0604020202020204" pitchFamily="34" charset="0"/>
              </a:rPr>
              <a:t>KÜNSTLERISCHE STRATEGIE</a:t>
            </a:r>
          </a:p>
          <a:p>
            <a:pPr algn="ctr"/>
            <a:endParaRPr lang="de-DE" b="1" dirty="0">
              <a:latin typeface="Arial" panose="020B0604020202020204" pitchFamily="34" charset="0"/>
              <a:cs typeface="Arial" panose="020B0604020202020204" pitchFamily="34" charset="0"/>
            </a:endParaRPr>
          </a:p>
          <a:p>
            <a:pPr algn="ctr"/>
            <a:endParaRPr lang="de-DE" b="1" dirty="0">
              <a:latin typeface="Arial" panose="020B0604020202020204" pitchFamily="34" charset="0"/>
              <a:cs typeface="Arial" panose="020B0604020202020204" pitchFamily="34" charset="0"/>
            </a:endParaRPr>
          </a:p>
          <a:p>
            <a:pPr algn="ctr"/>
            <a:endParaRPr lang="de-DE" b="1" dirty="0">
              <a:latin typeface="Arial" panose="020B0604020202020204" pitchFamily="34" charset="0"/>
              <a:cs typeface="Arial" panose="020B0604020202020204" pitchFamily="34" charset="0"/>
            </a:endParaRPr>
          </a:p>
          <a:p>
            <a:pPr algn="ctr"/>
            <a:r>
              <a:rPr lang="de-DE" sz="2800" b="1" dirty="0">
                <a:latin typeface="Arial" panose="020B0604020202020204" pitchFamily="34" charset="0"/>
                <a:cs typeface="Arial" panose="020B0604020202020204" pitchFamily="34" charset="0"/>
              </a:rPr>
              <a:t>Nachahmen</a:t>
            </a:r>
          </a:p>
        </p:txBody>
      </p:sp>
      <p:sp>
        <p:nvSpPr>
          <p:cNvPr id="9" name="Textfeld 8">
            <a:extLst>
              <a:ext uri="{FF2B5EF4-FFF2-40B4-BE49-F238E27FC236}">
                <a16:creationId xmlns:a16="http://schemas.microsoft.com/office/drawing/2014/main" id="{9B3A11DA-8042-47D7-B410-19515DD6697A}"/>
              </a:ext>
            </a:extLst>
          </p:cNvPr>
          <p:cNvSpPr txBox="1">
            <a:spLocks noChangeAspect="1"/>
          </p:cNvSpPr>
          <p:nvPr/>
        </p:nvSpPr>
        <p:spPr>
          <a:xfrm>
            <a:off x="304631" y="6797594"/>
            <a:ext cx="3096344" cy="2867024"/>
          </a:xfrm>
          <a:prstGeom prst="rect">
            <a:avLst/>
          </a:prstGeom>
          <a:noFill/>
          <a:ln>
            <a:noFill/>
          </a:ln>
        </p:spPr>
        <p:txBody>
          <a:bodyPr wrap="square" rtlCol="0">
            <a:noAutofit/>
          </a:bodyPr>
          <a:lstStyle/>
          <a:p>
            <a:pPr algn="ctr"/>
            <a:r>
              <a:rPr lang="de-DE" b="1" dirty="0">
                <a:solidFill>
                  <a:srgbClr val="00B050"/>
                </a:solidFill>
                <a:latin typeface="Arial" panose="020B0604020202020204" pitchFamily="34" charset="0"/>
                <a:cs typeface="Arial" panose="020B0604020202020204" pitchFamily="34" charset="0"/>
              </a:rPr>
              <a:t>KÜNSTLERISCHE STRATEGIE</a:t>
            </a:r>
          </a:p>
          <a:p>
            <a:pPr algn="ctr"/>
            <a:endParaRPr lang="de-DE" dirty="0">
              <a:latin typeface="Arial" panose="020B0604020202020204" pitchFamily="34" charset="0"/>
              <a:cs typeface="Arial" panose="020B0604020202020204" pitchFamily="34" charset="0"/>
            </a:endParaRPr>
          </a:p>
          <a:p>
            <a:pPr algn="ctr"/>
            <a:endParaRPr lang="de-DE" dirty="0">
              <a:latin typeface="Arial" panose="020B0604020202020204" pitchFamily="34" charset="0"/>
              <a:cs typeface="Arial" panose="020B0604020202020204" pitchFamily="34" charset="0"/>
            </a:endParaRPr>
          </a:p>
          <a:p>
            <a:pPr algn="ctr"/>
            <a:endParaRPr lang="de-DE" dirty="0">
              <a:latin typeface="Arial" panose="020B0604020202020204" pitchFamily="34" charset="0"/>
              <a:cs typeface="Arial" panose="020B0604020202020204" pitchFamily="34" charset="0"/>
            </a:endParaRPr>
          </a:p>
          <a:p>
            <a:pPr algn="ctr"/>
            <a:r>
              <a:rPr lang="de-DE" sz="2800" b="1" dirty="0">
                <a:latin typeface="Arial" panose="020B0604020202020204" pitchFamily="34" charset="0"/>
                <a:cs typeface="Arial" panose="020B0604020202020204" pitchFamily="34" charset="0"/>
              </a:rPr>
              <a:t>Ordnen</a:t>
            </a:r>
          </a:p>
        </p:txBody>
      </p:sp>
      <p:sp>
        <p:nvSpPr>
          <p:cNvPr id="13" name="Textfeld 12">
            <a:extLst>
              <a:ext uri="{FF2B5EF4-FFF2-40B4-BE49-F238E27FC236}">
                <a16:creationId xmlns:a16="http://schemas.microsoft.com/office/drawing/2014/main" id="{E481D419-DAD8-4390-905E-F1EB186610B9}"/>
              </a:ext>
            </a:extLst>
          </p:cNvPr>
          <p:cNvSpPr txBox="1">
            <a:spLocks noChangeAspect="1"/>
          </p:cNvSpPr>
          <p:nvPr/>
        </p:nvSpPr>
        <p:spPr>
          <a:xfrm>
            <a:off x="3668673" y="244764"/>
            <a:ext cx="3096344" cy="2833789"/>
          </a:xfrm>
          <a:prstGeom prst="rect">
            <a:avLst/>
          </a:prstGeom>
          <a:noFill/>
          <a:ln>
            <a:noFill/>
          </a:ln>
        </p:spPr>
        <p:txBody>
          <a:bodyPr wrap="square" rtlCol="0">
            <a:noAutofit/>
          </a:bodyPr>
          <a:lstStyle/>
          <a:p>
            <a:pPr marR="0" lvl="0" algn="l" defTabSz="914400" rtl="0" eaLnBrk="1" fontAlgn="auto" latinLnBrk="0" hangingPunct="1">
              <a:lnSpc>
                <a:spcPct val="150000"/>
              </a:lnSpc>
              <a:spcBef>
                <a:spcPts val="0"/>
              </a:spcBef>
              <a:spcAft>
                <a:spcPts val="0"/>
              </a:spcAft>
              <a:buClrTx/>
              <a:buSzTx/>
              <a:tabLst/>
              <a:defRPr/>
            </a:pPr>
            <a:endParaRPr kumimoji="0" lang="de-DE" sz="10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endParaRPr>
          </a:p>
          <a:p>
            <a:pPr marR="0" lvl="0" algn="ctr" defTabSz="914400" rtl="0" eaLnBrk="1" fontAlgn="auto" latinLnBrk="0" hangingPunct="1">
              <a:lnSpc>
                <a:spcPct val="150000"/>
              </a:lnSpc>
              <a:spcBef>
                <a:spcPts val="0"/>
              </a:spcBef>
              <a:spcAft>
                <a:spcPts val="0"/>
              </a:spcAft>
              <a:buClrTx/>
              <a:buSzTx/>
              <a:tabLst/>
              <a:defRPr/>
            </a:pPr>
            <a:endParaRPr kumimoji="0" lang="de-DE" sz="10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endParaRPr>
          </a:p>
          <a:p>
            <a:pPr marR="0" lvl="0" algn="ctr" defTabSz="914400" rtl="0" eaLnBrk="1" fontAlgn="auto" latinLnBrk="0" hangingPunct="1">
              <a:lnSpc>
                <a:spcPct val="150000"/>
              </a:lnSpc>
              <a:spcBef>
                <a:spcPts val="0"/>
              </a:spcBef>
              <a:spcAft>
                <a:spcPts val="0"/>
              </a:spcAft>
              <a:buClrTx/>
              <a:buSzTx/>
              <a:tabLst/>
              <a:defRPr/>
            </a:pPr>
            <a:r>
              <a:rPr kumimoji="0" lang="de-DE" sz="11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rPr>
              <a:t>Wurde das Ausgangsobjekt durch Forschen, Experimentieren oder mit Hilfe der Fantasie </a:t>
            </a:r>
            <a:r>
              <a:rPr kumimoji="0" lang="de-DE" sz="1100" b="1"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rPr>
              <a:t>neu erfunden </a:t>
            </a:r>
            <a:r>
              <a:rPr kumimoji="0" lang="de-DE" sz="11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rPr>
              <a:t>oder erschaffen? </a:t>
            </a:r>
          </a:p>
          <a:p>
            <a:pPr marR="0" lvl="0" algn="l" defTabSz="914400" rtl="0" eaLnBrk="1" fontAlgn="auto" latinLnBrk="0" hangingPunct="1">
              <a:lnSpc>
                <a:spcPct val="150000"/>
              </a:lnSpc>
              <a:spcBef>
                <a:spcPts val="0"/>
              </a:spcBef>
              <a:spcAft>
                <a:spcPts val="0"/>
              </a:spcAft>
              <a:buClrTx/>
              <a:buSzTx/>
              <a:tabLst/>
              <a:defRPr/>
            </a:pPr>
            <a:endParaRPr kumimoji="0" lang="de-DE" sz="1100" b="0" i="1"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endParaRPr>
          </a:p>
          <a:p>
            <a:pPr marR="0" lvl="0" algn="ctr" defTabSz="914400" rtl="0" eaLnBrk="1" fontAlgn="auto" latinLnBrk="0" hangingPunct="1">
              <a:lnSpc>
                <a:spcPct val="150000"/>
              </a:lnSpc>
              <a:spcBef>
                <a:spcPts val="0"/>
              </a:spcBef>
              <a:spcAft>
                <a:spcPts val="0"/>
              </a:spcAft>
              <a:buClrTx/>
              <a:buSzTx/>
              <a:tabLst/>
              <a:defRPr/>
            </a:pPr>
            <a:r>
              <a:rPr kumimoji="0" lang="de-DE" sz="1100" b="0" i="1"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rPr>
              <a:t>Ja? </a:t>
            </a:r>
          </a:p>
          <a:p>
            <a:pPr marR="0" lvl="0" algn="ctr" defTabSz="914400" rtl="0" eaLnBrk="1" fontAlgn="auto" latinLnBrk="0" hangingPunct="1">
              <a:lnSpc>
                <a:spcPct val="150000"/>
              </a:lnSpc>
              <a:spcBef>
                <a:spcPts val="0"/>
              </a:spcBef>
              <a:spcAft>
                <a:spcPts val="0"/>
              </a:spcAft>
              <a:buClrTx/>
              <a:buSzTx/>
              <a:tabLst/>
              <a:defRPr/>
            </a:pPr>
            <a:r>
              <a:rPr kumimoji="0" lang="de-DE" sz="1100" b="0" i="1"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rPr>
              <a:t>Die künstlerische Strategie heißt:</a:t>
            </a:r>
          </a:p>
          <a:p>
            <a:pPr marR="0" lvl="0" algn="ctr" defTabSz="914400" rtl="0" eaLnBrk="1" fontAlgn="auto" latinLnBrk="0" hangingPunct="1">
              <a:lnSpc>
                <a:spcPct val="150000"/>
              </a:lnSpc>
              <a:spcBef>
                <a:spcPts val="0"/>
              </a:spcBef>
              <a:spcAft>
                <a:spcPts val="0"/>
              </a:spcAft>
              <a:buClrTx/>
              <a:buSzTx/>
              <a:tabLst/>
              <a:defRPr/>
            </a:pPr>
            <a:r>
              <a:rPr kumimoji="0" lang="de-DE" sz="1000" b="0" i="1"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rPr>
              <a:t> </a:t>
            </a:r>
            <a:r>
              <a:rPr kumimoji="0" lang="de-DE" sz="1400" b="1"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rPr>
              <a:t>Erfinden</a:t>
            </a:r>
            <a:endParaRPr kumimoji="0" lang="de-DE" sz="1400" b="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endParaRPr>
          </a:p>
          <a:p>
            <a:pPr marL="285750" marR="0" lvl="0" indent="-285750" algn="l" defTabSz="914400" rtl="0" eaLnBrk="1" fontAlgn="auto" latinLnBrk="0" hangingPunct="1">
              <a:lnSpc>
                <a:spcPct val="150000"/>
              </a:lnSpc>
              <a:spcBef>
                <a:spcPts val="0"/>
              </a:spcBef>
              <a:spcAft>
                <a:spcPts val="0"/>
              </a:spcAft>
              <a:buClrTx/>
              <a:buSzTx/>
              <a:buFont typeface="Wingdings" panose="05000000000000000000" pitchFamily="2" charset="2"/>
              <a:buChar char="à"/>
              <a:tabLst/>
              <a:defRPr/>
            </a:pPr>
            <a:endParaRPr lang="de-DE" sz="1000" i="1" dirty="0">
              <a:solidFill>
                <a:prstClr val="black"/>
              </a:solidFill>
              <a:latin typeface="Arial" panose="020B0604020202020204" pitchFamily="34" charset="0"/>
              <a:ea typeface="Arial" panose="020B0604020202020204" pitchFamily="34" charset="0"/>
              <a:cs typeface="Times New Roman" panose="02020603050405020304" pitchFamily="18" charset="0"/>
            </a:endParaRPr>
          </a:p>
          <a:p>
            <a:pPr marL="285750" marR="0" lvl="0" indent="-285750" algn="l" defTabSz="914400" rtl="0" eaLnBrk="1" fontAlgn="auto" latinLnBrk="0" hangingPunct="1">
              <a:lnSpc>
                <a:spcPct val="150000"/>
              </a:lnSpc>
              <a:spcBef>
                <a:spcPts val="0"/>
              </a:spcBef>
              <a:spcAft>
                <a:spcPts val="0"/>
              </a:spcAft>
              <a:buClrTx/>
              <a:buSzTx/>
              <a:buFont typeface="Wingdings" panose="05000000000000000000" pitchFamily="2" charset="2"/>
              <a:buChar char="à"/>
              <a:tabLst/>
              <a:defRPr/>
            </a:pPr>
            <a:endParaRPr kumimoji="0" lang="de-DE" sz="1000" b="0" i="1"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endParaRPr>
          </a:p>
          <a:p>
            <a:pPr marL="285750" marR="0" lvl="0" indent="-285750" algn="l" defTabSz="914400" rtl="0" eaLnBrk="1" fontAlgn="auto" latinLnBrk="0" hangingPunct="1">
              <a:lnSpc>
                <a:spcPct val="150000"/>
              </a:lnSpc>
              <a:spcBef>
                <a:spcPts val="0"/>
              </a:spcBef>
              <a:spcAft>
                <a:spcPts val="0"/>
              </a:spcAft>
              <a:buClrTx/>
              <a:buSzTx/>
              <a:buFont typeface="Wingdings" panose="05000000000000000000" pitchFamily="2" charset="2"/>
              <a:buChar char="à"/>
              <a:tabLst/>
              <a:defRPr/>
            </a:pPr>
            <a:endParaRPr lang="de-DE" sz="1000" i="1" dirty="0">
              <a:solidFill>
                <a:prstClr val="black"/>
              </a:solidFill>
              <a:latin typeface="Arial" panose="020B0604020202020204" pitchFamily="34" charset="0"/>
              <a:ea typeface="Arial" panose="020B0604020202020204" pitchFamily="34" charset="0"/>
              <a:cs typeface="Times New Roman" panose="02020603050405020304" pitchFamily="18" charset="0"/>
            </a:endParaRPr>
          </a:p>
          <a:p>
            <a:pPr marR="0" lvl="0" algn="l" defTabSz="914400" rtl="0" eaLnBrk="1" fontAlgn="auto" latinLnBrk="0" hangingPunct="1">
              <a:lnSpc>
                <a:spcPct val="150000"/>
              </a:lnSpc>
              <a:spcBef>
                <a:spcPts val="0"/>
              </a:spcBef>
              <a:spcAft>
                <a:spcPts val="0"/>
              </a:spcAft>
              <a:buClrTx/>
              <a:buSzTx/>
              <a:tabLst/>
              <a:defRPr/>
            </a:pPr>
            <a:endParaRPr kumimoji="0" lang="de-DE" sz="1000" b="0" i="1"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endParaRPr>
          </a:p>
          <a:p>
            <a:pPr marR="0" lvl="0" algn="l" defTabSz="914400" rtl="0" eaLnBrk="1" fontAlgn="auto" latinLnBrk="0" hangingPunct="1">
              <a:lnSpc>
                <a:spcPct val="150000"/>
              </a:lnSpc>
              <a:spcBef>
                <a:spcPts val="0"/>
              </a:spcBef>
              <a:spcAft>
                <a:spcPts val="0"/>
              </a:spcAft>
              <a:buClrTx/>
              <a:buSzTx/>
              <a:tabLst/>
              <a:defRPr/>
            </a:pPr>
            <a:endParaRPr lang="de-DE" sz="1000" i="1" dirty="0">
              <a:solidFill>
                <a:prstClr val="black"/>
              </a:solidFill>
              <a:latin typeface="Arial" panose="020B0604020202020204" pitchFamily="34" charset="0"/>
              <a:ea typeface="Arial" panose="020B0604020202020204" pitchFamily="34" charset="0"/>
              <a:cs typeface="Times New Roman" panose="02020603050405020304" pitchFamily="18" charset="0"/>
            </a:endParaRPr>
          </a:p>
        </p:txBody>
      </p:sp>
      <p:sp>
        <p:nvSpPr>
          <p:cNvPr id="5" name="Textfeld 4">
            <a:extLst>
              <a:ext uri="{FF2B5EF4-FFF2-40B4-BE49-F238E27FC236}">
                <a16:creationId xmlns:a16="http://schemas.microsoft.com/office/drawing/2014/main" id="{F64A2AE2-2C8E-4404-B958-9B221A966078}"/>
              </a:ext>
            </a:extLst>
          </p:cNvPr>
          <p:cNvSpPr txBox="1">
            <a:spLocks noChangeAspect="1"/>
          </p:cNvSpPr>
          <p:nvPr/>
        </p:nvSpPr>
        <p:spPr>
          <a:xfrm>
            <a:off x="3664974" y="3512840"/>
            <a:ext cx="3096344" cy="2880320"/>
          </a:xfrm>
          <a:prstGeom prst="rect">
            <a:avLst/>
          </a:prstGeom>
          <a:noFill/>
          <a:ln>
            <a:noFill/>
          </a:ln>
        </p:spPr>
        <p:txBody>
          <a:bodyPr wrap="square" rtlCol="0">
            <a:noAutofit/>
          </a:bodyPr>
          <a:lstStyle/>
          <a:p>
            <a:pPr marR="0" lvl="0" algn="l" defTabSz="914400" rtl="0" eaLnBrk="1" fontAlgn="auto" latinLnBrk="0" hangingPunct="1">
              <a:lnSpc>
                <a:spcPct val="150000"/>
              </a:lnSpc>
              <a:spcBef>
                <a:spcPts val="0"/>
              </a:spcBef>
              <a:spcAft>
                <a:spcPts val="0"/>
              </a:spcAft>
              <a:buClrTx/>
              <a:buSzTx/>
              <a:tabLst/>
              <a:defRPr/>
            </a:pPr>
            <a:endParaRPr kumimoji="0" lang="de-DE" sz="12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endParaRPr>
          </a:p>
          <a:p>
            <a:pPr marR="0" lvl="0" algn="ctr" defTabSz="914400" rtl="0" eaLnBrk="1" fontAlgn="auto" latinLnBrk="0" hangingPunct="1">
              <a:lnSpc>
                <a:spcPct val="150000"/>
              </a:lnSpc>
              <a:spcBef>
                <a:spcPts val="0"/>
              </a:spcBef>
              <a:spcAft>
                <a:spcPts val="0"/>
              </a:spcAft>
              <a:buClrTx/>
              <a:buSzTx/>
              <a:tabLst/>
              <a:defRPr/>
            </a:pPr>
            <a:endParaRPr kumimoji="0" lang="de-DE" sz="11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endParaRPr>
          </a:p>
          <a:p>
            <a:pPr marR="0" lvl="0" algn="ctr" defTabSz="914400" rtl="0" eaLnBrk="1" fontAlgn="auto" latinLnBrk="0" hangingPunct="1">
              <a:lnSpc>
                <a:spcPct val="150000"/>
              </a:lnSpc>
              <a:spcBef>
                <a:spcPts val="0"/>
              </a:spcBef>
              <a:spcAft>
                <a:spcPts val="0"/>
              </a:spcAft>
              <a:buClrTx/>
              <a:buSzTx/>
              <a:tabLst/>
              <a:defRPr/>
            </a:pPr>
            <a:r>
              <a:rPr kumimoji="0" lang="de-DE" sz="11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rPr>
              <a:t>Wurde das Ausgangsobjekt in Teilen oder ganz übernommen und </a:t>
            </a:r>
            <a:r>
              <a:rPr kumimoji="0" lang="de-DE" sz="1100" b="1"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rPr>
              <a:t>nachgebildet</a:t>
            </a:r>
            <a:r>
              <a:rPr kumimoji="0" lang="de-DE" sz="11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rPr>
              <a:t>?</a:t>
            </a:r>
          </a:p>
          <a:p>
            <a:pPr marR="0" lvl="0" algn="l" defTabSz="914400" rtl="0" eaLnBrk="1" fontAlgn="auto" latinLnBrk="0" hangingPunct="1">
              <a:lnSpc>
                <a:spcPct val="150000"/>
              </a:lnSpc>
              <a:spcBef>
                <a:spcPts val="0"/>
              </a:spcBef>
              <a:spcAft>
                <a:spcPts val="0"/>
              </a:spcAft>
              <a:buClrTx/>
              <a:buSzTx/>
              <a:tabLst/>
              <a:defRPr/>
            </a:pPr>
            <a:endParaRPr kumimoji="0" lang="de-DE" sz="11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endParaRPr>
          </a:p>
          <a:p>
            <a:pPr marR="0" lvl="0" algn="ctr" defTabSz="914400" rtl="0" eaLnBrk="1" fontAlgn="auto" latinLnBrk="0" hangingPunct="1">
              <a:lnSpc>
                <a:spcPct val="150000"/>
              </a:lnSpc>
              <a:spcBef>
                <a:spcPts val="0"/>
              </a:spcBef>
              <a:spcAft>
                <a:spcPts val="0"/>
              </a:spcAft>
              <a:buClrTx/>
              <a:buSzTx/>
              <a:tabLst/>
              <a:defRPr/>
            </a:pPr>
            <a:r>
              <a:rPr kumimoji="0" lang="de-DE" sz="11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rPr>
              <a:t> </a:t>
            </a:r>
            <a:r>
              <a:rPr kumimoji="0" lang="de-DE" sz="1100" b="0" i="1"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rPr>
              <a:t>Ja? </a:t>
            </a:r>
          </a:p>
          <a:p>
            <a:pPr marR="0" lvl="0" algn="ctr" defTabSz="914400" rtl="0" eaLnBrk="1" fontAlgn="auto" latinLnBrk="0" hangingPunct="1">
              <a:lnSpc>
                <a:spcPct val="150000"/>
              </a:lnSpc>
              <a:spcBef>
                <a:spcPts val="0"/>
              </a:spcBef>
              <a:spcAft>
                <a:spcPts val="0"/>
              </a:spcAft>
              <a:buClrTx/>
              <a:buSzTx/>
              <a:tabLst/>
              <a:defRPr/>
            </a:pPr>
            <a:r>
              <a:rPr kumimoji="0" lang="de-DE" sz="1100" b="0" i="1"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rPr>
              <a:t>Die künstlerische Strategie heißt: </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de-DE" sz="1400" b="1"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rPr>
              <a:t>Nachahmen</a:t>
            </a:r>
            <a:endParaRPr kumimoji="0" lang="de-DE" sz="1400" b="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endParaRPr>
          </a:p>
          <a:p>
            <a:pPr marR="0" lvl="0" algn="l" defTabSz="914400" rtl="0" eaLnBrk="1" fontAlgn="auto" latinLnBrk="0" hangingPunct="1">
              <a:lnSpc>
                <a:spcPct val="150000"/>
              </a:lnSpc>
              <a:spcBef>
                <a:spcPts val="0"/>
              </a:spcBef>
              <a:spcAft>
                <a:spcPts val="0"/>
              </a:spcAft>
              <a:buClrTx/>
              <a:buSzTx/>
              <a:tabLst/>
              <a:defRPr/>
            </a:pPr>
            <a:endParaRPr kumimoji="0" lang="de-DE" sz="1800" b="0" i="1"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endParaRPr>
          </a:p>
        </p:txBody>
      </p:sp>
      <p:sp>
        <p:nvSpPr>
          <p:cNvPr id="11" name="Textfeld 10">
            <a:extLst>
              <a:ext uri="{FF2B5EF4-FFF2-40B4-BE49-F238E27FC236}">
                <a16:creationId xmlns:a16="http://schemas.microsoft.com/office/drawing/2014/main" id="{05AD20E2-4C20-412C-BDC0-DB2A8D305C98}"/>
              </a:ext>
            </a:extLst>
          </p:cNvPr>
          <p:cNvSpPr txBox="1">
            <a:spLocks noChangeAspect="1"/>
          </p:cNvSpPr>
          <p:nvPr/>
        </p:nvSpPr>
        <p:spPr>
          <a:xfrm>
            <a:off x="3655955" y="6805448"/>
            <a:ext cx="3096344" cy="2880320"/>
          </a:xfrm>
          <a:prstGeom prst="rect">
            <a:avLst/>
          </a:prstGeom>
          <a:noFill/>
          <a:ln>
            <a:noFill/>
          </a:ln>
        </p:spPr>
        <p:txBody>
          <a:bodyPr wrap="square" rtlCol="0">
            <a:no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endParaRPr kumimoji="0" lang="de-DE" sz="11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endParaRPr>
          </a:p>
          <a:p>
            <a:pPr marR="0" lvl="0" algn="ctr" defTabSz="914400" rtl="0" eaLnBrk="1" fontAlgn="auto" latinLnBrk="0" hangingPunct="1">
              <a:lnSpc>
                <a:spcPct val="150000"/>
              </a:lnSpc>
              <a:spcBef>
                <a:spcPts val="0"/>
              </a:spcBef>
              <a:spcAft>
                <a:spcPts val="0"/>
              </a:spcAft>
              <a:buClrTx/>
              <a:buSzTx/>
              <a:tabLst/>
              <a:defRPr/>
            </a:pPr>
            <a:r>
              <a:rPr kumimoji="0" lang="de-DE" sz="11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rPr>
              <a:t>Wurde das Ausgangsobjekt in einer bestimmten Art oder nach eigenen Überlegungen </a:t>
            </a:r>
            <a:r>
              <a:rPr kumimoji="0" lang="de-DE" sz="1100" b="1"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rPr>
              <a:t>in eine Struktur gebracht oder angeordnet</a:t>
            </a:r>
            <a:r>
              <a:rPr kumimoji="0" lang="de-DE" sz="11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rPr>
              <a:t>? </a:t>
            </a:r>
          </a:p>
          <a:p>
            <a:pPr marR="0" lvl="0" algn="l" defTabSz="914400" rtl="0" eaLnBrk="1" fontAlgn="auto" latinLnBrk="0" hangingPunct="1">
              <a:lnSpc>
                <a:spcPct val="150000"/>
              </a:lnSpc>
              <a:spcBef>
                <a:spcPts val="0"/>
              </a:spcBef>
              <a:spcAft>
                <a:spcPts val="0"/>
              </a:spcAft>
              <a:buClrTx/>
              <a:buSzTx/>
              <a:tabLst/>
              <a:defRPr/>
            </a:pPr>
            <a:endParaRPr kumimoji="0" lang="de-DE" sz="11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endParaRPr>
          </a:p>
          <a:p>
            <a:pPr marR="0" lvl="0" algn="ctr" defTabSz="914400" rtl="0" eaLnBrk="1" fontAlgn="auto" latinLnBrk="0" hangingPunct="1">
              <a:lnSpc>
                <a:spcPct val="150000"/>
              </a:lnSpc>
              <a:spcBef>
                <a:spcPts val="0"/>
              </a:spcBef>
              <a:spcAft>
                <a:spcPts val="0"/>
              </a:spcAft>
              <a:buClrTx/>
              <a:buSzTx/>
              <a:tabLst/>
              <a:defRPr/>
            </a:pPr>
            <a:r>
              <a:rPr kumimoji="0" lang="de-DE" sz="1100" b="0" i="1"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rPr>
              <a:t>Ja? </a:t>
            </a:r>
          </a:p>
          <a:p>
            <a:pPr marR="0" lvl="0" algn="ctr" defTabSz="914400" rtl="0" eaLnBrk="1" fontAlgn="auto" latinLnBrk="0" hangingPunct="1">
              <a:lnSpc>
                <a:spcPct val="150000"/>
              </a:lnSpc>
              <a:spcBef>
                <a:spcPts val="0"/>
              </a:spcBef>
              <a:spcAft>
                <a:spcPts val="0"/>
              </a:spcAft>
              <a:buClrTx/>
              <a:buSzTx/>
              <a:tabLst/>
              <a:defRPr/>
            </a:pPr>
            <a:r>
              <a:rPr kumimoji="0" lang="de-DE" sz="1100" b="0" i="1"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rPr>
              <a:t>Die künstlerische Strategie heißt: </a:t>
            </a:r>
          </a:p>
          <a:p>
            <a:pPr marR="0" lvl="0" algn="ctr" defTabSz="914400" rtl="0" eaLnBrk="1" fontAlgn="auto" latinLnBrk="0" hangingPunct="1">
              <a:lnSpc>
                <a:spcPct val="150000"/>
              </a:lnSpc>
              <a:spcBef>
                <a:spcPts val="0"/>
              </a:spcBef>
              <a:spcAft>
                <a:spcPts val="0"/>
              </a:spcAft>
              <a:buClrTx/>
              <a:buSzTx/>
              <a:tabLst/>
              <a:defRPr/>
            </a:pPr>
            <a:r>
              <a:rPr kumimoji="0" lang="de-DE" sz="1400" b="1"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rPr>
              <a:t>Ordnen</a:t>
            </a:r>
            <a:endParaRPr kumimoji="0" lang="de-DE" sz="1400" b="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21932451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grpSp>
        <p:nvGrpSpPr>
          <p:cNvPr id="10" name="Gruppieren 9"/>
          <p:cNvGrpSpPr/>
          <p:nvPr/>
        </p:nvGrpSpPr>
        <p:grpSpPr>
          <a:xfrm>
            <a:off x="-28575" y="-9793"/>
            <a:ext cx="6915150" cy="9925586"/>
            <a:chOff x="-57150" y="-35997"/>
            <a:chExt cx="6915150" cy="9925586"/>
          </a:xfrm>
        </p:grpSpPr>
        <p:cxnSp>
          <p:nvCxnSpPr>
            <p:cNvPr id="12" name="Gerade Verbindung 11"/>
            <p:cNvCxnSpPr/>
            <p:nvPr/>
          </p:nvCxnSpPr>
          <p:spPr>
            <a:xfrm>
              <a:off x="3518188" y="-35997"/>
              <a:ext cx="0" cy="9909175"/>
            </a:xfrm>
            <a:prstGeom prst="line">
              <a:avLst/>
            </a:prstGeom>
            <a:ln>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14" name="Gerade Verbindung 13"/>
            <p:cNvCxnSpPr/>
            <p:nvPr/>
          </p:nvCxnSpPr>
          <p:spPr>
            <a:xfrm>
              <a:off x="190500" y="3286127"/>
              <a:ext cx="6667500" cy="0"/>
            </a:xfrm>
            <a:prstGeom prst="line">
              <a:avLst/>
            </a:prstGeom>
            <a:ln>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16" name="Gerade Verbindung 15"/>
            <p:cNvCxnSpPr/>
            <p:nvPr/>
          </p:nvCxnSpPr>
          <p:spPr>
            <a:xfrm>
              <a:off x="190500" y="6571231"/>
              <a:ext cx="6667500" cy="0"/>
            </a:xfrm>
            <a:prstGeom prst="line">
              <a:avLst/>
            </a:prstGeom>
            <a:ln>
              <a:solidFill>
                <a:schemeClr val="tx1"/>
              </a:solidFill>
              <a:prstDash val="dashDot"/>
            </a:ln>
          </p:spPr>
          <p:style>
            <a:lnRef idx="1">
              <a:schemeClr val="accent1"/>
            </a:lnRef>
            <a:fillRef idx="0">
              <a:schemeClr val="accent1"/>
            </a:fillRef>
            <a:effectRef idx="0">
              <a:schemeClr val="accent1"/>
            </a:effectRef>
            <a:fontRef idx="minor">
              <a:schemeClr val="tx1"/>
            </a:fontRef>
          </p:style>
        </p:cxnSp>
        <p:sp>
          <p:nvSpPr>
            <p:cNvPr id="17" name="Rechteck 16"/>
            <p:cNvSpPr/>
            <p:nvPr/>
          </p:nvSpPr>
          <p:spPr>
            <a:xfrm>
              <a:off x="400091" y="173837"/>
              <a:ext cx="2923237" cy="29232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dirty="0"/>
            </a:p>
          </p:txBody>
        </p:sp>
        <p:sp>
          <p:nvSpPr>
            <p:cNvPr id="18" name="Rechteck 17"/>
            <p:cNvSpPr/>
            <p:nvPr/>
          </p:nvSpPr>
          <p:spPr>
            <a:xfrm>
              <a:off x="392530" y="3474270"/>
              <a:ext cx="2923237" cy="29232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a:p>
          </p:txBody>
        </p:sp>
        <p:sp>
          <p:nvSpPr>
            <p:cNvPr id="19" name="Rechteck 18"/>
            <p:cNvSpPr/>
            <p:nvPr/>
          </p:nvSpPr>
          <p:spPr>
            <a:xfrm>
              <a:off x="392530" y="6790262"/>
              <a:ext cx="2923237" cy="29232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a:p>
          </p:txBody>
        </p:sp>
        <p:sp>
          <p:nvSpPr>
            <p:cNvPr id="20" name="Rechteck 19"/>
            <p:cNvSpPr/>
            <p:nvPr/>
          </p:nvSpPr>
          <p:spPr>
            <a:xfrm>
              <a:off x="3726652" y="174122"/>
              <a:ext cx="2923237" cy="29232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a:p>
          </p:txBody>
        </p:sp>
        <p:sp>
          <p:nvSpPr>
            <p:cNvPr id="21" name="Rechteck 20"/>
            <p:cNvSpPr/>
            <p:nvPr/>
          </p:nvSpPr>
          <p:spPr>
            <a:xfrm>
              <a:off x="-57150" y="-35997"/>
              <a:ext cx="247650" cy="9925586"/>
            </a:xfrm>
            <a:prstGeom prst="rect">
              <a:avLst/>
            </a:prstGeom>
            <a:solidFill>
              <a:schemeClr val="bg1"/>
            </a:solidFill>
            <a:ln w="6350">
              <a:solidFill>
                <a:schemeClr val="tx1"/>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a:p>
          </p:txBody>
        </p:sp>
        <p:sp>
          <p:nvSpPr>
            <p:cNvPr id="22" name="Rechteck 21"/>
            <p:cNvSpPr/>
            <p:nvPr/>
          </p:nvSpPr>
          <p:spPr>
            <a:xfrm>
              <a:off x="3713934" y="3484887"/>
              <a:ext cx="2923237" cy="29232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a:p>
          </p:txBody>
        </p:sp>
        <p:sp>
          <p:nvSpPr>
            <p:cNvPr id="23" name="Rechteck 22"/>
            <p:cNvSpPr/>
            <p:nvPr/>
          </p:nvSpPr>
          <p:spPr>
            <a:xfrm>
              <a:off x="3722953" y="6779244"/>
              <a:ext cx="2923237" cy="29232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a:p>
          </p:txBody>
        </p:sp>
      </p:grpSp>
      <p:sp>
        <p:nvSpPr>
          <p:cNvPr id="5" name="Textfeld 4">
            <a:extLst>
              <a:ext uri="{FF2B5EF4-FFF2-40B4-BE49-F238E27FC236}">
                <a16:creationId xmlns:a16="http://schemas.microsoft.com/office/drawing/2014/main" id="{D761822D-6118-4A3A-B4F7-C1F07CEDD0C7}"/>
              </a:ext>
            </a:extLst>
          </p:cNvPr>
          <p:cNvSpPr txBox="1">
            <a:spLocks noChangeAspect="1"/>
          </p:cNvSpPr>
          <p:nvPr/>
        </p:nvSpPr>
        <p:spPr>
          <a:xfrm>
            <a:off x="342112" y="244765"/>
            <a:ext cx="3096344" cy="2833788"/>
          </a:xfrm>
          <a:prstGeom prst="rect">
            <a:avLst/>
          </a:prstGeom>
          <a:noFill/>
          <a:ln>
            <a:noFill/>
          </a:ln>
        </p:spPr>
        <p:txBody>
          <a:bodyPr wrap="square" rtlCol="0">
            <a:noAutofit/>
          </a:bodyPr>
          <a:lstStyle/>
          <a:p>
            <a:pPr algn="ctr"/>
            <a:r>
              <a:rPr lang="de-DE" b="1" dirty="0">
                <a:solidFill>
                  <a:srgbClr val="00B050"/>
                </a:solidFill>
                <a:latin typeface="Arial" panose="020B0604020202020204" pitchFamily="34" charset="0"/>
                <a:cs typeface="Arial" panose="020B0604020202020204" pitchFamily="34" charset="0"/>
              </a:rPr>
              <a:t>KÜNSTLERISCHE STRATEGIE</a:t>
            </a:r>
          </a:p>
          <a:p>
            <a:pPr algn="ctr"/>
            <a:endParaRPr lang="de-DE" dirty="0">
              <a:latin typeface="Arial" panose="020B0604020202020204" pitchFamily="34" charset="0"/>
              <a:cs typeface="Arial" panose="020B0604020202020204" pitchFamily="34" charset="0"/>
            </a:endParaRPr>
          </a:p>
          <a:p>
            <a:pPr algn="ctr"/>
            <a:endParaRPr lang="de-DE" dirty="0">
              <a:latin typeface="Arial" panose="020B0604020202020204" pitchFamily="34" charset="0"/>
              <a:cs typeface="Arial" panose="020B0604020202020204" pitchFamily="34" charset="0"/>
            </a:endParaRPr>
          </a:p>
          <a:p>
            <a:pPr algn="ctr"/>
            <a:endParaRPr lang="de-DE" dirty="0">
              <a:latin typeface="Arial" panose="020B0604020202020204" pitchFamily="34" charset="0"/>
              <a:cs typeface="Arial" panose="020B0604020202020204" pitchFamily="34" charset="0"/>
            </a:endParaRPr>
          </a:p>
          <a:p>
            <a:pPr algn="ctr"/>
            <a:r>
              <a:rPr lang="de-DE" sz="2800" b="1" dirty="0">
                <a:latin typeface="Arial" panose="020B0604020202020204" pitchFamily="34" charset="0"/>
                <a:cs typeface="Arial" panose="020B0604020202020204" pitchFamily="34" charset="0"/>
              </a:rPr>
              <a:t>Reduzieren</a:t>
            </a:r>
          </a:p>
        </p:txBody>
      </p:sp>
      <p:sp>
        <p:nvSpPr>
          <p:cNvPr id="9" name="Textfeld 8">
            <a:extLst>
              <a:ext uri="{FF2B5EF4-FFF2-40B4-BE49-F238E27FC236}">
                <a16:creationId xmlns:a16="http://schemas.microsoft.com/office/drawing/2014/main" id="{76A2FFEB-6FCB-4946-A7CC-35ACDC589EDD}"/>
              </a:ext>
            </a:extLst>
          </p:cNvPr>
          <p:cNvSpPr txBox="1">
            <a:spLocks noChangeAspect="1"/>
          </p:cNvSpPr>
          <p:nvPr/>
        </p:nvSpPr>
        <p:spPr>
          <a:xfrm>
            <a:off x="342112" y="3500474"/>
            <a:ext cx="3096344" cy="2880320"/>
          </a:xfrm>
          <a:prstGeom prst="rect">
            <a:avLst/>
          </a:prstGeom>
          <a:noFill/>
          <a:ln>
            <a:noFill/>
          </a:ln>
        </p:spPr>
        <p:txBody>
          <a:bodyPr wrap="square" rtlCol="0">
            <a:noAutofit/>
          </a:bodyPr>
          <a:lstStyle/>
          <a:p>
            <a:pPr algn="ctr"/>
            <a:r>
              <a:rPr lang="de-DE" b="1" dirty="0">
                <a:solidFill>
                  <a:srgbClr val="00B050"/>
                </a:solidFill>
                <a:latin typeface="Arial" panose="020B0604020202020204" pitchFamily="34" charset="0"/>
                <a:cs typeface="Arial" panose="020B0604020202020204" pitchFamily="34" charset="0"/>
              </a:rPr>
              <a:t>KÜNSTLERISCHE STRATEGIE</a:t>
            </a:r>
          </a:p>
          <a:p>
            <a:pPr algn="ctr"/>
            <a:endParaRPr lang="de-DE" b="1" dirty="0">
              <a:latin typeface="Arial" panose="020B0604020202020204" pitchFamily="34" charset="0"/>
              <a:cs typeface="Arial" panose="020B0604020202020204" pitchFamily="34" charset="0"/>
            </a:endParaRPr>
          </a:p>
          <a:p>
            <a:pPr algn="ctr"/>
            <a:endParaRPr lang="de-DE" b="1" dirty="0">
              <a:latin typeface="Arial" panose="020B0604020202020204" pitchFamily="34" charset="0"/>
              <a:cs typeface="Arial" panose="020B0604020202020204" pitchFamily="34" charset="0"/>
            </a:endParaRPr>
          </a:p>
          <a:p>
            <a:pPr algn="ctr"/>
            <a:endParaRPr lang="de-DE" b="1" dirty="0">
              <a:latin typeface="Arial" panose="020B0604020202020204" pitchFamily="34" charset="0"/>
              <a:cs typeface="Arial" panose="020B0604020202020204" pitchFamily="34" charset="0"/>
            </a:endParaRPr>
          </a:p>
          <a:p>
            <a:pPr algn="ctr"/>
            <a:r>
              <a:rPr lang="de-DE" sz="2800" b="1" dirty="0">
                <a:latin typeface="Arial" panose="020B0604020202020204" pitchFamily="34" charset="0"/>
                <a:cs typeface="Arial" panose="020B0604020202020204" pitchFamily="34" charset="0"/>
              </a:rPr>
              <a:t>Ergänzen</a:t>
            </a:r>
          </a:p>
        </p:txBody>
      </p:sp>
      <p:sp>
        <p:nvSpPr>
          <p:cNvPr id="11" name="Textfeld 10">
            <a:extLst>
              <a:ext uri="{FF2B5EF4-FFF2-40B4-BE49-F238E27FC236}">
                <a16:creationId xmlns:a16="http://schemas.microsoft.com/office/drawing/2014/main" id="{0B87B3DD-CBA8-46FC-B8CE-13D852DB32B2}"/>
              </a:ext>
            </a:extLst>
          </p:cNvPr>
          <p:cNvSpPr txBox="1">
            <a:spLocks noChangeAspect="1"/>
          </p:cNvSpPr>
          <p:nvPr/>
        </p:nvSpPr>
        <p:spPr>
          <a:xfrm>
            <a:off x="334551" y="6805448"/>
            <a:ext cx="3096344" cy="2867024"/>
          </a:xfrm>
          <a:prstGeom prst="rect">
            <a:avLst/>
          </a:prstGeom>
          <a:noFill/>
          <a:ln>
            <a:noFill/>
          </a:ln>
        </p:spPr>
        <p:txBody>
          <a:bodyPr wrap="square" rtlCol="0">
            <a:noAutofit/>
          </a:bodyPr>
          <a:lstStyle/>
          <a:p>
            <a:pPr algn="ctr"/>
            <a:r>
              <a:rPr lang="de-DE" b="1" dirty="0">
                <a:solidFill>
                  <a:srgbClr val="00B050"/>
                </a:solidFill>
                <a:latin typeface="Arial" panose="020B0604020202020204" pitchFamily="34" charset="0"/>
                <a:cs typeface="Arial" panose="020B0604020202020204" pitchFamily="34" charset="0"/>
              </a:rPr>
              <a:t>KÜNSTLERISCHE STRATEGIE</a:t>
            </a:r>
          </a:p>
          <a:p>
            <a:pPr algn="ctr"/>
            <a:endParaRPr lang="de-DE" dirty="0">
              <a:latin typeface="Arial" panose="020B0604020202020204" pitchFamily="34" charset="0"/>
              <a:cs typeface="Arial" panose="020B0604020202020204" pitchFamily="34" charset="0"/>
            </a:endParaRPr>
          </a:p>
          <a:p>
            <a:pPr algn="ctr"/>
            <a:endParaRPr lang="de-DE" dirty="0">
              <a:latin typeface="Arial" panose="020B0604020202020204" pitchFamily="34" charset="0"/>
              <a:cs typeface="Arial" panose="020B0604020202020204" pitchFamily="34" charset="0"/>
            </a:endParaRPr>
          </a:p>
          <a:p>
            <a:pPr algn="ctr"/>
            <a:endParaRPr lang="de-DE" dirty="0">
              <a:latin typeface="Arial" panose="020B0604020202020204" pitchFamily="34" charset="0"/>
              <a:cs typeface="Arial" panose="020B0604020202020204" pitchFamily="34" charset="0"/>
            </a:endParaRPr>
          </a:p>
          <a:p>
            <a:pPr algn="ctr"/>
            <a:r>
              <a:rPr lang="de-DE" sz="2800" b="1" dirty="0">
                <a:latin typeface="Arial" panose="020B0604020202020204" pitchFamily="34" charset="0"/>
                <a:cs typeface="Arial" panose="020B0604020202020204" pitchFamily="34" charset="0"/>
              </a:rPr>
              <a:t>Interpretieren</a:t>
            </a:r>
          </a:p>
        </p:txBody>
      </p:sp>
      <p:sp>
        <p:nvSpPr>
          <p:cNvPr id="15" name="Textfeld 14">
            <a:extLst>
              <a:ext uri="{FF2B5EF4-FFF2-40B4-BE49-F238E27FC236}">
                <a16:creationId xmlns:a16="http://schemas.microsoft.com/office/drawing/2014/main" id="{0F90F435-E2BD-4C6A-83FA-9299721ACA27}"/>
              </a:ext>
            </a:extLst>
          </p:cNvPr>
          <p:cNvSpPr txBox="1">
            <a:spLocks noChangeAspect="1"/>
          </p:cNvSpPr>
          <p:nvPr/>
        </p:nvSpPr>
        <p:spPr>
          <a:xfrm>
            <a:off x="3655955" y="200041"/>
            <a:ext cx="3096344" cy="2833789"/>
          </a:xfrm>
          <a:prstGeom prst="rect">
            <a:avLst/>
          </a:prstGeom>
          <a:noFill/>
          <a:ln>
            <a:noFill/>
          </a:ln>
        </p:spPr>
        <p:txBody>
          <a:bodyPr wrap="square" rtlCol="0">
            <a:noAutofit/>
          </a:bodyPr>
          <a:lstStyle/>
          <a:p>
            <a:pPr marR="0" lvl="0" algn="l" defTabSz="914400" rtl="0" eaLnBrk="1" fontAlgn="auto" latinLnBrk="0" hangingPunct="1">
              <a:lnSpc>
                <a:spcPct val="150000"/>
              </a:lnSpc>
              <a:spcBef>
                <a:spcPts val="0"/>
              </a:spcBef>
              <a:spcAft>
                <a:spcPts val="0"/>
              </a:spcAft>
              <a:buClrTx/>
              <a:buSzTx/>
              <a:tabLst/>
              <a:defRPr/>
            </a:pPr>
            <a:endParaRPr kumimoji="0" lang="de-DE" sz="10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endParaRPr>
          </a:p>
          <a:p>
            <a:pPr marR="0" lvl="0" algn="ctr" defTabSz="914400" rtl="0" eaLnBrk="1" fontAlgn="auto" latinLnBrk="0" hangingPunct="1">
              <a:lnSpc>
                <a:spcPct val="150000"/>
              </a:lnSpc>
              <a:spcBef>
                <a:spcPts val="0"/>
              </a:spcBef>
              <a:spcAft>
                <a:spcPts val="0"/>
              </a:spcAft>
              <a:buClrTx/>
              <a:buSzTx/>
              <a:tabLst/>
              <a:defRPr/>
            </a:pPr>
            <a:endParaRPr kumimoji="0" lang="de-DE" sz="10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endParaRPr>
          </a:p>
          <a:p>
            <a:pPr marR="0" lvl="0" algn="ctr" defTabSz="914400" rtl="0" eaLnBrk="1" fontAlgn="auto" latinLnBrk="0" hangingPunct="1">
              <a:lnSpc>
                <a:spcPct val="150000"/>
              </a:lnSpc>
              <a:spcBef>
                <a:spcPts val="0"/>
              </a:spcBef>
              <a:spcAft>
                <a:spcPts val="0"/>
              </a:spcAft>
              <a:buClrTx/>
              <a:buSzTx/>
              <a:tabLst/>
              <a:defRPr/>
            </a:pPr>
            <a:r>
              <a:rPr kumimoji="0" lang="de-DE" sz="11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rPr>
              <a:t>Wurde das Ausgangsobjekt in eine </a:t>
            </a:r>
            <a:r>
              <a:rPr kumimoji="0" lang="de-DE" sz="1100" b="1"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rPr>
              <a:t>einfachere Form </a:t>
            </a:r>
            <a:r>
              <a:rPr kumimoji="0" lang="de-DE" sz="11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rPr>
              <a:t>gebracht oder </a:t>
            </a:r>
            <a:r>
              <a:rPr kumimoji="0" lang="de-DE" sz="1100" b="1"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rPr>
              <a:t>Teile davon weggenommen</a:t>
            </a:r>
            <a:r>
              <a:rPr kumimoji="0" lang="de-DE" sz="11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rPr>
              <a:t>? </a:t>
            </a:r>
          </a:p>
          <a:p>
            <a:pPr marR="0" lvl="0" algn="l" defTabSz="914400" rtl="0" eaLnBrk="1" fontAlgn="auto" latinLnBrk="0" hangingPunct="1">
              <a:lnSpc>
                <a:spcPct val="150000"/>
              </a:lnSpc>
              <a:spcBef>
                <a:spcPts val="0"/>
              </a:spcBef>
              <a:spcAft>
                <a:spcPts val="0"/>
              </a:spcAft>
              <a:buClrTx/>
              <a:buSzTx/>
              <a:tabLst/>
              <a:defRPr/>
            </a:pPr>
            <a:endParaRPr kumimoji="0" lang="de-DE" sz="1100" b="0" i="1"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endParaRPr>
          </a:p>
          <a:p>
            <a:pPr marR="0" lvl="0" algn="ctr" defTabSz="914400" rtl="0" eaLnBrk="1" fontAlgn="auto" latinLnBrk="0" hangingPunct="1">
              <a:lnSpc>
                <a:spcPct val="150000"/>
              </a:lnSpc>
              <a:spcBef>
                <a:spcPts val="0"/>
              </a:spcBef>
              <a:spcAft>
                <a:spcPts val="0"/>
              </a:spcAft>
              <a:buClrTx/>
              <a:buSzTx/>
              <a:tabLst/>
              <a:defRPr/>
            </a:pPr>
            <a:r>
              <a:rPr kumimoji="0" lang="de-DE" sz="1100" b="0" i="1"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rPr>
              <a:t>Ja? </a:t>
            </a:r>
          </a:p>
          <a:p>
            <a:pPr marR="0" lvl="0" algn="ctr" defTabSz="914400" rtl="0" eaLnBrk="1" fontAlgn="auto" latinLnBrk="0" hangingPunct="1">
              <a:lnSpc>
                <a:spcPct val="150000"/>
              </a:lnSpc>
              <a:spcBef>
                <a:spcPts val="0"/>
              </a:spcBef>
              <a:spcAft>
                <a:spcPts val="0"/>
              </a:spcAft>
              <a:buClrTx/>
              <a:buSzTx/>
              <a:tabLst/>
              <a:defRPr/>
            </a:pPr>
            <a:r>
              <a:rPr kumimoji="0" lang="de-DE" sz="1100" b="0" i="1"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rPr>
              <a:t>Die künstlerische Strategie heißt: </a:t>
            </a:r>
          </a:p>
          <a:p>
            <a:pPr marR="0" lvl="0" algn="ctr" defTabSz="914400" rtl="0" eaLnBrk="1" fontAlgn="auto" latinLnBrk="0" hangingPunct="1">
              <a:lnSpc>
                <a:spcPct val="150000"/>
              </a:lnSpc>
              <a:spcBef>
                <a:spcPts val="0"/>
              </a:spcBef>
              <a:spcAft>
                <a:spcPts val="0"/>
              </a:spcAft>
              <a:buClrTx/>
              <a:buSzTx/>
              <a:tabLst/>
              <a:defRPr/>
            </a:pPr>
            <a:r>
              <a:rPr kumimoji="0" lang="de-DE" sz="1400" b="1"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rPr>
              <a:t>Reduzieren</a:t>
            </a:r>
            <a:endParaRPr kumimoji="0" lang="de-DE" sz="1400" b="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endParaRPr>
          </a:p>
          <a:p>
            <a:pPr marL="285750" marR="0" lvl="0" indent="-285750" algn="l" defTabSz="914400" rtl="0" eaLnBrk="1" fontAlgn="auto" latinLnBrk="0" hangingPunct="1">
              <a:lnSpc>
                <a:spcPct val="150000"/>
              </a:lnSpc>
              <a:spcBef>
                <a:spcPts val="0"/>
              </a:spcBef>
              <a:spcAft>
                <a:spcPts val="0"/>
              </a:spcAft>
              <a:buClrTx/>
              <a:buSzTx/>
              <a:buFont typeface="Wingdings" panose="05000000000000000000" pitchFamily="2" charset="2"/>
              <a:buChar char="à"/>
              <a:tabLst/>
              <a:defRPr/>
            </a:pPr>
            <a:endParaRPr lang="de-DE" sz="1000" i="1" dirty="0">
              <a:solidFill>
                <a:prstClr val="black"/>
              </a:solidFill>
              <a:latin typeface="Arial" panose="020B0604020202020204" pitchFamily="34" charset="0"/>
              <a:ea typeface="Arial" panose="020B0604020202020204" pitchFamily="34" charset="0"/>
              <a:cs typeface="Times New Roman" panose="02020603050405020304" pitchFamily="18" charset="0"/>
            </a:endParaRPr>
          </a:p>
          <a:p>
            <a:pPr marL="285750" marR="0" lvl="0" indent="-285750" algn="l" defTabSz="914400" rtl="0" eaLnBrk="1" fontAlgn="auto" latinLnBrk="0" hangingPunct="1">
              <a:lnSpc>
                <a:spcPct val="150000"/>
              </a:lnSpc>
              <a:spcBef>
                <a:spcPts val="0"/>
              </a:spcBef>
              <a:spcAft>
                <a:spcPts val="0"/>
              </a:spcAft>
              <a:buClrTx/>
              <a:buSzTx/>
              <a:buFont typeface="Wingdings" panose="05000000000000000000" pitchFamily="2" charset="2"/>
              <a:buChar char="à"/>
              <a:tabLst/>
              <a:defRPr/>
            </a:pPr>
            <a:endParaRPr kumimoji="0" lang="de-DE" sz="1000" b="0" i="1"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endParaRPr>
          </a:p>
          <a:p>
            <a:pPr marL="285750" marR="0" lvl="0" indent="-285750" algn="l" defTabSz="914400" rtl="0" eaLnBrk="1" fontAlgn="auto" latinLnBrk="0" hangingPunct="1">
              <a:lnSpc>
                <a:spcPct val="150000"/>
              </a:lnSpc>
              <a:spcBef>
                <a:spcPts val="0"/>
              </a:spcBef>
              <a:spcAft>
                <a:spcPts val="0"/>
              </a:spcAft>
              <a:buClrTx/>
              <a:buSzTx/>
              <a:buFont typeface="Wingdings" panose="05000000000000000000" pitchFamily="2" charset="2"/>
              <a:buChar char="à"/>
              <a:tabLst/>
              <a:defRPr/>
            </a:pPr>
            <a:endParaRPr lang="de-DE" sz="1000" i="1" dirty="0">
              <a:solidFill>
                <a:prstClr val="black"/>
              </a:solidFill>
              <a:latin typeface="Arial" panose="020B0604020202020204" pitchFamily="34" charset="0"/>
              <a:ea typeface="Arial" panose="020B0604020202020204" pitchFamily="34" charset="0"/>
              <a:cs typeface="Times New Roman" panose="02020603050405020304" pitchFamily="18" charset="0"/>
            </a:endParaRPr>
          </a:p>
          <a:p>
            <a:pPr marR="0" lvl="0" algn="l" defTabSz="914400" rtl="0" eaLnBrk="1" fontAlgn="auto" latinLnBrk="0" hangingPunct="1">
              <a:lnSpc>
                <a:spcPct val="150000"/>
              </a:lnSpc>
              <a:spcBef>
                <a:spcPts val="0"/>
              </a:spcBef>
              <a:spcAft>
                <a:spcPts val="0"/>
              </a:spcAft>
              <a:buClrTx/>
              <a:buSzTx/>
              <a:tabLst/>
              <a:defRPr/>
            </a:pPr>
            <a:endParaRPr kumimoji="0" lang="de-DE" sz="1000" b="0" i="1"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endParaRPr>
          </a:p>
          <a:p>
            <a:pPr marR="0" lvl="0" algn="l" defTabSz="914400" rtl="0" eaLnBrk="1" fontAlgn="auto" latinLnBrk="0" hangingPunct="1">
              <a:lnSpc>
                <a:spcPct val="150000"/>
              </a:lnSpc>
              <a:spcBef>
                <a:spcPts val="0"/>
              </a:spcBef>
              <a:spcAft>
                <a:spcPts val="0"/>
              </a:spcAft>
              <a:buClrTx/>
              <a:buSzTx/>
              <a:tabLst/>
              <a:defRPr/>
            </a:pPr>
            <a:endParaRPr lang="de-DE" sz="1000" i="1" dirty="0">
              <a:solidFill>
                <a:prstClr val="black"/>
              </a:solidFill>
              <a:latin typeface="Arial" panose="020B0604020202020204" pitchFamily="34" charset="0"/>
              <a:ea typeface="Arial" panose="020B0604020202020204" pitchFamily="34" charset="0"/>
              <a:cs typeface="Times New Roman" panose="02020603050405020304" pitchFamily="18" charset="0"/>
            </a:endParaRPr>
          </a:p>
        </p:txBody>
      </p:sp>
      <p:sp>
        <p:nvSpPr>
          <p:cNvPr id="7" name="Textfeld 6">
            <a:extLst>
              <a:ext uri="{FF2B5EF4-FFF2-40B4-BE49-F238E27FC236}">
                <a16:creationId xmlns:a16="http://schemas.microsoft.com/office/drawing/2014/main" id="{AE1DBA03-65FD-4978-8B1F-BBE621989719}"/>
              </a:ext>
            </a:extLst>
          </p:cNvPr>
          <p:cNvSpPr txBox="1">
            <a:spLocks noChangeAspect="1"/>
          </p:cNvSpPr>
          <p:nvPr/>
        </p:nvSpPr>
        <p:spPr>
          <a:xfrm>
            <a:off x="3594723" y="3499730"/>
            <a:ext cx="3096344" cy="2880320"/>
          </a:xfrm>
          <a:prstGeom prst="rect">
            <a:avLst/>
          </a:prstGeom>
          <a:noFill/>
          <a:ln>
            <a:noFill/>
          </a:ln>
        </p:spPr>
        <p:txBody>
          <a:bodyPr wrap="square" rtlCol="0">
            <a:noAutofit/>
          </a:bodyPr>
          <a:lstStyle/>
          <a:p>
            <a:pPr marR="0" lvl="0" algn="l" defTabSz="914400" rtl="0" eaLnBrk="1" fontAlgn="auto" latinLnBrk="0" hangingPunct="1">
              <a:lnSpc>
                <a:spcPct val="150000"/>
              </a:lnSpc>
              <a:spcBef>
                <a:spcPts val="0"/>
              </a:spcBef>
              <a:spcAft>
                <a:spcPts val="0"/>
              </a:spcAft>
              <a:buClrTx/>
              <a:buSzTx/>
              <a:tabLst/>
              <a:defRPr/>
            </a:pPr>
            <a:endParaRPr kumimoji="0" lang="de-DE" sz="12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endParaRPr>
          </a:p>
          <a:p>
            <a:pPr marR="0" lvl="0" algn="ctr" defTabSz="914400" rtl="0" eaLnBrk="1" fontAlgn="auto" latinLnBrk="0" hangingPunct="1">
              <a:lnSpc>
                <a:spcPct val="150000"/>
              </a:lnSpc>
              <a:spcBef>
                <a:spcPts val="0"/>
              </a:spcBef>
              <a:spcAft>
                <a:spcPts val="0"/>
              </a:spcAft>
              <a:buClrTx/>
              <a:buSzTx/>
              <a:tabLst/>
              <a:defRPr/>
            </a:pPr>
            <a:endParaRPr kumimoji="0" lang="de-DE" sz="11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endParaRPr>
          </a:p>
          <a:p>
            <a:pPr marR="0" lvl="0" algn="ctr" defTabSz="914400" rtl="0" eaLnBrk="1" fontAlgn="auto" latinLnBrk="0" hangingPunct="1">
              <a:lnSpc>
                <a:spcPct val="150000"/>
              </a:lnSpc>
              <a:spcBef>
                <a:spcPts val="0"/>
              </a:spcBef>
              <a:spcAft>
                <a:spcPts val="0"/>
              </a:spcAft>
              <a:buClrTx/>
              <a:buSzTx/>
              <a:tabLst/>
              <a:defRPr/>
            </a:pPr>
            <a:r>
              <a:rPr kumimoji="0" lang="de-DE" sz="11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rPr>
              <a:t>Wurde dem Ausgangsobjekt etwas </a:t>
            </a:r>
            <a:r>
              <a:rPr kumimoji="0" lang="de-DE" sz="1100" b="1"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rPr>
              <a:t>hinzugefügt</a:t>
            </a:r>
            <a:r>
              <a:rPr kumimoji="0" lang="de-DE" sz="11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rPr>
              <a:t>?</a:t>
            </a:r>
          </a:p>
          <a:p>
            <a:pPr marR="0" lvl="0" algn="l" defTabSz="914400" rtl="0" eaLnBrk="1" fontAlgn="auto" latinLnBrk="0" hangingPunct="1">
              <a:lnSpc>
                <a:spcPct val="150000"/>
              </a:lnSpc>
              <a:spcBef>
                <a:spcPts val="0"/>
              </a:spcBef>
              <a:spcAft>
                <a:spcPts val="0"/>
              </a:spcAft>
              <a:buClrTx/>
              <a:buSzTx/>
              <a:tabLst/>
              <a:defRPr/>
            </a:pPr>
            <a:endParaRPr kumimoji="0" lang="de-DE" sz="11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endParaRPr>
          </a:p>
          <a:p>
            <a:pPr marR="0" lvl="0" algn="ctr" defTabSz="914400" rtl="0" eaLnBrk="1" fontAlgn="auto" latinLnBrk="0" hangingPunct="1">
              <a:lnSpc>
                <a:spcPct val="150000"/>
              </a:lnSpc>
              <a:spcBef>
                <a:spcPts val="0"/>
              </a:spcBef>
              <a:spcAft>
                <a:spcPts val="0"/>
              </a:spcAft>
              <a:buClrTx/>
              <a:buSzTx/>
              <a:tabLst/>
              <a:defRPr/>
            </a:pPr>
            <a:r>
              <a:rPr kumimoji="0" lang="de-DE" sz="11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rPr>
              <a:t> </a:t>
            </a:r>
            <a:r>
              <a:rPr kumimoji="0" lang="de-DE" sz="1100" b="0" i="1"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rPr>
              <a:t>Ja? </a:t>
            </a:r>
          </a:p>
          <a:p>
            <a:pPr marR="0" lvl="0" algn="ctr" defTabSz="914400" rtl="0" eaLnBrk="1" fontAlgn="auto" latinLnBrk="0" hangingPunct="1">
              <a:lnSpc>
                <a:spcPct val="150000"/>
              </a:lnSpc>
              <a:spcBef>
                <a:spcPts val="0"/>
              </a:spcBef>
              <a:spcAft>
                <a:spcPts val="0"/>
              </a:spcAft>
              <a:buClrTx/>
              <a:buSzTx/>
              <a:tabLst/>
              <a:defRPr/>
            </a:pPr>
            <a:r>
              <a:rPr kumimoji="0" lang="de-DE" sz="1100" b="0" i="1"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rPr>
              <a:t>Die künstlerische Strategie heißt: </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de-DE" sz="1400" b="1"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rPr>
              <a:t>Ergänzen</a:t>
            </a:r>
            <a:endParaRPr kumimoji="0" lang="de-DE" sz="1400" b="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endParaRPr>
          </a:p>
          <a:p>
            <a:pPr marR="0" lvl="0" algn="l" defTabSz="914400" rtl="0" eaLnBrk="1" fontAlgn="auto" latinLnBrk="0" hangingPunct="1">
              <a:lnSpc>
                <a:spcPct val="150000"/>
              </a:lnSpc>
              <a:spcBef>
                <a:spcPts val="0"/>
              </a:spcBef>
              <a:spcAft>
                <a:spcPts val="0"/>
              </a:spcAft>
              <a:buClrTx/>
              <a:buSzTx/>
              <a:tabLst/>
              <a:defRPr/>
            </a:pPr>
            <a:endParaRPr kumimoji="0" lang="de-DE" sz="1800" b="0" i="1"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endParaRPr>
          </a:p>
        </p:txBody>
      </p:sp>
      <p:sp>
        <p:nvSpPr>
          <p:cNvPr id="13" name="Textfeld 12">
            <a:extLst>
              <a:ext uri="{FF2B5EF4-FFF2-40B4-BE49-F238E27FC236}">
                <a16:creationId xmlns:a16="http://schemas.microsoft.com/office/drawing/2014/main" id="{9383A23A-F50F-42E5-A04F-A9D43A49A6E1}"/>
              </a:ext>
            </a:extLst>
          </p:cNvPr>
          <p:cNvSpPr txBox="1">
            <a:spLocks noChangeAspect="1"/>
          </p:cNvSpPr>
          <p:nvPr/>
        </p:nvSpPr>
        <p:spPr>
          <a:xfrm>
            <a:off x="3655955" y="6792152"/>
            <a:ext cx="3096344" cy="2880320"/>
          </a:xfrm>
          <a:prstGeom prst="rect">
            <a:avLst/>
          </a:prstGeom>
          <a:noFill/>
          <a:ln>
            <a:noFill/>
          </a:ln>
        </p:spPr>
        <p:txBody>
          <a:bodyPr wrap="square" rtlCol="0">
            <a:no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endParaRPr kumimoji="0" lang="de-DE" sz="11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endParaRPr>
          </a:p>
          <a:p>
            <a:pPr marR="0" lvl="0" algn="ctr" defTabSz="914400" rtl="0" eaLnBrk="1" fontAlgn="auto" latinLnBrk="0" hangingPunct="1">
              <a:lnSpc>
                <a:spcPct val="150000"/>
              </a:lnSpc>
              <a:spcBef>
                <a:spcPts val="0"/>
              </a:spcBef>
              <a:spcAft>
                <a:spcPts val="0"/>
              </a:spcAft>
              <a:buClrTx/>
              <a:buSzTx/>
              <a:tabLst/>
              <a:defRPr/>
            </a:pPr>
            <a:endParaRPr kumimoji="0" lang="de-DE" sz="11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endParaRPr>
          </a:p>
          <a:p>
            <a:pPr marR="0" lvl="0" algn="ctr" defTabSz="914400" rtl="0" eaLnBrk="1" fontAlgn="auto" latinLnBrk="0" hangingPunct="1">
              <a:lnSpc>
                <a:spcPct val="150000"/>
              </a:lnSpc>
              <a:spcBef>
                <a:spcPts val="0"/>
              </a:spcBef>
              <a:spcAft>
                <a:spcPts val="0"/>
              </a:spcAft>
              <a:buClrTx/>
              <a:buSzTx/>
              <a:tabLst/>
              <a:defRPr/>
            </a:pPr>
            <a:r>
              <a:rPr kumimoji="0" lang="de-DE" sz="11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rPr>
              <a:t>Wurde das Ausgangsobjekt so verändert, dass man es </a:t>
            </a:r>
            <a:r>
              <a:rPr kumimoji="0" lang="de-DE" sz="1100" b="1"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rPr>
              <a:t>neu verstehen </a:t>
            </a:r>
            <a:r>
              <a:rPr kumimoji="0" lang="de-DE" sz="11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rPr>
              <a:t>kann und </a:t>
            </a:r>
            <a:r>
              <a:rPr kumimoji="0" lang="de-DE" sz="1100" b="1"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rPr>
              <a:t>anders deuten</a:t>
            </a:r>
            <a:r>
              <a:rPr kumimoji="0" lang="de-DE" sz="11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rPr>
              <a:t> kann?</a:t>
            </a:r>
          </a:p>
          <a:p>
            <a:pPr marR="0" lvl="0" algn="l" defTabSz="914400" rtl="0" eaLnBrk="1" fontAlgn="auto" latinLnBrk="0" hangingPunct="1">
              <a:lnSpc>
                <a:spcPct val="150000"/>
              </a:lnSpc>
              <a:spcBef>
                <a:spcPts val="0"/>
              </a:spcBef>
              <a:spcAft>
                <a:spcPts val="0"/>
              </a:spcAft>
              <a:buClrTx/>
              <a:buSzTx/>
              <a:tabLst/>
              <a:defRPr/>
            </a:pPr>
            <a:endParaRPr kumimoji="0" lang="de-DE" sz="11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endParaRPr>
          </a:p>
          <a:p>
            <a:pPr marR="0" lvl="0" algn="ctr" defTabSz="914400" rtl="0" eaLnBrk="1" fontAlgn="auto" latinLnBrk="0" hangingPunct="1">
              <a:lnSpc>
                <a:spcPct val="150000"/>
              </a:lnSpc>
              <a:spcBef>
                <a:spcPts val="0"/>
              </a:spcBef>
              <a:spcAft>
                <a:spcPts val="0"/>
              </a:spcAft>
              <a:buClrTx/>
              <a:buSzTx/>
              <a:tabLst/>
              <a:defRPr/>
            </a:pPr>
            <a:r>
              <a:rPr kumimoji="0" lang="de-DE" sz="1100" b="0" i="1"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rPr>
              <a:t>Ja? </a:t>
            </a:r>
          </a:p>
          <a:p>
            <a:pPr marR="0" lvl="0" algn="ctr" defTabSz="914400" rtl="0" eaLnBrk="1" fontAlgn="auto" latinLnBrk="0" hangingPunct="1">
              <a:lnSpc>
                <a:spcPct val="150000"/>
              </a:lnSpc>
              <a:spcBef>
                <a:spcPts val="0"/>
              </a:spcBef>
              <a:spcAft>
                <a:spcPts val="0"/>
              </a:spcAft>
              <a:buClrTx/>
              <a:buSzTx/>
              <a:tabLst/>
              <a:defRPr/>
            </a:pPr>
            <a:r>
              <a:rPr kumimoji="0" lang="de-DE" sz="1100" b="0" i="1"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rPr>
              <a:t>Die künstlerische Strategie heißt</a:t>
            </a:r>
            <a:r>
              <a:rPr lang="de-DE" sz="1100" i="1" dirty="0">
                <a:solidFill>
                  <a:prstClr val="black"/>
                </a:solidFill>
                <a:latin typeface="Arial" panose="020B0604020202020204" pitchFamily="34" charset="0"/>
                <a:ea typeface="Arial" panose="020B0604020202020204" pitchFamily="34" charset="0"/>
                <a:cs typeface="Times New Roman" panose="02020603050405020304" pitchFamily="18" charset="0"/>
              </a:rPr>
              <a:t>: </a:t>
            </a:r>
            <a:r>
              <a:rPr kumimoji="0" lang="de-DE" sz="1400" b="1"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rPr>
              <a:t>Interpretieren</a:t>
            </a:r>
            <a:endParaRPr kumimoji="0" lang="de-DE" sz="1400" b="0" i="1"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15750456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lumMod val="65000"/>
          </a:schemeClr>
        </a:solidFill>
        <a:effectLst/>
      </p:bgPr>
    </p:bg>
    <p:spTree>
      <p:nvGrpSpPr>
        <p:cNvPr id="1" name=""/>
        <p:cNvGrpSpPr/>
        <p:nvPr/>
      </p:nvGrpSpPr>
      <p:grpSpPr>
        <a:xfrm>
          <a:off x="0" y="0"/>
          <a:ext cx="0" cy="0"/>
          <a:chOff x="0" y="0"/>
          <a:chExt cx="0" cy="0"/>
        </a:xfrm>
      </p:grpSpPr>
      <p:grpSp>
        <p:nvGrpSpPr>
          <p:cNvPr id="16" name="Gruppieren 15"/>
          <p:cNvGrpSpPr/>
          <p:nvPr/>
        </p:nvGrpSpPr>
        <p:grpSpPr>
          <a:xfrm>
            <a:off x="-28575" y="-9793"/>
            <a:ext cx="6915150" cy="9925586"/>
            <a:chOff x="-57150" y="-35997"/>
            <a:chExt cx="6915150" cy="9925586"/>
          </a:xfrm>
        </p:grpSpPr>
        <p:cxnSp>
          <p:nvCxnSpPr>
            <p:cNvPr id="18" name="Gerade Verbindung 17"/>
            <p:cNvCxnSpPr/>
            <p:nvPr/>
          </p:nvCxnSpPr>
          <p:spPr>
            <a:xfrm>
              <a:off x="3518188" y="-35997"/>
              <a:ext cx="0" cy="9909175"/>
            </a:xfrm>
            <a:prstGeom prst="line">
              <a:avLst/>
            </a:prstGeom>
            <a:ln>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20" name="Gerade Verbindung 19"/>
            <p:cNvCxnSpPr/>
            <p:nvPr/>
          </p:nvCxnSpPr>
          <p:spPr>
            <a:xfrm>
              <a:off x="190500" y="3286127"/>
              <a:ext cx="6667500" cy="0"/>
            </a:xfrm>
            <a:prstGeom prst="line">
              <a:avLst/>
            </a:prstGeom>
            <a:ln>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22" name="Gerade Verbindung 21"/>
            <p:cNvCxnSpPr/>
            <p:nvPr/>
          </p:nvCxnSpPr>
          <p:spPr>
            <a:xfrm>
              <a:off x="190500" y="6571231"/>
              <a:ext cx="6667500" cy="0"/>
            </a:xfrm>
            <a:prstGeom prst="line">
              <a:avLst/>
            </a:prstGeom>
            <a:ln>
              <a:solidFill>
                <a:schemeClr val="tx1"/>
              </a:solidFill>
              <a:prstDash val="dashDot"/>
            </a:ln>
          </p:spPr>
          <p:style>
            <a:lnRef idx="1">
              <a:schemeClr val="accent1"/>
            </a:lnRef>
            <a:fillRef idx="0">
              <a:schemeClr val="accent1"/>
            </a:fillRef>
            <a:effectRef idx="0">
              <a:schemeClr val="accent1"/>
            </a:effectRef>
            <a:fontRef idx="minor">
              <a:schemeClr val="tx1"/>
            </a:fontRef>
          </p:style>
        </p:cxnSp>
        <p:sp>
          <p:nvSpPr>
            <p:cNvPr id="24" name="Rechteck 23"/>
            <p:cNvSpPr/>
            <p:nvPr/>
          </p:nvSpPr>
          <p:spPr>
            <a:xfrm>
              <a:off x="400091" y="173837"/>
              <a:ext cx="2923237" cy="29232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dirty="0"/>
            </a:p>
          </p:txBody>
        </p:sp>
        <p:sp>
          <p:nvSpPr>
            <p:cNvPr id="26" name="Rechteck 25"/>
            <p:cNvSpPr/>
            <p:nvPr/>
          </p:nvSpPr>
          <p:spPr>
            <a:xfrm>
              <a:off x="392530" y="3474270"/>
              <a:ext cx="2923237" cy="29232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a:p>
          </p:txBody>
        </p:sp>
        <p:sp>
          <p:nvSpPr>
            <p:cNvPr id="28" name="Rechteck 27"/>
            <p:cNvSpPr/>
            <p:nvPr/>
          </p:nvSpPr>
          <p:spPr>
            <a:xfrm>
              <a:off x="392530" y="6790262"/>
              <a:ext cx="2923237" cy="29232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a:p>
          </p:txBody>
        </p:sp>
        <p:sp>
          <p:nvSpPr>
            <p:cNvPr id="30" name="Rechteck 29"/>
            <p:cNvSpPr/>
            <p:nvPr/>
          </p:nvSpPr>
          <p:spPr>
            <a:xfrm>
              <a:off x="3726652" y="174122"/>
              <a:ext cx="2923237" cy="29232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a:p>
          </p:txBody>
        </p:sp>
        <p:sp>
          <p:nvSpPr>
            <p:cNvPr id="31" name="Rechteck 30"/>
            <p:cNvSpPr/>
            <p:nvPr/>
          </p:nvSpPr>
          <p:spPr>
            <a:xfrm>
              <a:off x="-57150" y="-35997"/>
              <a:ext cx="247650" cy="9925586"/>
            </a:xfrm>
            <a:prstGeom prst="rect">
              <a:avLst/>
            </a:prstGeom>
            <a:solidFill>
              <a:schemeClr val="bg1"/>
            </a:solidFill>
            <a:ln w="6350">
              <a:solidFill>
                <a:schemeClr val="tx1"/>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a:p>
          </p:txBody>
        </p:sp>
        <p:sp>
          <p:nvSpPr>
            <p:cNvPr id="32" name="Rechteck 31"/>
            <p:cNvSpPr/>
            <p:nvPr/>
          </p:nvSpPr>
          <p:spPr>
            <a:xfrm>
              <a:off x="3713934" y="3484887"/>
              <a:ext cx="2923237" cy="29232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a:p>
          </p:txBody>
        </p:sp>
        <p:sp>
          <p:nvSpPr>
            <p:cNvPr id="33" name="Rechteck 32"/>
            <p:cNvSpPr/>
            <p:nvPr/>
          </p:nvSpPr>
          <p:spPr>
            <a:xfrm>
              <a:off x="3722953" y="6779244"/>
              <a:ext cx="2923237" cy="29232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a:p>
          </p:txBody>
        </p:sp>
      </p:grpSp>
      <p:sp>
        <p:nvSpPr>
          <p:cNvPr id="19" name="Textfeld 18">
            <a:extLst>
              <a:ext uri="{FF2B5EF4-FFF2-40B4-BE49-F238E27FC236}">
                <a16:creationId xmlns:a16="http://schemas.microsoft.com/office/drawing/2014/main" id="{95E36769-C8BB-404F-B4B3-D6B907497364}"/>
              </a:ext>
            </a:extLst>
          </p:cNvPr>
          <p:cNvSpPr txBox="1">
            <a:spLocks noChangeAspect="1"/>
          </p:cNvSpPr>
          <p:nvPr/>
        </p:nvSpPr>
        <p:spPr>
          <a:xfrm>
            <a:off x="415425" y="234113"/>
            <a:ext cx="2952328" cy="2880320"/>
          </a:xfrm>
          <a:prstGeom prst="rect">
            <a:avLst/>
          </a:prstGeom>
          <a:solidFill>
            <a:schemeClr val="bg1"/>
          </a:solidFill>
        </p:spPr>
        <p:txBody>
          <a:bodyPr wrap="square" rtlCol="0">
            <a:noAutofit/>
          </a:bodyPr>
          <a:lstStyle/>
          <a:p>
            <a:pPr algn="ctr"/>
            <a:r>
              <a:rPr lang="de-DE" b="1" dirty="0">
                <a:solidFill>
                  <a:schemeClr val="bg1">
                    <a:lumMod val="50000"/>
                  </a:schemeClr>
                </a:solidFill>
                <a:latin typeface="Arial" panose="020B0604020202020204" pitchFamily="34" charset="0"/>
                <a:cs typeface="Arial" panose="020B0604020202020204" pitchFamily="34" charset="0"/>
              </a:rPr>
              <a:t>Wirkung</a:t>
            </a:r>
          </a:p>
          <a:p>
            <a:pPr algn="ctr"/>
            <a:endParaRPr lang="de-DE" dirty="0">
              <a:latin typeface="Arial" panose="020B0604020202020204" pitchFamily="34" charset="0"/>
              <a:cs typeface="Arial" panose="020B0604020202020204" pitchFamily="34" charset="0"/>
            </a:endParaRPr>
          </a:p>
          <a:p>
            <a:pPr algn="ctr"/>
            <a:endParaRPr lang="de-DE" dirty="0">
              <a:latin typeface="Arial" panose="020B0604020202020204" pitchFamily="34" charset="0"/>
              <a:cs typeface="Arial" panose="020B0604020202020204" pitchFamily="34" charset="0"/>
            </a:endParaRPr>
          </a:p>
          <a:p>
            <a:pPr algn="ctr"/>
            <a:r>
              <a:rPr lang="de-DE" sz="2800" b="1" dirty="0">
                <a:latin typeface="Arial" panose="020B0604020202020204" pitchFamily="34" charset="0"/>
                <a:cs typeface="Arial" panose="020B0604020202020204" pitchFamily="34" charset="0"/>
              </a:rPr>
              <a:t>Wie wirkt das Kunstwerk auf </a:t>
            </a:r>
          </a:p>
          <a:p>
            <a:pPr algn="ctr"/>
            <a:r>
              <a:rPr lang="de-DE" sz="2800" b="1" dirty="0">
                <a:latin typeface="Arial" panose="020B0604020202020204" pitchFamily="34" charset="0"/>
                <a:cs typeface="Arial" panose="020B0604020202020204" pitchFamily="34" charset="0"/>
              </a:rPr>
              <a:t> dich?</a:t>
            </a:r>
          </a:p>
        </p:txBody>
      </p:sp>
      <p:sp>
        <p:nvSpPr>
          <p:cNvPr id="29" name="Textfeld 28">
            <a:extLst>
              <a:ext uri="{FF2B5EF4-FFF2-40B4-BE49-F238E27FC236}">
                <a16:creationId xmlns:a16="http://schemas.microsoft.com/office/drawing/2014/main" id="{8F661D8D-36D7-4D2A-B422-68ED5B46DED7}"/>
              </a:ext>
            </a:extLst>
          </p:cNvPr>
          <p:cNvSpPr txBox="1">
            <a:spLocks noChangeAspect="1"/>
          </p:cNvSpPr>
          <p:nvPr/>
        </p:nvSpPr>
        <p:spPr>
          <a:xfrm>
            <a:off x="3762993" y="282633"/>
            <a:ext cx="2870563" cy="2801504"/>
          </a:xfrm>
          <a:prstGeom prst="rect">
            <a:avLst/>
          </a:prstGeom>
          <a:solidFill>
            <a:schemeClr val="bg1"/>
          </a:solidFill>
        </p:spPr>
        <p:txBody>
          <a:bodyPr wrap="square" rtlCol="0">
            <a:noAutofit/>
          </a:bodyPr>
          <a:lstStyle/>
          <a:p>
            <a:pPr marL="171450" marR="0" lvl="0" indent="-1714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de-DE" sz="1100" b="0" i="0" u="none" strike="noStrike" kern="1200" cap="none" spc="0" normalizeH="0" baseline="0" noProof="0" dirty="0">
                <a:ln>
                  <a:noFill/>
                </a:ln>
                <a:solidFill>
                  <a:prstClr val="black"/>
                </a:solidFill>
                <a:effectLst/>
                <a:uLnTx/>
                <a:uFillTx/>
                <a:latin typeface="Calibri"/>
                <a:ea typeface="Arial" panose="020B0604020202020204" pitchFamily="34" charset="0"/>
                <a:cs typeface="Times New Roman" panose="02020603050405020304" pitchFamily="18" charset="0"/>
              </a:rPr>
              <a:t>Ich betrachte das Kunstwerk und </a:t>
            </a:r>
            <a:r>
              <a:rPr kumimoji="0" lang="de-DE" sz="1100" b="1" i="0" u="none" strike="noStrike" kern="1200" cap="none" spc="0" normalizeH="0" baseline="0" noProof="0" dirty="0">
                <a:ln>
                  <a:noFill/>
                </a:ln>
                <a:solidFill>
                  <a:prstClr val="black"/>
                </a:solidFill>
                <a:effectLst/>
                <a:uLnTx/>
                <a:uFillTx/>
                <a:latin typeface="Calibri"/>
                <a:ea typeface="Arial" panose="020B0604020202020204" pitchFamily="34" charset="0"/>
                <a:cs typeface="Times New Roman" panose="02020603050405020304" pitchFamily="18" charset="0"/>
              </a:rPr>
              <a:t>sehe</a:t>
            </a:r>
            <a:r>
              <a:rPr kumimoji="0" lang="de-DE" sz="1100" b="0" i="0" u="none" strike="noStrike" kern="1200" cap="none" spc="0" normalizeH="0" baseline="0" noProof="0" dirty="0">
                <a:ln>
                  <a:noFill/>
                </a:ln>
                <a:solidFill>
                  <a:prstClr val="black"/>
                </a:solidFill>
                <a:effectLst/>
                <a:uLnTx/>
                <a:uFillTx/>
                <a:latin typeface="Calibri"/>
                <a:ea typeface="Arial" panose="020B0604020202020204" pitchFamily="34" charset="0"/>
                <a:cs typeface="Times New Roman" panose="02020603050405020304" pitchFamily="18" charset="0"/>
              </a:rPr>
              <a:t> … </a:t>
            </a:r>
          </a:p>
          <a:p>
            <a:pPr marL="171450" marR="0" lvl="0" indent="-1714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de-DE" sz="1100" b="0" i="0" u="none" strike="noStrike" kern="1200" cap="none" spc="0" normalizeH="0" baseline="0" noProof="0" dirty="0">
                <a:ln>
                  <a:noFill/>
                </a:ln>
                <a:solidFill>
                  <a:prstClr val="black"/>
                </a:solidFill>
                <a:effectLst/>
                <a:uLnTx/>
                <a:uFillTx/>
                <a:latin typeface="Calibri"/>
                <a:ea typeface="Arial" panose="020B0604020202020204" pitchFamily="34" charset="0"/>
                <a:cs typeface="Times New Roman" panose="02020603050405020304" pitchFamily="18" charset="0"/>
              </a:rPr>
              <a:t>Ich betrachte das Kunstwerk und </a:t>
            </a:r>
            <a:r>
              <a:rPr kumimoji="0" lang="de-DE" sz="1100" b="1" i="0" u="none" strike="noStrike" kern="1200" cap="none" spc="0" normalizeH="0" baseline="0" noProof="0" dirty="0">
                <a:ln>
                  <a:noFill/>
                </a:ln>
                <a:solidFill>
                  <a:prstClr val="black"/>
                </a:solidFill>
                <a:effectLst/>
                <a:uLnTx/>
                <a:uFillTx/>
                <a:latin typeface="Calibri"/>
                <a:ea typeface="Arial" panose="020B0604020202020204" pitchFamily="34" charset="0"/>
                <a:cs typeface="Times New Roman" panose="02020603050405020304" pitchFamily="18" charset="0"/>
              </a:rPr>
              <a:t>denke</a:t>
            </a:r>
            <a:r>
              <a:rPr kumimoji="0" lang="de-DE" sz="1100" b="0" i="0" u="none" strike="noStrike" kern="1200" cap="none" spc="0" normalizeH="0" baseline="0" noProof="0" dirty="0">
                <a:ln>
                  <a:noFill/>
                </a:ln>
                <a:solidFill>
                  <a:prstClr val="black"/>
                </a:solidFill>
                <a:effectLst/>
                <a:uLnTx/>
                <a:uFillTx/>
                <a:latin typeface="Calibri"/>
                <a:ea typeface="Arial" panose="020B0604020202020204" pitchFamily="34" charset="0"/>
                <a:cs typeface="Times New Roman" panose="02020603050405020304" pitchFamily="18" charset="0"/>
              </a:rPr>
              <a:t> oder </a:t>
            </a:r>
            <a:r>
              <a:rPr kumimoji="0" lang="de-DE" sz="1100" b="1" i="0" u="none" strike="noStrike" kern="1200" cap="none" spc="0" normalizeH="0" baseline="0" noProof="0" dirty="0">
                <a:ln>
                  <a:noFill/>
                </a:ln>
                <a:solidFill>
                  <a:prstClr val="black"/>
                </a:solidFill>
                <a:effectLst/>
                <a:uLnTx/>
                <a:uFillTx/>
                <a:latin typeface="Calibri"/>
                <a:ea typeface="Arial" panose="020B0604020202020204" pitchFamily="34" charset="0"/>
                <a:cs typeface="Times New Roman" panose="02020603050405020304" pitchFamily="18" charset="0"/>
              </a:rPr>
              <a:t>erinnere</a:t>
            </a:r>
            <a:r>
              <a:rPr kumimoji="0" lang="de-DE" sz="1100" b="0" i="0" u="none" strike="noStrike" kern="1200" cap="none" spc="0" normalizeH="0" baseline="0" noProof="0" dirty="0">
                <a:ln>
                  <a:noFill/>
                </a:ln>
                <a:solidFill>
                  <a:prstClr val="black"/>
                </a:solidFill>
                <a:effectLst/>
                <a:uLnTx/>
                <a:uFillTx/>
                <a:latin typeface="Calibri"/>
                <a:ea typeface="Arial" panose="020B0604020202020204" pitchFamily="34" charset="0"/>
                <a:cs typeface="Times New Roman" panose="02020603050405020304" pitchFamily="18" charset="0"/>
              </a:rPr>
              <a:t> mich an… </a:t>
            </a:r>
          </a:p>
          <a:p>
            <a:pPr marL="171450" marR="0" lvl="0" indent="-1714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de-DE" sz="1100" b="0" i="0" u="none" strike="noStrike" kern="1200" cap="none" spc="0" normalizeH="0" baseline="0" noProof="0" dirty="0">
                <a:ln>
                  <a:noFill/>
                </a:ln>
                <a:solidFill>
                  <a:prstClr val="black"/>
                </a:solidFill>
                <a:effectLst/>
                <a:uLnTx/>
                <a:uFillTx/>
                <a:latin typeface="Calibri"/>
                <a:ea typeface="Arial" panose="020B0604020202020204" pitchFamily="34" charset="0"/>
                <a:cs typeface="Times New Roman" panose="02020603050405020304" pitchFamily="18" charset="0"/>
              </a:rPr>
              <a:t>Ich betrachte das Kunstwerk und </a:t>
            </a:r>
            <a:r>
              <a:rPr kumimoji="0" lang="de-DE" sz="1100" b="1" i="0" u="none" strike="noStrike" kern="1200" cap="none" spc="0" normalizeH="0" baseline="0" noProof="0" dirty="0">
                <a:ln>
                  <a:noFill/>
                </a:ln>
                <a:solidFill>
                  <a:prstClr val="black"/>
                </a:solidFill>
                <a:effectLst/>
                <a:uLnTx/>
                <a:uFillTx/>
                <a:latin typeface="Calibri"/>
                <a:ea typeface="Arial" panose="020B0604020202020204" pitchFamily="34" charset="0"/>
                <a:cs typeface="Times New Roman" panose="02020603050405020304" pitchFamily="18" charset="0"/>
              </a:rPr>
              <a:t>stelle mir vor</a:t>
            </a:r>
            <a:r>
              <a:rPr kumimoji="0" lang="de-DE" sz="1100" b="0" i="0" u="none" strike="noStrike" kern="1200" cap="none" spc="0" normalizeH="0" baseline="0" noProof="0" dirty="0">
                <a:ln>
                  <a:noFill/>
                </a:ln>
                <a:solidFill>
                  <a:prstClr val="black"/>
                </a:solidFill>
                <a:effectLst/>
                <a:uLnTx/>
                <a:uFillTx/>
                <a:latin typeface="Calibri"/>
                <a:ea typeface="Arial" panose="020B0604020202020204" pitchFamily="34" charset="0"/>
                <a:cs typeface="Times New Roman" panose="02020603050405020304" pitchFamily="18" charset="0"/>
              </a:rPr>
              <a:t>, dass… </a:t>
            </a:r>
          </a:p>
          <a:p>
            <a:pPr marL="171450" marR="0" lvl="0" indent="-1714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de-DE" sz="1100" b="0" i="0" u="none" strike="noStrike" kern="1200" cap="none" spc="0" normalizeH="0" baseline="0" noProof="0" dirty="0">
                <a:ln>
                  <a:noFill/>
                </a:ln>
                <a:solidFill>
                  <a:prstClr val="black"/>
                </a:solidFill>
                <a:effectLst/>
                <a:uLnTx/>
                <a:uFillTx/>
                <a:latin typeface="Calibri"/>
                <a:ea typeface="Arial" panose="020B0604020202020204" pitchFamily="34" charset="0"/>
                <a:cs typeface="Times New Roman" panose="02020603050405020304" pitchFamily="18" charset="0"/>
              </a:rPr>
              <a:t>Ich stehe in </a:t>
            </a:r>
            <a:r>
              <a:rPr lang="de-DE" sz="1100" dirty="0">
                <a:solidFill>
                  <a:prstClr val="black"/>
                </a:solidFill>
                <a:latin typeface="Calibri"/>
                <a:ea typeface="Arial" panose="020B0604020202020204" pitchFamily="34" charset="0"/>
                <a:cs typeface="Times New Roman" panose="02020603050405020304" pitchFamily="18" charset="0"/>
              </a:rPr>
              <a:t>Gedanken </a:t>
            </a:r>
            <a:r>
              <a:rPr kumimoji="0" lang="de-DE" sz="1100" b="0" i="0" u="none" strike="noStrike" kern="1200" cap="none" spc="0" normalizeH="0" baseline="0" noProof="0" dirty="0">
                <a:ln>
                  <a:noFill/>
                </a:ln>
                <a:solidFill>
                  <a:prstClr val="black"/>
                </a:solidFill>
                <a:effectLst/>
                <a:uLnTx/>
                <a:uFillTx/>
                <a:latin typeface="Calibri"/>
                <a:ea typeface="Arial" panose="020B0604020202020204" pitchFamily="34" charset="0"/>
                <a:cs typeface="Times New Roman" panose="02020603050405020304" pitchFamily="18" charset="0"/>
              </a:rPr>
              <a:t>vor dem Kunstwerk und  </a:t>
            </a:r>
            <a:r>
              <a:rPr kumimoji="0" lang="de-DE" sz="1100" b="1" i="0" u="none" strike="noStrike" kern="1200" cap="none" spc="0" normalizeH="0" baseline="0" noProof="0" dirty="0">
                <a:ln>
                  <a:noFill/>
                </a:ln>
                <a:solidFill>
                  <a:prstClr val="black"/>
                </a:solidFill>
                <a:effectLst/>
                <a:uLnTx/>
                <a:uFillTx/>
                <a:latin typeface="Calibri"/>
                <a:ea typeface="Arial" panose="020B0604020202020204" pitchFamily="34" charset="0"/>
                <a:cs typeface="Times New Roman" panose="02020603050405020304" pitchFamily="18" charset="0"/>
              </a:rPr>
              <a:t>höre</a:t>
            </a:r>
            <a:r>
              <a:rPr kumimoji="0" lang="de-DE" sz="1100" b="0" i="0" u="none" strike="noStrike" kern="1200" cap="none" spc="0" normalizeH="0" baseline="0" noProof="0" dirty="0">
                <a:ln>
                  <a:noFill/>
                </a:ln>
                <a:solidFill>
                  <a:prstClr val="black"/>
                </a:solidFill>
                <a:effectLst/>
                <a:uLnTx/>
                <a:uFillTx/>
                <a:latin typeface="Calibri"/>
                <a:ea typeface="Arial" panose="020B0604020202020204" pitchFamily="34" charset="0"/>
                <a:cs typeface="Times New Roman" panose="02020603050405020304" pitchFamily="18" charset="0"/>
              </a:rPr>
              <a:t>…</a:t>
            </a:r>
          </a:p>
          <a:p>
            <a:pPr marL="171450" marR="0" lvl="0" indent="-1714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de-DE" sz="1100" b="0" i="0" u="none" strike="noStrike" kern="1200" cap="none" spc="0" normalizeH="0" baseline="0" noProof="0" dirty="0">
                <a:ln>
                  <a:noFill/>
                </a:ln>
                <a:solidFill>
                  <a:prstClr val="black"/>
                </a:solidFill>
                <a:effectLst/>
                <a:uLnTx/>
                <a:uFillTx/>
                <a:latin typeface="Calibri"/>
                <a:ea typeface="Arial" panose="020B0604020202020204" pitchFamily="34" charset="0"/>
                <a:cs typeface="Times New Roman" panose="02020603050405020304" pitchFamily="18" charset="0"/>
              </a:rPr>
              <a:t>Ich stehe in Gedanken vor dem Kunstwerk und </a:t>
            </a:r>
            <a:r>
              <a:rPr kumimoji="0" lang="de-DE" sz="1100" b="1" i="0" u="none" strike="noStrike" kern="1200" cap="none" spc="0" normalizeH="0" baseline="0" noProof="0" dirty="0">
                <a:ln>
                  <a:noFill/>
                </a:ln>
                <a:solidFill>
                  <a:prstClr val="black"/>
                </a:solidFill>
                <a:effectLst/>
                <a:uLnTx/>
                <a:uFillTx/>
                <a:latin typeface="Calibri"/>
                <a:ea typeface="Arial" panose="020B0604020202020204" pitchFamily="34" charset="0"/>
                <a:cs typeface="Times New Roman" panose="02020603050405020304" pitchFamily="18" charset="0"/>
              </a:rPr>
              <a:t>rieche</a:t>
            </a:r>
            <a:r>
              <a:rPr kumimoji="0" lang="de-DE" sz="1100" b="0" i="0" u="none" strike="noStrike" kern="1200" cap="none" spc="0" normalizeH="0" baseline="0" noProof="0" dirty="0">
                <a:ln>
                  <a:noFill/>
                </a:ln>
                <a:solidFill>
                  <a:prstClr val="black"/>
                </a:solidFill>
                <a:effectLst/>
                <a:uLnTx/>
                <a:uFillTx/>
                <a:latin typeface="Calibri"/>
                <a:ea typeface="Arial" panose="020B0604020202020204" pitchFamily="34" charset="0"/>
                <a:cs typeface="Times New Roman" panose="02020603050405020304" pitchFamily="18" charset="0"/>
              </a:rPr>
              <a:t> …</a:t>
            </a:r>
          </a:p>
          <a:p>
            <a:pPr marL="171450" marR="0" lvl="0" indent="-1714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de-DE" sz="1100" b="0" i="0" u="none" strike="noStrike" kern="1200" cap="none" spc="0" normalizeH="0" baseline="0" noProof="0" dirty="0">
                <a:ln>
                  <a:noFill/>
                </a:ln>
                <a:solidFill>
                  <a:prstClr val="black"/>
                </a:solidFill>
                <a:effectLst/>
                <a:uLnTx/>
                <a:uFillTx/>
                <a:latin typeface="Calibri"/>
                <a:ea typeface="Arial" panose="020B0604020202020204" pitchFamily="34" charset="0"/>
                <a:cs typeface="Times New Roman" panose="02020603050405020304" pitchFamily="18" charset="0"/>
              </a:rPr>
              <a:t>Ich stehe in Gedanken vor dem Kunstwerk, </a:t>
            </a:r>
            <a:r>
              <a:rPr kumimoji="0" lang="de-DE" sz="1100" i="0" u="none" strike="noStrike" kern="1200" cap="none" spc="0" normalizeH="0" baseline="0" noProof="0" dirty="0">
                <a:ln>
                  <a:noFill/>
                </a:ln>
                <a:solidFill>
                  <a:prstClr val="black"/>
                </a:solidFill>
                <a:effectLst/>
                <a:uLnTx/>
                <a:uFillTx/>
                <a:latin typeface="Calibri"/>
                <a:ea typeface="Arial" panose="020B0604020202020204" pitchFamily="34" charset="0"/>
                <a:cs typeface="Times New Roman" panose="02020603050405020304" pitchFamily="18" charset="0"/>
              </a:rPr>
              <a:t>berühre</a:t>
            </a:r>
            <a:r>
              <a:rPr kumimoji="0" lang="de-DE" sz="1100" b="0" i="0" u="none" strike="noStrike" kern="1200" cap="none" spc="0" normalizeH="0" baseline="0" noProof="0" dirty="0">
                <a:ln>
                  <a:noFill/>
                </a:ln>
                <a:solidFill>
                  <a:prstClr val="black"/>
                </a:solidFill>
                <a:effectLst/>
                <a:uLnTx/>
                <a:uFillTx/>
                <a:latin typeface="Calibri"/>
                <a:ea typeface="Arial" panose="020B0604020202020204" pitchFamily="34" charset="0"/>
                <a:cs typeface="Times New Roman" panose="02020603050405020304" pitchFamily="18" charset="0"/>
              </a:rPr>
              <a:t> es und </a:t>
            </a:r>
            <a:r>
              <a:rPr kumimoji="0" lang="de-DE" sz="1100" b="1" i="0" u="none" strike="noStrike" kern="1200" cap="none" spc="0" normalizeH="0" baseline="0" noProof="0" dirty="0">
                <a:ln>
                  <a:noFill/>
                </a:ln>
                <a:solidFill>
                  <a:prstClr val="black"/>
                </a:solidFill>
                <a:effectLst/>
                <a:uLnTx/>
                <a:uFillTx/>
                <a:latin typeface="Calibri"/>
                <a:ea typeface="Arial" panose="020B0604020202020204" pitchFamily="34" charset="0"/>
                <a:cs typeface="Times New Roman" panose="02020603050405020304" pitchFamily="18" charset="0"/>
              </a:rPr>
              <a:t>fühle</a:t>
            </a:r>
            <a:r>
              <a:rPr kumimoji="0" lang="de-DE" sz="1100" b="0" i="0" u="none" strike="noStrike" kern="1200" cap="none" spc="0" normalizeH="0" baseline="0" noProof="0" dirty="0">
                <a:ln>
                  <a:noFill/>
                </a:ln>
                <a:solidFill>
                  <a:prstClr val="black"/>
                </a:solidFill>
                <a:effectLst/>
                <a:uLnTx/>
                <a:uFillTx/>
                <a:latin typeface="Calibri"/>
                <a:ea typeface="Arial" panose="020B0604020202020204" pitchFamily="34" charset="0"/>
                <a:cs typeface="Times New Roman" panose="02020603050405020304" pitchFamily="18" charset="0"/>
              </a:rPr>
              <a:t>…</a:t>
            </a:r>
          </a:p>
        </p:txBody>
      </p:sp>
      <p:sp>
        <p:nvSpPr>
          <p:cNvPr id="23" name="Textfeld 22">
            <a:extLst>
              <a:ext uri="{FF2B5EF4-FFF2-40B4-BE49-F238E27FC236}">
                <a16:creationId xmlns:a16="http://schemas.microsoft.com/office/drawing/2014/main" id="{CE799DEF-5285-402C-BA5B-42AF4D0A4323}"/>
              </a:ext>
            </a:extLst>
          </p:cNvPr>
          <p:cNvSpPr txBox="1">
            <a:spLocks noChangeAspect="1"/>
          </p:cNvSpPr>
          <p:nvPr/>
        </p:nvSpPr>
        <p:spPr>
          <a:xfrm>
            <a:off x="426544" y="3510140"/>
            <a:ext cx="2931798" cy="2880320"/>
          </a:xfrm>
          <a:prstGeom prst="rect">
            <a:avLst/>
          </a:prstGeom>
          <a:solidFill>
            <a:schemeClr val="bg1"/>
          </a:solidFill>
        </p:spPr>
        <p:txBody>
          <a:bodyPr wrap="square" rtlCol="0">
            <a:noAutofit/>
          </a:bodyPr>
          <a:lstStyle/>
          <a:p>
            <a:pPr algn="ctr"/>
            <a:r>
              <a:rPr lang="de-DE" b="1" dirty="0">
                <a:solidFill>
                  <a:schemeClr val="bg1">
                    <a:lumMod val="50000"/>
                  </a:schemeClr>
                </a:solidFill>
                <a:latin typeface="Arial" panose="020B0604020202020204" pitchFamily="34" charset="0"/>
                <a:cs typeface="Arial" panose="020B0604020202020204" pitchFamily="34" charset="0"/>
              </a:rPr>
              <a:t>Beschreibung</a:t>
            </a:r>
          </a:p>
          <a:p>
            <a:pPr algn="ctr"/>
            <a:endParaRPr lang="de-DE" dirty="0">
              <a:latin typeface="Arial" panose="020B0604020202020204" pitchFamily="34" charset="0"/>
              <a:cs typeface="Arial" panose="020B0604020202020204" pitchFamily="34" charset="0"/>
            </a:endParaRPr>
          </a:p>
          <a:p>
            <a:pPr algn="ctr"/>
            <a:endParaRPr lang="de-DE" sz="2800" b="1" dirty="0">
              <a:latin typeface="Arial" panose="020B0604020202020204" pitchFamily="34" charset="0"/>
              <a:cs typeface="Arial" panose="020B0604020202020204" pitchFamily="34" charset="0"/>
            </a:endParaRPr>
          </a:p>
          <a:p>
            <a:pPr algn="ctr"/>
            <a:r>
              <a:rPr lang="de-DE" sz="2800" b="1" dirty="0">
                <a:latin typeface="Arial" panose="020B0604020202020204" pitchFamily="34" charset="0"/>
                <a:cs typeface="Arial" panose="020B0604020202020204" pitchFamily="34" charset="0"/>
              </a:rPr>
              <a:t>Beschreibung des Kunstwerks</a:t>
            </a:r>
            <a:endParaRPr lang="de-DE" b="1" dirty="0">
              <a:latin typeface="Arial" panose="020B0604020202020204" pitchFamily="34" charset="0"/>
              <a:cs typeface="Arial" panose="020B0604020202020204" pitchFamily="34" charset="0"/>
            </a:endParaRPr>
          </a:p>
        </p:txBody>
      </p:sp>
      <p:sp>
        <p:nvSpPr>
          <p:cNvPr id="21" name="Textfeld 20">
            <a:extLst>
              <a:ext uri="{FF2B5EF4-FFF2-40B4-BE49-F238E27FC236}">
                <a16:creationId xmlns:a16="http://schemas.microsoft.com/office/drawing/2014/main" id="{A60C36A0-8F99-4A6F-9D41-E1922083892F}"/>
              </a:ext>
            </a:extLst>
          </p:cNvPr>
          <p:cNvSpPr txBox="1">
            <a:spLocks noChangeAspect="1"/>
          </p:cNvSpPr>
          <p:nvPr/>
        </p:nvSpPr>
        <p:spPr>
          <a:xfrm>
            <a:off x="3762993" y="3524650"/>
            <a:ext cx="2853938" cy="2880320"/>
          </a:xfrm>
          <a:prstGeom prst="rect">
            <a:avLst/>
          </a:prstGeom>
          <a:solidFill>
            <a:schemeClr val="bg1"/>
          </a:solidFill>
        </p:spPr>
        <p:txBody>
          <a:bodyPr wrap="square" rtlCol="0">
            <a:noAutofit/>
          </a:bodyPr>
          <a:lstStyle/>
          <a:p>
            <a:pPr marL="171450" marR="0" lvl="0" indent="-1714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endParaRPr lang="de-DE" sz="1100" dirty="0">
              <a:solidFill>
                <a:prstClr val="black"/>
              </a:solidFill>
              <a:latin typeface="Calibri"/>
              <a:ea typeface="Arial" panose="020B0604020202020204" pitchFamily="34" charset="0"/>
              <a:cs typeface="Arial" panose="020B0604020202020204" pitchFamily="34" charset="0"/>
            </a:endParaRPr>
          </a:p>
          <a:p>
            <a:pPr marL="171450" marR="0" lvl="0" indent="-1714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endParaRPr lang="de-DE" sz="1100" dirty="0">
              <a:solidFill>
                <a:prstClr val="black"/>
              </a:solidFill>
              <a:latin typeface="Calibri"/>
              <a:ea typeface="Arial" panose="020B0604020202020204" pitchFamily="34" charset="0"/>
              <a:cs typeface="Arial" panose="020B0604020202020204" pitchFamily="34" charset="0"/>
            </a:endParaRPr>
          </a:p>
          <a:p>
            <a:pPr marL="171450" marR="0" lvl="0" indent="-1714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de-DE" sz="1100" b="0" i="0" u="none" strike="noStrike" kern="1200" cap="none" spc="0" normalizeH="0" baseline="0" noProof="0" dirty="0">
                <a:ln>
                  <a:noFill/>
                </a:ln>
                <a:solidFill>
                  <a:prstClr val="black"/>
                </a:solidFill>
                <a:effectLst/>
                <a:uLnTx/>
                <a:uFillTx/>
                <a:latin typeface="Calibri"/>
                <a:ea typeface="Arial" panose="020B0604020202020204" pitchFamily="34" charset="0"/>
                <a:cs typeface="Arial" panose="020B0604020202020204" pitchFamily="34" charset="0"/>
              </a:rPr>
              <a:t>Ich betrachte das Kunstwerk </a:t>
            </a:r>
            <a:r>
              <a:rPr lang="de-DE" sz="1100" dirty="0">
                <a:solidFill>
                  <a:prstClr val="black"/>
                </a:solidFill>
                <a:latin typeface="Calibri"/>
                <a:ea typeface="Arial" panose="020B0604020202020204" pitchFamily="34" charset="0"/>
                <a:cs typeface="Arial" panose="020B0604020202020204" pitchFamily="34" charset="0"/>
              </a:rPr>
              <a:t>und</a:t>
            </a:r>
            <a:r>
              <a:rPr kumimoji="0" lang="de-DE" sz="1100" b="0" i="0" u="none" strike="noStrike" kern="1200" cap="none" spc="0" normalizeH="0" baseline="0" noProof="0" dirty="0">
                <a:ln>
                  <a:noFill/>
                </a:ln>
                <a:solidFill>
                  <a:prstClr val="black"/>
                </a:solidFill>
                <a:effectLst/>
                <a:uLnTx/>
                <a:uFillTx/>
                <a:latin typeface="Calibri"/>
                <a:ea typeface="Arial" panose="020B0604020202020204" pitchFamily="34" charset="0"/>
                <a:cs typeface="Arial" panose="020B0604020202020204" pitchFamily="34" charset="0"/>
              </a:rPr>
              <a:t> </a:t>
            </a:r>
            <a:r>
              <a:rPr kumimoji="0" lang="de-DE" sz="1100" b="1" i="0" u="none" strike="noStrike" kern="1200" cap="none" spc="0" normalizeH="0" baseline="0" noProof="0" dirty="0">
                <a:ln>
                  <a:noFill/>
                </a:ln>
                <a:solidFill>
                  <a:prstClr val="black"/>
                </a:solidFill>
                <a:effectLst/>
                <a:uLnTx/>
                <a:uFillTx/>
                <a:latin typeface="Calibri"/>
                <a:ea typeface="Arial" panose="020B0604020202020204" pitchFamily="34" charset="0"/>
                <a:cs typeface="Arial" panose="020B0604020202020204" pitchFamily="34" charset="0"/>
              </a:rPr>
              <a:t>erkenne</a:t>
            </a:r>
            <a:r>
              <a:rPr kumimoji="0" lang="de-DE" sz="1100" b="0" i="0" u="none" strike="noStrike" kern="1200" cap="none" spc="0" normalizeH="0" baseline="0" noProof="0" dirty="0">
                <a:ln>
                  <a:noFill/>
                </a:ln>
                <a:solidFill>
                  <a:prstClr val="black"/>
                </a:solidFill>
                <a:effectLst/>
                <a:uLnTx/>
                <a:uFillTx/>
                <a:latin typeface="Calibri"/>
                <a:ea typeface="Arial" panose="020B0604020202020204" pitchFamily="34" charset="0"/>
                <a:cs typeface="Arial" panose="020B0604020202020204" pitchFamily="34" charset="0"/>
              </a:rPr>
              <a:t>… </a:t>
            </a:r>
            <a:endParaRPr kumimoji="0" lang="de-DE" sz="1100" b="0" i="0" u="none" strike="noStrike" kern="1200" cap="none" spc="0" normalizeH="0" baseline="0" noProof="0" dirty="0">
              <a:ln>
                <a:noFill/>
              </a:ln>
              <a:solidFill>
                <a:prstClr val="black"/>
              </a:solidFill>
              <a:effectLst/>
              <a:uLnTx/>
              <a:uFillTx/>
              <a:latin typeface="Calibri"/>
              <a:ea typeface="Arial" panose="020B0604020202020204" pitchFamily="34" charset="0"/>
              <a:cs typeface="Times New Roman" panose="02020603050405020304" pitchFamily="18" charset="0"/>
            </a:endParaRPr>
          </a:p>
          <a:p>
            <a:pPr marL="171450" marR="0" lvl="0" indent="-1714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de-DE" sz="1100" b="0" i="0" u="none" strike="noStrike" kern="1200" cap="none" spc="0" normalizeH="0" baseline="0" noProof="0" dirty="0">
                <a:ln>
                  <a:noFill/>
                </a:ln>
                <a:solidFill>
                  <a:prstClr val="black"/>
                </a:solidFill>
                <a:effectLst/>
                <a:uLnTx/>
                <a:uFillTx/>
                <a:latin typeface="Calibri"/>
                <a:ea typeface="Arial" panose="020B0604020202020204" pitchFamily="34" charset="0"/>
                <a:cs typeface="Arial" panose="020B0604020202020204" pitchFamily="34" charset="0"/>
              </a:rPr>
              <a:t>Das Kunstwerk wird </a:t>
            </a:r>
            <a:r>
              <a:rPr kumimoji="0" lang="de-DE" sz="1100" b="1" i="0" u="none" strike="noStrike" kern="1200" cap="none" spc="0" normalizeH="0" baseline="0" noProof="0" dirty="0">
                <a:ln>
                  <a:noFill/>
                </a:ln>
                <a:solidFill>
                  <a:prstClr val="black"/>
                </a:solidFill>
                <a:effectLst/>
                <a:uLnTx/>
                <a:uFillTx/>
                <a:latin typeface="Calibri"/>
                <a:ea typeface="Arial" panose="020B0604020202020204" pitchFamily="34" charset="0"/>
                <a:cs typeface="Arial" panose="020B0604020202020204" pitchFamily="34" charset="0"/>
              </a:rPr>
              <a:t>umgeben</a:t>
            </a:r>
            <a:r>
              <a:rPr kumimoji="0" lang="de-DE" sz="1100" b="0" i="0" u="none" strike="noStrike" kern="1200" cap="none" spc="0" normalizeH="0" baseline="0" noProof="0" dirty="0">
                <a:ln>
                  <a:noFill/>
                </a:ln>
                <a:solidFill>
                  <a:prstClr val="black"/>
                </a:solidFill>
                <a:effectLst/>
                <a:uLnTx/>
                <a:uFillTx/>
                <a:latin typeface="Calibri"/>
                <a:ea typeface="Arial" panose="020B0604020202020204" pitchFamily="34" charset="0"/>
                <a:cs typeface="Arial" panose="020B0604020202020204" pitchFamily="34" charset="0"/>
              </a:rPr>
              <a:t> von… </a:t>
            </a:r>
          </a:p>
          <a:p>
            <a:pPr marL="171450" marR="0" lvl="0" indent="-1714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de-DE" sz="1100" b="0" i="0" u="none" strike="noStrike" kern="1200" cap="none" spc="0" normalizeH="0" baseline="0" noProof="0" dirty="0">
                <a:ln>
                  <a:noFill/>
                </a:ln>
                <a:solidFill>
                  <a:prstClr val="black"/>
                </a:solidFill>
                <a:effectLst/>
                <a:uLnTx/>
                <a:uFillTx/>
                <a:latin typeface="Calibri"/>
                <a:ea typeface="Arial" panose="020B0604020202020204" pitchFamily="34" charset="0"/>
                <a:cs typeface="Arial" panose="020B0604020202020204" pitchFamily="34" charset="0"/>
              </a:rPr>
              <a:t>Das Kunstwerk </a:t>
            </a:r>
            <a:r>
              <a:rPr kumimoji="0" lang="de-DE" sz="1100" b="1" i="0" u="none" strike="noStrike" kern="1200" cap="none" spc="0" normalizeH="0" baseline="0" noProof="0" dirty="0">
                <a:ln>
                  <a:noFill/>
                </a:ln>
                <a:solidFill>
                  <a:prstClr val="black"/>
                </a:solidFill>
                <a:effectLst/>
                <a:uLnTx/>
                <a:uFillTx/>
                <a:latin typeface="Calibri"/>
                <a:ea typeface="Arial" panose="020B0604020202020204" pitchFamily="34" charset="0"/>
                <a:cs typeface="Arial" panose="020B0604020202020204" pitchFamily="34" charset="0"/>
              </a:rPr>
              <a:t>befindet</a:t>
            </a:r>
            <a:r>
              <a:rPr kumimoji="0" lang="de-DE" sz="1100" b="0" i="0" u="none" strike="noStrike" kern="1200" cap="none" spc="0" normalizeH="0" baseline="0" noProof="0" dirty="0">
                <a:ln>
                  <a:noFill/>
                </a:ln>
                <a:solidFill>
                  <a:prstClr val="black"/>
                </a:solidFill>
                <a:effectLst/>
                <a:uLnTx/>
                <a:uFillTx/>
                <a:latin typeface="Calibri"/>
                <a:ea typeface="Arial" panose="020B0604020202020204" pitchFamily="34" charset="0"/>
                <a:cs typeface="Arial" panose="020B0604020202020204" pitchFamily="34" charset="0"/>
              </a:rPr>
              <a:t> sich…</a:t>
            </a:r>
          </a:p>
          <a:p>
            <a:pPr marL="171450" marR="0" lvl="0" indent="-1714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de-DE" sz="1100" b="0" i="0" u="none" strike="noStrike" kern="1200" cap="none" spc="0" normalizeH="0" baseline="0" noProof="0" dirty="0">
                <a:ln>
                  <a:noFill/>
                </a:ln>
                <a:solidFill>
                  <a:prstClr val="black"/>
                </a:solidFill>
                <a:effectLst/>
                <a:uLnTx/>
                <a:uFillTx/>
                <a:latin typeface="Calibri"/>
                <a:ea typeface="Arial" panose="020B0604020202020204" pitchFamily="34" charset="0"/>
                <a:cs typeface="Arial" panose="020B0604020202020204" pitchFamily="34" charset="0"/>
              </a:rPr>
              <a:t>Das Kunstwerk </a:t>
            </a:r>
            <a:r>
              <a:rPr kumimoji="0" lang="de-DE" sz="1100" b="1" i="0" u="none" strike="noStrike" kern="1200" cap="none" spc="0" normalizeH="0" baseline="0" noProof="0" dirty="0">
                <a:ln>
                  <a:noFill/>
                </a:ln>
                <a:solidFill>
                  <a:prstClr val="black"/>
                </a:solidFill>
                <a:effectLst/>
                <a:uLnTx/>
                <a:uFillTx/>
                <a:latin typeface="Calibri"/>
                <a:ea typeface="Arial" panose="020B0604020202020204" pitchFamily="34" charset="0"/>
                <a:cs typeface="Arial" panose="020B0604020202020204" pitchFamily="34" charset="0"/>
              </a:rPr>
              <a:t>ist</a:t>
            </a:r>
            <a:r>
              <a:rPr kumimoji="0" lang="de-DE" sz="1100" b="0" i="0" u="none" strike="noStrike" kern="1200" cap="none" spc="0" normalizeH="0" baseline="0" noProof="0" dirty="0">
                <a:ln>
                  <a:noFill/>
                </a:ln>
                <a:solidFill>
                  <a:prstClr val="black"/>
                </a:solidFill>
                <a:effectLst/>
                <a:uLnTx/>
                <a:uFillTx/>
                <a:latin typeface="Calibri"/>
                <a:ea typeface="Arial" panose="020B0604020202020204" pitchFamily="34" charset="0"/>
                <a:cs typeface="Arial" panose="020B0604020202020204" pitchFamily="34" charset="0"/>
              </a:rPr>
              <a:t>… (</a:t>
            </a:r>
            <a:r>
              <a:rPr kumimoji="0" lang="de-DE" sz="1100" b="0" i="1" u="none" strike="noStrike" kern="1200" cap="none" spc="0" normalizeH="0" baseline="0" noProof="0" dirty="0">
                <a:ln>
                  <a:noFill/>
                </a:ln>
                <a:solidFill>
                  <a:prstClr val="black"/>
                </a:solidFill>
                <a:effectLst/>
                <a:uLnTx/>
                <a:uFillTx/>
                <a:latin typeface="Calibri"/>
                <a:ea typeface="Arial" panose="020B0604020202020204" pitchFamily="34" charset="0"/>
                <a:cs typeface="Arial" panose="020B0604020202020204" pitchFamily="34" charset="0"/>
              </a:rPr>
              <a:t>ein Objekt, ein Gemälde, eine Fotografie, ein Druck, eine Zeichnung, ein Aquarell usw.)</a:t>
            </a:r>
            <a:endParaRPr kumimoji="0" lang="de-DE" sz="1100" b="0" i="0" u="none" strike="noStrike" kern="1200" cap="none" spc="0" normalizeH="0" baseline="0" noProof="0" dirty="0">
              <a:ln>
                <a:noFill/>
              </a:ln>
              <a:solidFill>
                <a:prstClr val="black"/>
              </a:solidFill>
              <a:effectLst/>
              <a:uLnTx/>
              <a:uFillTx/>
              <a:latin typeface="Calibri"/>
              <a:ea typeface="Arial" panose="020B0604020202020204" pitchFamily="34" charset="0"/>
              <a:cs typeface="Arial" panose="020B0604020202020204" pitchFamily="34" charset="0"/>
            </a:endParaRPr>
          </a:p>
        </p:txBody>
      </p:sp>
      <p:sp>
        <p:nvSpPr>
          <p:cNvPr id="25" name="Textfeld 24">
            <a:extLst>
              <a:ext uri="{FF2B5EF4-FFF2-40B4-BE49-F238E27FC236}">
                <a16:creationId xmlns:a16="http://schemas.microsoft.com/office/drawing/2014/main" id="{4CCB094F-C714-4E24-89C4-F9A76C9180D5}"/>
              </a:ext>
            </a:extLst>
          </p:cNvPr>
          <p:cNvSpPr txBox="1">
            <a:spLocks noChangeAspect="1"/>
          </p:cNvSpPr>
          <p:nvPr/>
        </p:nvSpPr>
        <p:spPr>
          <a:xfrm>
            <a:off x="421105" y="6822356"/>
            <a:ext cx="2969983" cy="2880320"/>
          </a:xfrm>
          <a:prstGeom prst="rect">
            <a:avLst/>
          </a:prstGeom>
          <a:solidFill>
            <a:schemeClr val="bg1"/>
          </a:solidFill>
        </p:spPr>
        <p:txBody>
          <a:bodyPr wrap="square" rtlCol="0">
            <a:noAutofit/>
          </a:bodyPr>
          <a:lstStyle/>
          <a:p>
            <a:pPr algn="ctr"/>
            <a:r>
              <a:rPr lang="de-DE" b="1" dirty="0">
                <a:solidFill>
                  <a:schemeClr val="bg1">
                    <a:lumMod val="50000"/>
                  </a:schemeClr>
                </a:solidFill>
                <a:latin typeface="Arial" panose="020B0604020202020204" pitchFamily="34" charset="0"/>
                <a:cs typeface="Arial" panose="020B0604020202020204" pitchFamily="34" charset="0"/>
              </a:rPr>
              <a:t>Daten</a:t>
            </a:r>
          </a:p>
          <a:p>
            <a:pPr algn="ctr"/>
            <a:endParaRPr lang="de-DE" dirty="0">
              <a:latin typeface="Arial" panose="020B0604020202020204" pitchFamily="34" charset="0"/>
              <a:cs typeface="Arial" panose="020B0604020202020204" pitchFamily="34" charset="0"/>
            </a:endParaRPr>
          </a:p>
          <a:p>
            <a:pPr algn="ctr"/>
            <a:endParaRPr lang="de-DE" sz="2800" b="1" dirty="0">
              <a:latin typeface="Arial" panose="020B0604020202020204" pitchFamily="34" charset="0"/>
              <a:cs typeface="Arial" panose="020B0604020202020204" pitchFamily="34" charset="0"/>
            </a:endParaRPr>
          </a:p>
          <a:p>
            <a:pPr algn="ctr"/>
            <a:r>
              <a:rPr lang="de-DE" sz="2800" b="1" dirty="0">
                <a:latin typeface="Arial" panose="020B0604020202020204" pitchFamily="34" charset="0"/>
                <a:cs typeface="Arial" panose="020B0604020202020204" pitchFamily="34" charset="0"/>
              </a:rPr>
              <a:t>Daten des Kunstwerks</a:t>
            </a:r>
          </a:p>
        </p:txBody>
      </p:sp>
      <p:sp>
        <p:nvSpPr>
          <p:cNvPr id="27" name="Textfeld 26">
            <a:extLst>
              <a:ext uri="{FF2B5EF4-FFF2-40B4-BE49-F238E27FC236}">
                <a16:creationId xmlns:a16="http://schemas.microsoft.com/office/drawing/2014/main" id="{1F191309-2EAA-4FDA-8F19-AD6BE53052EB}"/>
              </a:ext>
            </a:extLst>
          </p:cNvPr>
          <p:cNvSpPr txBox="1">
            <a:spLocks noChangeAspect="1"/>
          </p:cNvSpPr>
          <p:nvPr/>
        </p:nvSpPr>
        <p:spPr>
          <a:xfrm>
            <a:off x="3735390" y="6795286"/>
            <a:ext cx="2881541" cy="2880320"/>
          </a:xfrm>
          <a:prstGeom prst="rect">
            <a:avLst/>
          </a:prstGeom>
          <a:solidFill>
            <a:schemeClr val="bg1"/>
          </a:solidFill>
        </p:spPr>
        <p:txBody>
          <a:bodyPr wrap="square" rtlCol="0">
            <a:noAutofit/>
          </a:bodyPr>
          <a:lstStyle/>
          <a:p>
            <a:pPr marL="171450" marR="0" lvl="0" indent="-1714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endParaRPr kumimoji="0" lang="de-DE" sz="500" b="0" i="0" u="none" strike="noStrike" kern="1200" cap="none" spc="0" normalizeH="0" baseline="0" noProof="0" dirty="0">
              <a:ln>
                <a:noFill/>
              </a:ln>
              <a:solidFill>
                <a:prstClr val="black"/>
              </a:solidFill>
              <a:effectLst/>
              <a:uLnTx/>
              <a:uFillTx/>
              <a:latin typeface="Calibri"/>
              <a:ea typeface="Arial" panose="020B0604020202020204" pitchFamily="34" charset="0"/>
              <a:cs typeface="Arial" panose="020B0604020202020204" pitchFamily="34" charset="0"/>
            </a:endParaRPr>
          </a:p>
          <a:p>
            <a:pPr marL="171450" marR="0" lvl="0" indent="-1714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de-DE" sz="1100" b="0" i="0" u="none" strike="noStrike" kern="1200" cap="none" spc="0" normalizeH="0" baseline="0" noProof="0" dirty="0">
                <a:ln>
                  <a:noFill/>
                </a:ln>
                <a:solidFill>
                  <a:prstClr val="black"/>
                </a:solidFill>
                <a:effectLst/>
                <a:uLnTx/>
                <a:uFillTx/>
                <a:latin typeface="Calibri"/>
                <a:ea typeface="Arial" panose="020B0604020202020204" pitchFamily="34" charset="0"/>
                <a:cs typeface="Arial" panose="020B0604020202020204" pitchFamily="34" charset="0"/>
              </a:rPr>
              <a:t>Der </a:t>
            </a:r>
            <a:r>
              <a:rPr kumimoji="0" lang="de-DE" sz="1100" b="1" i="0" u="none" strike="noStrike" kern="1200" cap="none" spc="0" normalizeH="0" baseline="0" noProof="0" dirty="0">
                <a:ln>
                  <a:noFill/>
                </a:ln>
                <a:solidFill>
                  <a:prstClr val="black"/>
                </a:solidFill>
                <a:effectLst/>
                <a:uLnTx/>
                <a:uFillTx/>
                <a:latin typeface="Calibri"/>
                <a:ea typeface="Arial" panose="020B0604020202020204" pitchFamily="34" charset="0"/>
                <a:cs typeface="Arial" panose="020B0604020202020204" pitchFamily="34" charset="0"/>
              </a:rPr>
              <a:t>Titel</a:t>
            </a:r>
            <a:r>
              <a:rPr kumimoji="0" lang="de-DE" sz="1100" b="0" i="0" u="none" strike="noStrike" kern="1200" cap="none" spc="0" normalizeH="0" baseline="0" noProof="0" dirty="0">
                <a:ln>
                  <a:noFill/>
                </a:ln>
                <a:solidFill>
                  <a:prstClr val="black"/>
                </a:solidFill>
                <a:effectLst/>
                <a:uLnTx/>
                <a:uFillTx/>
                <a:latin typeface="Calibri"/>
                <a:ea typeface="Arial" panose="020B0604020202020204" pitchFamily="34" charset="0"/>
                <a:cs typeface="Arial" panose="020B0604020202020204" pitchFamily="34" charset="0"/>
              </a:rPr>
              <a:t> des Kunstwerkes heißt…</a:t>
            </a:r>
            <a:endParaRPr kumimoji="0" lang="de-DE" sz="1100" b="0" i="0" u="none" strike="noStrike" kern="1200" cap="none" spc="0" normalizeH="0" baseline="0" noProof="0" dirty="0">
              <a:ln>
                <a:noFill/>
              </a:ln>
              <a:solidFill>
                <a:prstClr val="black"/>
              </a:solidFill>
              <a:effectLst/>
              <a:uLnTx/>
              <a:uFillTx/>
              <a:latin typeface="Calibri"/>
              <a:ea typeface="Arial" panose="020B0604020202020204" pitchFamily="34" charset="0"/>
              <a:cs typeface="Times New Roman" panose="02020603050405020304" pitchFamily="18" charset="0"/>
            </a:endParaRPr>
          </a:p>
          <a:p>
            <a:pPr marL="171450" marR="0" lvl="0" indent="-1714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de-DE" sz="1100" b="0" i="0" u="none" strike="noStrike" kern="1200" cap="none" spc="0" normalizeH="0" baseline="0" noProof="0" dirty="0">
                <a:ln>
                  <a:noFill/>
                </a:ln>
                <a:solidFill>
                  <a:prstClr val="black"/>
                </a:solidFill>
                <a:effectLst/>
                <a:uLnTx/>
                <a:uFillTx/>
                <a:latin typeface="Calibri"/>
                <a:ea typeface="Arial" panose="020B0604020202020204" pitchFamily="34" charset="0"/>
                <a:cs typeface="Arial" panose="020B0604020202020204" pitchFamily="34" charset="0"/>
              </a:rPr>
              <a:t>Der </a:t>
            </a:r>
            <a:r>
              <a:rPr kumimoji="0" lang="de-DE" sz="1100" b="1" i="0" u="none" strike="noStrike" kern="1200" cap="none" spc="0" normalizeH="0" baseline="0" noProof="0" dirty="0">
                <a:ln>
                  <a:noFill/>
                </a:ln>
                <a:solidFill>
                  <a:prstClr val="black"/>
                </a:solidFill>
                <a:effectLst/>
                <a:uLnTx/>
                <a:uFillTx/>
                <a:latin typeface="Calibri"/>
                <a:ea typeface="Arial" panose="020B0604020202020204" pitchFamily="34" charset="0"/>
                <a:cs typeface="Arial" panose="020B0604020202020204" pitchFamily="34" charset="0"/>
              </a:rPr>
              <a:t>Künstler</a:t>
            </a:r>
            <a:r>
              <a:rPr kumimoji="0" lang="de-DE" sz="1100" b="0" i="0" u="none" strike="noStrike" kern="1200" cap="none" spc="0" normalizeH="0" baseline="0" noProof="0" dirty="0">
                <a:ln>
                  <a:noFill/>
                </a:ln>
                <a:solidFill>
                  <a:prstClr val="black"/>
                </a:solidFill>
                <a:effectLst/>
                <a:uLnTx/>
                <a:uFillTx/>
                <a:latin typeface="Calibri"/>
                <a:ea typeface="Arial" panose="020B0604020202020204" pitchFamily="34" charset="0"/>
                <a:cs typeface="Arial" panose="020B0604020202020204" pitchFamily="34" charset="0"/>
              </a:rPr>
              <a:t>/Die </a:t>
            </a:r>
            <a:r>
              <a:rPr kumimoji="0" lang="de-DE" sz="1100" b="1" i="0" u="none" strike="noStrike" kern="1200" cap="none" spc="0" normalizeH="0" baseline="0" noProof="0" dirty="0">
                <a:ln>
                  <a:noFill/>
                </a:ln>
                <a:solidFill>
                  <a:prstClr val="black"/>
                </a:solidFill>
                <a:effectLst/>
                <a:uLnTx/>
                <a:uFillTx/>
                <a:latin typeface="Calibri"/>
                <a:ea typeface="Arial" panose="020B0604020202020204" pitchFamily="34" charset="0"/>
                <a:cs typeface="Arial" panose="020B0604020202020204" pitchFamily="34" charset="0"/>
              </a:rPr>
              <a:t>Künstlerin </a:t>
            </a:r>
            <a:r>
              <a:rPr kumimoji="0" lang="de-DE" sz="1100" b="0" i="0" u="none" strike="noStrike" kern="1200" cap="none" spc="0" normalizeH="0" baseline="0" noProof="0" dirty="0">
                <a:ln>
                  <a:noFill/>
                </a:ln>
                <a:solidFill>
                  <a:prstClr val="black"/>
                </a:solidFill>
                <a:effectLst/>
                <a:uLnTx/>
                <a:uFillTx/>
                <a:latin typeface="Calibri"/>
                <a:ea typeface="Arial" panose="020B0604020202020204" pitchFamily="34" charset="0"/>
                <a:cs typeface="Arial" panose="020B0604020202020204" pitchFamily="34" charset="0"/>
              </a:rPr>
              <a:t>des Kunstwerks heißt…</a:t>
            </a:r>
            <a:endParaRPr kumimoji="0" lang="de-DE" sz="1100" b="0" i="0" u="none" strike="noStrike" kern="1200" cap="none" spc="0" normalizeH="0" baseline="0" noProof="0" dirty="0">
              <a:ln>
                <a:noFill/>
              </a:ln>
              <a:solidFill>
                <a:prstClr val="black"/>
              </a:solidFill>
              <a:effectLst/>
              <a:uLnTx/>
              <a:uFillTx/>
              <a:latin typeface="Calibri"/>
              <a:ea typeface="Arial" panose="020B0604020202020204" pitchFamily="34" charset="0"/>
              <a:cs typeface="Times New Roman" panose="02020603050405020304" pitchFamily="18" charset="0"/>
            </a:endParaRPr>
          </a:p>
          <a:p>
            <a:pPr marL="171450" marR="0" lvl="0" indent="-1714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de-DE" sz="1100" b="0" i="0" u="none" strike="noStrike" kern="1200" cap="none" spc="0" normalizeH="0" baseline="0" noProof="0" dirty="0">
                <a:ln>
                  <a:noFill/>
                </a:ln>
                <a:solidFill>
                  <a:prstClr val="black"/>
                </a:solidFill>
                <a:effectLst/>
                <a:uLnTx/>
                <a:uFillTx/>
                <a:latin typeface="Calibri"/>
                <a:ea typeface="Arial" panose="020B0604020202020204" pitchFamily="34" charset="0"/>
                <a:cs typeface="Arial" panose="020B0604020202020204" pitchFamily="34" charset="0"/>
              </a:rPr>
              <a:t>Das Kunstwerk ist ….(mm, cm, m) hoch, …. </a:t>
            </a:r>
            <a:r>
              <a:rPr lang="de-DE" sz="1100" dirty="0">
                <a:solidFill>
                  <a:prstClr val="black"/>
                </a:solidFill>
                <a:latin typeface="Calibri"/>
                <a:ea typeface="Arial" panose="020B0604020202020204" pitchFamily="34" charset="0"/>
                <a:cs typeface="Arial" panose="020B0604020202020204" pitchFamily="34" charset="0"/>
              </a:rPr>
              <a:t>(mm, cm, m) </a:t>
            </a:r>
            <a:r>
              <a:rPr kumimoji="0" lang="de-DE" sz="1100" b="0" i="0" u="none" strike="noStrike" kern="1200" cap="none" spc="0" normalizeH="0" baseline="0" noProof="0" dirty="0">
                <a:ln>
                  <a:noFill/>
                </a:ln>
                <a:solidFill>
                  <a:prstClr val="black"/>
                </a:solidFill>
                <a:effectLst/>
                <a:uLnTx/>
                <a:uFillTx/>
                <a:latin typeface="Calibri"/>
                <a:ea typeface="Arial" panose="020B0604020202020204" pitchFamily="34" charset="0"/>
                <a:cs typeface="Arial" panose="020B0604020202020204" pitchFamily="34" charset="0"/>
              </a:rPr>
              <a:t>breit und …. (mm, cm, m) tief. </a:t>
            </a:r>
          </a:p>
          <a:p>
            <a:pPr marL="171450" marR="0" lvl="0" indent="-1714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de-DE" sz="1100" dirty="0">
                <a:solidFill>
                  <a:prstClr val="black"/>
                </a:solidFill>
                <a:latin typeface="Calibri"/>
                <a:ea typeface="Arial" panose="020B0604020202020204" pitchFamily="34" charset="0"/>
                <a:cs typeface="Arial" panose="020B0604020202020204" pitchFamily="34" charset="0"/>
              </a:rPr>
              <a:t>Das Kunstwerk wurde a</a:t>
            </a:r>
            <a:r>
              <a:rPr kumimoji="0" lang="de-DE" sz="1100" b="0" i="0" u="none" strike="noStrike" kern="1200" cap="none" spc="0" normalizeH="0" baseline="0" noProof="0" dirty="0" err="1">
                <a:ln>
                  <a:noFill/>
                </a:ln>
                <a:solidFill>
                  <a:prstClr val="black"/>
                </a:solidFill>
                <a:effectLst/>
                <a:uLnTx/>
                <a:uFillTx/>
                <a:latin typeface="Calibri"/>
                <a:ea typeface="Arial" panose="020B0604020202020204" pitchFamily="34" charset="0"/>
                <a:cs typeface="Arial" panose="020B0604020202020204" pitchFamily="34" charset="0"/>
              </a:rPr>
              <a:t>us</a:t>
            </a:r>
            <a:r>
              <a:rPr kumimoji="0" lang="de-DE" sz="1100" b="0" i="0" u="none" strike="noStrike" kern="1200" cap="none" spc="0" normalizeH="0" baseline="0" noProof="0" dirty="0">
                <a:ln>
                  <a:noFill/>
                </a:ln>
                <a:solidFill>
                  <a:prstClr val="black"/>
                </a:solidFill>
                <a:effectLst/>
                <a:uLnTx/>
                <a:uFillTx/>
                <a:latin typeface="Calibri"/>
                <a:ea typeface="Arial" panose="020B0604020202020204" pitchFamily="34" charset="0"/>
                <a:cs typeface="Arial" panose="020B0604020202020204" pitchFamily="34" charset="0"/>
              </a:rPr>
              <a:t> folgenden </a:t>
            </a:r>
            <a:r>
              <a:rPr kumimoji="0" lang="de-DE" sz="1100" b="1" i="0" u="none" strike="noStrike" kern="1200" cap="none" spc="0" normalizeH="0" baseline="0" noProof="0" dirty="0">
                <a:ln>
                  <a:noFill/>
                </a:ln>
                <a:solidFill>
                  <a:prstClr val="black"/>
                </a:solidFill>
                <a:effectLst/>
                <a:uLnTx/>
                <a:uFillTx/>
                <a:latin typeface="Calibri"/>
                <a:ea typeface="Arial" panose="020B0604020202020204" pitchFamily="34" charset="0"/>
                <a:cs typeface="Arial" panose="020B0604020202020204" pitchFamily="34" charset="0"/>
              </a:rPr>
              <a:t>Materialien</a:t>
            </a:r>
            <a:r>
              <a:rPr kumimoji="0" lang="de-DE" sz="1100" b="0" i="0" u="none" strike="noStrike" kern="1200" cap="none" spc="0" normalizeH="0" baseline="0" noProof="0" dirty="0">
                <a:ln>
                  <a:noFill/>
                </a:ln>
                <a:solidFill>
                  <a:prstClr val="black"/>
                </a:solidFill>
                <a:effectLst/>
                <a:uLnTx/>
                <a:uFillTx/>
                <a:latin typeface="Calibri"/>
                <a:ea typeface="Arial" panose="020B0604020202020204" pitchFamily="34" charset="0"/>
                <a:cs typeface="Arial" panose="020B0604020202020204" pitchFamily="34" charset="0"/>
              </a:rPr>
              <a:t> hergestellt…</a:t>
            </a:r>
            <a:endParaRPr kumimoji="0" lang="de-DE" sz="1100" b="0" i="0" u="none" strike="noStrike" kern="1200" cap="none" spc="0" normalizeH="0" baseline="0" noProof="0" dirty="0">
              <a:ln>
                <a:noFill/>
              </a:ln>
              <a:solidFill>
                <a:prstClr val="black"/>
              </a:solidFill>
              <a:effectLst/>
              <a:uLnTx/>
              <a:uFillTx/>
              <a:latin typeface="Calibri"/>
              <a:ea typeface="Arial" panose="020B0604020202020204" pitchFamily="34" charset="0"/>
              <a:cs typeface="Times New Roman" panose="02020603050405020304" pitchFamily="18" charset="0"/>
            </a:endParaRPr>
          </a:p>
          <a:p>
            <a:pPr marL="171450" marR="0" lvl="0" indent="-1714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de-DE" sz="1100" b="0" i="0" u="none" strike="noStrike" kern="1200" cap="none" spc="0" normalizeH="0" baseline="0" noProof="0" dirty="0">
                <a:ln>
                  <a:noFill/>
                </a:ln>
                <a:solidFill>
                  <a:prstClr val="black"/>
                </a:solidFill>
                <a:effectLst/>
                <a:uLnTx/>
                <a:uFillTx/>
                <a:latin typeface="Calibri"/>
                <a:ea typeface="Arial" panose="020B0604020202020204" pitchFamily="34" charset="0"/>
                <a:cs typeface="Arial" panose="020B0604020202020204" pitchFamily="34" charset="0"/>
              </a:rPr>
              <a:t>Das Kunstwerk ist ausgestellt in diesem Gebäude/ an diesem </a:t>
            </a:r>
            <a:r>
              <a:rPr kumimoji="0" lang="de-DE" sz="1100" b="1" i="0" u="none" strike="noStrike" kern="1200" cap="none" spc="0" normalizeH="0" baseline="0" noProof="0" dirty="0">
                <a:ln>
                  <a:noFill/>
                </a:ln>
                <a:solidFill>
                  <a:prstClr val="black"/>
                </a:solidFill>
                <a:effectLst/>
                <a:uLnTx/>
                <a:uFillTx/>
                <a:latin typeface="Calibri"/>
                <a:ea typeface="Arial" panose="020B0604020202020204" pitchFamily="34" charset="0"/>
                <a:cs typeface="Arial" panose="020B0604020202020204" pitchFamily="34" charset="0"/>
              </a:rPr>
              <a:t>Ort</a:t>
            </a:r>
            <a:r>
              <a:rPr kumimoji="0" lang="de-DE" sz="1100" b="0" i="0" u="none" strike="noStrike" kern="1200" cap="none" spc="0" normalizeH="0" baseline="0" noProof="0" dirty="0">
                <a:ln>
                  <a:noFill/>
                </a:ln>
                <a:solidFill>
                  <a:prstClr val="black"/>
                </a:solidFill>
                <a:effectLst/>
                <a:uLnTx/>
                <a:uFillTx/>
                <a:latin typeface="Calibri"/>
                <a:ea typeface="Arial" panose="020B0604020202020204" pitchFamily="34" charset="0"/>
                <a:cs typeface="Arial" panose="020B0604020202020204" pitchFamily="34" charset="0"/>
              </a:rPr>
              <a:t>/ in dieser Stadt… </a:t>
            </a:r>
            <a:endParaRPr kumimoji="0" lang="de-DE" sz="1100" b="0" i="0" u="none" strike="noStrike" kern="1200" cap="none" spc="0" normalizeH="0" baseline="0" noProof="0" dirty="0">
              <a:ln>
                <a:noFill/>
              </a:ln>
              <a:solidFill>
                <a:prstClr val="black"/>
              </a:solidFill>
              <a:effectLst/>
              <a:uLnTx/>
              <a:uFillTx/>
              <a:latin typeface="Calibri"/>
              <a:ea typeface="Arial" panose="020B0604020202020204" pitchFamily="34" charset="0"/>
              <a:cs typeface="Times New Roman" panose="02020603050405020304" pitchFamily="18" charset="0"/>
            </a:endParaRPr>
          </a:p>
          <a:p>
            <a:pPr marL="171450" marR="0" lvl="0" indent="-1714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de-DE" sz="1100" b="0" i="0" u="none" strike="noStrike" kern="1200" cap="none" spc="0" normalizeH="0" baseline="0" noProof="0" dirty="0">
                <a:ln>
                  <a:noFill/>
                </a:ln>
                <a:solidFill>
                  <a:prstClr val="black"/>
                </a:solidFill>
                <a:effectLst/>
                <a:uLnTx/>
                <a:uFillTx/>
                <a:latin typeface="Calibri"/>
                <a:ea typeface="Arial" panose="020B0604020202020204" pitchFamily="34" charset="0"/>
                <a:cs typeface="Arial" panose="020B0604020202020204" pitchFamily="34" charset="0"/>
              </a:rPr>
              <a:t>Das Kunstwerk ist entstanden im </a:t>
            </a:r>
            <a:r>
              <a:rPr kumimoji="0" lang="de-DE" sz="1100" b="1" i="0" u="none" strike="noStrike" kern="1200" cap="none" spc="0" normalizeH="0" baseline="0" noProof="0" dirty="0">
                <a:ln>
                  <a:noFill/>
                </a:ln>
                <a:solidFill>
                  <a:prstClr val="black"/>
                </a:solidFill>
                <a:effectLst/>
                <a:uLnTx/>
                <a:uFillTx/>
                <a:latin typeface="Calibri"/>
                <a:ea typeface="Arial" panose="020B0604020202020204" pitchFamily="34" charset="0"/>
                <a:cs typeface="Arial" panose="020B0604020202020204" pitchFamily="34" charset="0"/>
              </a:rPr>
              <a:t>Jahr</a:t>
            </a:r>
            <a:r>
              <a:rPr kumimoji="0" lang="de-DE" sz="1100" b="0" i="0" u="none" strike="noStrike" kern="1200" cap="none" spc="0" normalizeH="0" baseline="0" noProof="0" dirty="0">
                <a:ln>
                  <a:noFill/>
                </a:ln>
                <a:solidFill>
                  <a:prstClr val="black"/>
                </a:solidFill>
                <a:effectLst/>
                <a:uLnTx/>
                <a:uFillTx/>
                <a:latin typeface="Calibri"/>
                <a:ea typeface="Arial" panose="020B0604020202020204" pitchFamily="34" charset="0"/>
                <a:cs typeface="Arial" panose="020B0604020202020204" pitchFamily="34" charset="0"/>
              </a:rPr>
              <a:t>… </a:t>
            </a:r>
          </a:p>
          <a:p>
            <a:pPr marL="171450" marR="0" lvl="0" indent="-171450" algn="ctr"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endParaRPr kumimoji="0" lang="de-DE" sz="10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35585806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BEBEBE"/>
        </a:solidFill>
        <a:effectLst/>
      </p:bgPr>
    </p:bg>
    <p:spTree>
      <p:nvGrpSpPr>
        <p:cNvPr id="1" name=""/>
        <p:cNvGrpSpPr/>
        <p:nvPr/>
      </p:nvGrpSpPr>
      <p:grpSpPr>
        <a:xfrm>
          <a:off x="0" y="0"/>
          <a:ext cx="0" cy="0"/>
          <a:chOff x="0" y="0"/>
          <a:chExt cx="0" cy="0"/>
        </a:xfrm>
      </p:grpSpPr>
      <p:sp>
        <p:nvSpPr>
          <p:cNvPr id="7" name="Textfeld 6">
            <a:extLst>
              <a:ext uri="{FF2B5EF4-FFF2-40B4-BE49-F238E27FC236}">
                <a16:creationId xmlns:a16="http://schemas.microsoft.com/office/drawing/2014/main" id="{F67D2D52-4282-43E9-97B3-0D2EBC3DE4A7}"/>
              </a:ext>
            </a:extLst>
          </p:cNvPr>
          <p:cNvSpPr txBox="1">
            <a:spLocks noChangeAspect="1"/>
          </p:cNvSpPr>
          <p:nvPr/>
        </p:nvSpPr>
        <p:spPr>
          <a:xfrm>
            <a:off x="3645024" y="3512840"/>
            <a:ext cx="3096344" cy="2880320"/>
          </a:xfrm>
          <a:prstGeom prst="rect">
            <a:avLst/>
          </a:prstGeom>
          <a:solidFill>
            <a:schemeClr val="bg1"/>
          </a:solidFill>
        </p:spPr>
        <p:txBody>
          <a:bodyPr wrap="square" rtlCol="0">
            <a:noAutofit/>
          </a:bodyPr>
          <a:lstStyle/>
          <a:p>
            <a:pPr marR="0" lvl="0" algn="ctr" defTabSz="914400" rtl="0" eaLnBrk="1" fontAlgn="auto" latinLnBrk="0" hangingPunct="1">
              <a:lnSpc>
                <a:spcPct val="150000"/>
              </a:lnSpc>
              <a:spcBef>
                <a:spcPts val="0"/>
              </a:spcBef>
              <a:spcAft>
                <a:spcPts val="0"/>
              </a:spcAft>
              <a:buClrTx/>
              <a:buSzTx/>
              <a:tabLst/>
              <a:defRPr/>
            </a:pPr>
            <a:endParaRPr kumimoji="0" lang="de-DE" sz="1200" b="1"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endParaRPr>
          </a:p>
          <a:p>
            <a:pPr marR="0" lvl="0" algn="ctr" defTabSz="914400" rtl="0" eaLnBrk="1" fontAlgn="auto" latinLnBrk="0" hangingPunct="1">
              <a:lnSpc>
                <a:spcPct val="150000"/>
              </a:lnSpc>
              <a:spcBef>
                <a:spcPts val="0"/>
              </a:spcBef>
              <a:spcAft>
                <a:spcPts val="0"/>
              </a:spcAft>
              <a:buClrTx/>
              <a:buSzTx/>
              <a:tabLst/>
              <a:defRPr/>
            </a:pPr>
            <a:r>
              <a:rPr kumimoji="0" lang="de-DE" sz="1100" b="1"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rPr>
              <a:t>Hilfe:</a:t>
            </a:r>
          </a:p>
          <a:p>
            <a:pPr marR="0" lvl="0" algn="l" defTabSz="914400" rtl="0" eaLnBrk="1" fontAlgn="auto" latinLnBrk="0" hangingPunct="1">
              <a:lnSpc>
                <a:spcPct val="150000"/>
              </a:lnSpc>
              <a:spcBef>
                <a:spcPts val="0"/>
              </a:spcBef>
              <a:spcAft>
                <a:spcPts val="0"/>
              </a:spcAft>
              <a:buClrTx/>
              <a:buSzTx/>
              <a:tabLst/>
              <a:defRPr/>
            </a:pPr>
            <a:r>
              <a:rPr kumimoji="0" lang="de-DE" sz="11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rPr>
              <a:t>Wurde das Ausgangsobjekt im Kunstwerk durch etwas </a:t>
            </a:r>
            <a:r>
              <a:rPr kumimoji="0" lang="de-DE" sz="1100" b="1"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rPr>
              <a:t>Ungeplantes</a:t>
            </a:r>
            <a:r>
              <a:rPr kumimoji="0" lang="de-DE" sz="11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rPr>
              <a:t> oder Unerwartetes gestaltet?</a:t>
            </a:r>
          </a:p>
          <a:p>
            <a:pPr marR="0" lvl="0" algn="l" defTabSz="914400" rtl="0" eaLnBrk="1" fontAlgn="auto" latinLnBrk="0" hangingPunct="1">
              <a:lnSpc>
                <a:spcPct val="150000"/>
              </a:lnSpc>
              <a:spcBef>
                <a:spcPts val="0"/>
              </a:spcBef>
              <a:spcAft>
                <a:spcPts val="0"/>
              </a:spcAft>
              <a:buClrTx/>
              <a:buSzTx/>
              <a:tabLst/>
              <a:defRPr/>
            </a:pPr>
            <a:endParaRPr lang="de-DE" sz="1100" dirty="0">
              <a:solidFill>
                <a:prstClr val="black"/>
              </a:solidFill>
              <a:latin typeface="Arial" panose="020B0604020202020204" pitchFamily="34" charset="0"/>
              <a:ea typeface="Arial" panose="020B0604020202020204" pitchFamily="34" charset="0"/>
              <a:cs typeface="Times New Roman" panose="02020603050405020304" pitchFamily="18" charset="0"/>
              <a:sym typeface="Wingdings" panose="05000000000000000000" pitchFamily="2" charset="2"/>
            </a:endParaRPr>
          </a:p>
          <a:p>
            <a:pPr marR="0" lvl="0" algn="ctr" defTabSz="914400" rtl="0" eaLnBrk="1" fontAlgn="auto" latinLnBrk="0" hangingPunct="1">
              <a:lnSpc>
                <a:spcPct val="150000"/>
              </a:lnSpc>
              <a:spcBef>
                <a:spcPts val="0"/>
              </a:spcBef>
              <a:spcAft>
                <a:spcPts val="0"/>
              </a:spcAft>
              <a:buClrTx/>
              <a:buSzTx/>
              <a:tabLst/>
              <a:defRPr/>
            </a:pPr>
            <a:r>
              <a:rPr lang="de-DE" sz="1100" dirty="0">
                <a:solidFill>
                  <a:prstClr val="black"/>
                </a:solidFill>
                <a:latin typeface="Arial" panose="020B0604020202020204" pitchFamily="34" charset="0"/>
                <a:ea typeface="Arial" panose="020B0604020202020204" pitchFamily="34" charset="0"/>
                <a:cs typeface="Times New Roman" panose="02020603050405020304" pitchFamily="18" charset="0"/>
                <a:sym typeface="Wingdings" panose="05000000000000000000" pitchFamily="2" charset="2"/>
              </a:rPr>
              <a:t>J</a:t>
            </a:r>
            <a:r>
              <a:rPr kumimoji="0" lang="de-DE" sz="11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rPr>
              <a:t>a? Dann heißt die künstlerische Strategie:</a:t>
            </a:r>
          </a:p>
          <a:p>
            <a:pPr marR="0" lvl="0" algn="ctr" defTabSz="914400" rtl="0" eaLnBrk="1" fontAlgn="auto" latinLnBrk="0" hangingPunct="1">
              <a:lnSpc>
                <a:spcPct val="150000"/>
              </a:lnSpc>
              <a:spcBef>
                <a:spcPts val="0"/>
              </a:spcBef>
              <a:spcAft>
                <a:spcPts val="0"/>
              </a:spcAft>
              <a:buClrTx/>
              <a:buSzTx/>
              <a:tabLst/>
              <a:defRPr/>
            </a:pPr>
            <a:r>
              <a:rPr kumimoji="0" lang="de-DE" sz="11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rPr>
              <a:t> </a:t>
            </a:r>
            <a:r>
              <a:rPr kumimoji="0" lang="de-DE" sz="1100" b="1" i="0" u="none" strike="noStrike" kern="1200" cap="none" spc="0" normalizeH="0" baseline="0" noProof="0" dirty="0">
                <a:ln>
                  <a:noFill/>
                </a:ln>
                <a:solidFill>
                  <a:prstClr val="black"/>
                </a:solidFill>
                <a:effectLst/>
                <a:highlight>
                  <a:srgbClr val="FFFF00"/>
                </a:highlight>
                <a:uLnTx/>
                <a:uFillTx/>
                <a:latin typeface="Arial" panose="020B0604020202020204" pitchFamily="34" charset="0"/>
                <a:ea typeface="Arial" panose="020B0604020202020204" pitchFamily="34" charset="0"/>
                <a:cs typeface="Times New Roman" panose="02020603050405020304" pitchFamily="18" charset="0"/>
              </a:rPr>
              <a:t>Mit dem Zufall gestaltet</a:t>
            </a:r>
            <a:endParaRPr kumimoji="0" lang="de-DE" sz="1100" b="1"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endParaRPr>
          </a:p>
          <a:p>
            <a:pPr marR="0" lvl="0" algn="l" defTabSz="914400" rtl="0" eaLnBrk="1" fontAlgn="auto" latinLnBrk="0" hangingPunct="1">
              <a:lnSpc>
                <a:spcPct val="150000"/>
              </a:lnSpc>
              <a:spcBef>
                <a:spcPts val="0"/>
              </a:spcBef>
              <a:spcAft>
                <a:spcPts val="0"/>
              </a:spcAft>
              <a:buClrTx/>
              <a:buSzTx/>
              <a:tabLst/>
              <a:defRPr/>
            </a:pPr>
            <a:endParaRPr kumimoji="0" lang="de-DE" sz="1800" b="0" i="1"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endParaRPr>
          </a:p>
        </p:txBody>
      </p:sp>
      <p:sp>
        <p:nvSpPr>
          <p:cNvPr id="13" name="Textfeld 12">
            <a:extLst>
              <a:ext uri="{FF2B5EF4-FFF2-40B4-BE49-F238E27FC236}">
                <a16:creationId xmlns:a16="http://schemas.microsoft.com/office/drawing/2014/main" id="{FB8974F5-811B-496D-B27E-EB943D3CF6FE}"/>
              </a:ext>
            </a:extLst>
          </p:cNvPr>
          <p:cNvSpPr txBox="1">
            <a:spLocks noChangeAspect="1"/>
          </p:cNvSpPr>
          <p:nvPr/>
        </p:nvSpPr>
        <p:spPr>
          <a:xfrm>
            <a:off x="3589784" y="6825208"/>
            <a:ext cx="3096344" cy="2880320"/>
          </a:xfrm>
          <a:prstGeom prst="rect">
            <a:avLst/>
          </a:prstGeom>
          <a:solidFill>
            <a:schemeClr val="bg1"/>
          </a:solidFill>
        </p:spPr>
        <p:txBody>
          <a:bodyPr wrap="square" rtlCol="0">
            <a:no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endParaRPr kumimoji="0" lang="de-DE" sz="11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endParaRPr>
          </a:p>
        </p:txBody>
      </p:sp>
      <p:sp>
        <p:nvSpPr>
          <p:cNvPr id="21" name="Textfeld 20">
            <a:extLst>
              <a:ext uri="{FF2B5EF4-FFF2-40B4-BE49-F238E27FC236}">
                <a16:creationId xmlns:a16="http://schemas.microsoft.com/office/drawing/2014/main" id="{98210196-D142-4863-87FA-11D9CA0CD5E2}"/>
              </a:ext>
            </a:extLst>
          </p:cNvPr>
          <p:cNvSpPr txBox="1">
            <a:spLocks noChangeAspect="1"/>
          </p:cNvSpPr>
          <p:nvPr/>
        </p:nvSpPr>
        <p:spPr>
          <a:xfrm>
            <a:off x="3645024" y="3512840"/>
            <a:ext cx="3096344" cy="2880320"/>
          </a:xfrm>
          <a:prstGeom prst="rect">
            <a:avLst/>
          </a:prstGeom>
          <a:solidFill>
            <a:schemeClr val="bg1"/>
          </a:solidFill>
        </p:spPr>
        <p:txBody>
          <a:bodyPr wrap="square" rtlCol="0">
            <a:noAutofit/>
          </a:bodyPr>
          <a:lstStyle/>
          <a:p>
            <a:pPr marR="0" lvl="0" algn="ctr" defTabSz="914400" rtl="0" eaLnBrk="1" fontAlgn="auto" latinLnBrk="0" hangingPunct="1">
              <a:lnSpc>
                <a:spcPct val="150000"/>
              </a:lnSpc>
              <a:spcBef>
                <a:spcPts val="0"/>
              </a:spcBef>
              <a:spcAft>
                <a:spcPts val="0"/>
              </a:spcAft>
              <a:buClrTx/>
              <a:buSzTx/>
              <a:tabLst/>
              <a:defRPr/>
            </a:pPr>
            <a:endParaRPr kumimoji="0" lang="de-DE" sz="1200" b="0" i="0" u="none" strike="noStrike" kern="1200" cap="none" spc="0" normalizeH="0" baseline="0" noProof="0" dirty="0">
              <a:ln>
                <a:noFill/>
              </a:ln>
              <a:solidFill>
                <a:prstClr val="black"/>
              </a:solidFill>
              <a:effectLst/>
              <a:uLnTx/>
              <a:uFillTx/>
              <a:latin typeface="Calibri"/>
              <a:ea typeface="Arial" panose="020B0604020202020204" pitchFamily="34" charset="0"/>
              <a:cs typeface="Arial" panose="020B0604020202020204" pitchFamily="34" charset="0"/>
            </a:endParaRPr>
          </a:p>
        </p:txBody>
      </p:sp>
      <p:sp>
        <p:nvSpPr>
          <p:cNvPr id="27" name="Textfeld 26">
            <a:extLst>
              <a:ext uri="{FF2B5EF4-FFF2-40B4-BE49-F238E27FC236}">
                <a16:creationId xmlns:a16="http://schemas.microsoft.com/office/drawing/2014/main" id="{96850B41-5EBD-4B36-91A8-7C781D65B01C}"/>
              </a:ext>
            </a:extLst>
          </p:cNvPr>
          <p:cNvSpPr txBox="1">
            <a:spLocks noChangeAspect="1"/>
          </p:cNvSpPr>
          <p:nvPr/>
        </p:nvSpPr>
        <p:spPr>
          <a:xfrm>
            <a:off x="3589784" y="6825208"/>
            <a:ext cx="3096344" cy="2880320"/>
          </a:xfrm>
          <a:prstGeom prst="rect">
            <a:avLst/>
          </a:prstGeom>
          <a:solidFill>
            <a:schemeClr val="bg1"/>
          </a:solidFill>
        </p:spPr>
        <p:txBody>
          <a:bodyPr wrap="square" rtlCol="0">
            <a:noAutofit/>
          </a:bodyPr>
          <a:lstStyle/>
          <a:p>
            <a:pPr marL="171450" marR="0" lvl="0" indent="-171450" algn="ctr"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endParaRPr kumimoji="0" lang="de-DE" sz="10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endParaRPr>
          </a:p>
        </p:txBody>
      </p:sp>
      <p:grpSp>
        <p:nvGrpSpPr>
          <p:cNvPr id="34" name="Gruppieren 33"/>
          <p:cNvGrpSpPr/>
          <p:nvPr/>
        </p:nvGrpSpPr>
        <p:grpSpPr>
          <a:xfrm>
            <a:off x="-28575" y="-9793"/>
            <a:ext cx="6915150" cy="9925586"/>
            <a:chOff x="-57150" y="-35997"/>
            <a:chExt cx="6915150" cy="9925586"/>
          </a:xfrm>
        </p:grpSpPr>
        <p:cxnSp>
          <p:nvCxnSpPr>
            <p:cNvPr id="35" name="Gerade Verbindung 34"/>
            <p:cNvCxnSpPr/>
            <p:nvPr/>
          </p:nvCxnSpPr>
          <p:spPr>
            <a:xfrm>
              <a:off x="3518188" y="-35997"/>
              <a:ext cx="0" cy="9909175"/>
            </a:xfrm>
            <a:prstGeom prst="line">
              <a:avLst/>
            </a:prstGeom>
            <a:ln>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36" name="Gerade Verbindung 35"/>
            <p:cNvCxnSpPr/>
            <p:nvPr/>
          </p:nvCxnSpPr>
          <p:spPr>
            <a:xfrm>
              <a:off x="190500" y="3286127"/>
              <a:ext cx="6667500" cy="0"/>
            </a:xfrm>
            <a:prstGeom prst="line">
              <a:avLst/>
            </a:prstGeom>
            <a:ln>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37" name="Gerade Verbindung 36"/>
            <p:cNvCxnSpPr/>
            <p:nvPr/>
          </p:nvCxnSpPr>
          <p:spPr>
            <a:xfrm>
              <a:off x="190500" y="6571231"/>
              <a:ext cx="6667500" cy="0"/>
            </a:xfrm>
            <a:prstGeom prst="line">
              <a:avLst/>
            </a:prstGeom>
            <a:ln>
              <a:solidFill>
                <a:schemeClr val="tx1"/>
              </a:solidFill>
              <a:prstDash val="dashDot"/>
            </a:ln>
          </p:spPr>
          <p:style>
            <a:lnRef idx="1">
              <a:schemeClr val="accent1"/>
            </a:lnRef>
            <a:fillRef idx="0">
              <a:schemeClr val="accent1"/>
            </a:fillRef>
            <a:effectRef idx="0">
              <a:schemeClr val="accent1"/>
            </a:effectRef>
            <a:fontRef idx="minor">
              <a:schemeClr val="tx1"/>
            </a:fontRef>
          </p:style>
        </p:cxnSp>
        <p:sp>
          <p:nvSpPr>
            <p:cNvPr id="38" name="Rechteck 37"/>
            <p:cNvSpPr/>
            <p:nvPr/>
          </p:nvSpPr>
          <p:spPr>
            <a:xfrm>
              <a:off x="400091" y="173837"/>
              <a:ext cx="2923237" cy="29232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dirty="0"/>
            </a:p>
          </p:txBody>
        </p:sp>
        <p:sp>
          <p:nvSpPr>
            <p:cNvPr id="39" name="Rechteck 38"/>
            <p:cNvSpPr/>
            <p:nvPr/>
          </p:nvSpPr>
          <p:spPr>
            <a:xfrm>
              <a:off x="392530" y="3474270"/>
              <a:ext cx="2923237" cy="29232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a:p>
          </p:txBody>
        </p:sp>
        <p:sp>
          <p:nvSpPr>
            <p:cNvPr id="40" name="Rechteck 39"/>
            <p:cNvSpPr/>
            <p:nvPr/>
          </p:nvSpPr>
          <p:spPr>
            <a:xfrm>
              <a:off x="392530" y="6790262"/>
              <a:ext cx="2923237" cy="29232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a:p>
          </p:txBody>
        </p:sp>
        <p:sp>
          <p:nvSpPr>
            <p:cNvPr id="41" name="Rechteck 40"/>
            <p:cNvSpPr/>
            <p:nvPr/>
          </p:nvSpPr>
          <p:spPr>
            <a:xfrm>
              <a:off x="3726652" y="174122"/>
              <a:ext cx="2923237" cy="29232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a:p>
          </p:txBody>
        </p:sp>
        <p:sp>
          <p:nvSpPr>
            <p:cNvPr id="42" name="Rechteck 41"/>
            <p:cNvSpPr/>
            <p:nvPr/>
          </p:nvSpPr>
          <p:spPr>
            <a:xfrm>
              <a:off x="-57150" y="-35997"/>
              <a:ext cx="247650" cy="9925586"/>
            </a:xfrm>
            <a:prstGeom prst="rect">
              <a:avLst/>
            </a:prstGeom>
            <a:solidFill>
              <a:schemeClr val="bg1"/>
            </a:solidFill>
            <a:ln w="6350">
              <a:solidFill>
                <a:schemeClr val="tx1"/>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a:p>
          </p:txBody>
        </p:sp>
        <p:sp>
          <p:nvSpPr>
            <p:cNvPr id="43" name="Rechteck 42"/>
            <p:cNvSpPr/>
            <p:nvPr/>
          </p:nvSpPr>
          <p:spPr>
            <a:xfrm>
              <a:off x="3713934" y="3484887"/>
              <a:ext cx="2923237" cy="29232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a:p>
          </p:txBody>
        </p:sp>
        <p:sp>
          <p:nvSpPr>
            <p:cNvPr id="44" name="Rechteck 43"/>
            <p:cNvSpPr/>
            <p:nvPr/>
          </p:nvSpPr>
          <p:spPr>
            <a:xfrm>
              <a:off x="3722953" y="6779244"/>
              <a:ext cx="2923237" cy="29232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a:p>
          </p:txBody>
        </p:sp>
      </p:grpSp>
      <p:sp>
        <p:nvSpPr>
          <p:cNvPr id="19" name="Textfeld 18">
            <a:extLst>
              <a:ext uri="{FF2B5EF4-FFF2-40B4-BE49-F238E27FC236}">
                <a16:creationId xmlns:a16="http://schemas.microsoft.com/office/drawing/2014/main" id="{2DE884F9-4CFF-48DB-BDFC-3F8243DA9769}"/>
              </a:ext>
            </a:extLst>
          </p:cNvPr>
          <p:cNvSpPr txBox="1">
            <a:spLocks noChangeAspect="1"/>
          </p:cNvSpPr>
          <p:nvPr/>
        </p:nvSpPr>
        <p:spPr>
          <a:xfrm>
            <a:off x="421105" y="200041"/>
            <a:ext cx="2923237" cy="2880320"/>
          </a:xfrm>
          <a:prstGeom prst="rect">
            <a:avLst/>
          </a:prstGeom>
          <a:solidFill>
            <a:schemeClr val="bg1"/>
          </a:solidFill>
        </p:spPr>
        <p:txBody>
          <a:bodyPr wrap="square" rtlCol="0">
            <a:noAutofit/>
          </a:bodyPr>
          <a:lstStyle/>
          <a:p>
            <a:pPr algn="ctr"/>
            <a:r>
              <a:rPr lang="de-DE" b="1" dirty="0">
                <a:solidFill>
                  <a:schemeClr val="bg1">
                    <a:lumMod val="50000"/>
                  </a:schemeClr>
                </a:solidFill>
                <a:latin typeface="Arial" panose="020B0604020202020204" pitchFamily="34" charset="0"/>
                <a:cs typeface="Arial" panose="020B0604020202020204" pitchFamily="34" charset="0"/>
              </a:rPr>
              <a:t>Aussage</a:t>
            </a:r>
          </a:p>
          <a:p>
            <a:pPr algn="ctr"/>
            <a:endParaRPr lang="de-DE" dirty="0">
              <a:latin typeface="Arial" panose="020B0604020202020204" pitchFamily="34" charset="0"/>
              <a:cs typeface="Arial" panose="020B0604020202020204" pitchFamily="34" charset="0"/>
            </a:endParaRPr>
          </a:p>
          <a:p>
            <a:pPr algn="ctr"/>
            <a:endParaRPr lang="de-DE" dirty="0">
              <a:latin typeface="Arial" panose="020B0604020202020204" pitchFamily="34" charset="0"/>
              <a:cs typeface="Arial" panose="020B0604020202020204" pitchFamily="34" charset="0"/>
            </a:endParaRPr>
          </a:p>
          <a:p>
            <a:pPr algn="ctr"/>
            <a:r>
              <a:rPr lang="de-DE" sz="2800" b="1" dirty="0">
                <a:latin typeface="Arial" panose="020B0604020202020204" pitchFamily="34" charset="0"/>
                <a:cs typeface="Arial" panose="020B0604020202020204" pitchFamily="34" charset="0"/>
              </a:rPr>
              <a:t>Was ist </a:t>
            </a:r>
            <a:r>
              <a:rPr lang="de-DE" sz="2800" b="1">
                <a:latin typeface="Arial" panose="020B0604020202020204" pitchFamily="34" charset="0"/>
                <a:cs typeface="Arial" panose="020B0604020202020204" pitchFamily="34" charset="0"/>
              </a:rPr>
              <a:t>die Aussage des Kunstwerks?</a:t>
            </a:r>
            <a:endParaRPr lang="de-DE" sz="2800" b="1" dirty="0">
              <a:latin typeface="Arial" panose="020B0604020202020204" pitchFamily="34" charset="0"/>
              <a:cs typeface="Arial" panose="020B0604020202020204" pitchFamily="34" charset="0"/>
            </a:endParaRPr>
          </a:p>
        </p:txBody>
      </p:sp>
      <p:sp>
        <p:nvSpPr>
          <p:cNvPr id="29" name="Textfeld 28">
            <a:extLst>
              <a:ext uri="{FF2B5EF4-FFF2-40B4-BE49-F238E27FC236}">
                <a16:creationId xmlns:a16="http://schemas.microsoft.com/office/drawing/2014/main" id="{CB5568D0-D30A-4F75-8D53-461832911D85}"/>
              </a:ext>
            </a:extLst>
          </p:cNvPr>
          <p:cNvSpPr txBox="1">
            <a:spLocks noChangeAspect="1"/>
          </p:cNvSpPr>
          <p:nvPr/>
        </p:nvSpPr>
        <p:spPr>
          <a:xfrm>
            <a:off x="3755227" y="200041"/>
            <a:ext cx="2910519" cy="2880320"/>
          </a:xfrm>
          <a:prstGeom prst="rect">
            <a:avLst/>
          </a:prstGeom>
          <a:solidFill>
            <a:schemeClr val="bg1"/>
          </a:solidFill>
        </p:spPr>
        <p:txBody>
          <a:bodyPr wrap="square" rtlCol="0">
            <a:noAutofit/>
          </a:bodyPr>
          <a:lstStyle/>
          <a:p>
            <a:pPr marR="0" lvl="0" algn="l" defTabSz="914400" rtl="0" eaLnBrk="1" fontAlgn="auto" latinLnBrk="0" hangingPunct="1">
              <a:lnSpc>
                <a:spcPct val="150000"/>
              </a:lnSpc>
              <a:spcBef>
                <a:spcPts val="0"/>
              </a:spcBef>
              <a:spcAft>
                <a:spcPts val="0"/>
              </a:spcAft>
              <a:buClrTx/>
              <a:buSzTx/>
              <a:tabLst/>
              <a:defRPr/>
            </a:pPr>
            <a:endParaRPr kumimoji="0" lang="de-DE" sz="1100" b="0" i="0" u="none" strike="noStrike" kern="1200" cap="none" spc="0" normalizeH="0" baseline="0" noProof="0" dirty="0">
              <a:ln>
                <a:noFill/>
              </a:ln>
              <a:solidFill>
                <a:prstClr val="black"/>
              </a:solidFill>
              <a:effectLst/>
              <a:uLnTx/>
              <a:uFillTx/>
              <a:latin typeface="Calibri"/>
              <a:ea typeface="Arial" panose="020B0604020202020204" pitchFamily="34" charset="0"/>
              <a:cs typeface="Times New Roman" panose="02020603050405020304" pitchFamily="18" charset="0"/>
            </a:endParaRPr>
          </a:p>
          <a:p>
            <a:pPr algn="ctr">
              <a:lnSpc>
                <a:spcPct val="150000"/>
              </a:lnSpc>
              <a:defRPr/>
            </a:pPr>
            <a:r>
              <a:rPr lang="de-DE" sz="1100" i="1" dirty="0">
                <a:solidFill>
                  <a:prstClr val="black"/>
                </a:solidFill>
                <a:ea typeface="Arial" panose="020B0604020202020204" pitchFamily="34" charset="0"/>
                <a:cs typeface="Times New Roman" panose="02020603050405020304" pitchFamily="18" charset="0"/>
                <a:sym typeface="Wingdings" panose="05000000000000000000" pitchFamily="2" charset="2"/>
              </a:rPr>
              <a:t>Formuliere 2 Sätze:</a:t>
            </a:r>
            <a:endParaRPr lang="de-DE" sz="1100" i="1" dirty="0">
              <a:solidFill>
                <a:prstClr val="black"/>
              </a:solidFill>
              <a:ea typeface="Arial" panose="020B0604020202020204" pitchFamily="34" charset="0"/>
              <a:cs typeface="Times New Roman" panose="02020603050405020304" pitchFamily="18" charset="0"/>
            </a:endParaRPr>
          </a:p>
          <a:p>
            <a:pPr marR="0" lvl="0" algn="ctr" defTabSz="914400" rtl="0" eaLnBrk="1" fontAlgn="auto" latinLnBrk="0" hangingPunct="1">
              <a:lnSpc>
                <a:spcPct val="150000"/>
              </a:lnSpc>
              <a:spcBef>
                <a:spcPts val="0"/>
              </a:spcBef>
              <a:spcAft>
                <a:spcPts val="0"/>
              </a:spcAft>
              <a:buClrTx/>
              <a:buSzTx/>
              <a:tabLst/>
              <a:defRPr/>
            </a:pPr>
            <a:endParaRPr kumimoji="0" lang="de-DE" sz="1100" b="0" i="0" u="none" strike="noStrike" kern="1200" cap="none" spc="0" normalizeH="0" baseline="0" noProof="0" dirty="0">
              <a:ln>
                <a:noFill/>
              </a:ln>
              <a:solidFill>
                <a:prstClr val="black"/>
              </a:solidFill>
              <a:effectLst/>
              <a:uLnTx/>
              <a:uFillTx/>
              <a:latin typeface="Calibri"/>
              <a:ea typeface="Arial" panose="020B0604020202020204" pitchFamily="34" charset="0"/>
              <a:cs typeface="Times New Roman" panose="02020603050405020304" pitchFamily="18" charset="0"/>
            </a:endParaRPr>
          </a:p>
          <a:p>
            <a:pPr marR="0" lvl="0" algn="ctr" defTabSz="914400" rtl="0" eaLnBrk="1" fontAlgn="auto" latinLnBrk="0" hangingPunct="1">
              <a:lnSpc>
                <a:spcPct val="150000"/>
              </a:lnSpc>
              <a:spcBef>
                <a:spcPts val="0"/>
              </a:spcBef>
              <a:spcAft>
                <a:spcPts val="0"/>
              </a:spcAft>
              <a:buClrTx/>
              <a:buSzTx/>
              <a:tabLst/>
              <a:defRPr/>
            </a:pPr>
            <a:r>
              <a:rPr kumimoji="0" lang="de-DE" sz="1100" b="0" i="0" u="none" strike="noStrike" kern="1200" cap="none" spc="0" normalizeH="0" baseline="0" noProof="0" dirty="0">
                <a:ln>
                  <a:noFill/>
                </a:ln>
                <a:solidFill>
                  <a:prstClr val="black"/>
                </a:solidFill>
                <a:effectLst/>
                <a:uLnTx/>
                <a:uFillTx/>
                <a:latin typeface="Calibri"/>
                <a:ea typeface="Arial" panose="020B0604020202020204" pitchFamily="34" charset="0"/>
                <a:cs typeface="Times New Roman" panose="02020603050405020304" pitchFamily="18" charset="0"/>
              </a:rPr>
              <a:t>Wenn ich alle </a:t>
            </a:r>
            <a:r>
              <a:rPr lang="de-DE" sz="1100" dirty="0">
                <a:solidFill>
                  <a:prstClr val="black"/>
                </a:solidFill>
                <a:latin typeface="Calibri"/>
                <a:ea typeface="Arial" panose="020B0604020202020204" pitchFamily="34" charset="0"/>
                <a:cs typeface="Times New Roman" panose="02020603050405020304" pitchFamily="18" charset="0"/>
              </a:rPr>
              <a:t> Aspekte </a:t>
            </a:r>
            <a:r>
              <a:rPr kumimoji="0" lang="de-DE" sz="1100" b="0" i="0" u="none" strike="noStrike" kern="1200" cap="none" spc="0" normalizeH="0" baseline="0" noProof="0" dirty="0">
                <a:ln>
                  <a:noFill/>
                </a:ln>
                <a:solidFill>
                  <a:prstClr val="black"/>
                </a:solidFill>
                <a:effectLst/>
                <a:uLnTx/>
                <a:uFillTx/>
                <a:latin typeface="Calibri"/>
                <a:ea typeface="Arial" panose="020B0604020202020204" pitchFamily="34" charset="0"/>
                <a:cs typeface="Times New Roman" panose="02020603050405020304" pitchFamily="18" charset="0"/>
              </a:rPr>
              <a:t> des  Kunstwerks</a:t>
            </a:r>
            <a:r>
              <a:rPr kumimoji="0" lang="de-DE" sz="1100" b="0" i="0" u="none" strike="noStrike" kern="1200" cap="none" spc="0" normalizeH="0" noProof="0" dirty="0">
                <a:ln>
                  <a:noFill/>
                </a:ln>
                <a:solidFill>
                  <a:prstClr val="black"/>
                </a:solidFill>
                <a:effectLst/>
                <a:uLnTx/>
                <a:uFillTx/>
                <a:latin typeface="Calibri"/>
                <a:ea typeface="Arial" panose="020B0604020202020204" pitchFamily="34" charset="0"/>
                <a:cs typeface="Times New Roman" panose="02020603050405020304" pitchFamily="18" charset="0"/>
              </a:rPr>
              <a:t> </a:t>
            </a:r>
            <a:r>
              <a:rPr kumimoji="0" lang="de-DE" sz="1100" b="0" i="0" u="none" strike="noStrike" kern="1200" cap="none" spc="0" normalizeH="0" baseline="0" noProof="0" dirty="0">
                <a:ln>
                  <a:noFill/>
                </a:ln>
                <a:solidFill>
                  <a:prstClr val="black"/>
                </a:solidFill>
                <a:effectLst/>
                <a:uLnTx/>
                <a:uFillTx/>
                <a:latin typeface="Calibri"/>
                <a:ea typeface="Arial" panose="020B0604020202020204" pitchFamily="34" charset="0"/>
                <a:cs typeface="Times New Roman" panose="02020603050405020304" pitchFamily="18" charset="0"/>
              </a:rPr>
              <a:t>(</a:t>
            </a:r>
            <a:r>
              <a:rPr kumimoji="0" lang="de-DE" sz="1100" b="0" i="1" u="none" strike="noStrike" kern="1200" cap="none" spc="0" normalizeH="0" baseline="0" noProof="0" dirty="0">
                <a:ln>
                  <a:noFill/>
                </a:ln>
                <a:solidFill>
                  <a:prstClr val="black"/>
                </a:solidFill>
                <a:effectLst/>
                <a:uLnTx/>
                <a:uFillTx/>
                <a:latin typeface="Calibri"/>
                <a:ea typeface="Arial" panose="020B0604020202020204" pitchFamily="34" charset="0"/>
                <a:cs typeface="Times New Roman" panose="02020603050405020304" pitchFamily="18" charset="0"/>
              </a:rPr>
              <a:t>Ausgangsobjekt, Inhalt, Intention, künstlerische Strategie, Wirkung, Kurzbeschreibung, Daten)</a:t>
            </a:r>
            <a:r>
              <a:rPr kumimoji="0" lang="de-DE" sz="1100" b="0" i="0" u="none" strike="noStrike" kern="1200" cap="none" spc="0" normalizeH="0" baseline="0" noProof="0" dirty="0">
                <a:ln>
                  <a:noFill/>
                </a:ln>
                <a:solidFill>
                  <a:prstClr val="black"/>
                </a:solidFill>
                <a:effectLst/>
                <a:uLnTx/>
                <a:uFillTx/>
                <a:latin typeface="Calibri"/>
                <a:ea typeface="Arial" panose="020B0604020202020204" pitchFamily="34" charset="0"/>
                <a:cs typeface="Times New Roman" panose="02020603050405020304" pitchFamily="18" charset="0"/>
              </a:rPr>
              <a:t> zusammenfasse, ergibt sich folgende  mögliche </a:t>
            </a:r>
            <a:r>
              <a:rPr kumimoji="0" lang="de-DE" sz="1100" b="1" i="0" u="none" strike="noStrike" kern="1200" cap="none" spc="0" normalizeH="0" baseline="0" noProof="0" dirty="0">
                <a:ln>
                  <a:noFill/>
                </a:ln>
                <a:solidFill>
                  <a:prstClr val="black"/>
                </a:solidFill>
                <a:effectLst/>
                <a:uLnTx/>
                <a:uFillTx/>
                <a:latin typeface="Calibri"/>
                <a:ea typeface="Arial" panose="020B0604020202020204" pitchFamily="34" charset="0"/>
                <a:cs typeface="Times New Roman" panose="02020603050405020304" pitchFamily="18" charset="0"/>
              </a:rPr>
              <a:t>Aussage</a:t>
            </a:r>
            <a:r>
              <a:rPr kumimoji="0" lang="de-DE" sz="1100" b="0" i="0" u="none" strike="noStrike" kern="1200" cap="none" spc="0" normalizeH="0" baseline="0" noProof="0" dirty="0">
                <a:ln>
                  <a:noFill/>
                </a:ln>
                <a:solidFill>
                  <a:prstClr val="black"/>
                </a:solidFill>
                <a:effectLst/>
                <a:uLnTx/>
                <a:uFillTx/>
                <a:latin typeface="Calibri"/>
                <a:ea typeface="Arial" panose="020B0604020202020204" pitchFamily="34" charset="0"/>
                <a:cs typeface="Times New Roman" panose="02020603050405020304" pitchFamily="18" charset="0"/>
              </a:rPr>
              <a:t> für das Kunstwerk:</a:t>
            </a:r>
          </a:p>
          <a:p>
            <a:pPr marR="0" lvl="0" algn="ctr" defTabSz="914400" rtl="0" eaLnBrk="1" fontAlgn="auto" latinLnBrk="0" hangingPunct="1">
              <a:lnSpc>
                <a:spcPct val="150000"/>
              </a:lnSpc>
              <a:spcBef>
                <a:spcPts val="0"/>
              </a:spcBef>
              <a:spcAft>
                <a:spcPts val="0"/>
              </a:spcAft>
              <a:buClrTx/>
              <a:buSzTx/>
              <a:tabLst/>
              <a:defRPr/>
            </a:pPr>
            <a:endParaRPr lang="de-DE" sz="1100" dirty="0">
              <a:solidFill>
                <a:prstClr val="black"/>
              </a:solidFill>
              <a:latin typeface="Calibri"/>
              <a:ea typeface="Arial" panose="020B0604020202020204" pitchFamily="34" charset="0"/>
              <a:cs typeface="Times New Roman" panose="02020603050405020304" pitchFamily="18" charset="0"/>
            </a:endParaRPr>
          </a:p>
          <a:p>
            <a:pPr marR="0" lvl="0" algn="ctr" defTabSz="914400" rtl="0" eaLnBrk="1" fontAlgn="auto" latinLnBrk="0" hangingPunct="1">
              <a:lnSpc>
                <a:spcPct val="150000"/>
              </a:lnSpc>
              <a:spcBef>
                <a:spcPts val="0"/>
              </a:spcBef>
              <a:spcAft>
                <a:spcPts val="0"/>
              </a:spcAft>
              <a:buClrTx/>
              <a:buSzTx/>
              <a:tabLst/>
              <a:defRPr/>
            </a:pPr>
            <a:r>
              <a:rPr lang="de-DE" sz="1100" dirty="0">
                <a:solidFill>
                  <a:prstClr val="black"/>
                </a:solidFill>
                <a:latin typeface="Calibri"/>
                <a:ea typeface="Arial" panose="020B0604020202020204" pitchFamily="34" charset="0"/>
                <a:cs typeface="Times New Roman" panose="02020603050405020304" pitchFamily="18" charset="0"/>
              </a:rPr>
              <a:t>Das Kunstwerk</a:t>
            </a:r>
            <a:r>
              <a:rPr kumimoji="0" lang="de-DE" sz="1100" b="0" i="0" u="none" strike="noStrike" kern="1200" cap="none" spc="0" normalizeH="0" baseline="0" noProof="0" dirty="0">
                <a:ln>
                  <a:noFill/>
                </a:ln>
                <a:solidFill>
                  <a:prstClr val="black"/>
                </a:solidFill>
                <a:effectLst/>
                <a:uLnTx/>
                <a:uFillTx/>
                <a:latin typeface="Calibri"/>
                <a:ea typeface="Arial" panose="020B0604020202020204" pitchFamily="34" charset="0"/>
                <a:cs typeface="Times New Roman" panose="02020603050405020304" pitchFamily="18" charset="0"/>
              </a:rPr>
              <a:t>…</a:t>
            </a:r>
          </a:p>
          <a:p>
            <a:pPr marL="0" marR="0" lvl="0" indent="0" algn="l" defTabSz="914400" rtl="0" eaLnBrk="1" fontAlgn="auto" latinLnBrk="0" hangingPunct="1">
              <a:lnSpc>
                <a:spcPct val="150000"/>
              </a:lnSpc>
              <a:spcBef>
                <a:spcPts val="0"/>
              </a:spcBef>
              <a:spcAft>
                <a:spcPts val="0"/>
              </a:spcAft>
              <a:buClrTx/>
              <a:buSzTx/>
              <a:buFontTx/>
              <a:buNone/>
              <a:tabLst/>
              <a:defRPr/>
            </a:pPr>
            <a:endParaRPr kumimoji="0" lang="de-DE" sz="900" b="0" i="0" u="none" strike="noStrike" kern="1200" cap="none" spc="0" normalizeH="0" baseline="0" noProof="0" dirty="0">
              <a:ln>
                <a:noFill/>
              </a:ln>
              <a:solidFill>
                <a:prstClr val="black"/>
              </a:solidFill>
              <a:effectLst/>
              <a:uLnTx/>
              <a:uFillTx/>
              <a:latin typeface="Calibri"/>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7171622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grpSp>
        <p:nvGrpSpPr>
          <p:cNvPr id="16" name="Gruppieren 15"/>
          <p:cNvGrpSpPr/>
          <p:nvPr/>
        </p:nvGrpSpPr>
        <p:grpSpPr>
          <a:xfrm>
            <a:off x="-28575" y="-9793"/>
            <a:ext cx="6915150" cy="9925586"/>
            <a:chOff x="-57150" y="-35997"/>
            <a:chExt cx="6915150" cy="9925586"/>
          </a:xfrm>
        </p:grpSpPr>
        <p:cxnSp>
          <p:nvCxnSpPr>
            <p:cNvPr id="18" name="Gerade Verbindung 17"/>
            <p:cNvCxnSpPr/>
            <p:nvPr/>
          </p:nvCxnSpPr>
          <p:spPr>
            <a:xfrm>
              <a:off x="3518188" y="-35997"/>
              <a:ext cx="0" cy="9909175"/>
            </a:xfrm>
            <a:prstGeom prst="line">
              <a:avLst/>
            </a:prstGeom>
            <a:ln>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20" name="Gerade Verbindung 19"/>
            <p:cNvCxnSpPr/>
            <p:nvPr/>
          </p:nvCxnSpPr>
          <p:spPr>
            <a:xfrm>
              <a:off x="190500" y="3286127"/>
              <a:ext cx="6667500" cy="0"/>
            </a:xfrm>
            <a:prstGeom prst="line">
              <a:avLst/>
            </a:prstGeom>
            <a:ln>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22" name="Gerade Verbindung 21"/>
            <p:cNvCxnSpPr/>
            <p:nvPr/>
          </p:nvCxnSpPr>
          <p:spPr>
            <a:xfrm>
              <a:off x="190500" y="6571231"/>
              <a:ext cx="6667500" cy="0"/>
            </a:xfrm>
            <a:prstGeom prst="line">
              <a:avLst/>
            </a:prstGeom>
            <a:ln>
              <a:solidFill>
                <a:schemeClr val="tx1"/>
              </a:solidFill>
              <a:prstDash val="dashDot"/>
            </a:ln>
          </p:spPr>
          <p:style>
            <a:lnRef idx="1">
              <a:schemeClr val="accent1"/>
            </a:lnRef>
            <a:fillRef idx="0">
              <a:schemeClr val="accent1"/>
            </a:fillRef>
            <a:effectRef idx="0">
              <a:schemeClr val="accent1"/>
            </a:effectRef>
            <a:fontRef idx="minor">
              <a:schemeClr val="tx1"/>
            </a:fontRef>
          </p:style>
        </p:cxnSp>
        <p:sp>
          <p:nvSpPr>
            <p:cNvPr id="24" name="Rechteck 23"/>
            <p:cNvSpPr/>
            <p:nvPr/>
          </p:nvSpPr>
          <p:spPr>
            <a:xfrm>
              <a:off x="400091" y="173837"/>
              <a:ext cx="2923237" cy="29232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dirty="0"/>
            </a:p>
          </p:txBody>
        </p:sp>
        <p:sp>
          <p:nvSpPr>
            <p:cNvPr id="26" name="Rechteck 25"/>
            <p:cNvSpPr/>
            <p:nvPr/>
          </p:nvSpPr>
          <p:spPr>
            <a:xfrm>
              <a:off x="392530" y="3474270"/>
              <a:ext cx="2923237" cy="29232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a:p>
          </p:txBody>
        </p:sp>
        <p:sp>
          <p:nvSpPr>
            <p:cNvPr id="28" name="Rechteck 27"/>
            <p:cNvSpPr/>
            <p:nvPr/>
          </p:nvSpPr>
          <p:spPr>
            <a:xfrm>
              <a:off x="392530" y="6790262"/>
              <a:ext cx="2923237" cy="29232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a:p>
          </p:txBody>
        </p:sp>
        <p:sp>
          <p:nvSpPr>
            <p:cNvPr id="30" name="Rechteck 29"/>
            <p:cNvSpPr/>
            <p:nvPr/>
          </p:nvSpPr>
          <p:spPr>
            <a:xfrm>
              <a:off x="3726652" y="174122"/>
              <a:ext cx="2923237" cy="29232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a:p>
          </p:txBody>
        </p:sp>
        <p:sp>
          <p:nvSpPr>
            <p:cNvPr id="31" name="Rechteck 30"/>
            <p:cNvSpPr/>
            <p:nvPr/>
          </p:nvSpPr>
          <p:spPr>
            <a:xfrm>
              <a:off x="-57150" y="-35997"/>
              <a:ext cx="247650" cy="9925586"/>
            </a:xfrm>
            <a:prstGeom prst="rect">
              <a:avLst/>
            </a:prstGeom>
            <a:solidFill>
              <a:schemeClr val="bg1"/>
            </a:solidFill>
            <a:ln w="6350">
              <a:solidFill>
                <a:schemeClr val="tx1"/>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a:p>
          </p:txBody>
        </p:sp>
        <p:sp>
          <p:nvSpPr>
            <p:cNvPr id="32" name="Rechteck 31"/>
            <p:cNvSpPr/>
            <p:nvPr/>
          </p:nvSpPr>
          <p:spPr>
            <a:xfrm>
              <a:off x="3713934" y="3484887"/>
              <a:ext cx="2923237" cy="29232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a:p>
          </p:txBody>
        </p:sp>
        <p:sp>
          <p:nvSpPr>
            <p:cNvPr id="33" name="Rechteck 32"/>
            <p:cNvSpPr/>
            <p:nvPr/>
          </p:nvSpPr>
          <p:spPr>
            <a:xfrm>
              <a:off x="3722953" y="6779244"/>
              <a:ext cx="2923237" cy="29232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a:p>
          </p:txBody>
        </p:sp>
      </p:grpSp>
      <p:sp>
        <p:nvSpPr>
          <p:cNvPr id="19" name="Textfeld 18">
            <a:extLst>
              <a:ext uri="{FF2B5EF4-FFF2-40B4-BE49-F238E27FC236}">
                <a16:creationId xmlns:a16="http://schemas.microsoft.com/office/drawing/2014/main" id="{175E08CF-3E82-4A5B-8432-A0745A88DF56}"/>
              </a:ext>
            </a:extLst>
          </p:cNvPr>
          <p:cNvSpPr txBox="1">
            <a:spLocks noChangeAspect="1"/>
          </p:cNvSpPr>
          <p:nvPr/>
        </p:nvSpPr>
        <p:spPr>
          <a:xfrm>
            <a:off x="448887" y="209992"/>
            <a:ext cx="2909455" cy="2880320"/>
          </a:xfrm>
          <a:prstGeom prst="rect">
            <a:avLst/>
          </a:prstGeom>
          <a:solidFill>
            <a:schemeClr val="bg1"/>
          </a:solidFill>
        </p:spPr>
        <p:txBody>
          <a:bodyPr wrap="square" rtlCol="0">
            <a:noAutofit/>
          </a:bodyPr>
          <a:lstStyle/>
          <a:p>
            <a:pPr algn="ctr"/>
            <a:r>
              <a:rPr lang="de-DE" b="1" dirty="0">
                <a:solidFill>
                  <a:srgbClr val="C00000"/>
                </a:solidFill>
                <a:latin typeface="Arial" panose="020B0604020202020204" pitchFamily="34" charset="0"/>
                <a:cs typeface="Arial" panose="020B0604020202020204" pitchFamily="34" charset="0"/>
              </a:rPr>
              <a:t>INTENTION</a:t>
            </a:r>
          </a:p>
          <a:p>
            <a:pPr algn="ctr"/>
            <a:endParaRPr lang="de-DE" dirty="0">
              <a:latin typeface="Arial" panose="020B0604020202020204" pitchFamily="34" charset="0"/>
              <a:cs typeface="Arial" panose="020B0604020202020204" pitchFamily="34" charset="0"/>
            </a:endParaRPr>
          </a:p>
          <a:p>
            <a:pPr algn="ctr"/>
            <a:endParaRPr lang="de-DE" dirty="0">
              <a:latin typeface="Arial" panose="020B0604020202020204" pitchFamily="34" charset="0"/>
              <a:cs typeface="Arial" panose="020B0604020202020204" pitchFamily="34" charset="0"/>
            </a:endParaRPr>
          </a:p>
          <a:p>
            <a:pPr algn="ctr"/>
            <a:r>
              <a:rPr lang="de-DE" sz="2800" b="1" dirty="0">
                <a:latin typeface="Arial" panose="020B0604020202020204" pitchFamily="34" charset="0"/>
                <a:cs typeface="Arial" panose="020B0604020202020204" pitchFamily="34" charset="0"/>
              </a:rPr>
              <a:t>Was ist die </a:t>
            </a:r>
          </a:p>
          <a:p>
            <a:pPr algn="ctr"/>
            <a:r>
              <a:rPr lang="de-DE" sz="2800" b="1" dirty="0">
                <a:solidFill>
                  <a:srgbClr val="C00000"/>
                </a:solidFill>
                <a:latin typeface="Arial" panose="020B0604020202020204" pitchFamily="34" charset="0"/>
                <a:cs typeface="Arial" panose="020B0604020202020204" pitchFamily="34" charset="0"/>
              </a:rPr>
              <a:t>INTENTION </a:t>
            </a:r>
          </a:p>
          <a:p>
            <a:pPr algn="ctr"/>
            <a:r>
              <a:rPr lang="de-DE" sz="2800" b="1" dirty="0">
                <a:latin typeface="Arial" panose="020B0604020202020204" pitchFamily="34" charset="0"/>
                <a:cs typeface="Arial" panose="020B0604020202020204" pitchFamily="34" charset="0"/>
              </a:rPr>
              <a:t>des Künstlers/ der Künstlerin?</a:t>
            </a:r>
          </a:p>
        </p:txBody>
      </p:sp>
      <p:sp>
        <p:nvSpPr>
          <p:cNvPr id="29" name="Textfeld 28">
            <a:extLst>
              <a:ext uri="{FF2B5EF4-FFF2-40B4-BE49-F238E27FC236}">
                <a16:creationId xmlns:a16="http://schemas.microsoft.com/office/drawing/2014/main" id="{BA61E5CA-0451-433C-91C2-3969F0808AD9}"/>
              </a:ext>
            </a:extLst>
          </p:cNvPr>
          <p:cNvSpPr txBox="1">
            <a:spLocks noChangeAspect="1"/>
          </p:cNvSpPr>
          <p:nvPr/>
        </p:nvSpPr>
        <p:spPr>
          <a:xfrm>
            <a:off x="3748144" y="198110"/>
            <a:ext cx="2868787" cy="2880320"/>
          </a:xfrm>
          <a:prstGeom prst="rect">
            <a:avLst/>
          </a:prstGeom>
          <a:solidFill>
            <a:schemeClr val="bg1"/>
          </a:solidFill>
        </p:spPr>
        <p:txBody>
          <a:bodyPr wrap="square" rtlCol="0">
            <a:noAutofit/>
          </a:bodyPr>
          <a:lstStyle/>
          <a:p>
            <a:pPr marR="0" lvl="0" algn="ctr" defTabSz="914400" rtl="0" eaLnBrk="1" fontAlgn="auto" latinLnBrk="0" hangingPunct="1">
              <a:lnSpc>
                <a:spcPct val="150000"/>
              </a:lnSpc>
              <a:spcBef>
                <a:spcPts val="0"/>
              </a:spcBef>
              <a:spcAft>
                <a:spcPts val="0"/>
              </a:spcAft>
              <a:buClrTx/>
              <a:buSzTx/>
              <a:tabLst/>
              <a:defRPr/>
            </a:pPr>
            <a:endParaRPr kumimoji="0" lang="de-DE" sz="1400" b="1" i="0" u="none" strike="noStrike" kern="1200" cap="none" spc="0" normalizeH="0" baseline="0" noProof="0" dirty="0">
              <a:ln>
                <a:noFill/>
              </a:ln>
              <a:solidFill>
                <a:prstClr val="black"/>
              </a:solidFill>
              <a:effectLst/>
              <a:uLnTx/>
              <a:uFillTx/>
              <a:latin typeface="Calibri"/>
              <a:ea typeface="Arial" panose="020B0604020202020204" pitchFamily="34" charset="0"/>
              <a:cs typeface="Times New Roman" panose="02020603050405020304" pitchFamily="18" charset="0"/>
            </a:endParaRPr>
          </a:p>
          <a:p>
            <a:pPr algn="ctr">
              <a:lnSpc>
                <a:spcPct val="150000"/>
              </a:lnSpc>
              <a:defRPr/>
            </a:pPr>
            <a:endParaRPr kumimoji="0" lang="de-DE" sz="1400" b="1" i="1"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endParaRPr>
          </a:p>
          <a:p>
            <a:pPr algn="ctr">
              <a:lnSpc>
                <a:spcPct val="150000"/>
              </a:lnSpc>
              <a:defRPr/>
            </a:pPr>
            <a:r>
              <a:rPr kumimoji="0" lang="de-DE" sz="1400" b="0" i="1"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rPr>
              <a:t>Unter der Intention </a:t>
            </a:r>
            <a:r>
              <a:rPr lang="de-DE" sz="1400" i="1" dirty="0">
                <a:solidFill>
                  <a:prstClr val="black"/>
                </a:solidFill>
                <a:latin typeface="Arial" panose="020B0604020202020204" pitchFamily="34" charset="0"/>
                <a:ea typeface="Arial" panose="020B0604020202020204" pitchFamily="34" charset="0"/>
                <a:cs typeface="Times New Roman" panose="02020603050405020304" pitchFamily="18" charset="0"/>
              </a:rPr>
              <a:t>hinter einem</a:t>
            </a:r>
            <a:r>
              <a:rPr kumimoji="0" lang="de-DE" sz="1400" b="0" i="1"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rPr>
              <a:t> Kunstwerks versteht man die allgemeine Absicht, die ein </a:t>
            </a:r>
            <a:r>
              <a:rPr lang="de-DE" sz="1400" i="1" dirty="0">
                <a:solidFill>
                  <a:prstClr val="black"/>
                </a:solidFill>
                <a:latin typeface="Arial" panose="020B0604020202020204" pitchFamily="34" charset="0"/>
                <a:ea typeface="Arial" panose="020B0604020202020204" pitchFamily="34" charset="0"/>
                <a:cs typeface="Times New Roman" panose="02020603050405020304" pitchFamily="18" charset="0"/>
              </a:rPr>
              <a:t>Künstler/ eine Künstlerin</a:t>
            </a:r>
            <a:r>
              <a:rPr kumimoji="0" lang="de-DE" sz="1400" b="0" i="1"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rPr>
              <a:t> verfolgt. Was genau ist also die Idee oder das Ziel </a:t>
            </a:r>
            <a:r>
              <a:rPr lang="de-DE" sz="1400" i="1" dirty="0">
                <a:solidFill>
                  <a:prstClr val="black"/>
                </a:solidFill>
                <a:latin typeface="Arial" panose="020B0604020202020204" pitchFamily="34" charset="0"/>
                <a:ea typeface="Arial" panose="020B0604020202020204" pitchFamily="34" charset="0"/>
                <a:cs typeface="Times New Roman" panose="02020603050405020304" pitchFamily="18" charset="0"/>
              </a:rPr>
              <a:t>des Künstlers/ der Künstlerin</a:t>
            </a:r>
            <a:r>
              <a:rPr kumimoji="0" lang="de-DE" sz="1400" b="0" i="1"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rPr>
              <a:t>?</a:t>
            </a:r>
            <a:endParaRPr kumimoji="0" lang="de-DE" sz="14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endParaRPr>
          </a:p>
          <a:p>
            <a:pPr marR="0" lvl="0" algn="ctr" defTabSz="914400" rtl="0" eaLnBrk="1" fontAlgn="auto" latinLnBrk="0" hangingPunct="1">
              <a:lnSpc>
                <a:spcPct val="150000"/>
              </a:lnSpc>
              <a:spcBef>
                <a:spcPts val="0"/>
              </a:spcBef>
              <a:spcAft>
                <a:spcPts val="0"/>
              </a:spcAft>
              <a:buClrTx/>
              <a:buSzTx/>
              <a:tabLst/>
              <a:defRPr/>
            </a:pPr>
            <a:endParaRPr lang="de-DE" sz="1400" dirty="0">
              <a:solidFill>
                <a:prstClr val="black"/>
              </a:solidFill>
              <a:latin typeface="Calibri"/>
              <a:ea typeface="Arial" panose="020B0604020202020204" pitchFamily="34" charset="0"/>
              <a:cs typeface="Times New Roman" panose="02020603050405020304" pitchFamily="18" charset="0"/>
            </a:endParaRPr>
          </a:p>
        </p:txBody>
      </p:sp>
      <p:sp>
        <p:nvSpPr>
          <p:cNvPr id="23" name="Textfeld 22">
            <a:extLst>
              <a:ext uri="{FF2B5EF4-FFF2-40B4-BE49-F238E27FC236}">
                <a16:creationId xmlns:a16="http://schemas.microsoft.com/office/drawing/2014/main" id="{EB0DC370-FEE1-4D67-B61D-43FDDF6F2AB6}"/>
              </a:ext>
            </a:extLst>
          </p:cNvPr>
          <p:cNvSpPr txBox="1">
            <a:spLocks noChangeAspect="1"/>
          </p:cNvSpPr>
          <p:nvPr/>
        </p:nvSpPr>
        <p:spPr>
          <a:xfrm>
            <a:off x="382385" y="3529466"/>
            <a:ext cx="2975958" cy="2880320"/>
          </a:xfrm>
          <a:prstGeom prst="rect">
            <a:avLst/>
          </a:prstGeom>
          <a:solidFill>
            <a:schemeClr val="bg1"/>
          </a:solidFill>
        </p:spPr>
        <p:txBody>
          <a:bodyPr wrap="square" rtlCol="0">
            <a:noAutofit/>
          </a:bodyPr>
          <a:lstStyle/>
          <a:p>
            <a:pPr algn="ctr"/>
            <a:r>
              <a:rPr lang="de-DE" b="1" dirty="0">
                <a:solidFill>
                  <a:srgbClr val="C00000"/>
                </a:solidFill>
                <a:latin typeface="Arial" panose="020B0604020202020204" pitchFamily="34" charset="0"/>
                <a:cs typeface="Arial" panose="020B0604020202020204" pitchFamily="34" charset="0"/>
              </a:rPr>
              <a:t>INTENTION</a:t>
            </a:r>
          </a:p>
          <a:p>
            <a:pPr algn="ctr"/>
            <a:endParaRPr lang="de-DE" dirty="0">
              <a:latin typeface="Arial" panose="020B0604020202020204" pitchFamily="34" charset="0"/>
              <a:cs typeface="Arial" panose="020B0604020202020204" pitchFamily="34" charset="0"/>
            </a:endParaRPr>
          </a:p>
          <a:p>
            <a:pPr algn="ctr"/>
            <a:endParaRPr lang="de-DE" dirty="0">
              <a:latin typeface="Arial" panose="020B0604020202020204" pitchFamily="34" charset="0"/>
              <a:cs typeface="Arial" panose="020B0604020202020204" pitchFamily="34" charset="0"/>
            </a:endParaRPr>
          </a:p>
          <a:p>
            <a:pPr algn="ctr"/>
            <a:endParaRPr lang="de-DE" sz="2800" b="1" dirty="0">
              <a:latin typeface="Arial" panose="020B0604020202020204" pitchFamily="34" charset="0"/>
              <a:cs typeface="Arial" panose="020B0604020202020204" pitchFamily="34" charset="0"/>
            </a:endParaRPr>
          </a:p>
          <a:p>
            <a:pPr algn="ctr"/>
            <a:r>
              <a:rPr lang="de-DE" sz="2800" b="1" dirty="0">
                <a:latin typeface="Arial" panose="020B0604020202020204" pitchFamily="34" charset="0"/>
                <a:cs typeface="Arial" panose="020B0604020202020204" pitchFamily="34" charset="0"/>
              </a:rPr>
              <a:t>Narration</a:t>
            </a:r>
          </a:p>
        </p:txBody>
      </p:sp>
      <p:sp>
        <p:nvSpPr>
          <p:cNvPr id="25" name="Textfeld 24">
            <a:extLst>
              <a:ext uri="{FF2B5EF4-FFF2-40B4-BE49-F238E27FC236}">
                <a16:creationId xmlns:a16="http://schemas.microsoft.com/office/drawing/2014/main" id="{420538BD-768B-48E1-BC91-9EC468CB7F10}"/>
              </a:ext>
            </a:extLst>
          </p:cNvPr>
          <p:cNvSpPr txBox="1">
            <a:spLocks noChangeAspect="1"/>
          </p:cNvSpPr>
          <p:nvPr/>
        </p:nvSpPr>
        <p:spPr>
          <a:xfrm>
            <a:off x="448886" y="6862750"/>
            <a:ext cx="2879939" cy="2880320"/>
          </a:xfrm>
          <a:prstGeom prst="rect">
            <a:avLst/>
          </a:prstGeom>
          <a:solidFill>
            <a:schemeClr val="bg1"/>
          </a:solidFill>
        </p:spPr>
        <p:txBody>
          <a:bodyPr wrap="square" rtlCol="0">
            <a:noAutofit/>
          </a:bodyPr>
          <a:lstStyle/>
          <a:p>
            <a:pPr algn="ctr"/>
            <a:r>
              <a:rPr lang="de-DE" sz="2000" b="1" dirty="0">
                <a:solidFill>
                  <a:srgbClr val="C00000"/>
                </a:solidFill>
                <a:latin typeface="Arial" panose="020B0604020202020204" pitchFamily="34" charset="0"/>
                <a:cs typeface="Arial" panose="020B0604020202020204" pitchFamily="34" charset="0"/>
              </a:rPr>
              <a:t>INTENTION</a:t>
            </a:r>
          </a:p>
          <a:p>
            <a:pPr algn="ctr"/>
            <a:endParaRPr lang="de-DE" sz="2800" dirty="0">
              <a:latin typeface="Arial" panose="020B0604020202020204" pitchFamily="34" charset="0"/>
              <a:cs typeface="Arial" panose="020B0604020202020204" pitchFamily="34" charset="0"/>
            </a:endParaRPr>
          </a:p>
          <a:p>
            <a:pPr algn="ctr"/>
            <a:endParaRPr lang="de-DE" sz="2800" b="1" dirty="0">
              <a:latin typeface="Arial" panose="020B0604020202020204" pitchFamily="34" charset="0"/>
              <a:cs typeface="Arial" panose="020B0604020202020204" pitchFamily="34" charset="0"/>
            </a:endParaRPr>
          </a:p>
          <a:p>
            <a:pPr algn="ctr"/>
            <a:r>
              <a:rPr lang="de-DE" sz="2800" b="1" dirty="0">
                <a:latin typeface="Arial" panose="020B0604020202020204" pitchFamily="34" charset="0"/>
                <a:cs typeface="Arial" panose="020B0604020202020204" pitchFamily="34" charset="0"/>
              </a:rPr>
              <a:t>Fiktion oder Vision</a:t>
            </a:r>
          </a:p>
        </p:txBody>
      </p:sp>
      <p:sp>
        <p:nvSpPr>
          <p:cNvPr id="21" name="Textfeld 20">
            <a:extLst>
              <a:ext uri="{FF2B5EF4-FFF2-40B4-BE49-F238E27FC236}">
                <a16:creationId xmlns:a16="http://schemas.microsoft.com/office/drawing/2014/main" id="{404346D6-854C-4ECE-8F36-7DFAC117476F}"/>
              </a:ext>
            </a:extLst>
          </p:cNvPr>
          <p:cNvSpPr txBox="1">
            <a:spLocks noChangeAspect="1"/>
          </p:cNvSpPr>
          <p:nvPr/>
        </p:nvSpPr>
        <p:spPr>
          <a:xfrm>
            <a:off x="3736143" y="3499755"/>
            <a:ext cx="2942321" cy="2880320"/>
          </a:xfrm>
          <a:prstGeom prst="rect">
            <a:avLst/>
          </a:prstGeom>
          <a:solidFill>
            <a:schemeClr val="bg1"/>
          </a:solidFill>
        </p:spPr>
        <p:txBody>
          <a:bodyPr wrap="square" rtlCol="0">
            <a:noAutofit/>
          </a:bodyPr>
          <a:lstStyle/>
          <a:p>
            <a:pPr marR="0" lvl="0" algn="l" defTabSz="914400" rtl="0" eaLnBrk="1" fontAlgn="auto" latinLnBrk="0" hangingPunct="1">
              <a:lnSpc>
                <a:spcPct val="150000"/>
              </a:lnSpc>
              <a:spcBef>
                <a:spcPts val="0"/>
              </a:spcBef>
              <a:spcAft>
                <a:spcPts val="0"/>
              </a:spcAft>
              <a:buClrTx/>
              <a:buSzTx/>
              <a:tabLst/>
              <a:defRPr/>
            </a:pPr>
            <a:endParaRPr kumimoji="0" lang="de-DE" sz="12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endParaRPr>
          </a:p>
          <a:p>
            <a:pPr marR="0" lvl="0" algn="ctr" defTabSz="914400" rtl="0" eaLnBrk="1" fontAlgn="auto" latinLnBrk="0" hangingPunct="1">
              <a:lnSpc>
                <a:spcPct val="150000"/>
              </a:lnSpc>
              <a:spcBef>
                <a:spcPts val="0"/>
              </a:spcBef>
              <a:spcAft>
                <a:spcPts val="0"/>
              </a:spcAft>
              <a:buClrTx/>
              <a:buSzTx/>
              <a:tabLst/>
              <a:defRPr/>
            </a:pPr>
            <a:endParaRPr kumimoji="0" lang="de-DE" sz="11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endParaRPr>
          </a:p>
          <a:p>
            <a:pPr marR="0" lvl="0" algn="ctr" defTabSz="914400" rtl="0" eaLnBrk="1" fontAlgn="auto" latinLnBrk="0" hangingPunct="1">
              <a:lnSpc>
                <a:spcPct val="150000"/>
              </a:lnSpc>
              <a:spcBef>
                <a:spcPts val="0"/>
              </a:spcBef>
              <a:spcAft>
                <a:spcPts val="0"/>
              </a:spcAft>
              <a:buClrTx/>
              <a:buSzTx/>
              <a:tabLst/>
              <a:defRPr/>
            </a:pPr>
            <a:r>
              <a:rPr lang="de-DE" sz="1100" dirty="0">
                <a:solidFill>
                  <a:prstClr val="black"/>
                </a:solidFill>
                <a:latin typeface="Arial" panose="020B0604020202020204" pitchFamily="34" charset="0"/>
                <a:ea typeface="Arial" panose="020B0604020202020204" pitchFamily="34" charset="0"/>
                <a:cs typeface="Times New Roman" panose="02020603050405020304" pitchFamily="18" charset="0"/>
              </a:rPr>
              <a:t>Wird durch </a:t>
            </a:r>
            <a:r>
              <a:rPr kumimoji="0" lang="de-DE" sz="11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rPr>
              <a:t>das Kunstwerk direkt oder indirekt eine </a:t>
            </a:r>
            <a:r>
              <a:rPr kumimoji="0" lang="de-DE" sz="1100" b="1"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rPr>
              <a:t>Geschichte erzählt</a:t>
            </a:r>
            <a:r>
              <a:rPr kumimoji="0" lang="de-DE" sz="11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rPr>
              <a:t>? </a:t>
            </a:r>
          </a:p>
          <a:p>
            <a:pPr marR="0" lvl="0" algn="ctr" defTabSz="914400" rtl="0" eaLnBrk="1" fontAlgn="auto" latinLnBrk="0" hangingPunct="1">
              <a:lnSpc>
                <a:spcPct val="150000"/>
              </a:lnSpc>
              <a:spcBef>
                <a:spcPts val="0"/>
              </a:spcBef>
              <a:spcAft>
                <a:spcPts val="0"/>
              </a:spcAft>
              <a:buClrTx/>
              <a:buSzTx/>
              <a:tabLst/>
              <a:defRPr/>
            </a:pPr>
            <a:endParaRPr lang="de-DE" sz="1100" dirty="0">
              <a:solidFill>
                <a:prstClr val="black"/>
              </a:solidFill>
              <a:latin typeface="Arial" panose="020B0604020202020204" pitchFamily="34" charset="0"/>
              <a:ea typeface="Arial" panose="020B0604020202020204" pitchFamily="34" charset="0"/>
              <a:cs typeface="Times New Roman" panose="02020603050405020304" pitchFamily="18" charset="0"/>
            </a:endParaRPr>
          </a:p>
          <a:p>
            <a:pPr marR="0" lvl="0" algn="ctr" defTabSz="914400" rtl="0" eaLnBrk="1" fontAlgn="auto" latinLnBrk="0" hangingPunct="1">
              <a:lnSpc>
                <a:spcPct val="150000"/>
              </a:lnSpc>
              <a:spcBef>
                <a:spcPts val="0"/>
              </a:spcBef>
              <a:spcAft>
                <a:spcPts val="0"/>
              </a:spcAft>
              <a:buClrTx/>
              <a:buSzTx/>
              <a:tabLst/>
              <a:defRPr/>
            </a:pPr>
            <a:r>
              <a:rPr kumimoji="0" lang="de-DE" sz="1100" i="1"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rPr>
              <a:t>Ja? </a:t>
            </a:r>
          </a:p>
          <a:p>
            <a:pPr marR="0" lvl="0" algn="ctr" defTabSz="914400" rtl="0" eaLnBrk="1" fontAlgn="auto" latinLnBrk="0" hangingPunct="1">
              <a:lnSpc>
                <a:spcPct val="150000"/>
              </a:lnSpc>
              <a:spcBef>
                <a:spcPts val="0"/>
              </a:spcBef>
              <a:spcAft>
                <a:spcPts val="0"/>
              </a:spcAft>
              <a:buClrTx/>
              <a:buSzTx/>
              <a:tabLst/>
              <a:defRPr/>
            </a:pPr>
            <a:r>
              <a:rPr kumimoji="0" lang="de-DE" sz="1100" i="1"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rPr>
              <a:t>Die Intention heißt:</a:t>
            </a:r>
          </a:p>
          <a:p>
            <a:pPr marR="0" lvl="0" algn="ctr" defTabSz="914400" rtl="0" eaLnBrk="1" fontAlgn="auto" latinLnBrk="0" hangingPunct="1">
              <a:lnSpc>
                <a:spcPct val="150000"/>
              </a:lnSpc>
              <a:spcBef>
                <a:spcPts val="0"/>
              </a:spcBef>
              <a:spcAft>
                <a:spcPts val="0"/>
              </a:spcAft>
              <a:buClrTx/>
              <a:buSzTx/>
              <a:tabLst/>
              <a:defRPr/>
            </a:pPr>
            <a:r>
              <a:rPr kumimoji="0" lang="de-DE" sz="1400" b="1" i="0"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rPr>
              <a:t>Narration</a:t>
            </a:r>
            <a:endParaRPr kumimoji="0" lang="de-DE" sz="1400" b="0" i="0"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endParaRPr>
          </a:p>
          <a:p>
            <a:pPr marL="457200" marR="0" lvl="0" indent="0" algn="l" defTabSz="914400" rtl="0" eaLnBrk="1" fontAlgn="auto" latinLnBrk="0" hangingPunct="1">
              <a:lnSpc>
                <a:spcPct val="150000"/>
              </a:lnSpc>
              <a:spcBef>
                <a:spcPts val="0"/>
              </a:spcBef>
              <a:spcAft>
                <a:spcPts val="0"/>
              </a:spcAft>
              <a:buClrTx/>
              <a:buSzTx/>
              <a:buFontTx/>
              <a:buNone/>
              <a:tabLst/>
              <a:defRPr/>
            </a:pPr>
            <a:r>
              <a:rPr kumimoji="0" lang="de-DE" sz="12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rPr>
              <a:t>                         </a:t>
            </a:r>
          </a:p>
        </p:txBody>
      </p:sp>
      <p:sp>
        <p:nvSpPr>
          <p:cNvPr id="27" name="Textfeld 26">
            <a:extLst>
              <a:ext uri="{FF2B5EF4-FFF2-40B4-BE49-F238E27FC236}">
                <a16:creationId xmlns:a16="http://schemas.microsoft.com/office/drawing/2014/main" id="{88FE3FBC-47B1-48A9-84E4-037AB6398228}"/>
              </a:ext>
            </a:extLst>
          </p:cNvPr>
          <p:cNvSpPr txBox="1">
            <a:spLocks noChangeAspect="1"/>
          </p:cNvSpPr>
          <p:nvPr/>
        </p:nvSpPr>
        <p:spPr>
          <a:xfrm>
            <a:off x="3757353" y="6779156"/>
            <a:ext cx="2909454" cy="2880320"/>
          </a:xfrm>
          <a:prstGeom prst="rect">
            <a:avLst/>
          </a:prstGeom>
          <a:solidFill>
            <a:schemeClr val="bg1"/>
          </a:solidFill>
        </p:spPr>
        <p:txBody>
          <a:bodyPr wrap="square" rtlCol="0">
            <a:noAutofit/>
          </a:bodyPr>
          <a:lstStyle/>
          <a:p>
            <a:pPr marR="0" lvl="0" algn="l" defTabSz="914400" rtl="0" eaLnBrk="1" fontAlgn="auto" latinLnBrk="0" hangingPunct="1">
              <a:lnSpc>
                <a:spcPct val="150000"/>
              </a:lnSpc>
              <a:spcBef>
                <a:spcPts val="0"/>
              </a:spcBef>
              <a:spcAft>
                <a:spcPts val="0"/>
              </a:spcAft>
              <a:buClrTx/>
              <a:buSzTx/>
              <a:tabLst/>
              <a:defRPr/>
            </a:pPr>
            <a:endParaRPr kumimoji="0" lang="de-DE" sz="10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endParaRPr>
          </a:p>
          <a:p>
            <a:pPr marR="0" lvl="0" algn="ctr" defTabSz="914400" rtl="0" eaLnBrk="1" fontAlgn="auto" latinLnBrk="0" hangingPunct="1">
              <a:lnSpc>
                <a:spcPct val="150000"/>
              </a:lnSpc>
              <a:spcBef>
                <a:spcPts val="0"/>
              </a:spcBef>
              <a:spcAft>
                <a:spcPts val="0"/>
              </a:spcAft>
              <a:buClrTx/>
              <a:buSzTx/>
              <a:tabLst/>
              <a:defRPr/>
            </a:pPr>
            <a:r>
              <a:rPr kumimoji="0" lang="de-DE" sz="12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rPr>
              <a:t>Zeigt das Kunstwerk etwas </a:t>
            </a:r>
            <a:r>
              <a:rPr kumimoji="0" lang="de-DE" sz="1200" b="1"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rPr>
              <a:t>Erdachtes</a:t>
            </a:r>
            <a:r>
              <a:rPr kumimoji="0" lang="de-DE" sz="12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rPr>
              <a:t> – etwas Vorgestelltes – eine neue Idee – etwas Unwirkliches?         </a:t>
            </a:r>
          </a:p>
          <a:p>
            <a:pPr marR="0" lvl="0" algn="l" defTabSz="914400" rtl="0" eaLnBrk="1" fontAlgn="auto" latinLnBrk="0" hangingPunct="1">
              <a:lnSpc>
                <a:spcPct val="150000"/>
              </a:lnSpc>
              <a:spcBef>
                <a:spcPts val="0"/>
              </a:spcBef>
              <a:spcAft>
                <a:spcPts val="0"/>
              </a:spcAft>
              <a:buClrTx/>
              <a:buSzTx/>
              <a:tabLst/>
              <a:defRPr/>
            </a:pPr>
            <a:endParaRPr kumimoji="0" lang="de-DE" sz="12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endParaRP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de-DE" sz="12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rPr>
              <a:t> </a:t>
            </a:r>
            <a:r>
              <a:rPr kumimoji="0" lang="de-DE" sz="1200" i="1"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rPr>
              <a:t>Ja? </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de-DE" sz="1200" i="1"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rPr>
              <a:t>Die Intention heißt:</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de-DE" sz="1400" b="1"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rPr>
              <a:t>Fiktion oder Vision</a:t>
            </a:r>
          </a:p>
          <a:p>
            <a:pPr marL="171450" marR="0" lvl="0" indent="-171450" algn="ctr"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endParaRPr kumimoji="0" lang="de-DE" sz="10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28931599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grpSp>
        <p:nvGrpSpPr>
          <p:cNvPr id="16" name="Gruppieren 15"/>
          <p:cNvGrpSpPr/>
          <p:nvPr/>
        </p:nvGrpSpPr>
        <p:grpSpPr>
          <a:xfrm>
            <a:off x="-28575" y="-9793"/>
            <a:ext cx="6915150" cy="9925586"/>
            <a:chOff x="-57150" y="-35997"/>
            <a:chExt cx="6915150" cy="9925586"/>
          </a:xfrm>
        </p:grpSpPr>
        <p:cxnSp>
          <p:nvCxnSpPr>
            <p:cNvPr id="18" name="Gerade Verbindung 17"/>
            <p:cNvCxnSpPr/>
            <p:nvPr/>
          </p:nvCxnSpPr>
          <p:spPr>
            <a:xfrm>
              <a:off x="3518188" y="-35997"/>
              <a:ext cx="0" cy="9909175"/>
            </a:xfrm>
            <a:prstGeom prst="line">
              <a:avLst/>
            </a:prstGeom>
            <a:ln>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20" name="Gerade Verbindung 19"/>
            <p:cNvCxnSpPr/>
            <p:nvPr/>
          </p:nvCxnSpPr>
          <p:spPr>
            <a:xfrm>
              <a:off x="190500" y="3286127"/>
              <a:ext cx="6667500" cy="0"/>
            </a:xfrm>
            <a:prstGeom prst="line">
              <a:avLst/>
            </a:prstGeom>
            <a:ln>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22" name="Gerade Verbindung 21"/>
            <p:cNvCxnSpPr/>
            <p:nvPr/>
          </p:nvCxnSpPr>
          <p:spPr>
            <a:xfrm>
              <a:off x="190500" y="6571231"/>
              <a:ext cx="6667500" cy="0"/>
            </a:xfrm>
            <a:prstGeom prst="line">
              <a:avLst/>
            </a:prstGeom>
            <a:ln>
              <a:solidFill>
                <a:schemeClr val="tx1"/>
              </a:solidFill>
              <a:prstDash val="dashDot"/>
            </a:ln>
          </p:spPr>
          <p:style>
            <a:lnRef idx="1">
              <a:schemeClr val="accent1"/>
            </a:lnRef>
            <a:fillRef idx="0">
              <a:schemeClr val="accent1"/>
            </a:fillRef>
            <a:effectRef idx="0">
              <a:schemeClr val="accent1"/>
            </a:effectRef>
            <a:fontRef idx="minor">
              <a:schemeClr val="tx1"/>
            </a:fontRef>
          </p:style>
        </p:cxnSp>
        <p:sp>
          <p:nvSpPr>
            <p:cNvPr id="24" name="Rechteck 23"/>
            <p:cNvSpPr/>
            <p:nvPr/>
          </p:nvSpPr>
          <p:spPr>
            <a:xfrm>
              <a:off x="400091" y="173837"/>
              <a:ext cx="2923237" cy="29232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dirty="0"/>
            </a:p>
          </p:txBody>
        </p:sp>
        <p:sp>
          <p:nvSpPr>
            <p:cNvPr id="26" name="Rechteck 25"/>
            <p:cNvSpPr/>
            <p:nvPr/>
          </p:nvSpPr>
          <p:spPr>
            <a:xfrm>
              <a:off x="392530" y="3474270"/>
              <a:ext cx="2923237" cy="29232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a:p>
          </p:txBody>
        </p:sp>
        <p:sp>
          <p:nvSpPr>
            <p:cNvPr id="28" name="Rechteck 27"/>
            <p:cNvSpPr/>
            <p:nvPr/>
          </p:nvSpPr>
          <p:spPr>
            <a:xfrm>
              <a:off x="392530" y="6790262"/>
              <a:ext cx="2923237" cy="29232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a:p>
          </p:txBody>
        </p:sp>
        <p:sp>
          <p:nvSpPr>
            <p:cNvPr id="30" name="Rechteck 29"/>
            <p:cNvSpPr/>
            <p:nvPr/>
          </p:nvSpPr>
          <p:spPr>
            <a:xfrm>
              <a:off x="3726652" y="174122"/>
              <a:ext cx="2923237" cy="29232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a:p>
          </p:txBody>
        </p:sp>
        <p:sp>
          <p:nvSpPr>
            <p:cNvPr id="31" name="Rechteck 30"/>
            <p:cNvSpPr/>
            <p:nvPr/>
          </p:nvSpPr>
          <p:spPr>
            <a:xfrm>
              <a:off x="-57150" y="-35997"/>
              <a:ext cx="247650" cy="9925586"/>
            </a:xfrm>
            <a:prstGeom prst="rect">
              <a:avLst/>
            </a:prstGeom>
            <a:solidFill>
              <a:schemeClr val="bg1"/>
            </a:solidFill>
            <a:ln w="6350">
              <a:solidFill>
                <a:schemeClr val="tx1"/>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a:p>
          </p:txBody>
        </p:sp>
        <p:sp>
          <p:nvSpPr>
            <p:cNvPr id="32" name="Rechteck 31"/>
            <p:cNvSpPr/>
            <p:nvPr/>
          </p:nvSpPr>
          <p:spPr>
            <a:xfrm>
              <a:off x="3713934" y="3484887"/>
              <a:ext cx="2923237" cy="29232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a:p>
          </p:txBody>
        </p:sp>
        <p:sp>
          <p:nvSpPr>
            <p:cNvPr id="33" name="Rechteck 32"/>
            <p:cNvSpPr/>
            <p:nvPr/>
          </p:nvSpPr>
          <p:spPr>
            <a:xfrm>
              <a:off x="3722953" y="6779244"/>
              <a:ext cx="2923237" cy="29232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a:p>
          </p:txBody>
        </p:sp>
      </p:grpSp>
      <p:sp>
        <p:nvSpPr>
          <p:cNvPr id="19" name="Textfeld 18">
            <a:extLst>
              <a:ext uri="{FF2B5EF4-FFF2-40B4-BE49-F238E27FC236}">
                <a16:creationId xmlns:a16="http://schemas.microsoft.com/office/drawing/2014/main" id="{011C83FD-E8C1-4C2B-BA4F-B51A9D7B1E91}"/>
              </a:ext>
            </a:extLst>
          </p:cNvPr>
          <p:cNvSpPr txBox="1">
            <a:spLocks noChangeAspect="1"/>
          </p:cNvSpPr>
          <p:nvPr/>
        </p:nvSpPr>
        <p:spPr>
          <a:xfrm>
            <a:off x="415636" y="216781"/>
            <a:ext cx="2969996" cy="2880320"/>
          </a:xfrm>
          <a:prstGeom prst="rect">
            <a:avLst/>
          </a:prstGeom>
          <a:solidFill>
            <a:schemeClr val="bg1"/>
          </a:solidFill>
        </p:spPr>
        <p:txBody>
          <a:bodyPr wrap="square" rtlCol="0">
            <a:noAutofit/>
          </a:bodyPr>
          <a:lstStyle/>
          <a:p>
            <a:pPr algn="ctr"/>
            <a:r>
              <a:rPr lang="de-DE" b="1" dirty="0">
                <a:solidFill>
                  <a:srgbClr val="C00000"/>
                </a:solidFill>
                <a:latin typeface="Arial" panose="020B0604020202020204" pitchFamily="34" charset="0"/>
                <a:cs typeface="Arial" panose="020B0604020202020204" pitchFamily="34" charset="0"/>
              </a:rPr>
              <a:t>INTENTION</a:t>
            </a:r>
          </a:p>
          <a:p>
            <a:pPr algn="ctr"/>
            <a:endParaRPr lang="de-DE" dirty="0">
              <a:latin typeface="Arial" panose="020B0604020202020204" pitchFamily="34" charset="0"/>
              <a:cs typeface="Arial" panose="020B0604020202020204" pitchFamily="34" charset="0"/>
            </a:endParaRPr>
          </a:p>
          <a:p>
            <a:pPr algn="ctr"/>
            <a:endParaRPr lang="de-DE" sz="2800" b="1" dirty="0">
              <a:latin typeface="Arial" panose="020B0604020202020204" pitchFamily="34" charset="0"/>
              <a:cs typeface="Arial" panose="020B0604020202020204" pitchFamily="34" charset="0"/>
            </a:endParaRPr>
          </a:p>
          <a:p>
            <a:pPr algn="ctr"/>
            <a:r>
              <a:rPr lang="de-DE" sz="2800" b="1" dirty="0">
                <a:latin typeface="Arial" panose="020B0604020202020204" pitchFamily="34" charset="0"/>
                <a:cs typeface="Arial" panose="020B0604020202020204" pitchFamily="34" charset="0"/>
              </a:rPr>
              <a:t>Expression</a:t>
            </a:r>
          </a:p>
        </p:txBody>
      </p:sp>
      <p:sp>
        <p:nvSpPr>
          <p:cNvPr id="23" name="Textfeld 22">
            <a:extLst>
              <a:ext uri="{FF2B5EF4-FFF2-40B4-BE49-F238E27FC236}">
                <a16:creationId xmlns:a16="http://schemas.microsoft.com/office/drawing/2014/main" id="{2320803F-44CF-4FB3-BD6A-8E538BF9E032}"/>
              </a:ext>
            </a:extLst>
          </p:cNvPr>
          <p:cNvSpPr txBox="1">
            <a:spLocks noChangeAspect="1"/>
          </p:cNvSpPr>
          <p:nvPr/>
        </p:nvSpPr>
        <p:spPr>
          <a:xfrm>
            <a:off x="399010" y="3483244"/>
            <a:ext cx="2945331" cy="2880320"/>
          </a:xfrm>
          <a:prstGeom prst="rect">
            <a:avLst/>
          </a:prstGeom>
          <a:solidFill>
            <a:schemeClr val="bg1"/>
          </a:solidFill>
        </p:spPr>
        <p:txBody>
          <a:bodyPr wrap="square" rtlCol="0">
            <a:noAutofit/>
          </a:bodyPr>
          <a:lstStyle/>
          <a:p>
            <a:pPr algn="ctr"/>
            <a:r>
              <a:rPr lang="de-DE" b="1" dirty="0">
                <a:solidFill>
                  <a:srgbClr val="C00000"/>
                </a:solidFill>
                <a:latin typeface="Arial" panose="020B0604020202020204" pitchFamily="34" charset="0"/>
                <a:cs typeface="Arial" panose="020B0604020202020204" pitchFamily="34" charset="0"/>
              </a:rPr>
              <a:t>INTENTION</a:t>
            </a:r>
          </a:p>
          <a:p>
            <a:pPr algn="ctr"/>
            <a:endParaRPr lang="de-DE" dirty="0">
              <a:latin typeface="Arial" panose="020B0604020202020204" pitchFamily="34" charset="0"/>
              <a:cs typeface="Arial" panose="020B0604020202020204" pitchFamily="34" charset="0"/>
            </a:endParaRPr>
          </a:p>
          <a:p>
            <a:pPr algn="ctr"/>
            <a:endParaRPr lang="de-DE" dirty="0">
              <a:latin typeface="Arial" panose="020B0604020202020204" pitchFamily="34" charset="0"/>
              <a:cs typeface="Arial" panose="020B0604020202020204" pitchFamily="34" charset="0"/>
            </a:endParaRPr>
          </a:p>
          <a:p>
            <a:pPr algn="ctr"/>
            <a:endParaRPr lang="de-DE" sz="2800" b="1" dirty="0">
              <a:latin typeface="Arial" panose="020B0604020202020204" pitchFamily="34" charset="0"/>
              <a:cs typeface="Arial" panose="020B0604020202020204" pitchFamily="34" charset="0"/>
            </a:endParaRPr>
          </a:p>
          <a:p>
            <a:pPr algn="ctr"/>
            <a:r>
              <a:rPr lang="de-DE" sz="2800" b="1" dirty="0">
                <a:latin typeface="Arial" panose="020B0604020202020204" pitchFamily="34" charset="0"/>
                <a:cs typeface="Arial" panose="020B0604020202020204" pitchFamily="34" charset="0"/>
              </a:rPr>
              <a:t>Dokumentation</a:t>
            </a:r>
          </a:p>
        </p:txBody>
      </p:sp>
      <p:sp>
        <p:nvSpPr>
          <p:cNvPr id="29" name="Textfeld 28">
            <a:extLst>
              <a:ext uri="{FF2B5EF4-FFF2-40B4-BE49-F238E27FC236}">
                <a16:creationId xmlns:a16="http://schemas.microsoft.com/office/drawing/2014/main" id="{2C060E38-F9B9-4F59-B827-EAD802A9FD33}"/>
              </a:ext>
            </a:extLst>
          </p:cNvPr>
          <p:cNvSpPr txBox="1">
            <a:spLocks noChangeAspect="1"/>
          </p:cNvSpPr>
          <p:nvPr/>
        </p:nvSpPr>
        <p:spPr>
          <a:xfrm>
            <a:off x="3736463" y="197143"/>
            <a:ext cx="2913719" cy="2880320"/>
          </a:xfrm>
          <a:prstGeom prst="rect">
            <a:avLst/>
          </a:prstGeom>
          <a:solidFill>
            <a:schemeClr val="bg1"/>
          </a:solidFill>
        </p:spPr>
        <p:txBody>
          <a:bodyPr wrap="square" rtlCol="0">
            <a:noAutofit/>
          </a:bodyPr>
          <a:lstStyle/>
          <a:p>
            <a:pPr marR="0" lvl="0" algn="ctr" defTabSz="914400" rtl="0" eaLnBrk="1" fontAlgn="auto" latinLnBrk="0" hangingPunct="1">
              <a:lnSpc>
                <a:spcPct val="150000"/>
              </a:lnSpc>
              <a:spcBef>
                <a:spcPts val="0"/>
              </a:spcBef>
              <a:spcAft>
                <a:spcPts val="0"/>
              </a:spcAft>
              <a:buClrTx/>
              <a:buSzTx/>
              <a:tabLst/>
              <a:defRPr/>
            </a:pPr>
            <a:endParaRPr kumimoji="0" lang="de-DE" sz="1200" b="1" i="0" u="none" strike="noStrike" kern="1200" cap="none" spc="0" normalizeH="0" baseline="0" noProof="0" dirty="0">
              <a:ln>
                <a:noFill/>
              </a:ln>
              <a:solidFill>
                <a:prstClr val="black"/>
              </a:solidFill>
              <a:effectLst/>
              <a:uLnTx/>
              <a:uFillTx/>
              <a:latin typeface="Calibri"/>
              <a:ea typeface="Arial" panose="020B0604020202020204" pitchFamily="34" charset="0"/>
              <a:cs typeface="Times New Roman" panose="02020603050405020304" pitchFamily="18" charset="0"/>
            </a:endParaRPr>
          </a:p>
          <a:p>
            <a:pPr marR="0" lvl="0" algn="ctr" defTabSz="914400" rtl="0" eaLnBrk="1" fontAlgn="auto" latinLnBrk="0" hangingPunct="1">
              <a:lnSpc>
                <a:spcPct val="150000"/>
              </a:lnSpc>
              <a:spcBef>
                <a:spcPts val="0"/>
              </a:spcBef>
              <a:spcAft>
                <a:spcPts val="0"/>
              </a:spcAft>
              <a:buClrTx/>
              <a:buSzTx/>
              <a:tabLst/>
              <a:defRPr/>
            </a:pPr>
            <a:r>
              <a:rPr lang="de-DE" sz="1200" dirty="0">
                <a:solidFill>
                  <a:prstClr val="black"/>
                </a:solidFill>
                <a:latin typeface="Arial" panose="020B0604020202020204" pitchFamily="34" charset="0"/>
                <a:ea typeface="Arial" panose="020B0604020202020204" pitchFamily="34" charset="0"/>
                <a:cs typeface="Times New Roman" panose="02020603050405020304" pitchFamily="18" charset="0"/>
              </a:rPr>
              <a:t>Werden durch</a:t>
            </a:r>
            <a:r>
              <a:rPr kumimoji="0" lang="de-DE" sz="12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rPr>
              <a:t> das Kunstwerk </a:t>
            </a:r>
            <a:r>
              <a:rPr kumimoji="0" lang="de-DE" sz="1200" b="1"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rPr>
              <a:t>inneres Erleben </a:t>
            </a:r>
            <a:r>
              <a:rPr kumimoji="0" lang="de-DE" sz="12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rPr>
              <a:t>und</a:t>
            </a:r>
            <a:r>
              <a:rPr kumimoji="0" lang="de-DE" sz="1200" b="0" i="0" u="none" strike="noStrike" kern="1200" cap="none" spc="0" normalizeH="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rPr>
              <a:t> </a:t>
            </a:r>
            <a:r>
              <a:rPr kumimoji="0" lang="de-DE" sz="1200" b="1"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rPr>
              <a:t>Vorstellungen ausgedrückt</a:t>
            </a:r>
            <a:r>
              <a:rPr kumimoji="0" lang="de-DE" sz="12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rPr>
              <a:t>? </a:t>
            </a:r>
          </a:p>
          <a:p>
            <a:pPr marR="0" lvl="0" algn="l" defTabSz="914400" rtl="0" eaLnBrk="1" fontAlgn="auto" latinLnBrk="0" hangingPunct="1">
              <a:lnSpc>
                <a:spcPct val="150000"/>
              </a:lnSpc>
              <a:spcBef>
                <a:spcPts val="0"/>
              </a:spcBef>
              <a:spcAft>
                <a:spcPts val="0"/>
              </a:spcAft>
              <a:buClrTx/>
              <a:buSzTx/>
              <a:tabLst/>
              <a:defRPr/>
            </a:pPr>
            <a:endParaRPr kumimoji="0" lang="de-DE" sz="12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endParaRPr>
          </a:p>
          <a:p>
            <a:pPr marR="0" lvl="0" algn="ctr" defTabSz="914400" rtl="0" eaLnBrk="1" fontAlgn="auto" latinLnBrk="0" hangingPunct="1">
              <a:lnSpc>
                <a:spcPct val="150000"/>
              </a:lnSpc>
              <a:spcBef>
                <a:spcPts val="0"/>
              </a:spcBef>
              <a:spcAft>
                <a:spcPts val="0"/>
              </a:spcAft>
              <a:buClrTx/>
              <a:buSzTx/>
              <a:tabLst/>
              <a:defRPr/>
            </a:pPr>
            <a:r>
              <a:rPr kumimoji="0" lang="de-DE" sz="1200" i="1"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rPr>
              <a:t>Ja? </a:t>
            </a:r>
          </a:p>
          <a:p>
            <a:pPr marR="0" lvl="0" algn="ctr" defTabSz="914400" rtl="0" eaLnBrk="1" fontAlgn="auto" latinLnBrk="0" hangingPunct="1">
              <a:lnSpc>
                <a:spcPct val="150000"/>
              </a:lnSpc>
              <a:spcBef>
                <a:spcPts val="0"/>
              </a:spcBef>
              <a:spcAft>
                <a:spcPts val="0"/>
              </a:spcAft>
              <a:buClrTx/>
              <a:buSzTx/>
              <a:tabLst/>
              <a:defRPr/>
            </a:pPr>
            <a:r>
              <a:rPr kumimoji="0" lang="de-DE" sz="1200" i="1"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rPr>
              <a:t>Die Intention heißt:</a:t>
            </a:r>
          </a:p>
          <a:p>
            <a:pPr marR="0" lvl="0" algn="ctr" defTabSz="914400" rtl="0" eaLnBrk="1" fontAlgn="auto" latinLnBrk="0" hangingPunct="1">
              <a:lnSpc>
                <a:spcPct val="150000"/>
              </a:lnSpc>
              <a:spcBef>
                <a:spcPts val="0"/>
              </a:spcBef>
              <a:spcAft>
                <a:spcPts val="0"/>
              </a:spcAft>
              <a:buClrTx/>
              <a:buSzTx/>
              <a:tabLst/>
              <a:defRPr/>
            </a:pPr>
            <a:r>
              <a:rPr kumimoji="0" lang="de-DE" sz="12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rPr>
              <a:t> </a:t>
            </a:r>
            <a:r>
              <a:rPr kumimoji="0" lang="de-DE" sz="1400" b="1"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rPr>
              <a:t>Expression</a:t>
            </a:r>
          </a:p>
          <a:p>
            <a:pPr marR="0" lvl="0" algn="ctr" defTabSz="914400" rtl="0" eaLnBrk="1" fontAlgn="auto" latinLnBrk="0" hangingPunct="1">
              <a:lnSpc>
                <a:spcPct val="150000"/>
              </a:lnSpc>
              <a:spcBef>
                <a:spcPts val="0"/>
              </a:spcBef>
              <a:spcAft>
                <a:spcPts val="0"/>
              </a:spcAft>
              <a:buClrTx/>
              <a:buSzTx/>
              <a:tabLst/>
              <a:defRPr/>
            </a:pPr>
            <a:endParaRPr lang="de-DE" sz="1200" dirty="0">
              <a:solidFill>
                <a:prstClr val="black"/>
              </a:solidFill>
              <a:latin typeface="Calibri"/>
              <a:ea typeface="Arial" panose="020B0604020202020204" pitchFamily="34" charset="0"/>
              <a:cs typeface="Times New Roman" panose="02020603050405020304" pitchFamily="18" charset="0"/>
            </a:endParaRPr>
          </a:p>
        </p:txBody>
      </p:sp>
      <p:sp>
        <p:nvSpPr>
          <p:cNvPr id="21" name="Textfeld 20">
            <a:extLst>
              <a:ext uri="{FF2B5EF4-FFF2-40B4-BE49-F238E27FC236}">
                <a16:creationId xmlns:a16="http://schemas.microsoft.com/office/drawing/2014/main" id="{184D42EB-D9EC-4700-9162-E09C72E97110}"/>
              </a:ext>
            </a:extLst>
          </p:cNvPr>
          <p:cNvSpPr txBox="1">
            <a:spLocks noChangeAspect="1"/>
          </p:cNvSpPr>
          <p:nvPr/>
        </p:nvSpPr>
        <p:spPr>
          <a:xfrm>
            <a:off x="3725738" y="3532549"/>
            <a:ext cx="2956778" cy="2880320"/>
          </a:xfrm>
          <a:prstGeom prst="rect">
            <a:avLst/>
          </a:prstGeom>
          <a:solidFill>
            <a:schemeClr val="bg1"/>
          </a:solidFill>
        </p:spPr>
        <p:txBody>
          <a:bodyPr wrap="square" rtlCol="0">
            <a:noAutofit/>
          </a:bodyPr>
          <a:lstStyle/>
          <a:p>
            <a:pPr marR="0" lvl="0" algn="l" defTabSz="914400" rtl="0" eaLnBrk="1" fontAlgn="auto" latinLnBrk="0" hangingPunct="1">
              <a:lnSpc>
                <a:spcPct val="150000"/>
              </a:lnSpc>
              <a:spcBef>
                <a:spcPts val="0"/>
              </a:spcBef>
              <a:spcAft>
                <a:spcPts val="0"/>
              </a:spcAft>
              <a:buClrTx/>
              <a:buSzTx/>
              <a:tabLst/>
              <a:defRPr/>
            </a:pPr>
            <a:endParaRPr kumimoji="0" lang="de-DE" sz="12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endParaRPr>
          </a:p>
          <a:p>
            <a:pPr marR="0" lvl="0" algn="ctr" defTabSz="914400" rtl="0" eaLnBrk="1" fontAlgn="auto" latinLnBrk="0" hangingPunct="1">
              <a:lnSpc>
                <a:spcPct val="150000"/>
              </a:lnSpc>
              <a:spcBef>
                <a:spcPts val="0"/>
              </a:spcBef>
              <a:spcAft>
                <a:spcPts val="0"/>
              </a:spcAft>
              <a:buClrTx/>
              <a:buSzTx/>
              <a:tabLst/>
              <a:defRPr/>
            </a:pPr>
            <a:r>
              <a:rPr kumimoji="0" lang="de-DE" sz="1200" b="1"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rPr>
              <a:t>Gibt</a:t>
            </a:r>
            <a:r>
              <a:rPr kumimoji="0" lang="de-DE" sz="12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rPr>
              <a:t> das Kunstwerk </a:t>
            </a:r>
            <a:r>
              <a:rPr kumimoji="0" lang="de-DE" sz="1200" b="1"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rPr>
              <a:t>sachbezogen </a:t>
            </a:r>
            <a:r>
              <a:rPr kumimoji="0" lang="de-DE" sz="12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rPr>
              <a:t>und ohne Wertung das Bild von </a:t>
            </a:r>
            <a:r>
              <a:rPr kumimoji="0" lang="de-DE" sz="1200" b="1"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rPr>
              <a:t>äußerer Wirklichkeit wieder</a:t>
            </a:r>
            <a:r>
              <a:rPr kumimoji="0" lang="de-DE" sz="12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rPr>
              <a:t>? </a:t>
            </a:r>
          </a:p>
          <a:p>
            <a:pPr marR="0" lvl="0" algn="l" defTabSz="914400" rtl="0" eaLnBrk="1" fontAlgn="auto" latinLnBrk="0" hangingPunct="1">
              <a:lnSpc>
                <a:spcPct val="150000"/>
              </a:lnSpc>
              <a:spcBef>
                <a:spcPts val="0"/>
              </a:spcBef>
              <a:spcAft>
                <a:spcPts val="0"/>
              </a:spcAft>
              <a:buClrTx/>
              <a:buSzTx/>
              <a:tabLst/>
              <a:defRPr/>
            </a:pPr>
            <a:endParaRPr kumimoji="0" lang="de-DE" sz="12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endParaRPr>
          </a:p>
          <a:p>
            <a:pPr marR="0" lvl="0" algn="ctr" defTabSz="914400" rtl="0" eaLnBrk="1" fontAlgn="auto" latinLnBrk="0" hangingPunct="1">
              <a:lnSpc>
                <a:spcPct val="150000"/>
              </a:lnSpc>
              <a:spcBef>
                <a:spcPts val="0"/>
              </a:spcBef>
              <a:spcAft>
                <a:spcPts val="0"/>
              </a:spcAft>
              <a:buClrTx/>
              <a:buSzTx/>
              <a:tabLst/>
              <a:defRPr/>
            </a:pPr>
            <a:r>
              <a:rPr kumimoji="0" lang="de-DE" sz="1200" i="1"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rPr>
              <a:t>Ja? </a:t>
            </a:r>
          </a:p>
          <a:p>
            <a:pPr marR="0" lvl="0" algn="ctr" defTabSz="914400" rtl="0" eaLnBrk="1" fontAlgn="auto" latinLnBrk="0" hangingPunct="1">
              <a:lnSpc>
                <a:spcPct val="150000"/>
              </a:lnSpc>
              <a:spcBef>
                <a:spcPts val="0"/>
              </a:spcBef>
              <a:spcAft>
                <a:spcPts val="0"/>
              </a:spcAft>
              <a:buClrTx/>
              <a:buSzTx/>
              <a:tabLst/>
              <a:defRPr/>
            </a:pPr>
            <a:r>
              <a:rPr kumimoji="0" lang="de-DE" sz="1200" i="1"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rPr>
              <a:t>Die Intention heißt: </a:t>
            </a:r>
          </a:p>
          <a:p>
            <a:pPr marR="0" lvl="0" algn="ctr" defTabSz="914400" rtl="0" eaLnBrk="1" fontAlgn="auto" latinLnBrk="0" hangingPunct="1">
              <a:lnSpc>
                <a:spcPct val="150000"/>
              </a:lnSpc>
              <a:spcBef>
                <a:spcPts val="0"/>
              </a:spcBef>
              <a:spcAft>
                <a:spcPts val="0"/>
              </a:spcAft>
              <a:buClrTx/>
              <a:buSzTx/>
              <a:tabLst/>
              <a:defRPr/>
            </a:pPr>
            <a:r>
              <a:rPr kumimoji="0" lang="de-DE" sz="1400" b="1"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rPr>
              <a:t>Dokumentation</a:t>
            </a:r>
            <a:endParaRPr kumimoji="0" lang="de-DE" sz="14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endParaRPr>
          </a:p>
          <a:p>
            <a:pPr marL="457200" marR="0" lvl="0" indent="0" algn="l" defTabSz="914400" rtl="0" eaLnBrk="1" fontAlgn="auto" latinLnBrk="0" hangingPunct="1">
              <a:lnSpc>
                <a:spcPct val="150000"/>
              </a:lnSpc>
              <a:spcBef>
                <a:spcPts val="0"/>
              </a:spcBef>
              <a:spcAft>
                <a:spcPts val="0"/>
              </a:spcAft>
              <a:buClrTx/>
              <a:buSzTx/>
              <a:buFontTx/>
              <a:buNone/>
              <a:tabLst/>
              <a:defRPr/>
            </a:pPr>
            <a:endParaRPr kumimoji="0" lang="de-DE" sz="12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endParaRPr>
          </a:p>
        </p:txBody>
      </p:sp>
      <p:sp>
        <p:nvSpPr>
          <p:cNvPr id="25" name="Textfeld 24">
            <a:extLst>
              <a:ext uri="{FF2B5EF4-FFF2-40B4-BE49-F238E27FC236}">
                <a16:creationId xmlns:a16="http://schemas.microsoft.com/office/drawing/2014/main" id="{950938B9-AAA5-4920-B72C-0889E165CB7E}"/>
              </a:ext>
            </a:extLst>
          </p:cNvPr>
          <p:cNvSpPr txBox="1">
            <a:spLocks noChangeAspect="1"/>
          </p:cNvSpPr>
          <p:nvPr/>
        </p:nvSpPr>
        <p:spPr>
          <a:xfrm>
            <a:off x="406579" y="6811912"/>
            <a:ext cx="2952288" cy="2880320"/>
          </a:xfrm>
          <a:prstGeom prst="rect">
            <a:avLst/>
          </a:prstGeom>
          <a:solidFill>
            <a:schemeClr val="bg1"/>
          </a:solidFill>
        </p:spPr>
        <p:txBody>
          <a:bodyPr wrap="square" rtlCol="0">
            <a:noAutofit/>
          </a:bodyPr>
          <a:lstStyle/>
          <a:p>
            <a:pPr algn="ctr"/>
            <a:r>
              <a:rPr lang="de-DE" b="1" dirty="0">
                <a:solidFill>
                  <a:srgbClr val="C00000"/>
                </a:solidFill>
                <a:latin typeface="Arial" panose="020B0604020202020204" pitchFamily="34" charset="0"/>
                <a:cs typeface="Arial" panose="020B0604020202020204" pitchFamily="34" charset="0"/>
              </a:rPr>
              <a:t>INTENTION</a:t>
            </a:r>
          </a:p>
          <a:p>
            <a:pPr algn="ctr"/>
            <a:endParaRPr lang="de-DE" sz="2800" dirty="0">
              <a:latin typeface="Arial" panose="020B0604020202020204" pitchFamily="34" charset="0"/>
              <a:cs typeface="Arial" panose="020B0604020202020204" pitchFamily="34" charset="0"/>
            </a:endParaRPr>
          </a:p>
          <a:p>
            <a:pPr algn="ctr"/>
            <a:endParaRPr lang="de-DE" sz="2800" b="1" dirty="0">
              <a:latin typeface="Arial" panose="020B0604020202020204" pitchFamily="34" charset="0"/>
              <a:cs typeface="Arial" panose="020B0604020202020204" pitchFamily="34" charset="0"/>
            </a:endParaRPr>
          </a:p>
          <a:p>
            <a:pPr algn="ctr"/>
            <a:r>
              <a:rPr lang="de-DE" sz="2800" b="1" dirty="0">
                <a:latin typeface="Arial" panose="020B0604020202020204" pitchFamily="34" charset="0"/>
                <a:cs typeface="Arial" panose="020B0604020202020204" pitchFamily="34" charset="0"/>
              </a:rPr>
              <a:t>Persuasion</a:t>
            </a:r>
          </a:p>
        </p:txBody>
      </p:sp>
      <p:sp>
        <p:nvSpPr>
          <p:cNvPr id="27" name="Textfeld 26">
            <a:extLst>
              <a:ext uri="{FF2B5EF4-FFF2-40B4-BE49-F238E27FC236}">
                <a16:creationId xmlns:a16="http://schemas.microsoft.com/office/drawing/2014/main" id="{9F4B5AD0-C16D-464A-879F-CCFC81766C49}"/>
              </a:ext>
            </a:extLst>
          </p:cNvPr>
          <p:cNvSpPr txBox="1">
            <a:spLocks noChangeAspect="1"/>
          </p:cNvSpPr>
          <p:nvPr/>
        </p:nvSpPr>
        <p:spPr>
          <a:xfrm>
            <a:off x="3748788" y="6804058"/>
            <a:ext cx="2934646" cy="2880320"/>
          </a:xfrm>
          <a:prstGeom prst="rect">
            <a:avLst/>
          </a:prstGeom>
          <a:solidFill>
            <a:schemeClr val="bg1"/>
          </a:solidFill>
        </p:spPr>
        <p:txBody>
          <a:bodyPr wrap="square" rtlCol="0">
            <a:noAutofit/>
          </a:bodyPr>
          <a:lstStyle/>
          <a:p>
            <a:pPr marR="0" lvl="0" algn="l" defTabSz="914400" rtl="0" eaLnBrk="1" fontAlgn="auto" latinLnBrk="0" hangingPunct="1">
              <a:lnSpc>
                <a:spcPct val="150000"/>
              </a:lnSpc>
              <a:spcBef>
                <a:spcPts val="0"/>
              </a:spcBef>
              <a:spcAft>
                <a:spcPts val="0"/>
              </a:spcAft>
              <a:buClrTx/>
              <a:buSzTx/>
              <a:tabLst/>
              <a:defRPr/>
            </a:pPr>
            <a:endParaRPr kumimoji="0" lang="de-DE" sz="12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endParaRPr>
          </a:p>
          <a:p>
            <a:pPr lvl="0" algn="ctr">
              <a:lnSpc>
                <a:spcPct val="150000"/>
              </a:lnSpc>
              <a:defRPr/>
            </a:pPr>
            <a:endParaRPr lang="de-DE" sz="1200" dirty="0">
              <a:solidFill>
                <a:prstClr val="black"/>
              </a:solidFill>
              <a:latin typeface="Arial" panose="020B0604020202020204" pitchFamily="34" charset="0"/>
              <a:ea typeface="Arial" panose="020B0604020202020204" pitchFamily="34" charset="0"/>
              <a:cs typeface="Times New Roman" panose="02020603050405020304" pitchFamily="18" charset="0"/>
            </a:endParaRPr>
          </a:p>
          <a:p>
            <a:pPr lvl="0" algn="ctr">
              <a:lnSpc>
                <a:spcPct val="150000"/>
              </a:lnSpc>
              <a:defRPr/>
            </a:pPr>
            <a:r>
              <a:rPr lang="de-DE" sz="1200" dirty="0">
                <a:solidFill>
                  <a:prstClr val="black"/>
                </a:solidFill>
                <a:latin typeface="Arial" panose="020B0604020202020204" pitchFamily="34" charset="0"/>
                <a:ea typeface="Arial" panose="020B0604020202020204" pitchFamily="34" charset="0"/>
                <a:cs typeface="Times New Roman" panose="02020603050405020304" pitchFamily="18" charset="0"/>
              </a:rPr>
              <a:t>Sollen durch das </a:t>
            </a:r>
            <a:r>
              <a:rPr kumimoji="0" lang="de-DE" sz="12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rPr>
              <a:t>Kunstwerk Betrachter und Betrachterinnen </a:t>
            </a:r>
            <a:r>
              <a:rPr kumimoji="0" lang="de-DE" sz="1200" b="1"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rPr>
              <a:t>beeinflusst </a:t>
            </a:r>
            <a:r>
              <a:rPr kumimoji="0" lang="de-DE" sz="120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rPr>
              <a:t>werden</a:t>
            </a:r>
            <a:r>
              <a:rPr kumimoji="0" lang="de-DE" sz="12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rPr>
              <a:t>?</a:t>
            </a:r>
          </a:p>
          <a:p>
            <a:pPr marR="0" lvl="0" algn="l" defTabSz="914400" rtl="0" eaLnBrk="1" fontAlgn="auto" latinLnBrk="0" hangingPunct="1">
              <a:lnSpc>
                <a:spcPct val="150000"/>
              </a:lnSpc>
              <a:spcBef>
                <a:spcPts val="0"/>
              </a:spcBef>
              <a:spcAft>
                <a:spcPts val="0"/>
              </a:spcAft>
              <a:buClrTx/>
              <a:buSzTx/>
              <a:tabLst/>
              <a:defRPr/>
            </a:pPr>
            <a:endParaRPr lang="de-DE" sz="1200" dirty="0">
              <a:solidFill>
                <a:prstClr val="black"/>
              </a:solidFill>
              <a:latin typeface="Arial" panose="020B0604020202020204" pitchFamily="34" charset="0"/>
              <a:ea typeface="Arial" panose="020B0604020202020204" pitchFamily="34" charset="0"/>
              <a:cs typeface="Times New Roman" panose="02020603050405020304" pitchFamily="18" charset="0"/>
            </a:endParaRPr>
          </a:p>
          <a:p>
            <a:pPr marR="0" lvl="0" algn="ctr" defTabSz="914400" rtl="0" eaLnBrk="1" fontAlgn="auto" latinLnBrk="0" hangingPunct="1">
              <a:lnSpc>
                <a:spcPct val="150000"/>
              </a:lnSpc>
              <a:spcBef>
                <a:spcPts val="0"/>
              </a:spcBef>
              <a:spcAft>
                <a:spcPts val="0"/>
              </a:spcAft>
              <a:buClrTx/>
              <a:buSzTx/>
              <a:tabLst/>
              <a:defRPr/>
            </a:pPr>
            <a:r>
              <a:rPr kumimoji="0" lang="de-DE" sz="1200" i="1"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rPr>
              <a:t>Ja? </a:t>
            </a:r>
          </a:p>
          <a:p>
            <a:pPr marR="0" lvl="0" algn="ctr" defTabSz="914400" rtl="0" eaLnBrk="1" fontAlgn="auto" latinLnBrk="0" hangingPunct="1">
              <a:lnSpc>
                <a:spcPct val="150000"/>
              </a:lnSpc>
              <a:spcBef>
                <a:spcPts val="0"/>
              </a:spcBef>
              <a:spcAft>
                <a:spcPts val="0"/>
              </a:spcAft>
              <a:buClrTx/>
              <a:buSzTx/>
              <a:tabLst/>
              <a:defRPr/>
            </a:pPr>
            <a:r>
              <a:rPr kumimoji="0" lang="de-DE" sz="1200" i="1"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rPr>
              <a:t>Die Intention heißt:</a:t>
            </a:r>
          </a:p>
          <a:p>
            <a:pPr marR="0" lvl="0" algn="ctr" defTabSz="914400" rtl="0" eaLnBrk="1" fontAlgn="auto" latinLnBrk="0" hangingPunct="1">
              <a:lnSpc>
                <a:spcPct val="150000"/>
              </a:lnSpc>
              <a:spcBef>
                <a:spcPts val="0"/>
              </a:spcBef>
              <a:spcAft>
                <a:spcPts val="0"/>
              </a:spcAft>
              <a:buClrTx/>
              <a:buSzTx/>
              <a:tabLst/>
              <a:defRPr/>
            </a:pPr>
            <a:r>
              <a:rPr kumimoji="0" lang="de-DE" sz="1400" b="1"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rPr>
              <a:t>Persuasion</a:t>
            </a:r>
          </a:p>
          <a:p>
            <a:pPr marL="171450" marR="0" lvl="0" indent="-171450" algn="ctr"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endParaRPr kumimoji="0" lang="de-DE" sz="12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13509868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grpSp>
        <p:nvGrpSpPr>
          <p:cNvPr id="16" name="Gruppieren 15"/>
          <p:cNvGrpSpPr/>
          <p:nvPr/>
        </p:nvGrpSpPr>
        <p:grpSpPr>
          <a:xfrm>
            <a:off x="-28575" y="-9793"/>
            <a:ext cx="6915150" cy="9925586"/>
            <a:chOff x="-57150" y="-35997"/>
            <a:chExt cx="6915150" cy="9925586"/>
          </a:xfrm>
        </p:grpSpPr>
        <p:cxnSp>
          <p:nvCxnSpPr>
            <p:cNvPr id="17" name="Gerade Verbindung 16"/>
            <p:cNvCxnSpPr/>
            <p:nvPr/>
          </p:nvCxnSpPr>
          <p:spPr>
            <a:xfrm>
              <a:off x="3518188" y="-35997"/>
              <a:ext cx="0" cy="9909175"/>
            </a:xfrm>
            <a:prstGeom prst="line">
              <a:avLst/>
            </a:prstGeom>
            <a:ln>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18" name="Gerade Verbindung 17"/>
            <p:cNvCxnSpPr/>
            <p:nvPr/>
          </p:nvCxnSpPr>
          <p:spPr>
            <a:xfrm>
              <a:off x="190500" y="3286127"/>
              <a:ext cx="6667500" cy="0"/>
            </a:xfrm>
            <a:prstGeom prst="line">
              <a:avLst/>
            </a:prstGeom>
            <a:ln>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19" name="Gerade Verbindung 18"/>
            <p:cNvCxnSpPr/>
            <p:nvPr/>
          </p:nvCxnSpPr>
          <p:spPr>
            <a:xfrm>
              <a:off x="190500" y="6571231"/>
              <a:ext cx="6667500" cy="0"/>
            </a:xfrm>
            <a:prstGeom prst="line">
              <a:avLst/>
            </a:prstGeom>
            <a:ln>
              <a:solidFill>
                <a:schemeClr val="tx1"/>
              </a:solidFill>
              <a:prstDash val="dashDot"/>
            </a:ln>
          </p:spPr>
          <p:style>
            <a:lnRef idx="1">
              <a:schemeClr val="accent1"/>
            </a:lnRef>
            <a:fillRef idx="0">
              <a:schemeClr val="accent1"/>
            </a:fillRef>
            <a:effectRef idx="0">
              <a:schemeClr val="accent1"/>
            </a:effectRef>
            <a:fontRef idx="minor">
              <a:schemeClr val="tx1"/>
            </a:fontRef>
          </p:style>
        </p:cxnSp>
        <p:sp>
          <p:nvSpPr>
            <p:cNvPr id="20" name="Rechteck 19"/>
            <p:cNvSpPr/>
            <p:nvPr/>
          </p:nvSpPr>
          <p:spPr>
            <a:xfrm>
              <a:off x="400091" y="173837"/>
              <a:ext cx="2923237" cy="29232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dirty="0"/>
            </a:p>
          </p:txBody>
        </p:sp>
        <p:sp>
          <p:nvSpPr>
            <p:cNvPr id="21" name="Rechteck 20"/>
            <p:cNvSpPr/>
            <p:nvPr/>
          </p:nvSpPr>
          <p:spPr>
            <a:xfrm>
              <a:off x="392530" y="3474270"/>
              <a:ext cx="2923237" cy="29232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a:p>
          </p:txBody>
        </p:sp>
        <p:sp>
          <p:nvSpPr>
            <p:cNvPr id="22" name="Rechteck 21"/>
            <p:cNvSpPr/>
            <p:nvPr/>
          </p:nvSpPr>
          <p:spPr>
            <a:xfrm>
              <a:off x="392530" y="6790262"/>
              <a:ext cx="2923237" cy="29232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a:p>
          </p:txBody>
        </p:sp>
        <p:sp>
          <p:nvSpPr>
            <p:cNvPr id="23" name="Rechteck 22"/>
            <p:cNvSpPr/>
            <p:nvPr/>
          </p:nvSpPr>
          <p:spPr>
            <a:xfrm>
              <a:off x="3726652" y="174122"/>
              <a:ext cx="2923237" cy="29232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a:p>
          </p:txBody>
        </p:sp>
        <p:sp>
          <p:nvSpPr>
            <p:cNvPr id="24" name="Rechteck 23"/>
            <p:cNvSpPr/>
            <p:nvPr/>
          </p:nvSpPr>
          <p:spPr>
            <a:xfrm>
              <a:off x="-57150" y="-35997"/>
              <a:ext cx="247650" cy="9925586"/>
            </a:xfrm>
            <a:prstGeom prst="rect">
              <a:avLst/>
            </a:prstGeom>
            <a:solidFill>
              <a:schemeClr val="bg1"/>
            </a:solidFill>
            <a:ln w="6350">
              <a:solidFill>
                <a:schemeClr val="tx1"/>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a:p>
          </p:txBody>
        </p:sp>
        <p:sp>
          <p:nvSpPr>
            <p:cNvPr id="25" name="Rechteck 24"/>
            <p:cNvSpPr/>
            <p:nvPr/>
          </p:nvSpPr>
          <p:spPr>
            <a:xfrm>
              <a:off x="3713934" y="3484887"/>
              <a:ext cx="2923237" cy="29232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a:p>
          </p:txBody>
        </p:sp>
        <p:sp>
          <p:nvSpPr>
            <p:cNvPr id="26" name="Rechteck 25"/>
            <p:cNvSpPr/>
            <p:nvPr/>
          </p:nvSpPr>
          <p:spPr>
            <a:xfrm>
              <a:off x="3722953" y="6779244"/>
              <a:ext cx="2923237" cy="29232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a:p>
          </p:txBody>
        </p:sp>
      </p:grpSp>
      <p:sp>
        <p:nvSpPr>
          <p:cNvPr id="47" name="Textfeld 46">
            <a:extLst>
              <a:ext uri="{FF2B5EF4-FFF2-40B4-BE49-F238E27FC236}">
                <a16:creationId xmlns:a16="http://schemas.microsoft.com/office/drawing/2014/main" id="{1BB285DC-C6C2-4F60-88D8-888EBAD8EAA2}"/>
              </a:ext>
            </a:extLst>
          </p:cNvPr>
          <p:cNvSpPr txBox="1">
            <a:spLocks noChangeAspect="1"/>
          </p:cNvSpPr>
          <p:nvPr/>
        </p:nvSpPr>
        <p:spPr>
          <a:xfrm>
            <a:off x="416708" y="200041"/>
            <a:ext cx="2880320" cy="2880320"/>
          </a:xfrm>
          <a:prstGeom prst="rect">
            <a:avLst/>
          </a:prstGeom>
          <a:solidFill>
            <a:schemeClr val="bg1"/>
          </a:solidFill>
        </p:spPr>
        <p:txBody>
          <a:bodyPr wrap="square" rtlCol="0">
            <a:noAutofit/>
          </a:bodyPr>
          <a:lstStyle/>
          <a:p>
            <a:pPr algn="ctr"/>
            <a:r>
              <a:rPr lang="de-DE" b="1" dirty="0">
                <a:solidFill>
                  <a:srgbClr val="0070C0"/>
                </a:solidFill>
                <a:latin typeface="Arial" panose="020B0604020202020204" pitchFamily="34" charset="0"/>
                <a:cs typeface="Arial" panose="020B0604020202020204" pitchFamily="34" charset="0"/>
              </a:rPr>
              <a:t>INHALT</a:t>
            </a:r>
          </a:p>
          <a:p>
            <a:pPr algn="ctr"/>
            <a:endParaRPr lang="de-DE" dirty="0">
              <a:latin typeface="Arial" panose="020B0604020202020204" pitchFamily="34" charset="0"/>
              <a:cs typeface="Arial" panose="020B0604020202020204" pitchFamily="34" charset="0"/>
            </a:endParaRPr>
          </a:p>
          <a:p>
            <a:pPr algn="ctr"/>
            <a:endParaRPr lang="de-DE" dirty="0">
              <a:latin typeface="Arial" panose="020B0604020202020204" pitchFamily="34" charset="0"/>
              <a:cs typeface="Arial" panose="020B0604020202020204" pitchFamily="34" charset="0"/>
            </a:endParaRPr>
          </a:p>
          <a:p>
            <a:pPr algn="ctr"/>
            <a:r>
              <a:rPr lang="de-DE" sz="2800" b="1" dirty="0">
                <a:latin typeface="Arial" panose="020B0604020202020204" pitchFamily="34" charset="0"/>
                <a:cs typeface="Arial" panose="020B0604020202020204" pitchFamily="34" charset="0"/>
              </a:rPr>
              <a:t>Was ist der </a:t>
            </a:r>
          </a:p>
          <a:p>
            <a:pPr algn="ctr"/>
            <a:r>
              <a:rPr lang="de-DE" sz="2800" b="1" dirty="0">
                <a:solidFill>
                  <a:srgbClr val="0070C0"/>
                </a:solidFill>
                <a:latin typeface="Arial" panose="020B0604020202020204" pitchFamily="34" charset="0"/>
                <a:cs typeface="Arial" panose="020B0604020202020204" pitchFamily="34" charset="0"/>
              </a:rPr>
              <a:t>INHALT</a:t>
            </a:r>
            <a:r>
              <a:rPr lang="de-DE" sz="2800" b="1" dirty="0">
                <a:solidFill>
                  <a:srgbClr val="C00000"/>
                </a:solidFill>
                <a:latin typeface="Arial" panose="020B0604020202020204" pitchFamily="34" charset="0"/>
                <a:cs typeface="Arial" panose="020B0604020202020204" pitchFamily="34" charset="0"/>
              </a:rPr>
              <a:t> </a:t>
            </a:r>
          </a:p>
          <a:p>
            <a:pPr algn="ctr"/>
            <a:r>
              <a:rPr lang="de-DE" sz="2800" b="1" dirty="0">
                <a:latin typeface="Arial" panose="020B0604020202020204" pitchFamily="34" charset="0"/>
                <a:cs typeface="Arial" panose="020B0604020202020204" pitchFamily="34" charset="0"/>
              </a:rPr>
              <a:t>des Kunstwerks?</a:t>
            </a:r>
          </a:p>
        </p:txBody>
      </p:sp>
      <p:sp>
        <p:nvSpPr>
          <p:cNvPr id="57" name="Textfeld 56">
            <a:extLst>
              <a:ext uri="{FF2B5EF4-FFF2-40B4-BE49-F238E27FC236}">
                <a16:creationId xmlns:a16="http://schemas.microsoft.com/office/drawing/2014/main" id="{0E7F9BFA-2EA6-4C38-9141-D8E9806855A4}"/>
              </a:ext>
            </a:extLst>
          </p:cNvPr>
          <p:cNvSpPr txBox="1">
            <a:spLocks noChangeAspect="1"/>
          </p:cNvSpPr>
          <p:nvPr/>
        </p:nvSpPr>
        <p:spPr>
          <a:xfrm>
            <a:off x="3773230" y="200326"/>
            <a:ext cx="2893578" cy="2880320"/>
          </a:xfrm>
          <a:prstGeom prst="rect">
            <a:avLst/>
          </a:prstGeom>
          <a:solidFill>
            <a:schemeClr val="bg1"/>
          </a:solidFill>
        </p:spPr>
        <p:txBody>
          <a:bodyPr wrap="square" rtlCol="0">
            <a:noAutofit/>
          </a:bodyPr>
          <a:lstStyle/>
          <a:p>
            <a:pPr marR="0" lvl="0" algn="ctr" defTabSz="914400" rtl="0" eaLnBrk="1" fontAlgn="auto" latinLnBrk="0" hangingPunct="1">
              <a:spcBef>
                <a:spcPts val="0"/>
              </a:spcBef>
              <a:spcAft>
                <a:spcPts val="1000"/>
              </a:spcAft>
              <a:buClrTx/>
              <a:buSzTx/>
              <a:tabLst/>
              <a:defRPr/>
            </a:pPr>
            <a:endParaRPr kumimoji="0" lang="de-DE" sz="600" b="0" i="1"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endParaRPr>
          </a:p>
          <a:p>
            <a:pPr marR="0" lvl="0" algn="ctr" defTabSz="914400" rtl="0" eaLnBrk="1" fontAlgn="auto" latinLnBrk="0" hangingPunct="1">
              <a:spcBef>
                <a:spcPts val="0"/>
              </a:spcBef>
              <a:spcAft>
                <a:spcPts val="1000"/>
              </a:spcAft>
              <a:buClrTx/>
              <a:buSzTx/>
              <a:tabLst/>
              <a:defRPr/>
            </a:pPr>
            <a:r>
              <a:rPr kumimoji="0" lang="de-DE" sz="1000" b="0" i="1"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rPr>
              <a:t>Der Inhalt beschreibt </a:t>
            </a:r>
            <a:r>
              <a:rPr lang="de-DE" sz="1000" i="1" dirty="0">
                <a:solidFill>
                  <a:prstClr val="black"/>
                </a:solidFill>
                <a:latin typeface="Arial" panose="020B0604020202020204" pitchFamily="34" charset="0"/>
                <a:ea typeface="Arial" panose="020B0604020202020204" pitchFamily="34" charset="0"/>
                <a:cs typeface="Times New Roman" panose="02020603050405020304" pitchFamily="18" charset="0"/>
              </a:rPr>
              <a:t>Themen</a:t>
            </a:r>
            <a:r>
              <a:rPr kumimoji="0" lang="de-DE" sz="1000" b="0" i="1"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rPr>
              <a:t>, die</a:t>
            </a:r>
            <a:r>
              <a:rPr kumimoji="0" lang="de-DE" sz="1000" b="0" i="1" u="none" strike="noStrike" kern="1200" cap="none" spc="0" normalizeH="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rPr>
              <a:t> </a:t>
            </a:r>
            <a:r>
              <a:rPr kumimoji="0" lang="de-DE" sz="1000" b="0" i="1"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rPr>
              <a:t>der Künstler oder die Künstlerin mit dem Kunstwerk ansprechen möchte.</a:t>
            </a:r>
          </a:p>
          <a:p>
            <a:pPr marL="171450" marR="0" lvl="0" indent="-171450" algn="l" defTabSz="914400" rtl="0" eaLnBrk="1" fontAlgn="auto" latinLnBrk="0" hangingPunct="1">
              <a:spcBef>
                <a:spcPts val="0"/>
              </a:spcBef>
              <a:spcAft>
                <a:spcPts val="1000"/>
              </a:spcAft>
              <a:buClrTx/>
              <a:buSzTx/>
              <a:buFont typeface="Arial" panose="020B0604020202020204" pitchFamily="34" charset="0"/>
              <a:buChar char="•"/>
              <a:tabLst/>
              <a:defRPr/>
            </a:pPr>
            <a:r>
              <a:rPr kumimoji="0" lang="de-DE" sz="10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rPr>
              <a:t>Durch das </a:t>
            </a:r>
            <a:r>
              <a:rPr kumimoji="0" lang="de-DE" sz="1000" b="1"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rPr>
              <a:t>Ausgangsobjekt</a:t>
            </a:r>
            <a:r>
              <a:rPr kumimoji="0" lang="de-DE" sz="10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rPr>
              <a:t> wird Folgendes angesprochen… </a:t>
            </a:r>
          </a:p>
          <a:p>
            <a:pPr marL="171450" marR="0" lvl="0" indent="-171450" algn="l" defTabSz="914400" rtl="0" eaLnBrk="1" fontAlgn="auto" latinLnBrk="0" hangingPunct="1">
              <a:spcBef>
                <a:spcPts val="0"/>
              </a:spcBef>
              <a:spcAft>
                <a:spcPts val="1000"/>
              </a:spcAft>
              <a:buClrTx/>
              <a:buSzTx/>
              <a:buFont typeface="Arial" panose="020B0604020202020204" pitchFamily="34" charset="0"/>
              <a:buChar char="•"/>
              <a:tabLst/>
              <a:defRPr/>
            </a:pPr>
            <a:r>
              <a:rPr kumimoji="0" lang="de-DE" sz="10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rPr>
              <a:t>Durch die </a:t>
            </a:r>
            <a:r>
              <a:rPr kumimoji="0" lang="de-DE" sz="1000" b="1"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rPr>
              <a:t>Materialien</a:t>
            </a:r>
            <a:r>
              <a:rPr kumimoji="0" lang="de-DE" sz="10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rPr>
              <a:t> wird Folgendes angesprochen… </a:t>
            </a:r>
          </a:p>
          <a:p>
            <a:pPr marL="171450" marR="0" lvl="0" indent="-171450" algn="l" defTabSz="914400" rtl="0" eaLnBrk="1" fontAlgn="auto" latinLnBrk="0" hangingPunct="1">
              <a:spcBef>
                <a:spcPts val="0"/>
              </a:spcBef>
              <a:spcAft>
                <a:spcPts val="1000"/>
              </a:spcAft>
              <a:buClrTx/>
              <a:buSzTx/>
              <a:buFont typeface="Arial" panose="020B0604020202020204" pitchFamily="34" charset="0"/>
              <a:buChar char="•"/>
              <a:tabLst/>
              <a:defRPr/>
            </a:pPr>
            <a:r>
              <a:rPr kumimoji="0" lang="de-DE" sz="10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rPr>
              <a:t>Wenn ich das </a:t>
            </a:r>
            <a:r>
              <a:rPr kumimoji="0" lang="de-DE" sz="1000" b="1"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rPr>
              <a:t>Kunstwerk</a:t>
            </a:r>
            <a:r>
              <a:rPr kumimoji="0" lang="de-DE" sz="10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rPr>
              <a:t> betrachte, denke ich an … </a:t>
            </a:r>
          </a:p>
          <a:p>
            <a:pPr marL="171450" marR="0" lvl="0" indent="-171450" algn="l" defTabSz="914400" rtl="0" eaLnBrk="1" fontAlgn="auto" latinLnBrk="0" hangingPunct="1">
              <a:spcBef>
                <a:spcPts val="0"/>
              </a:spcBef>
              <a:spcAft>
                <a:spcPts val="1000"/>
              </a:spcAft>
              <a:buClrTx/>
              <a:buSzTx/>
              <a:buFont typeface="Arial" panose="020B0604020202020204" pitchFamily="34" charset="0"/>
              <a:buChar char="•"/>
              <a:tabLst/>
              <a:defRPr/>
            </a:pPr>
            <a:r>
              <a:rPr kumimoji="0" lang="de-DE" sz="10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rPr>
              <a:t>Durch die gestalterischen </a:t>
            </a:r>
            <a:r>
              <a:rPr kumimoji="0" lang="de-DE" sz="1000" b="1"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rPr>
              <a:t>Veränderungen des Ausgangsobjekt</a:t>
            </a:r>
            <a:r>
              <a:rPr kumimoji="0" lang="de-DE" sz="10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rPr>
              <a:t> wird Folgendes angesprochen…</a:t>
            </a:r>
          </a:p>
        </p:txBody>
      </p:sp>
    </p:spTree>
    <p:extLst>
      <p:ext uri="{BB962C8B-B14F-4D97-AF65-F5344CB8AC3E}">
        <p14:creationId xmlns:p14="http://schemas.microsoft.com/office/powerpoint/2010/main" val="1232718312"/>
      </p:ext>
    </p:extLst>
  </p:cSld>
  <p:clrMapOvr>
    <a:masterClrMapping/>
  </p:clrMapOvr>
</p:sld>
</file>

<file path=ppt/theme/theme1.xml><?xml version="1.0" encoding="utf-8"?>
<a:theme xmlns:a="http://schemas.openxmlformats.org/drawingml/2006/main" name="Larissa">
  <a:themeElements>
    <a:clrScheme name="Cronus">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955</Words>
  <Application>Microsoft Office PowerPoint</Application>
  <PresentationFormat>A4-Papier (210 x 297 mm)</PresentationFormat>
  <Paragraphs>245</Paragraphs>
  <Slides>10</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10</vt:i4>
      </vt:variant>
    </vt:vector>
  </HeadingPairs>
  <TitlesOfParts>
    <vt:vector size="14" baseType="lpstr">
      <vt:lpstr>Arial</vt:lpstr>
      <vt:lpstr>Calibri</vt:lpstr>
      <vt:lpstr>Wingdings</vt:lpstr>
      <vt:lpstr>Larissa</vt:lpstr>
      <vt:lpstr>Kartensatz   Analysehilfen für ein Kunstwerk  (Unterstützung  zur Bearbeitung des Analysebogens)   Hinweise zur Erstellung des Kartenmaterials: Die Karten können mit einer Vorder- und einer Rückseite erstellt werden. Die Rückseite enthält zusätzliche Unterstützungsangebote. Der Text der Karten kann an die jeweilige Lerngruppe angepasst werden.  Die hier vorliegenden Karten sind für Schülerinnen und Schüler in einem wiedererkennbaren Format gestaltet: Einer leitenden Fragestellung folgt das Herausstellen der angesprochenen künstlerischen Strategie bzw. der Intention. Entsprechend Kriterien der Leichten Sprache sind die zentralen Begrifflichkeiten im Fettdruck dargestellt. Die weiteren Analysekarten bieten durch Gedankenanregungen bzw. Satzanfänge Unterstützungsmöglichkeiten zur Analyse eines Kunstwerkes. Auch hier sind jeweils wichtige Begrifflichkeiten im Fettdruck dargestellt. </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anja bittihn</dc:creator>
  <cp:lastModifiedBy>Susanne Eßer</cp:lastModifiedBy>
  <cp:revision>114</cp:revision>
  <dcterms:created xsi:type="dcterms:W3CDTF">2020-04-26T14:26:48Z</dcterms:created>
  <dcterms:modified xsi:type="dcterms:W3CDTF">2021-10-06T07:59:28Z</dcterms:modified>
</cp:coreProperties>
</file>