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A_269DAD79.xml" ContentType="application/vnd.ms-powerpoint.comments+xml"/>
  <Override PartName="/ppt/comments/modernComment_113_0.xml" ContentType="application/vnd.ms-powerpoint.comments+xml"/>
  <Override PartName="/ppt/comments/modernComment_103_0.xml" ContentType="application/vnd.ms-powerpoint.comments+xml"/>
  <Override PartName="/ppt/comments/modernComment_104_0.xml" ContentType="application/vnd.ms-powerpoint.comments+xml"/>
  <Override PartName="/ppt/comments/modernComment_105_0.xml" ContentType="application/vnd.ms-powerpoint.comments+xml"/>
  <Override PartName="/ppt/comments/modernComment_106_0.xml" ContentType="application/vnd.ms-powerpoint.comments+xml"/>
  <Override PartName="/ppt/comments/modernComment_110_C0234EDE.xml" ContentType="application/vnd.ms-powerpoint.comments+xml"/>
  <Override PartName="/ppt/comments/modernComment_112_9F3D2745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75" r:id="rId5"/>
    <p:sldId id="259" r:id="rId6"/>
    <p:sldId id="260" r:id="rId7"/>
    <p:sldId id="261" r:id="rId8"/>
    <p:sldId id="262" r:id="rId9"/>
    <p:sldId id="267" r:id="rId10"/>
    <p:sldId id="270" r:id="rId11"/>
    <p:sldId id="271" r:id="rId12"/>
    <p:sldId id="268" r:id="rId13"/>
    <p:sldId id="272" r:id="rId14"/>
    <p:sldId id="274" r:id="rId1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214EAB1-1EA2-4360-8D6B-1CC006766138}">
          <p14:sldIdLst>
            <p14:sldId id="256"/>
            <p14:sldId id="265"/>
            <p14:sldId id="266"/>
            <p14:sldId id="275"/>
            <p14:sldId id="259"/>
            <p14:sldId id="260"/>
            <p14:sldId id="261"/>
            <p14:sldId id="262"/>
            <p14:sldId id="267"/>
            <p14:sldId id="270"/>
            <p14:sldId id="271"/>
            <p14:sldId id="268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A62060-FCC4-F134-BEA5-6A5A9DED1897}" name="Simone Labenda" initials="SL" userId="S::labenda@gymnasium-aachener-str.de::6b938c14-01f7-4825-a39e-19036f8551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9D8"/>
    <a:srgbClr val="EFE0C8"/>
    <a:srgbClr val="EFE0A0"/>
    <a:srgbClr val="EFEFB9"/>
    <a:srgbClr val="EFE0B9"/>
    <a:srgbClr val="FCD9BC"/>
    <a:srgbClr val="D9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8"/>
    <p:restoredTop sz="94688"/>
  </p:normalViewPr>
  <p:slideViewPr>
    <p:cSldViewPr showGuides="1">
      <p:cViewPr varScale="1">
        <p:scale>
          <a:sx n="127" d="100"/>
          <a:sy n="127" d="100"/>
        </p:scale>
        <p:origin x="78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628D804-2138-AB4C-89B0-E95CF8EA0452}" authorId="{5CA62060-FCC4-F134-BEA5-6A5A9DED1897}" created="2022-09-14T11:43:37.7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graphicFrameMk id="8" creationId="{00000000-0000-0000-0000-000000000000}"/>
    </ac:deMkLst>
    <p188:txBody>
      <a:bodyPr/>
      <a:lstStyle/>
      <a:p>
        <a:r>
          <a:rPr lang="de-DE"/>
          <a:t>umformulieren: Bereitstellung der Ergebnisse durch QUA-LIS</a:t>
        </a:r>
      </a:p>
    </p188:txBody>
  </p188:cm>
  <p188:cm id="{72AE1586-8618-A24E-91C1-1B9DAF84FF48}" authorId="{5CA62060-FCC4-F134-BEA5-6A5A9DED1897}" created="2022-09-14T11:43:55.6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graphicFrameMk id="8" creationId="{00000000-0000-0000-0000-000000000000}"/>
    </ac:deMkLst>
    <p188:txBody>
      <a:bodyPr/>
      <a:lstStyle/>
      <a:p>
        <a:r>
          <a:rPr lang="de-DE"/>
          <a:t>„Rückmeldung“ streichen</a:t>
        </a:r>
      </a:p>
    </p188:txBody>
  </p188:cm>
  <p188:cm id="{7EA9F6CA-C484-F345-94FE-FDDA35EFD88D}" authorId="{5CA62060-FCC4-F134-BEA5-6A5A9DED1897}" created="2022-09-14T11:45:59.62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10" creationId="{00000000-0000-0000-0000-000000000000}"/>
    </ac:deMkLst>
    <p188:txBody>
      <a:bodyPr/>
      <a:lstStyle/>
      <a:p>
        <a:r>
          <a:rPr lang="de-DE"/>
          <a:t>„Fachkonferenz“: verkleinern; umformulieren in: Austausch über Ergebnisse</a:t>
        </a:r>
      </a:p>
    </p188:txBody>
  </p188:cm>
</p188:cmLst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B82112-A17B-2E40-AB50-7CAA2554058F}" authorId="{5CA62060-FCC4-F134-BEA5-6A5A9DED1897}" created="2022-09-14T11:46:40.87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spMk id="3" creationId="{00000000-0000-0000-0000-000000000000}"/>
    </ac:deMkLst>
    <p188:txBody>
      <a:bodyPr/>
      <a:lstStyle/>
      <a:p>
        <a:r>
          <a:rPr lang="de-DE"/>
          <a:t>Fachlehrkräfte</a:t>
        </a:r>
      </a:p>
    </p188:txBody>
  </p188:cm>
  <p188:cm id="{188325EE-6D29-C944-91B0-33221B0F95AE}" authorId="{5CA62060-FCC4-F134-BEA5-6A5A9DED1897}" created="2022-09-14T11:47:32.00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spMk id="3" creationId="{00000000-0000-0000-0000-000000000000}"/>
    </ac:deMkLst>
    <p188:txBody>
      <a:bodyPr/>
      <a:lstStyle/>
      <a:p>
        <a:r>
          <a:rPr lang="de-DE"/>
          <a:t>durch Fachlehrkräfte</a:t>
        </a:r>
      </a:p>
    </p188:txBody>
  </p188:cm>
  <p188:cm id="{90AFBD12-A3E3-A442-BA9F-64BC6536EADE}" authorId="{5CA62060-FCC4-F134-BEA5-6A5A9DED1897}" created="2022-09-14T11:48:03.4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spMk id="3" creationId="{00000000-0000-0000-0000-000000000000}"/>
    </ac:deMkLst>
    <p188:txBody>
      <a:bodyPr/>
      <a:lstStyle/>
      <a:p>
        <a:r>
          <a:rPr lang="de-DE"/>
          <a:t>evtl. sogar die ersten beiden Punkte streichen? Statt dessen: Meldung der Schüler usw. noch mit aufnehmen? Auch in Grafik in Folie 6?
Hinweis auf CBT-Vorbereitung mit aufnehmen?</a:t>
        </a:r>
      </a:p>
    </p188:txBody>
  </p188:cm>
</p188:cmLst>
</file>

<file path=ppt/comments/modernComment_10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C65CC5-40CF-C748-BB4A-65777F44A07E}" authorId="{5CA62060-FCC4-F134-BEA5-6A5A9DED1897}" created="2022-09-14T11:51:41.93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spMk id="3" creationId="{00000000-0000-0000-0000-000000000000}"/>
    </ac:deMkLst>
    <p188:txBody>
      <a:bodyPr/>
      <a:lstStyle/>
      <a:p>
        <a:r>
          <a:rPr lang="de-DE"/>
          <a:t>Punkt Materialien weglassen? Oder auf allen drei Folien (vor während, nach) als eigenen Punkt?</a:t>
        </a:r>
      </a:p>
    </p188:txBody>
  </p188:cm>
</p188:cmLst>
</file>

<file path=ppt/comments/modernComment_10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1BC724-D2C5-4848-861F-36B944F11787}" authorId="{5CA62060-FCC4-F134-BEA5-6A5A9DED1897}" created="2022-09-14T11:52:30.19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2"/>
      <ac:spMk id="3" creationId="{00000000-0000-0000-0000-000000000000}"/>
    </ac:deMkLst>
    <p188:txBody>
      <a:bodyPr/>
      <a:lstStyle/>
      <a:p>
        <a:r>
          <a:rPr lang="de-DE"/>
          <a:t>Hinweis auf CBT?</a:t>
        </a:r>
      </a:p>
    </p188:txBody>
  </p188:cm>
</p188:cmLst>
</file>

<file path=ppt/comments/modernComment_10A_269DAD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B14002C-953C-7B44-ACFF-4E5E794978BA}" authorId="{5CA62060-FCC4-F134-BEA5-6A5A9DED1897}" created="2022-09-14T11:22:28.338">
    <pc:sldMkLst xmlns:pc="http://schemas.microsoft.com/office/powerpoint/2013/main/command">
      <pc:docMk/>
      <pc:sldMk cId="647867769" sldId="266"/>
    </pc:sldMkLst>
    <p188:txBody>
      <a:bodyPr/>
      <a:lstStyle/>
      <a:p>
        <a:r>
          <a:rPr lang="de-DE"/>
          <a:t>Welche Chance bietet VERA 8 für den Französischunterricht?</a:t>
        </a:r>
      </a:p>
    </p188:txBody>
  </p188:cm>
</p188:cmLst>
</file>

<file path=ppt/comments/modernComment_110_C0234ED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3B8F26-3527-9146-B0F0-047967D68483}" authorId="{5CA62060-FCC4-F134-BEA5-6A5A9DED1897}" created="2022-09-14T11:54:50.01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23539422" sldId="272"/>
      <ac:spMk id="3" creationId="{00000000-0000-0000-0000-000000000000}"/>
    </ac:deMkLst>
    <p188:txBody>
      <a:bodyPr/>
      <a:lstStyle/>
      <a:p>
        <a:r>
          <a:rPr lang="de-DE"/>
          <a:t>Überlegungen?</a:t>
        </a:r>
      </a:p>
    </p188:txBody>
  </p188:cm>
</p188:cmLst>
</file>

<file path=ppt/comments/modernComment_112_9F3D274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E94CEB-36E0-0042-A8B2-EB16BEA4E714}" authorId="{5CA62060-FCC4-F134-BEA5-6A5A9DED1897}" created="2022-09-14T11:57:15.0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71585093" sldId="274"/>
      <ac:spMk id="3" creationId="{00000000-0000-0000-0000-000000000000}"/>
    </ac:deMkLst>
    <p188:txBody>
      <a:bodyPr/>
      <a:lstStyle/>
      <a:p>
        <a:r>
          <a:rPr lang="de-DE"/>
          <a:t>Link noch einfügen</a:t>
        </a:r>
      </a:p>
    </p188:txBody>
  </p188:cm>
  <p188:cm id="{8E7167E1-C07C-C94B-AF66-768FE2031FD9}" authorId="{5CA62060-FCC4-F134-BEA5-6A5A9DED1897}" created="2022-09-14T11:57:37.85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71585093" sldId="274"/>
      <ac:spMk id="3" creationId="{00000000-0000-0000-0000-000000000000}"/>
    </ac:deMkLst>
    <p188:txBody>
      <a:bodyPr/>
      <a:lstStyle/>
      <a:p>
        <a:r>
          <a:rPr lang="de-DE"/>
          <a:t>Link ändern: https://www.schulentwicklung.nrw.de/e/lernstand8/allgemeine-informationen/index.html</a:t>
        </a:r>
      </a:p>
    </p188:txBody>
  </p188:cm>
</p188:cmLst>
</file>

<file path=ppt/comments/modernComment_11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723155-697C-9148-8051-1B2FCB2F00D1}" authorId="{5CA62060-FCC4-F134-BEA5-6A5A9DED1897}" created="2022-09-14T11:22:59.4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5"/>
      <ac:spMk id="3" creationId="{00000000-0000-0000-0000-000000000000}"/>
    </ac:deMkLst>
    <p188:txBody>
      <a:bodyPr/>
      <a:lstStyle/>
      <a:p>
        <a:r>
          <a:rPr lang="de-DE"/>
          <a:t>„Fokus auf…“ als vorletzten oder als letzten Punkt</a:t>
        </a:r>
      </a:p>
    </p188:txBody>
  </p188:cm>
  <p188:cm id="{A5DC0BD9-B4F6-7A4E-A281-D89B4F7D7935}" authorId="{5CA62060-FCC4-F134-BEA5-6A5A9DED1897}" created="2022-09-14T11:24:21.67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5"/>
      <ac:spMk id="3" creationId="{00000000-0000-0000-0000-000000000000}"/>
    </ac:deMkLst>
    <p188:txBody>
      <a:bodyPr/>
      <a:lstStyle/>
      <a:p>
        <a:r>
          <a:rPr lang="de-DE"/>
          <a:t>„wissenschaftlich begleitete“?</a:t>
        </a:r>
      </a:p>
    </p188:txBody>
  </p188:cm>
  <p188:cm id="{BF166CFF-E50F-DB47-8690-A274608ED0ED}" authorId="{5CA62060-FCC4-F134-BEA5-6A5A9DED1897}" created="2022-09-14T11:35:15.625">
    <pc:sldMkLst xmlns:pc="http://schemas.microsoft.com/office/powerpoint/2013/main/command">
      <pc:docMk/>
      <pc:sldMk cId="0" sldId="275"/>
    </pc:sldMkLst>
    <p188:txBody>
      <a:bodyPr/>
      <a:lstStyle/>
      <a:p>
        <a:r>
          <a:rPr lang="de-DE"/>
          <a:t>Differenzierte Rückmeldungen zu Kompetenzen einzelner Schülerinnen und Schüler (verschiedene Hör- und Lesestile, einzelne Aufgaben)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C54F1-67ED-487F-A4DE-48C2B82021E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2F19974-C4D0-4EBB-A469-934A77D8D416}">
      <dgm:prSet phldrT="[Text]" custT="1"/>
      <dgm:spPr/>
      <dgm:t>
        <a:bodyPr/>
        <a:lstStyle/>
        <a:p>
          <a:endParaRPr lang="de-DE" sz="1600" b="1" dirty="0"/>
        </a:p>
        <a:p>
          <a:r>
            <a:rPr lang="de-DE" sz="1400" b="1" dirty="0"/>
            <a:t>Anmeldung der </a:t>
          </a:r>
          <a:r>
            <a:rPr lang="de-DE" sz="1400" b="1" dirty="0" err="1"/>
            <a:t>SuS</a:t>
          </a:r>
          <a:r>
            <a:rPr lang="de-DE" sz="1400" b="1" dirty="0"/>
            <a:t> </a:t>
          </a:r>
          <a:r>
            <a:rPr lang="de-DE" sz="1400" b="0" dirty="0"/>
            <a:t>durch den</a:t>
          </a:r>
          <a:r>
            <a:rPr lang="de-DE" sz="1400" b="1" dirty="0"/>
            <a:t> Koordinator/die Koordinatorin</a:t>
          </a:r>
        </a:p>
      </dgm:t>
    </dgm:pt>
    <dgm:pt modelId="{E69354A3-8529-4305-A726-8892021CF1BD}" type="parTrans" cxnId="{05B89AFF-7C0B-474C-A7BA-76628B3B92D6}">
      <dgm:prSet/>
      <dgm:spPr/>
      <dgm:t>
        <a:bodyPr/>
        <a:lstStyle/>
        <a:p>
          <a:endParaRPr lang="de-DE"/>
        </a:p>
      </dgm:t>
    </dgm:pt>
    <dgm:pt modelId="{42F3DE31-7F7A-4F6E-8B9C-6C8889B46F09}" type="sibTrans" cxnId="{05B89AFF-7C0B-474C-A7BA-76628B3B92D6}">
      <dgm:prSet/>
      <dgm:spPr/>
      <dgm:t>
        <a:bodyPr/>
        <a:lstStyle/>
        <a:p>
          <a:endParaRPr lang="de-DE"/>
        </a:p>
      </dgm:t>
    </dgm:pt>
    <dgm:pt modelId="{3CD324CD-9ED2-45D0-87C3-8FCD0EA4A264}">
      <dgm:prSet phldrT="[Text]" custT="1"/>
      <dgm:spPr/>
      <dgm:t>
        <a:bodyPr/>
        <a:lstStyle/>
        <a:p>
          <a:r>
            <a:rPr lang="de-DE" sz="1400" b="1" dirty="0"/>
            <a:t>Rückmeldung </a:t>
          </a:r>
          <a:r>
            <a:rPr lang="de-DE" sz="1400" dirty="0"/>
            <a:t>der Ergebnisse durch </a:t>
          </a:r>
          <a:r>
            <a:rPr lang="de-DE" sz="1400" b="1" dirty="0"/>
            <a:t>QUA-</a:t>
          </a:r>
          <a:r>
            <a:rPr lang="de-DE" sz="1400" b="1" dirty="0" err="1"/>
            <a:t>LiS</a:t>
          </a:r>
          <a:endParaRPr lang="de-DE" sz="1400" b="1" dirty="0"/>
        </a:p>
      </dgm:t>
    </dgm:pt>
    <dgm:pt modelId="{047A7CC7-5304-4D48-B396-8BD03FCE143E}" type="parTrans" cxnId="{9F317F38-52AD-4AFA-91AD-8F535C750348}">
      <dgm:prSet/>
      <dgm:spPr/>
      <dgm:t>
        <a:bodyPr/>
        <a:lstStyle/>
        <a:p>
          <a:endParaRPr lang="de-DE"/>
        </a:p>
      </dgm:t>
    </dgm:pt>
    <dgm:pt modelId="{EB63A775-E453-4125-9104-046348C24D02}" type="sibTrans" cxnId="{9F317F38-52AD-4AFA-91AD-8F535C750348}">
      <dgm:prSet/>
      <dgm:spPr/>
      <dgm:t>
        <a:bodyPr/>
        <a:lstStyle/>
        <a:p>
          <a:endParaRPr lang="de-DE"/>
        </a:p>
      </dgm:t>
    </dgm:pt>
    <dgm:pt modelId="{CEB0ADA0-C0D2-4E9A-9048-4E779DE40E52}">
      <dgm:prSet phldrT="[Text]" custT="1"/>
      <dgm:spPr/>
      <dgm:t>
        <a:bodyPr/>
        <a:lstStyle/>
        <a:p>
          <a:r>
            <a:rPr lang="de-DE" sz="1400" b="1" dirty="0"/>
            <a:t>Analyse/Rück-meldung an </a:t>
          </a:r>
          <a:r>
            <a:rPr lang="de-DE" sz="1400" b="1" dirty="0" err="1"/>
            <a:t>SuS</a:t>
          </a:r>
          <a:r>
            <a:rPr lang="de-DE" sz="1400" b="1" dirty="0"/>
            <a:t> </a:t>
          </a:r>
          <a:r>
            <a:rPr lang="de-DE" sz="1400" dirty="0"/>
            <a:t>durch </a:t>
          </a:r>
          <a:r>
            <a:rPr lang="de-DE" sz="1400" b="1" dirty="0"/>
            <a:t>Fachlehrkräfte</a:t>
          </a:r>
        </a:p>
      </dgm:t>
    </dgm:pt>
    <dgm:pt modelId="{A45483EA-CA79-46B4-AA8A-64DA7E8E75ED}" type="parTrans" cxnId="{18F2ADE7-BECA-4738-B849-DB6A2C47E379}">
      <dgm:prSet/>
      <dgm:spPr/>
      <dgm:t>
        <a:bodyPr/>
        <a:lstStyle/>
        <a:p>
          <a:endParaRPr lang="de-DE"/>
        </a:p>
      </dgm:t>
    </dgm:pt>
    <dgm:pt modelId="{45DEC339-E0A7-42E1-82EB-BC435970CBDC}" type="sibTrans" cxnId="{18F2ADE7-BECA-4738-B849-DB6A2C47E379}">
      <dgm:prSet/>
      <dgm:spPr/>
      <dgm:t>
        <a:bodyPr/>
        <a:lstStyle/>
        <a:p>
          <a:endParaRPr lang="de-DE"/>
        </a:p>
      </dgm:t>
    </dgm:pt>
    <dgm:pt modelId="{3DA13155-74A5-E641-932A-696C61E85BF4}">
      <dgm:prSet phldrT="[Text]" custT="1"/>
      <dgm:spPr/>
      <dgm:t>
        <a:bodyPr/>
        <a:lstStyle/>
        <a:p>
          <a:r>
            <a:rPr lang="de-DE" sz="1400" b="1" dirty="0"/>
            <a:t>Durchführung</a:t>
          </a:r>
          <a:r>
            <a:rPr lang="de-DE" sz="1400" dirty="0"/>
            <a:t> durch </a:t>
          </a:r>
          <a:r>
            <a:rPr lang="de-DE" sz="1400" b="1" dirty="0"/>
            <a:t>Fachlehrkräfte</a:t>
          </a:r>
          <a:endParaRPr lang="de-DE" sz="1600" b="1" dirty="0"/>
        </a:p>
      </dgm:t>
    </dgm:pt>
    <dgm:pt modelId="{FF055533-8C96-EA49-8756-A680F41718BB}" type="parTrans" cxnId="{0C3B0427-AFB9-FE4C-AC10-2648D69C4164}">
      <dgm:prSet/>
      <dgm:spPr/>
      <dgm:t>
        <a:bodyPr/>
        <a:lstStyle/>
        <a:p>
          <a:endParaRPr lang="de-DE"/>
        </a:p>
      </dgm:t>
    </dgm:pt>
    <dgm:pt modelId="{8D790770-CFDE-3442-AEB7-DF22699F4624}" type="sibTrans" cxnId="{0C3B0427-AFB9-FE4C-AC10-2648D69C4164}">
      <dgm:prSet/>
      <dgm:spPr/>
      <dgm:t>
        <a:bodyPr/>
        <a:lstStyle/>
        <a:p>
          <a:endParaRPr lang="de-DE"/>
        </a:p>
      </dgm:t>
    </dgm:pt>
    <dgm:pt modelId="{CFEEA190-9654-4348-B956-0720CEEAD566}" type="pres">
      <dgm:prSet presAssocID="{539C54F1-67ED-487F-A4DE-48C2B82021EF}" presName="arrowDiagram" presStyleCnt="0">
        <dgm:presLayoutVars>
          <dgm:chMax val="5"/>
          <dgm:dir/>
          <dgm:resizeHandles val="exact"/>
        </dgm:presLayoutVars>
      </dgm:prSet>
      <dgm:spPr/>
    </dgm:pt>
    <dgm:pt modelId="{ED7EE4C1-9C56-48CD-97DE-61FB88DDCB09}" type="pres">
      <dgm:prSet presAssocID="{539C54F1-67ED-487F-A4DE-48C2B82021EF}" presName="arrow" presStyleLbl="bgShp" presStyleIdx="0" presStyleCnt="1" custLinFactNeighborX="-441" custLinFactNeighborY="-1401"/>
      <dgm:spPr>
        <a:solidFill>
          <a:schemeClr val="accent6">
            <a:lumMod val="75000"/>
          </a:schemeClr>
        </a:solidFill>
      </dgm:spPr>
    </dgm:pt>
    <dgm:pt modelId="{37C715DB-D73E-E246-B68F-DDC81DB8D77D}" type="pres">
      <dgm:prSet presAssocID="{539C54F1-67ED-487F-A4DE-48C2B82021EF}" presName="arrowDiagram4" presStyleCnt="0"/>
      <dgm:spPr/>
    </dgm:pt>
    <dgm:pt modelId="{DB73DF02-4D60-CB4D-9132-653A605CCC20}" type="pres">
      <dgm:prSet presAssocID="{C2F19974-C4D0-4EBB-A469-934A77D8D416}" presName="bullet4a" presStyleLbl="node1" presStyleIdx="0" presStyleCnt="4" custLinFactNeighborX="-53784"/>
      <dgm:spPr/>
    </dgm:pt>
    <dgm:pt modelId="{840AFB15-813D-3147-9967-9CD5BF9F587E}" type="pres">
      <dgm:prSet presAssocID="{C2F19974-C4D0-4EBB-A469-934A77D8D416}" presName="textBox4a" presStyleLbl="revTx" presStyleIdx="0" presStyleCnt="4" custScaleX="233600" custLinFactNeighborX="60065" custLinFactNeighborY="-2516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A56F3B-C6EF-2F43-AD3D-70CCEA466EB4}" type="pres">
      <dgm:prSet presAssocID="{3DA13155-74A5-E641-932A-696C61E85BF4}" presName="bullet4b" presStyleLbl="node1" presStyleIdx="1" presStyleCnt="4" custLinFactNeighborY="-10201"/>
      <dgm:spPr/>
    </dgm:pt>
    <dgm:pt modelId="{936B9A64-7477-2F40-92F0-857A7BB98EFC}" type="pres">
      <dgm:prSet presAssocID="{3DA13155-74A5-E641-932A-696C61E85BF4}" presName="textBox4b" presStyleLbl="revTx" presStyleIdx="1" presStyleCnt="4" custScaleX="177998" custScaleY="12327" custLinFactNeighborX="-77325" custLinFactNeighborY="-8599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30B2D9-91B7-9E4B-959A-2782EC07504C}" type="pres">
      <dgm:prSet presAssocID="{3CD324CD-9ED2-45D0-87C3-8FCD0EA4A264}" presName="bullet4c" presStyleLbl="node1" presStyleIdx="2" presStyleCnt="4"/>
      <dgm:spPr/>
    </dgm:pt>
    <dgm:pt modelId="{C60D8837-92FC-AC4F-86CD-4362A5E3A249}" type="pres">
      <dgm:prSet presAssocID="{3CD324CD-9ED2-45D0-87C3-8FCD0EA4A264}" presName="textBox4c" presStyleLbl="revTx" presStyleIdx="2" presStyleCnt="4" custScaleX="136539" custScaleY="33497" custLinFactNeighborX="-29374" custLinFactNeighborY="-1175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6C27F4-288C-4C43-BFB6-12011F6129BA}" type="pres">
      <dgm:prSet presAssocID="{CEB0ADA0-C0D2-4E9A-9048-4E779DE40E52}" presName="bullet4d" presStyleLbl="node1" presStyleIdx="3" presStyleCnt="4"/>
      <dgm:spPr/>
    </dgm:pt>
    <dgm:pt modelId="{0CD3F67C-0920-C24C-BA9C-60BB7DADE4F3}" type="pres">
      <dgm:prSet presAssocID="{CEB0ADA0-C0D2-4E9A-9048-4E779DE40E52}" presName="textBox4d" presStyleLbl="revTx" presStyleIdx="3" presStyleCnt="4" custScaleX="148513" custScaleY="46948" custLinFactNeighborX="-17647" custLinFactNeighborY="-675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290D784-324F-3441-9039-F8E0386D2182}" type="presOf" srcId="{3CD324CD-9ED2-45D0-87C3-8FCD0EA4A264}" destId="{C60D8837-92FC-AC4F-86CD-4362A5E3A249}" srcOrd="0" destOrd="0" presId="urn:microsoft.com/office/officeart/2005/8/layout/arrow2"/>
    <dgm:cxn modelId="{60D62329-8716-6D49-BFBD-AF34B93443CD}" type="presOf" srcId="{3DA13155-74A5-E641-932A-696C61E85BF4}" destId="{936B9A64-7477-2F40-92F0-857A7BB98EFC}" srcOrd="0" destOrd="0" presId="urn:microsoft.com/office/officeart/2005/8/layout/arrow2"/>
    <dgm:cxn modelId="{4A7CBCC0-2847-F14C-9C4B-581FC53D4EA4}" type="presOf" srcId="{CEB0ADA0-C0D2-4E9A-9048-4E779DE40E52}" destId="{0CD3F67C-0920-C24C-BA9C-60BB7DADE4F3}" srcOrd="0" destOrd="0" presId="urn:microsoft.com/office/officeart/2005/8/layout/arrow2"/>
    <dgm:cxn modelId="{18F2ADE7-BECA-4738-B849-DB6A2C47E379}" srcId="{539C54F1-67ED-487F-A4DE-48C2B82021EF}" destId="{CEB0ADA0-C0D2-4E9A-9048-4E779DE40E52}" srcOrd="3" destOrd="0" parTransId="{A45483EA-CA79-46B4-AA8A-64DA7E8E75ED}" sibTransId="{45DEC339-E0A7-42E1-82EB-BC435970CBDC}"/>
    <dgm:cxn modelId="{05B89AFF-7C0B-474C-A7BA-76628B3B92D6}" srcId="{539C54F1-67ED-487F-A4DE-48C2B82021EF}" destId="{C2F19974-C4D0-4EBB-A469-934A77D8D416}" srcOrd="0" destOrd="0" parTransId="{E69354A3-8529-4305-A726-8892021CF1BD}" sibTransId="{42F3DE31-7F7A-4F6E-8B9C-6C8889B46F09}"/>
    <dgm:cxn modelId="{154AA20C-99ED-1649-A0E3-F363B3612BE3}" type="presOf" srcId="{C2F19974-C4D0-4EBB-A469-934A77D8D416}" destId="{840AFB15-813D-3147-9967-9CD5BF9F587E}" srcOrd="0" destOrd="0" presId="urn:microsoft.com/office/officeart/2005/8/layout/arrow2"/>
    <dgm:cxn modelId="{0C3B0427-AFB9-FE4C-AC10-2648D69C4164}" srcId="{539C54F1-67ED-487F-A4DE-48C2B82021EF}" destId="{3DA13155-74A5-E641-932A-696C61E85BF4}" srcOrd="1" destOrd="0" parTransId="{FF055533-8C96-EA49-8756-A680F41718BB}" sibTransId="{8D790770-CFDE-3442-AEB7-DF22699F4624}"/>
    <dgm:cxn modelId="{44D96BB6-0149-4241-91BB-E9900215FABF}" type="presOf" srcId="{539C54F1-67ED-487F-A4DE-48C2B82021EF}" destId="{CFEEA190-9654-4348-B956-0720CEEAD566}" srcOrd="0" destOrd="0" presId="urn:microsoft.com/office/officeart/2005/8/layout/arrow2"/>
    <dgm:cxn modelId="{9F317F38-52AD-4AFA-91AD-8F535C750348}" srcId="{539C54F1-67ED-487F-A4DE-48C2B82021EF}" destId="{3CD324CD-9ED2-45D0-87C3-8FCD0EA4A264}" srcOrd="2" destOrd="0" parTransId="{047A7CC7-5304-4D48-B396-8BD03FCE143E}" sibTransId="{EB63A775-E453-4125-9104-046348C24D02}"/>
    <dgm:cxn modelId="{38BA9DCC-0C57-459D-A7C2-3380F625B79B}" type="presParOf" srcId="{CFEEA190-9654-4348-B956-0720CEEAD566}" destId="{ED7EE4C1-9C56-48CD-97DE-61FB88DDCB09}" srcOrd="0" destOrd="0" presId="urn:microsoft.com/office/officeart/2005/8/layout/arrow2"/>
    <dgm:cxn modelId="{D0FE5766-8D9C-0F4A-B092-87E53F8CCA6D}" type="presParOf" srcId="{CFEEA190-9654-4348-B956-0720CEEAD566}" destId="{37C715DB-D73E-E246-B68F-DDC81DB8D77D}" srcOrd="1" destOrd="0" presId="urn:microsoft.com/office/officeart/2005/8/layout/arrow2"/>
    <dgm:cxn modelId="{4291A235-BE25-FA4B-921A-36EABEA5775A}" type="presParOf" srcId="{37C715DB-D73E-E246-B68F-DDC81DB8D77D}" destId="{DB73DF02-4D60-CB4D-9132-653A605CCC20}" srcOrd="0" destOrd="0" presId="urn:microsoft.com/office/officeart/2005/8/layout/arrow2"/>
    <dgm:cxn modelId="{23C80C21-85D0-E740-BFC2-9AAD158D7998}" type="presParOf" srcId="{37C715DB-D73E-E246-B68F-DDC81DB8D77D}" destId="{840AFB15-813D-3147-9967-9CD5BF9F587E}" srcOrd="1" destOrd="0" presId="urn:microsoft.com/office/officeart/2005/8/layout/arrow2"/>
    <dgm:cxn modelId="{7A5BC0C2-8EED-884B-8DE7-F14F019A5808}" type="presParOf" srcId="{37C715DB-D73E-E246-B68F-DDC81DB8D77D}" destId="{70A56F3B-C6EF-2F43-AD3D-70CCEA466EB4}" srcOrd="2" destOrd="0" presId="urn:microsoft.com/office/officeart/2005/8/layout/arrow2"/>
    <dgm:cxn modelId="{3875577B-7811-D144-A58B-78D0D7577137}" type="presParOf" srcId="{37C715DB-D73E-E246-B68F-DDC81DB8D77D}" destId="{936B9A64-7477-2F40-92F0-857A7BB98EFC}" srcOrd="3" destOrd="0" presId="urn:microsoft.com/office/officeart/2005/8/layout/arrow2"/>
    <dgm:cxn modelId="{BBF752E8-BBDB-D949-84F2-3813E7F8C835}" type="presParOf" srcId="{37C715DB-D73E-E246-B68F-DDC81DB8D77D}" destId="{8B30B2D9-91B7-9E4B-959A-2782EC07504C}" srcOrd="4" destOrd="0" presId="urn:microsoft.com/office/officeart/2005/8/layout/arrow2"/>
    <dgm:cxn modelId="{451305EB-F2D4-4348-900B-206C48A77EC5}" type="presParOf" srcId="{37C715DB-D73E-E246-B68F-DDC81DB8D77D}" destId="{C60D8837-92FC-AC4F-86CD-4362A5E3A249}" srcOrd="5" destOrd="0" presId="urn:microsoft.com/office/officeart/2005/8/layout/arrow2"/>
    <dgm:cxn modelId="{0C7371AF-D748-814B-9C18-2B5261EA0F4A}" type="presParOf" srcId="{37C715DB-D73E-E246-B68F-DDC81DB8D77D}" destId="{766C27F4-288C-4C43-BFB6-12011F6129BA}" srcOrd="6" destOrd="0" presId="urn:microsoft.com/office/officeart/2005/8/layout/arrow2"/>
    <dgm:cxn modelId="{AF890154-0F9B-114A-80D6-8DF24A1618F6}" type="presParOf" srcId="{37C715DB-D73E-E246-B68F-DDC81DB8D77D}" destId="{0CD3F67C-0920-C24C-BA9C-60BB7DADE4F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EE4C1-9C56-48CD-97DE-61FB88DDCB09}">
      <dsp:nvSpPr>
        <dsp:cNvPr id="0" name=""/>
        <dsp:cNvSpPr/>
      </dsp:nvSpPr>
      <dsp:spPr>
        <a:xfrm>
          <a:off x="0" y="44394"/>
          <a:ext cx="5829312" cy="36433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3DF02-4D60-CB4D-9132-653A605CCC20}">
      <dsp:nvSpPr>
        <dsp:cNvPr id="0" name=""/>
        <dsp:cNvSpPr/>
      </dsp:nvSpPr>
      <dsp:spPr>
        <a:xfrm>
          <a:off x="514399" y="2804609"/>
          <a:ext cx="134074" cy="134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AFB15-813D-3147-9967-9CD5BF9F587E}">
      <dsp:nvSpPr>
        <dsp:cNvPr id="0" name=""/>
        <dsp:cNvSpPr/>
      </dsp:nvSpPr>
      <dsp:spPr>
        <a:xfrm>
          <a:off x="586412" y="2653464"/>
          <a:ext cx="2328553" cy="867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4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/>
            <a:t>Anmeldung der </a:t>
          </a:r>
          <a:r>
            <a:rPr lang="de-DE" sz="1400" b="1" kern="1200" dirty="0" err="1"/>
            <a:t>SuS</a:t>
          </a:r>
          <a:r>
            <a:rPr lang="de-DE" sz="1400" b="1" kern="1200" dirty="0"/>
            <a:t> </a:t>
          </a:r>
          <a:r>
            <a:rPr lang="de-DE" sz="1400" b="0" kern="1200" dirty="0"/>
            <a:t>durch den</a:t>
          </a:r>
          <a:r>
            <a:rPr lang="de-DE" sz="1400" b="1" kern="1200" dirty="0"/>
            <a:t> Koordinator/die Koordinatorin</a:t>
          </a:r>
        </a:p>
      </dsp:txBody>
      <dsp:txXfrm>
        <a:off x="586412" y="2653464"/>
        <a:ext cx="2328553" cy="867110"/>
      </dsp:txXfrm>
    </dsp:sp>
    <dsp:sp modelId="{70A56F3B-C6EF-2F43-AD3D-70CCEA466EB4}">
      <dsp:nvSpPr>
        <dsp:cNvPr id="0" name=""/>
        <dsp:cNvSpPr/>
      </dsp:nvSpPr>
      <dsp:spPr>
        <a:xfrm>
          <a:off x="1533773" y="1933387"/>
          <a:ext cx="233172" cy="233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B9A64-7477-2F40-92F0-857A7BB98EFC}">
      <dsp:nvSpPr>
        <dsp:cNvPr id="0" name=""/>
        <dsp:cNvSpPr/>
      </dsp:nvSpPr>
      <dsp:spPr>
        <a:xfrm>
          <a:off x="226373" y="1371888"/>
          <a:ext cx="2178972" cy="205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5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/>
            <a:t>Durchführung</a:t>
          </a:r>
          <a:r>
            <a:rPr lang="de-DE" sz="1400" kern="1200" dirty="0"/>
            <a:t> durch </a:t>
          </a:r>
          <a:r>
            <a:rPr lang="de-DE" sz="1400" b="1" kern="1200" dirty="0"/>
            <a:t>Fachlehrkräfte</a:t>
          </a:r>
          <a:endParaRPr lang="de-DE" sz="1600" b="1" kern="1200" dirty="0"/>
        </a:p>
      </dsp:txBody>
      <dsp:txXfrm>
        <a:off x="226373" y="1371888"/>
        <a:ext cx="2178972" cy="205244"/>
      </dsp:txXfrm>
    </dsp:sp>
    <dsp:sp modelId="{8B30B2D9-91B7-9E4B-959A-2782EC07504C}">
      <dsp:nvSpPr>
        <dsp:cNvPr id="0" name=""/>
        <dsp:cNvSpPr/>
      </dsp:nvSpPr>
      <dsp:spPr>
        <a:xfrm>
          <a:off x="2743355" y="1332708"/>
          <a:ext cx="308953" cy="308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D8837-92FC-AC4F-86CD-4362A5E3A249}">
      <dsp:nvSpPr>
        <dsp:cNvPr id="0" name=""/>
        <dsp:cNvSpPr/>
      </dsp:nvSpPr>
      <dsp:spPr>
        <a:xfrm>
          <a:off x="2314602" y="1971261"/>
          <a:ext cx="1671449" cy="75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0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/>
            <a:t>Rückmeldung </a:t>
          </a:r>
          <a:r>
            <a:rPr lang="de-DE" sz="1400" kern="1200" dirty="0"/>
            <a:t>der Ergebnisse durch </a:t>
          </a:r>
          <a:r>
            <a:rPr lang="de-DE" sz="1400" b="1" kern="1200" dirty="0"/>
            <a:t>QUA-</a:t>
          </a:r>
          <a:r>
            <a:rPr lang="de-DE" sz="1400" b="1" kern="1200" dirty="0" err="1"/>
            <a:t>LiS</a:t>
          </a:r>
          <a:endParaRPr lang="de-DE" sz="1400" b="1" kern="1200" dirty="0"/>
        </a:p>
      </dsp:txBody>
      <dsp:txXfrm>
        <a:off x="2314602" y="1971261"/>
        <a:ext cx="1671449" cy="754208"/>
      </dsp:txXfrm>
    </dsp:sp>
    <dsp:sp modelId="{766C27F4-288C-4C43-BFB6-12011F6129BA}">
      <dsp:nvSpPr>
        <dsp:cNvPr id="0" name=""/>
        <dsp:cNvSpPr/>
      </dsp:nvSpPr>
      <dsp:spPr>
        <a:xfrm>
          <a:off x="4060780" y="919555"/>
          <a:ext cx="413881" cy="413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3F67C-0920-C24C-BA9C-60BB7DADE4F3}">
      <dsp:nvSpPr>
        <dsp:cNvPr id="0" name=""/>
        <dsp:cNvSpPr/>
      </dsp:nvSpPr>
      <dsp:spPr>
        <a:xfrm>
          <a:off x="3754756" y="1643097"/>
          <a:ext cx="1818030" cy="1226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30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/>
            <a:t>Analyse/Rück-meldung an </a:t>
          </a:r>
          <a:r>
            <a:rPr lang="de-DE" sz="1400" b="1" kern="1200" dirty="0" err="1"/>
            <a:t>SuS</a:t>
          </a:r>
          <a:r>
            <a:rPr lang="de-DE" sz="1400" b="1" kern="1200" dirty="0"/>
            <a:t> </a:t>
          </a:r>
          <a:r>
            <a:rPr lang="de-DE" sz="1400" kern="1200" dirty="0"/>
            <a:t>durch </a:t>
          </a:r>
          <a:r>
            <a:rPr lang="de-DE" sz="1400" b="1" kern="1200" dirty="0"/>
            <a:t>Fachlehrkräfte</a:t>
          </a:r>
        </a:p>
      </dsp:txBody>
      <dsp:txXfrm>
        <a:off x="3754756" y="1643097"/>
        <a:ext cx="1818030" cy="1226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pPr/>
              <a:t>29.09.2022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51104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2.jpe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16215" y="269321"/>
            <a:ext cx="2129319" cy="792088"/>
          </a:xfrm>
          <a:prstGeom prst="rect">
            <a:avLst/>
          </a:prstGeom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0_C0234EDE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9F3D2745.xml"/><Relationship Id="rId2" Type="http://schemas.openxmlformats.org/officeDocument/2006/relationships/hyperlink" Target="http://www.schulentwicklung.nrw.de/lernstand8/allgemeine-informationen/allgemeine-informationen.ht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A_269DAD7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3_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18/10/relationships/comments" Target="../comments/modernComment_103_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4_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5_0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0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endParaRPr lang="de-DE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Information VERA</a:t>
            </a:r>
            <a:r>
              <a:rPr lang="de-DE" b="1" i="1" dirty="0">
                <a:solidFill>
                  <a:schemeClr val="tx1"/>
                </a:solidFill>
              </a:rPr>
              <a:t>8</a:t>
            </a:r>
            <a:r>
              <a:rPr lang="de-DE" b="1" dirty="0">
                <a:solidFill>
                  <a:schemeClr val="tx1"/>
                </a:solidFill>
              </a:rPr>
              <a:t> Französisch</a:t>
            </a:r>
          </a:p>
          <a:p>
            <a:endParaRPr lang="de-DE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933824" cy="2645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Wie ist der zeitliche Ablauf?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205064"/>
          </a:xfrm>
        </p:spPr>
        <p:txBody>
          <a:bodyPr/>
          <a:lstStyle/>
          <a:p>
            <a:pPr>
              <a:buNone/>
            </a:pPr>
            <a:r>
              <a:rPr lang="de-DE" sz="2800" b="1" dirty="0"/>
              <a:t>Auswertung: Ergebnisbeispiel </a:t>
            </a:r>
            <a:r>
              <a:rPr lang="de-DE" sz="2800" b="1" dirty="0" smtClean="0"/>
              <a:t>1 </a:t>
            </a:r>
            <a:endParaRPr lang="de-DE" sz="2800" b="1" dirty="0"/>
          </a:p>
          <a:p>
            <a:pPr>
              <a:buNone/>
            </a:pPr>
            <a:r>
              <a:rPr lang="de-DE" sz="2400" b="1" dirty="0"/>
              <a:t>(Verteilung der Kompetenzstufen) </a:t>
            </a:r>
          </a:p>
          <a:p>
            <a:pPr>
              <a:buNone/>
            </a:pPr>
            <a:r>
              <a:rPr lang="de-DE" b="1" dirty="0"/>
              <a:t>   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2AF278E-F996-F66F-4CBC-23D42BAD9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399910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8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Wie ist der zeitliche Ablauf?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104456"/>
          </a:xfrm>
        </p:spPr>
        <p:txBody>
          <a:bodyPr/>
          <a:lstStyle/>
          <a:p>
            <a:pPr>
              <a:buNone/>
            </a:pPr>
            <a:r>
              <a:rPr lang="de-DE" sz="2800" b="1" dirty="0"/>
              <a:t>Auswertung: Ergebnisbeispiel </a:t>
            </a:r>
            <a:r>
              <a:rPr lang="de-DE" sz="2800" b="1" dirty="0" smtClean="0"/>
              <a:t>2 </a:t>
            </a:r>
            <a:endParaRPr lang="de-DE" sz="2800" b="1" dirty="0"/>
          </a:p>
          <a:p>
            <a:pPr>
              <a:buNone/>
            </a:pPr>
            <a:r>
              <a:rPr lang="de-DE" sz="2400" b="1" dirty="0"/>
              <a:t>(Ergebnisse gefiltert nach Aufgaben)</a:t>
            </a:r>
          </a:p>
          <a:p>
            <a:pPr>
              <a:buNone/>
            </a:pPr>
            <a:r>
              <a:rPr lang="de-DE" sz="2800" b="1" dirty="0"/>
              <a:t>                       </a:t>
            </a:r>
          </a:p>
          <a:p>
            <a:pPr>
              <a:buNone/>
            </a:pPr>
            <a:r>
              <a:rPr lang="de-DE" b="1" dirty="0"/>
              <a:t>   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CF2FAA7-3BE4-E125-683E-53E5809E5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83" y="2636912"/>
            <a:ext cx="6339607" cy="32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8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Wie ist der zeitliche Ablauf?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Nach der </a:t>
            </a:r>
            <a:r>
              <a:rPr lang="de-DE" b="1" dirty="0" smtClean="0"/>
              <a:t>LSE</a:t>
            </a:r>
            <a:endParaRPr lang="de-DE" dirty="0"/>
          </a:p>
          <a:p>
            <a:pPr>
              <a:buNone/>
            </a:pPr>
            <a:endParaRPr lang="de-DE" b="1" dirty="0"/>
          </a:p>
          <a:p>
            <a:pPr>
              <a:buNone/>
            </a:pPr>
            <a:r>
              <a:rPr lang="de-DE" b="1" dirty="0"/>
              <a:t>Schritt </a:t>
            </a:r>
            <a:r>
              <a:rPr lang="de-DE" b="1" dirty="0" smtClean="0"/>
              <a:t>3</a:t>
            </a:r>
            <a:endParaRPr lang="de-DE" b="1" dirty="0"/>
          </a:p>
          <a:p>
            <a:r>
              <a:rPr lang="de-DE" dirty="0"/>
              <a:t>Rückmeldung der individuellen Ergebnisse an Schülerinnen und Schüler/Eltern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22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Wie ist der zeitliche Ablauf?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Nach der </a:t>
            </a:r>
            <a:r>
              <a:rPr lang="de-DE" b="1" dirty="0" smtClean="0"/>
              <a:t>LSE</a:t>
            </a:r>
            <a:endParaRPr lang="de-DE" b="1" dirty="0"/>
          </a:p>
          <a:p>
            <a:pPr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 smtClean="0"/>
              <a:t>Schritt 4 </a:t>
            </a:r>
            <a:endParaRPr lang="de-DE" b="1" dirty="0"/>
          </a:p>
          <a:p>
            <a:r>
              <a:rPr lang="de-DE" dirty="0"/>
              <a:t>Vorstellung und Besprechung der Ergebnisse in der Fachkonferenz</a:t>
            </a:r>
          </a:p>
          <a:p>
            <a:r>
              <a:rPr lang="de-DE" dirty="0"/>
              <a:t>Absprachen zur Unterrichtsentwicklung</a:t>
            </a:r>
          </a:p>
          <a:p>
            <a:pPr marL="0" indent="0">
              <a:buNone/>
            </a:pPr>
            <a:endParaRPr lang="de-DE" i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539422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/>
              <a:t>4. Wo findet man Informationen und Unterrichtsmaterial?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de-DE" sz="2000" b="1" dirty="0">
                <a:hlinkClick r:id="rId2"/>
              </a:rPr>
              <a:t>http://www.schulentwicklung.nrw.de/lernstand8/allgemeine-informationen/allgemeine-informationen.htm</a:t>
            </a:r>
            <a:r>
              <a:rPr lang="de-DE" sz="2000" b="1" dirty="0"/>
              <a:t> </a:t>
            </a:r>
          </a:p>
          <a:p>
            <a:pPr marL="0" indent="0">
              <a:buNone/>
            </a:pPr>
            <a:endParaRPr lang="de-DE" sz="2000" b="1" dirty="0"/>
          </a:p>
          <a:p>
            <a:pPr lvl="1">
              <a:buFont typeface="Wingdings" charset="2"/>
              <a:buChar char="Ø"/>
            </a:pPr>
            <a:r>
              <a:rPr lang="de-DE" sz="2000" dirty="0"/>
              <a:t>allgemeine Information für Lehrerinnen/Lehrer,    </a:t>
            </a:r>
          </a:p>
          <a:p>
            <a:pPr marL="0" indent="0">
              <a:buNone/>
            </a:pPr>
            <a:r>
              <a:rPr lang="de-DE" sz="2000" dirty="0"/>
              <a:t>               Schülerinnen/Schüler und Eltern</a:t>
            </a:r>
          </a:p>
          <a:p>
            <a:pPr lvl="1">
              <a:buFont typeface="Wingdings" charset="2"/>
              <a:buChar char="Ø"/>
            </a:pPr>
            <a:r>
              <a:rPr lang="de-DE" sz="2000" dirty="0"/>
              <a:t>Vorbereitung der Schülerinnen und Schüler </a:t>
            </a:r>
          </a:p>
          <a:p>
            <a:pPr lvl="1">
              <a:buFont typeface="Wingdings" charset="2"/>
              <a:buChar char="Ø"/>
            </a:pPr>
            <a:r>
              <a:rPr lang="de-DE" sz="2000" dirty="0"/>
              <a:t>Anleitung zur Durchführung</a:t>
            </a:r>
          </a:p>
          <a:p>
            <a:pPr marL="457200" lvl="1" indent="0">
              <a:buNone/>
            </a:pPr>
            <a:endParaRPr lang="de-DE" sz="2400" dirty="0"/>
          </a:p>
          <a:p>
            <a:r>
              <a:rPr lang="de-DE" sz="2100" b="1" dirty="0"/>
              <a:t>  VERA</a:t>
            </a:r>
            <a:r>
              <a:rPr lang="de-DE" sz="2100" b="1" i="1" dirty="0"/>
              <a:t>8</a:t>
            </a:r>
            <a:r>
              <a:rPr lang="de-DE" sz="2100" b="1" dirty="0"/>
              <a:t>-Portal (Zugang mit Passwort – erhält LSE-Koordinator der Schule)</a:t>
            </a:r>
          </a:p>
          <a:p>
            <a:pPr marL="0" indent="0">
              <a:buNone/>
            </a:pPr>
            <a:endParaRPr lang="de-DE" sz="2200" b="1" dirty="0"/>
          </a:p>
          <a:p>
            <a:pPr lvl="1">
              <a:buFont typeface="Wingdings" charset="2"/>
              <a:buChar char="Ø"/>
            </a:pPr>
            <a:r>
              <a:rPr lang="de-DE" sz="2000" dirty="0"/>
              <a:t>Eingabe</a:t>
            </a:r>
          </a:p>
          <a:p>
            <a:pPr lvl="1">
              <a:buFont typeface="Wingdings" charset="2"/>
              <a:buChar char="Ø"/>
            </a:pPr>
            <a:r>
              <a:rPr lang="de-DE" sz="2000" dirty="0"/>
              <a:t>Ergebnisse</a:t>
            </a:r>
          </a:p>
          <a:p>
            <a:pPr lvl="1">
              <a:buFont typeface="Wingdings" charset="2"/>
              <a:buChar char="Ø"/>
            </a:pPr>
            <a:r>
              <a:rPr lang="de-DE" sz="2000" dirty="0"/>
              <a:t>Hilfen zur Auswertung/Analyse</a:t>
            </a:r>
          </a:p>
          <a:p>
            <a:pPr lvl="1">
              <a:buFont typeface="Wingdings" charset="2"/>
              <a:buChar char="Ø"/>
            </a:pPr>
            <a:r>
              <a:rPr lang="de-DE" sz="2000" dirty="0"/>
              <a:t>Material zur Weiterarbeit</a:t>
            </a:r>
          </a:p>
          <a:p>
            <a:pPr marL="0" indent="0">
              <a:buNone/>
            </a:pPr>
            <a:r>
              <a:rPr lang="de-DE" sz="2000" dirty="0"/>
              <a:t> 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58509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295058" y="2326344"/>
            <a:ext cx="6301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/>
              <a:t>VERA</a:t>
            </a:r>
            <a:r>
              <a:rPr lang="de-DE" sz="4800" b="1" i="1" dirty="0"/>
              <a:t>8 </a:t>
            </a:r>
            <a:r>
              <a:rPr lang="de-DE" sz="4800" b="1" dirty="0" smtClean="0"/>
              <a:t>Französisch</a:t>
            </a:r>
            <a:r>
              <a:rPr lang="de-DE" sz="4800" dirty="0" smtClean="0"/>
              <a:t> </a:t>
            </a:r>
            <a:endParaRPr lang="de-DE" sz="4800" dirty="0"/>
          </a:p>
          <a:p>
            <a:pPr algn="ctr"/>
            <a:r>
              <a:rPr lang="de-DE" sz="4800" dirty="0"/>
              <a:t>Instrument zur </a:t>
            </a:r>
          </a:p>
          <a:p>
            <a:pPr algn="ctr"/>
            <a:r>
              <a:rPr lang="de-DE" sz="4800" dirty="0"/>
              <a:t>Diagnose und Unterrichtsentwicklung</a:t>
            </a:r>
          </a:p>
        </p:txBody>
      </p:sp>
    </p:spTree>
    <p:extLst>
      <p:ext uri="{BB962C8B-B14F-4D97-AF65-F5344CB8AC3E}">
        <p14:creationId xmlns:p14="http://schemas.microsoft.com/office/powerpoint/2010/main" val="254685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259632" y="1556792"/>
            <a:ext cx="68407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b="1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DE" sz="2400" b="1" dirty="0"/>
              <a:t>Welche Chancen bietet VERA</a:t>
            </a:r>
            <a:r>
              <a:rPr lang="de-DE" sz="2400" b="1" i="1" dirty="0"/>
              <a:t>8</a:t>
            </a:r>
            <a:r>
              <a:rPr lang="de-DE" sz="2400" b="1" dirty="0"/>
              <a:t> für den Französischunterricht?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DE" sz="2400" b="1" dirty="0"/>
              <a:t>Wer hat welche Aufgabe?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DE" sz="2400" b="1" dirty="0"/>
              <a:t>Wie ist der zeitliche Ablauf ?</a:t>
            </a:r>
          </a:p>
          <a:p>
            <a:pPr marL="800100" lvl="1" indent="-342900">
              <a:spcAft>
                <a:spcPts val="600"/>
              </a:spcAft>
              <a:buAutoNum type="arabicParenBoth"/>
            </a:pPr>
            <a:r>
              <a:rPr lang="de-DE" sz="2400" b="1" dirty="0"/>
              <a:t> Vor der LSE</a:t>
            </a:r>
          </a:p>
          <a:p>
            <a:pPr marL="800100" lvl="1" indent="-342900">
              <a:spcAft>
                <a:spcPts val="600"/>
              </a:spcAft>
              <a:buAutoNum type="arabicParenBoth"/>
            </a:pPr>
            <a:r>
              <a:rPr lang="de-DE" sz="2400" b="1" dirty="0"/>
              <a:t> Während der LSE</a:t>
            </a:r>
          </a:p>
          <a:p>
            <a:pPr marL="800100" lvl="1" indent="-342900">
              <a:spcAft>
                <a:spcPts val="600"/>
              </a:spcAft>
              <a:buAutoNum type="arabicParenBoth"/>
            </a:pPr>
            <a:r>
              <a:rPr lang="de-DE" sz="2400" b="1" dirty="0"/>
              <a:t> Nach der LSE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DE" sz="2400" b="1" dirty="0"/>
              <a:t>Wo findet man Informationen und Materialien?</a:t>
            </a:r>
          </a:p>
          <a:p>
            <a:pPr marL="800100" lvl="1" indent="-342900">
              <a:buAutoNum type="arabicParenBoth"/>
            </a:pPr>
            <a:endParaRPr lang="de-DE" b="1" dirty="0"/>
          </a:p>
          <a:p>
            <a:pPr marL="800100" lvl="1" indent="-342900">
              <a:buFont typeface="+mj-lt"/>
              <a:buAutoNum type="arabicParenBoth"/>
            </a:pP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249008" y="980728"/>
            <a:ext cx="1306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/>
              <a:t>Inhalt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647867769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1. Chancen für den Französischunterricht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Wissenschaftlich begleitete Diagnose des Lernstandes der eigenen Lerngruppe (HV / LV)</a:t>
            </a:r>
          </a:p>
          <a:p>
            <a:r>
              <a:rPr lang="de-DE" dirty="0"/>
              <a:t>Zuverlässige Diagnose der Kompetenzen in Bezug auf die nationalen Bildungsstandards</a:t>
            </a:r>
          </a:p>
          <a:p>
            <a:r>
              <a:rPr lang="de-DE" dirty="0"/>
              <a:t>Anhaltspunkte zur gezielten Kompetenzförderung und zur Weiterentwicklung des Unterrichts</a:t>
            </a:r>
          </a:p>
          <a:p>
            <a:r>
              <a:rPr lang="de-DE" dirty="0"/>
              <a:t>Fokus auf Hör- und Leseverstehen vor dem Hintergrund veränderter Aufgabenkultur in Prüfungsformaten (z. B. Abitur)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2. Wer hat welche Aufgabe?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5</a:t>
            </a:fld>
            <a:endParaRPr lang="de-DE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45435"/>
              </p:ext>
            </p:extLst>
          </p:nvPr>
        </p:nvGraphicFramePr>
        <p:xfrm>
          <a:off x="457200" y="2071678"/>
          <a:ext cx="5829312" cy="3834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lipse 9"/>
          <p:cNvSpPr/>
          <p:nvPr/>
        </p:nvSpPr>
        <p:spPr>
          <a:xfrm>
            <a:off x="6429388" y="1844824"/>
            <a:ext cx="2607108" cy="26642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Austausch der Fachlehrkräfte über die Ergebnisse und ggf. Absprachen zur Unterrichts-entwicklung</a:t>
            </a:r>
            <a:endParaRPr lang="de-DE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xmlns="" r:id="rId7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Wie ist der zeitliche Ablauf?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Vor der </a:t>
            </a:r>
            <a:r>
              <a:rPr lang="de-DE" b="1" dirty="0" smtClean="0"/>
              <a:t>LSE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Information der Eltern und der Schülerinnen und Schüler </a:t>
            </a:r>
          </a:p>
          <a:p>
            <a:r>
              <a:rPr lang="de-DE" dirty="0"/>
              <a:t>Durchführung der Hinführungsstunde (zum Kennenlernen der Aufgabenformate)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Wie ist der zeitliche Ablauf?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Während </a:t>
            </a:r>
            <a:r>
              <a:rPr lang="de-DE" b="1" dirty="0"/>
              <a:t>der </a:t>
            </a:r>
            <a:r>
              <a:rPr lang="de-DE" b="1" dirty="0" smtClean="0"/>
              <a:t>LSE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Dauer 90 Min </a:t>
            </a:r>
          </a:p>
          <a:p>
            <a:r>
              <a:rPr lang="de-DE" dirty="0"/>
              <a:t>Detaillierte Informationen zum Ablauf in der Durchführungsanleitung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Wie ist der zeitliche Ablauf?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Nach der </a:t>
            </a:r>
            <a:r>
              <a:rPr lang="de-DE" b="1" dirty="0" smtClean="0"/>
              <a:t>LSE</a:t>
            </a:r>
            <a:endParaRPr lang="de-DE" dirty="0"/>
          </a:p>
          <a:p>
            <a:pPr>
              <a:buNone/>
            </a:pPr>
            <a:endParaRPr lang="de-DE" b="1" dirty="0"/>
          </a:p>
          <a:p>
            <a:pPr>
              <a:buNone/>
            </a:pPr>
            <a:r>
              <a:rPr lang="de-DE" b="1" dirty="0"/>
              <a:t>Schritt </a:t>
            </a:r>
            <a:r>
              <a:rPr lang="de-DE" b="1" dirty="0" smtClean="0"/>
              <a:t>1 </a:t>
            </a:r>
            <a:r>
              <a:rPr lang="de-DE" b="1" dirty="0"/>
              <a:t>(unmittelbar nach der Durchführung</a:t>
            </a:r>
            <a:r>
              <a:rPr lang="de-DE" b="1" dirty="0" smtClean="0"/>
              <a:t>)</a:t>
            </a:r>
            <a:endParaRPr lang="de-DE" b="1" dirty="0"/>
          </a:p>
          <a:p>
            <a:r>
              <a:rPr lang="de-DE" dirty="0"/>
              <a:t>Eingabe der Ergebnisse (entfällt bei computerbasierter Testung CBT) mit automatischem Abruf des Klassenergebnisses</a:t>
            </a:r>
          </a:p>
          <a:p>
            <a:r>
              <a:rPr lang="de-DE" dirty="0"/>
              <a:t>Durchführung der Feedbackstunde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Wie ist der zeitliche Ablauf?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b="1" dirty="0"/>
              <a:t>Nach der </a:t>
            </a:r>
            <a:r>
              <a:rPr lang="de-DE" b="1" dirty="0" smtClean="0"/>
              <a:t>LSE</a:t>
            </a:r>
            <a:endParaRPr lang="de-DE" b="1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b="1" dirty="0"/>
              <a:t>Schritt </a:t>
            </a:r>
            <a:r>
              <a:rPr lang="de-DE" b="1" dirty="0" smtClean="0"/>
              <a:t>2 </a:t>
            </a:r>
            <a:r>
              <a:rPr lang="de-DE" b="1" dirty="0"/>
              <a:t>(ca. 8 Wochen nach der </a:t>
            </a:r>
            <a:r>
              <a:rPr lang="de-DE" b="1" dirty="0" smtClean="0"/>
              <a:t>Durchführung</a:t>
            </a:r>
            <a:r>
              <a:rPr lang="de-DE" b="1" dirty="0"/>
              <a:t>)</a:t>
            </a:r>
          </a:p>
          <a:p>
            <a:r>
              <a:rPr lang="de-DE" dirty="0"/>
              <a:t>Abrufen der detaillierten Ergebnisse auf dem </a:t>
            </a:r>
            <a:r>
              <a:rPr lang="de-DE" dirty="0" err="1"/>
              <a:t>Lernstandsserver</a:t>
            </a:r>
            <a:r>
              <a:rPr lang="de-DE" dirty="0"/>
              <a:t> des </a:t>
            </a:r>
            <a:r>
              <a:rPr lang="de-DE" i="1" dirty="0" err="1"/>
              <a:t>zepf</a:t>
            </a:r>
            <a:r>
              <a:rPr lang="de-DE" i="1" dirty="0"/>
              <a:t> </a:t>
            </a:r>
            <a:r>
              <a:rPr lang="de-DE" dirty="0"/>
              <a:t>(Zentrum für Empirische Pädagogische Forschung)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418604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415</Words>
  <Application>Microsoft Office PowerPoint</Application>
  <PresentationFormat>Bildschirmpräsentation 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QUA-LiS_Vorlage_weiss</vt:lpstr>
      <vt:lpstr>PowerPoint-Präsentation</vt:lpstr>
      <vt:lpstr>PowerPoint-Präsentation</vt:lpstr>
      <vt:lpstr>PowerPoint-Präsentation</vt:lpstr>
      <vt:lpstr>1. Chancen für den Französischunterricht</vt:lpstr>
      <vt:lpstr>2. Wer hat welche Aufgabe?</vt:lpstr>
      <vt:lpstr>3. Wie ist der zeitliche Ablauf?</vt:lpstr>
      <vt:lpstr>3. Wie ist der zeitliche Ablauf?</vt:lpstr>
      <vt:lpstr>3. Wie ist der zeitliche Ablauf? </vt:lpstr>
      <vt:lpstr>3. Wie ist der zeitliche Ablauf? </vt:lpstr>
      <vt:lpstr>3. Wie ist der zeitliche Ablauf?</vt:lpstr>
      <vt:lpstr>3. Wie ist der zeitliche Ablauf?</vt:lpstr>
      <vt:lpstr>3. Wie ist der zeitliche Ablauf?</vt:lpstr>
      <vt:lpstr>3. Wie ist der zeitliche Ablauf?</vt:lpstr>
      <vt:lpstr>4. Wo findet man Informationen und Unterrichtsmaterial?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Jessica Bial</dc:creator>
  <cp:lastModifiedBy>Peters, Thorsten</cp:lastModifiedBy>
  <cp:revision>123</cp:revision>
  <cp:lastPrinted>2015-03-03T18:19:16Z</cp:lastPrinted>
  <dcterms:created xsi:type="dcterms:W3CDTF">2015-01-31T14:58:29Z</dcterms:created>
  <dcterms:modified xsi:type="dcterms:W3CDTF">2022-09-29T07:17:41Z</dcterms:modified>
</cp:coreProperties>
</file>