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8"/>
  </p:notesMasterIdLst>
  <p:handoutMasterIdLst>
    <p:handoutMasterId r:id="rId19"/>
  </p:handoutMasterIdLst>
  <p:sldIdLst>
    <p:sldId id="256" r:id="rId2"/>
    <p:sldId id="328" r:id="rId3"/>
    <p:sldId id="339" r:id="rId4"/>
    <p:sldId id="257" r:id="rId5"/>
    <p:sldId id="324" r:id="rId6"/>
    <p:sldId id="330" r:id="rId7"/>
    <p:sldId id="325" r:id="rId8"/>
    <p:sldId id="326" r:id="rId9"/>
    <p:sldId id="331" r:id="rId10"/>
    <p:sldId id="332" r:id="rId11"/>
    <p:sldId id="333" r:id="rId12"/>
    <p:sldId id="334" r:id="rId13"/>
    <p:sldId id="335" r:id="rId14"/>
    <p:sldId id="336" r:id="rId15"/>
    <p:sldId id="337" r:id="rId16"/>
    <p:sldId id="338" r:id="rId17"/>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ke Wolf"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10" autoAdjust="0"/>
    <p:restoredTop sz="70696" autoAdjust="0"/>
  </p:normalViewPr>
  <p:slideViewPr>
    <p:cSldViewPr>
      <p:cViewPr varScale="1">
        <p:scale>
          <a:sx n="89" d="100"/>
          <a:sy n="89" d="100"/>
        </p:scale>
        <p:origin x="17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060" cy="512111"/>
          </a:xfrm>
          <a:prstGeom prst="rect">
            <a:avLst/>
          </a:prstGeom>
        </p:spPr>
        <p:txBody>
          <a:bodyPr vert="horz" lIns="86446" tIns="43223" rIns="86446" bIns="43223" rtlCol="0"/>
          <a:lstStyle>
            <a:lvl1pPr algn="l">
              <a:defRPr sz="1100"/>
            </a:lvl1pPr>
          </a:lstStyle>
          <a:p>
            <a:endParaRPr lang="de-DE" dirty="0"/>
          </a:p>
        </p:txBody>
      </p:sp>
      <p:sp>
        <p:nvSpPr>
          <p:cNvPr id="3" name="Datumsplatzhalter 2"/>
          <p:cNvSpPr>
            <a:spLocks noGrp="1"/>
          </p:cNvSpPr>
          <p:nvPr>
            <p:ph type="dt" sz="quarter" idx="1"/>
          </p:nvPr>
        </p:nvSpPr>
        <p:spPr>
          <a:xfrm>
            <a:off x="4020750" y="1"/>
            <a:ext cx="3077060" cy="512111"/>
          </a:xfrm>
          <a:prstGeom prst="rect">
            <a:avLst/>
          </a:prstGeom>
        </p:spPr>
        <p:txBody>
          <a:bodyPr vert="horz" lIns="86446" tIns="43223" rIns="86446" bIns="43223" rtlCol="0"/>
          <a:lstStyle>
            <a:lvl1pPr algn="r">
              <a:defRPr sz="1100"/>
            </a:lvl1pPr>
          </a:lstStyle>
          <a:p>
            <a:r>
              <a:rPr lang="de-DE"/>
              <a:t>16.02.2019</a:t>
            </a:r>
            <a:endParaRPr lang="de-DE" dirty="0"/>
          </a:p>
        </p:txBody>
      </p:sp>
      <p:sp>
        <p:nvSpPr>
          <p:cNvPr id="4" name="Fußzeilenplatzhalter 3"/>
          <p:cNvSpPr>
            <a:spLocks noGrp="1"/>
          </p:cNvSpPr>
          <p:nvPr>
            <p:ph type="ftr" sz="quarter" idx="2"/>
          </p:nvPr>
        </p:nvSpPr>
        <p:spPr>
          <a:xfrm>
            <a:off x="0" y="9720984"/>
            <a:ext cx="3077060" cy="512110"/>
          </a:xfrm>
          <a:prstGeom prst="rect">
            <a:avLst/>
          </a:prstGeom>
        </p:spPr>
        <p:txBody>
          <a:bodyPr vert="horz" lIns="86446" tIns="43223" rIns="86446" bIns="43223" rtlCol="0" anchor="b"/>
          <a:lstStyle>
            <a:lvl1pPr algn="l">
              <a:defRPr sz="1100"/>
            </a:lvl1pPr>
          </a:lstStyle>
          <a:p>
            <a:endParaRPr lang="de-DE" dirty="0"/>
          </a:p>
        </p:txBody>
      </p:sp>
      <p:sp>
        <p:nvSpPr>
          <p:cNvPr id="5" name="Foliennummernplatzhalter 4"/>
          <p:cNvSpPr>
            <a:spLocks noGrp="1"/>
          </p:cNvSpPr>
          <p:nvPr>
            <p:ph type="sldNum" sz="quarter" idx="3"/>
          </p:nvPr>
        </p:nvSpPr>
        <p:spPr>
          <a:xfrm>
            <a:off x="4020750" y="9720984"/>
            <a:ext cx="3077060" cy="512110"/>
          </a:xfrm>
          <a:prstGeom prst="rect">
            <a:avLst/>
          </a:prstGeom>
        </p:spPr>
        <p:txBody>
          <a:bodyPr vert="horz" lIns="86446" tIns="43223" rIns="86446" bIns="43223" rtlCol="0" anchor="b"/>
          <a:lstStyle>
            <a:lvl1pPr algn="r">
              <a:defRPr sz="1100"/>
            </a:lvl1pPr>
          </a:lstStyle>
          <a:p>
            <a:fld id="{F2E842E1-6391-465F-B934-712331EAA8AE}" type="slidenum">
              <a:rPr lang="de-DE" smtClean="0"/>
              <a:pPr/>
              <a:t>‹Nr.›</a:t>
            </a:fld>
            <a:endParaRPr lang="de-DE" dirty="0"/>
          </a:p>
        </p:txBody>
      </p:sp>
    </p:spTree>
    <p:extLst>
      <p:ext uri="{BB962C8B-B14F-4D97-AF65-F5344CB8AC3E}">
        <p14:creationId xmlns:p14="http://schemas.microsoft.com/office/powerpoint/2010/main" val="15376878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060" cy="512111"/>
          </a:xfrm>
          <a:prstGeom prst="rect">
            <a:avLst/>
          </a:prstGeom>
        </p:spPr>
        <p:txBody>
          <a:bodyPr vert="horz" lIns="86446" tIns="43223" rIns="86446" bIns="43223" rtlCol="0"/>
          <a:lstStyle>
            <a:lvl1pPr algn="l">
              <a:defRPr sz="1100"/>
            </a:lvl1pPr>
          </a:lstStyle>
          <a:p>
            <a:endParaRPr lang="de-DE" dirty="0"/>
          </a:p>
        </p:txBody>
      </p:sp>
      <p:sp>
        <p:nvSpPr>
          <p:cNvPr id="3" name="Datumsplatzhalter 2"/>
          <p:cNvSpPr>
            <a:spLocks noGrp="1"/>
          </p:cNvSpPr>
          <p:nvPr>
            <p:ph type="dt" idx="1"/>
          </p:nvPr>
        </p:nvSpPr>
        <p:spPr>
          <a:xfrm>
            <a:off x="4020750" y="1"/>
            <a:ext cx="3077060" cy="512111"/>
          </a:xfrm>
          <a:prstGeom prst="rect">
            <a:avLst/>
          </a:prstGeom>
        </p:spPr>
        <p:txBody>
          <a:bodyPr vert="horz" lIns="86446" tIns="43223" rIns="86446" bIns="43223" rtlCol="0"/>
          <a:lstStyle>
            <a:lvl1pPr algn="r">
              <a:defRPr sz="1100"/>
            </a:lvl1pPr>
          </a:lstStyle>
          <a:p>
            <a:r>
              <a:rPr lang="de-DE"/>
              <a:t>16.02.2019</a:t>
            </a:r>
            <a:endParaRPr lang="de-DE" dirty="0"/>
          </a:p>
        </p:txBody>
      </p:sp>
      <p:sp>
        <p:nvSpPr>
          <p:cNvPr id="4" name="Folienbildplatzhalter 3"/>
          <p:cNvSpPr>
            <a:spLocks noGrp="1" noRot="1" noChangeAspect="1"/>
          </p:cNvSpPr>
          <p:nvPr>
            <p:ph type="sldImg" idx="2"/>
          </p:nvPr>
        </p:nvSpPr>
        <p:spPr>
          <a:xfrm>
            <a:off x="989013" y="766763"/>
            <a:ext cx="5121275" cy="3840162"/>
          </a:xfrm>
          <a:prstGeom prst="rect">
            <a:avLst/>
          </a:prstGeom>
          <a:noFill/>
          <a:ln w="12700">
            <a:solidFill>
              <a:prstClr val="black"/>
            </a:solidFill>
          </a:ln>
        </p:spPr>
        <p:txBody>
          <a:bodyPr vert="horz" lIns="86446" tIns="43223" rIns="86446" bIns="43223" rtlCol="0" anchor="ctr"/>
          <a:lstStyle/>
          <a:p>
            <a:endParaRPr lang="de-DE" dirty="0"/>
          </a:p>
        </p:txBody>
      </p:sp>
      <p:sp>
        <p:nvSpPr>
          <p:cNvPr id="5" name="Notizenplatzhalter 4"/>
          <p:cNvSpPr>
            <a:spLocks noGrp="1"/>
          </p:cNvSpPr>
          <p:nvPr>
            <p:ph type="body" sz="quarter" idx="3"/>
          </p:nvPr>
        </p:nvSpPr>
        <p:spPr>
          <a:xfrm>
            <a:off x="709634" y="4861251"/>
            <a:ext cx="5680036" cy="4605955"/>
          </a:xfrm>
          <a:prstGeom prst="rect">
            <a:avLst/>
          </a:prstGeom>
        </p:spPr>
        <p:txBody>
          <a:bodyPr vert="horz" lIns="86446" tIns="43223" rIns="86446" bIns="43223"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0984"/>
            <a:ext cx="3077060" cy="512110"/>
          </a:xfrm>
          <a:prstGeom prst="rect">
            <a:avLst/>
          </a:prstGeom>
        </p:spPr>
        <p:txBody>
          <a:bodyPr vert="horz" lIns="86446" tIns="43223" rIns="86446" bIns="43223" rtlCol="0" anchor="b"/>
          <a:lstStyle>
            <a:lvl1pPr algn="l">
              <a:defRPr sz="1100"/>
            </a:lvl1pPr>
          </a:lstStyle>
          <a:p>
            <a:endParaRPr lang="de-DE" dirty="0"/>
          </a:p>
        </p:txBody>
      </p:sp>
      <p:sp>
        <p:nvSpPr>
          <p:cNvPr id="7" name="Foliennummernplatzhalter 6"/>
          <p:cNvSpPr>
            <a:spLocks noGrp="1"/>
          </p:cNvSpPr>
          <p:nvPr>
            <p:ph type="sldNum" sz="quarter" idx="5"/>
          </p:nvPr>
        </p:nvSpPr>
        <p:spPr>
          <a:xfrm>
            <a:off x="4020750" y="9720984"/>
            <a:ext cx="3077060" cy="512110"/>
          </a:xfrm>
          <a:prstGeom prst="rect">
            <a:avLst/>
          </a:prstGeom>
        </p:spPr>
        <p:txBody>
          <a:bodyPr vert="horz" lIns="86446" tIns="43223" rIns="86446" bIns="43223" rtlCol="0" anchor="b"/>
          <a:lstStyle>
            <a:lvl1pPr algn="r">
              <a:defRPr sz="1100"/>
            </a:lvl1pPr>
          </a:lstStyle>
          <a:p>
            <a:fld id="{CEB8CB1F-137B-460C-8DCA-BFC5CA627DF6}" type="slidenum">
              <a:rPr lang="de-DE" smtClean="0"/>
              <a:pPr/>
              <a:t>‹Nr.›</a:t>
            </a:fld>
            <a:endParaRPr lang="de-DE" dirty="0"/>
          </a:p>
        </p:txBody>
      </p:sp>
    </p:spTree>
    <p:extLst>
      <p:ext uri="{BB962C8B-B14F-4D97-AF65-F5344CB8AC3E}">
        <p14:creationId xmlns:p14="http://schemas.microsoft.com/office/powerpoint/2010/main" val="135439068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Quelle der Grafik: </a:t>
            </a:r>
            <a:r>
              <a:rPr lang="de-DE" sz="1200" dirty="0" smtClean="0"/>
              <a:t>pixabay.com/de/karriere-leiter-aufstieg-beruf-1019755</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a:t>
            </a:fld>
            <a:endParaRPr lang="de-DE" dirty="0"/>
          </a:p>
        </p:txBody>
      </p:sp>
      <p:sp>
        <p:nvSpPr>
          <p:cNvPr id="5" name="Datumsplatzhalter 4"/>
          <p:cNvSpPr>
            <a:spLocks noGrp="1"/>
          </p:cNvSpPr>
          <p:nvPr>
            <p:ph type="dt" idx="11"/>
          </p:nvPr>
        </p:nvSpPr>
        <p:spPr/>
        <p:txBody>
          <a:bodyPr/>
          <a:lstStyle/>
          <a:p>
            <a:r>
              <a:rPr lang="de-DE"/>
              <a:t>16.02.2019</a:t>
            </a:r>
            <a:endParaRPr lang="de-DE" dirty="0"/>
          </a:p>
        </p:txBody>
      </p:sp>
    </p:spTree>
    <p:extLst>
      <p:ext uri="{BB962C8B-B14F-4D97-AF65-F5344CB8AC3E}">
        <p14:creationId xmlns:p14="http://schemas.microsoft.com/office/powerpoint/2010/main" val="3626830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dirty="0">
              <a:solidFill>
                <a:schemeClr val="tx1"/>
              </a:solidFill>
              <a:latin typeface="+mn-lt"/>
              <a:ea typeface="+mn-ea"/>
              <a:cs typeface="+mn-cs"/>
            </a:endParaRPr>
          </a:p>
          <a:p>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CEB8CB1F-137B-460C-8DCA-BFC5CA627DF6}" type="slidenum">
              <a:rPr lang="de-DE" smtClean="0"/>
              <a:pPr/>
              <a:t>12</a:t>
            </a:fld>
            <a:endParaRPr lang="de-DE" dirty="0"/>
          </a:p>
        </p:txBody>
      </p:sp>
      <p:sp>
        <p:nvSpPr>
          <p:cNvPr id="5" name="Datumsplatzhalter 4"/>
          <p:cNvSpPr>
            <a:spLocks noGrp="1"/>
          </p:cNvSpPr>
          <p:nvPr>
            <p:ph type="dt" idx="11"/>
          </p:nvPr>
        </p:nvSpPr>
        <p:spPr/>
        <p:txBody>
          <a:bodyPr/>
          <a:lstStyle/>
          <a:p>
            <a:r>
              <a:rPr lang="de-DE" dirty="0"/>
              <a:t>16.02.2019</a:t>
            </a:r>
          </a:p>
        </p:txBody>
      </p:sp>
    </p:spTree>
    <p:extLst>
      <p:ext uri="{BB962C8B-B14F-4D97-AF65-F5344CB8AC3E}">
        <p14:creationId xmlns:p14="http://schemas.microsoft.com/office/powerpoint/2010/main" val="2581175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dirty="0">
              <a:solidFill>
                <a:schemeClr val="tx1"/>
              </a:solidFill>
              <a:latin typeface="+mn-lt"/>
              <a:ea typeface="+mn-ea"/>
              <a:cs typeface="+mn-cs"/>
            </a:endParaRPr>
          </a:p>
          <a:p>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CEB8CB1F-137B-460C-8DCA-BFC5CA627DF6}" type="slidenum">
              <a:rPr lang="de-DE" smtClean="0"/>
              <a:pPr/>
              <a:t>13</a:t>
            </a:fld>
            <a:endParaRPr lang="de-DE" dirty="0"/>
          </a:p>
        </p:txBody>
      </p:sp>
      <p:sp>
        <p:nvSpPr>
          <p:cNvPr id="5" name="Datumsplatzhalter 4"/>
          <p:cNvSpPr>
            <a:spLocks noGrp="1"/>
          </p:cNvSpPr>
          <p:nvPr>
            <p:ph type="dt" idx="11"/>
          </p:nvPr>
        </p:nvSpPr>
        <p:spPr/>
        <p:txBody>
          <a:bodyPr/>
          <a:lstStyle/>
          <a:p>
            <a:r>
              <a:rPr lang="de-DE" dirty="0"/>
              <a:t>16.02.2019</a:t>
            </a:r>
          </a:p>
        </p:txBody>
      </p:sp>
    </p:spTree>
    <p:extLst>
      <p:ext uri="{BB962C8B-B14F-4D97-AF65-F5344CB8AC3E}">
        <p14:creationId xmlns:p14="http://schemas.microsoft.com/office/powerpoint/2010/main" val="2075878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dirty="0">
              <a:solidFill>
                <a:schemeClr val="tx1"/>
              </a:solidFill>
              <a:latin typeface="+mn-lt"/>
              <a:ea typeface="+mn-ea"/>
              <a:cs typeface="+mn-cs"/>
            </a:endParaRPr>
          </a:p>
          <a:p>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CEB8CB1F-137B-460C-8DCA-BFC5CA627DF6}" type="slidenum">
              <a:rPr lang="de-DE" smtClean="0"/>
              <a:pPr/>
              <a:t>14</a:t>
            </a:fld>
            <a:endParaRPr lang="de-DE" dirty="0"/>
          </a:p>
        </p:txBody>
      </p:sp>
      <p:sp>
        <p:nvSpPr>
          <p:cNvPr id="5" name="Datumsplatzhalter 4"/>
          <p:cNvSpPr>
            <a:spLocks noGrp="1"/>
          </p:cNvSpPr>
          <p:nvPr>
            <p:ph type="dt" idx="11"/>
          </p:nvPr>
        </p:nvSpPr>
        <p:spPr/>
        <p:txBody>
          <a:bodyPr/>
          <a:lstStyle/>
          <a:p>
            <a:r>
              <a:rPr lang="de-DE" dirty="0"/>
              <a:t>16.02.2019</a:t>
            </a:r>
          </a:p>
        </p:txBody>
      </p:sp>
    </p:spTree>
    <p:extLst>
      <p:ext uri="{BB962C8B-B14F-4D97-AF65-F5344CB8AC3E}">
        <p14:creationId xmlns:p14="http://schemas.microsoft.com/office/powerpoint/2010/main" val="1374879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CEB8CB1F-137B-460C-8DCA-BFC5CA627DF6}" type="slidenum">
              <a:rPr lang="de-DE" smtClean="0"/>
              <a:pPr/>
              <a:t>15</a:t>
            </a:fld>
            <a:endParaRPr lang="de-DE" dirty="0"/>
          </a:p>
        </p:txBody>
      </p:sp>
      <p:sp>
        <p:nvSpPr>
          <p:cNvPr id="5" name="Datumsplatzhalter 4"/>
          <p:cNvSpPr>
            <a:spLocks noGrp="1"/>
          </p:cNvSpPr>
          <p:nvPr>
            <p:ph type="dt" idx="11"/>
          </p:nvPr>
        </p:nvSpPr>
        <p:spPr/>
        <p:txBody>
          <a:bodyPr/>
          <a:lstStyle/>
          <a:p>
            <a:r>
              <a:rPr lang="de-DE" dirty="0"/>
              <a:t>16.02.2019</a:t>
            </a:r>
          </a:p>
        </p:txBody>
      </p:sp>
    </p:spTree>
    <p:extLst>
      <p:ext uri="{BB962C8B-B14F-4D97-AF65-F5344CB8AC3E}">
        <p14:creationId xmlns:p14="http://schemas.microsoft.com/office/powerpoint/2010/main" val="2209741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dirty="0">
              <a:solidFill>
                <a:schemeClr val="tx1"/>
              </a:solidFill>
              <a:latin typeface="+mn-lt"/>
              <a:ea typeface="+mn-ea"/>
              <a:cs typeface="+mn-cs"/>
            </a:endParaRPr>
          </a:p>
          <a:p>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CEB8CB1F-137B-460C-8DCA-BFC5CA627DF6}" type="slidenum">
              <a:rPr lang="de-DE" smtClean="0"/>
              <a:pPr/>
              <a:t>16</a:t>
            </a:fld>
            <a:endParaRPr lang="de-DE" dirty="0"/>
          </a:p>
        </p:txBody>
      </p:sp>
      <p:sp>
        <p:nvSpPr>
          <p:cNvPr id="5" name="Datumsplatzhalter 4"/>
          <p:cNvSpPr>
            <a:spLocks noGrp="1"/>
          </p:cNvSpPr>
          <p:nvPr>
            <p:ph type="dt" idx="11"/>
          </p:nvPr>
        </p:nvSpPr>
        <p:spPr/>
        <p:txBody>
          <a:bodyPr/>
          <a:lstStyle/>
          <a:p>
            <a:r>
              <a:rPr lang="de-DE" dirty="0"/>
              <a:t>16.02.2019</a:t>
            </a:r>
          </a:p>
        </p:txBody>
      </p:sp>
    </p:spTree>
    <p:extLst>
      <p:ext uri="{BB962C8B-B14F-4D97-AF65-F5344CB8AC3E}">
        <p14:creationId xmlns:p14="http://schemas.microsoft.com/office/powerpoint/2010/main" val="895746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r>
              <a:rPr lang="de-DE" smtClean="0"/>
              <a:t>16.02.2019</a:t>
            </a:r>
            <a:endParaRPr lang="de-DE" dirty="0"/>
          </a:p>
        </p:txBody>
      </p:sp>
      <p:sp>
        <p:nvSpPr>
          <p:cNvPr id="5" name="Foliennummernplatzhalter 4"/>
          <p:cNvSpPr>
            <a:spLocks noGrp="1"/>
          </p:cNvSpPr>
          <p:nvPr>
            <p:ph type="sldNum" sz="quarter" idx="11"/>
          </p:nvPr>
        </p:nvSpPr>
        <p:spPr/>
        <p:txBody>
          <a:bodyPr/>
          <a:lstStyle/>
          <a:p>
            <a:fld id="{CEB8CB1F-137B-460C-8DCA-BFC5CA627DF6}" type="slidenum">
              <a:rPr lang="de-DE" smtClean="0"/>
              <a:pPr/>
              <a:t>2</a:t>
            </a:fld>
            <a:endParaRPr lang="de-DE" dirty="0"/>
          </a:p>
        </p:txBody>
      </p:sp>
    </p:spTree>
    <p:extLst>
      <p:ext uri="{BB962C8B-B14F-4D97-AF65-F5344CB8AC3E}">
        <p14:creationId xmlns:p14="http://schemas.microsoft.com/office/powerpoint/2010/main" val="50847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CEB8CB1F-137B-460C-8DCA-BFC5CA627DF6}" type="slidenum">
              <a:rPr lang="de-DE" smtClean="0"/>
              <a:pPr/>
              <a:t>3</a:t>
            </a:fld>
            <a:endParaRPr lang="de-DE" dirty="0"/>
          </a:p>
        </p:txBody>
      </p:sp>
      <p:sp>
        <p:nvSpPr>
          <p:cNvPr id="5" name="Datumsplatzhalter 4"/>
          <p:cNvSpPr>
            <a:spLocks noGrp="1"/>
          </p:cNvSpPr>
          <p:nvPr>
            <p:ph type="dt" idx="11"/>
          </p:nvPr>
        </p:nvSpPr>
        <p:spPr/>
        <p:txBody>
          <a:bodyPr/>
          <a:lstStyle/>
          <a:p>
            <a:r>
              <a:rPr lang="de-DE" dirty="0"/>
              <a:t>16.02.2019</a:t>
            </a:r>
          </a:p>
        </p:txBody>
      </p:sp>
    </p:spTree>
    <p:extLst>
      <p:ext uri="{BB962C8B-B14F-4D97-AF65-F5344CB8AC3E}">
        <p14:creationId xmlns:p14="http://schemas.microsoft.com/office/powerpoint/2010/main" val="4122162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4</a:t>
            </a:fld>
            <a:endParaRPr lang="de-DE" dirty="0"/>
          </a:p>
        </p:txBody>
      </p:sp>
      <p:sp>
        <p:nvSpPr>
          <p:cNvPr id="5" name="Datumsplatzhalter 4"/>
          <p:cNvSpPr>
            <a:spLocks noGrp="1"/>
          </p:cNvSpPr>
          <p:nvPr>
            <p:ph type="dt" idx="11"/>
          </p:nvPr>
        </p:nvSpPr>
        <p:spPr/>
        <p:txBody>
          <a:bodyPr/>
          <a:lstStyle/>
          <a:p>
            <a:r>
              <a:rPr lang="de-DE"/>
              <a:t>16.02.2019</a:t>
            </a:r>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Fortbildung zum Unterricht mit der Lernleiter ist als Fortbildungsreihe konzipiert und </a:t>
            </a:r>
            <a:r>
              <a:rPr lang="de-DE" sz="1200" kern="1200" dirty="0" smtClean="0">
                <a:solidFill>
                  <a:schemeClr val="tx1"/>
                </a:solidFill>
                <a:effectLst/>
                <a:latin typeface="+mn-lt"/>
                <a:ea typeface="+mn-ea"/>
                <a:cs typeface="+mn-cs"/>
              </a:rPr>
              <a:t>orientiert sich an den für das Lernleiter-Konzept charakteristischen Phasen </a:t>
            </a:r>
          </a:p>
          <a:p>
            <a:r>
              <a:rPr lang="de-DE" sz="1200" kern="1200" dirty="0" smtClean="0">
                <a:solidFill>
                  <a:schemeClr val="tx1"/>
                </a:solidFill>
                <a:effectLst/>
                <a:latin typeface="+mn-lt"/>
                <a:ea typeface="+mn-ea"/>
                <a:cs typeface="+mn-cs"/>
              </a:rPr>
              <a:t>der Aneignung – 1. Fortbildungsmodul, </a:t>
            </a:r>
          </a:p>
          <a:p>
            <a:r>
              <a:rPr lang="de-DE" sz="1200" kern="1200" dirty="0" smtClean="0">
                <a:solidFill>
                  <a:schemeClr val="tx1"/>
                </a:solidFill>
                <a:effectLst/>
                <a:latin typeface="+mn-lt"/>
                <a:ea typeface="+mn-ea"/>
                <a:cs typeface="+mn-cs"/>
              </a:rPr>
              <a:t>der Basisübung – Erprobung der Konzeption im eigenen Unterricht, </a:t>
            </a:r>
          </a:p>
          <a:p>
            <a:r>
              <a:rPr lang="de-DE" sz="1200" kern="1200" dirty="0" smtClean="0">
                <a:solidFill>
                  <a:schemeClr val="tx1"/>
                </a:solidFill>
                <a:effectLst/>
                <a:latin typeface="+mn-lt"/>
                <a:ea typeface="+mn-ea"/>
                <a:cs typeface="+mn-cs"/>
              </a:rPr>
              <a:t>der Selbsteinschätzung und der individuellen Übung – 2. Fortbildungsmodul. </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Im Anschluss an das zweite Fortbildungsmodul bietet sich eine weitere Erprobung der im Workshop entwickelten Unterrichtskonzepte an. Diese</a:t>
            </a:r>
            <a:r>
              <a:rPr lang="de-DE" sz="1200" kern="1200" baseline="0" dirty="0" smtClean="0">
                <a:solidFill>
                  <a:schemeClr val="tx1"/>
                </a:solidFill>
                <a:effectLst/>
                <a:latin typeface="+mn-lt"/>
                <a:ea typeface="+mn-ea"/>
                <a:cs typeface="+mn-cs"/>
              </a:rPr>
              <a:t> werden von den Teilnehmenden vor dem Hintergrund der jeweiligen schulinternen Lehrpläne und Bedarfe für die eigene Unterrichtsentwicklung ausgewählt und beziehen sich beispielsweise auf</a:t>
            </a:r>
          </a:p>
          <a:p>
            <a:pPr marL="171450" indent="-171450">
              <a:buFont typeface="Arial" panose="020B0604020202020204" pitchFamily="34" charset="0"/>
              <a:buChar char="•"/>
            </a:pPr>
            <a:r>
              <a:rPr lang="de-DE" sz="1200" kern="1200" baseline="0" dirty="0" smtClean="0">
                <a:solidFill>
                  <a:schemeClr val="tx1"/>
                </a:solidFill>
                <a:effectLst/>
                <a:latin typeface="+mn-lt"/>
                <a:ea typeface="+mn-ea"/>
                <a:cs typeface="+mn-cs"/>
              </a:rPr>
              <a:t>die </a:t>
            </a:r>
            <a:r>
              <a:rPr lang="de-DE" sz="1200" kern="1200" dirty="0" smtClean="0">
                <a:solidFill>
                  <a:schemeClr val="tx1"/>
                </a:solidFill>
                <a:effectLst/>
                <a:latin typeface="+mn-lt"/>
                <a:ea typeface="+mn-ea"/>
                <a:cs typeface="+mn-cs"/>
              </a:rPr>
              <a:t>Entwicklung von Modellkompetenz mit der Lernleiter, </a:t>
            </a:r>
          </a:p>
          <a:p>
            <a:pPr marL="171450" indent="-171450">
              <a:buFont typeface="Arial" panose="020B0604020202020204" pitchFamily="34" charset="0"/>
              <a:buChar char="•"/>
            </a:pPr>
            <a:r>
              <a:rPr lang="de-DE" sz="1200" kern="1200" baseline="0" dirty="0" smtClean="0">
                <a:solidFill>
                  <a:schemeClr val="tx1"/>
                </a:solidFill>
                <a:effectLst/>
                <a:latin typeface="+mn-lt"/>
                <a:ea typeface="+mn-ea"/>
                <a:cs typeface="+mn-cs"/>
              </a:rPr>
              <a:t>die </a:t>
            </a:r>
            <a:r>
              <a:rPr lang="de-DE" sz="1200" kern="1200" dirty="0" smtClean="0">
                <a:solidFill>
                  <a:schemeClr val="tx1"/>
                </a:solidFill>
                <a:effectLst/>
                <a:latin typeface="+mn-lt"/>
                <a:ea typeface="+mn-ea"/>
                <a:cs typeface="+mn-cs"/>
              </a:rPr>
              <a:t>Aufgabengestaltung in der Lernleiter für inklusive Lerngruppen, </a:t>
            </a:r>
          </a:p>
          <a:p>
            <a:pPr marL="171450" indent="-171450">
              <a:buFont typeface="Arial" panose="020B0604020202020204" pitchFamily="34" charset="0"/>
              <a:buChar char="•"/>
            </a:pPr>
            <a:r>
              <a:rPr lang="de-DE" sz="1200" kern="1200" baseline="0" dirty="0" smtClean="0">
                <a:solidFill>
                  <a:schemeClr val="tx1"/>
                </a:solidFill>
                <a:effectLst/>
                <a:latin typeface="+mn-lt"/>
                <a:ea typeface="+mn-ea"/>
                <a:cs typeface="+mn-cs"/>
              </a:rPr>
              <a:t>die </a:t>
            </a:r>
            <a:r>
              <a:rPr lang="de-DE" sz="1200" kern="1200" dirty="0" smtClean="0">
                <a:solidFill>
                  <a:schemeClr val="tx1"/>
                </a:solidFill>
                <a:effectLst/>
                <a:latin typeface="+mn-lt"/>
                <a:ea typeface="+mn-ea"/>
                <a:cs typeface="+mn-cs"/>
              </a:rPr>
              <a:t>Entwicklung der Lehrerrolle zur Lernberaterin/zum Lernberater beim Unterrichten mit der Lernleiter, </a:t>
            </a:r>
          </a:p>
          <a:p>
            <a:pPr marL="171450" indent="-171450">
              <a:buFont typeface="Arial" panose="020B0604020202020204" pitchFamily="34" charset="0"/>
              <a:buChar char="•"/>
            </a:pPr>
            <a:r>
              <a:rPr lang="de-DE" sz="1200" kern="1200" baseline="0" dirty="0" smtClean="0">
                <a:solidFill>
                  <a:schemeClr val="tx1"/>
                </a:solidFill>
                <a:effectLst/>
                <a:latin typeface="+mn-lt"/>
                <a:ea typeface="+mn-ea"/>
                <a:cs typeface="+mn-cs"/>
              </a:rPr>
              <a:t>die </a:t>
            </a:r>
            <a:r>
              <a:rPr lang="de-DE" sz="1200" kern="1200" dirty="0" smtClean="0">
                <a:solidFill>
                  <a:schemeClr val="tx1"/>
                </a:solidFill>
                <a:effectLst/>
                <a:latin typeface="+mn-lt"/>
                <a:ea typeface="+mn-ea"/>
                <a:cs typeface="+mn-cs"/>
              </a:rPr>
              <a:t>Konstruktion von Aufgaben auf unterschiedlichen Niveaustufen für die Lernleiter, </a:t>
            </a:r>
          </a:p>
          <a:p>
            <a:pPr marL="171450" indent="-171450">
              <a:buFont typeface="Arial" panose="020B0604020202020204" pitchFamily="34" charset="0"/>
              <a:buChar char="•"/>
            </a:pPr>
            <a:r>
              <a:rPr lang="de-DE" sz="1200" kern="1200" baseline="0" dirty="0" smtClean="0">
                <a:solidFill>
                  <a:schemeClr val="tx1"/>
                </a:solidFill>
                <a:effectLst/>
                <a:latin typeface="+mn-lt"/>
                <a:ea typeface="+mn-ea"/>
                <a:cs typeface="+mn-cs"/>
              </a:rPr>
              <a:t>die </a:t>
            </a:r>
            <a:r>
              <a:rPr lang="de-DE" sz="1200" kern="1200" dirty="0" smtClean="0">
                <a:solidFill>
                  <a:schemeClr val="tx1"/>
                </a:solidFill>
                <a:effectLst/>
                <a:latin typeface="+mn-lt"/>
                <a:ea typeface="+mn-ea"/>
                <a:cs typeface="+mn-cs"/>
              </a:rPr>
              <a:t>Förderung des selbstregulierten Lernens mit der Lernleiter. </a:t>
            </a:r>
          </a:p>
          <a:p>
            <a:pPr marL="0" indent="0">
              <a:buFont typeface="Arial" panose="020B0604020202020204" pitchFamily="34" charset="0"/>
              <a:buNone/>
            </a:pPr>
            <a:endParaRPr lang="de-DE" sz="1200" kern="1200" dirty="0" smtClean="0">
              <a:solidFill>
                <a:schemeClr val="tx1"/>
              </a:solidFill>
              <a:effectLst/>
              <a:latin typeface="+mn-lt"/>
              <a:ea typeface="+mn-ea"/>
              <a:cs typeface="+mn-cs"/>
            </a:endParaRPr>
          </a:p>
          <a:p>
            <a:pPr marL="0" indent="0">
              <a:buFont typeface="Arial" panose="020B0604020202020204" pitchFamily="34" charset="0"/>
              <a:buNone/>
            </a:pPr>
            <a:r>
              <a:rPr lang="de-DE" sz="1200" kern="1200" dirty="0" smtClean="0">
                <a:solidFill>
                  <a:schemeClr val="tx1"/>
                </a:solidFill>
                <a:effectLst/>
                <a:latin typeface="+mn-lt"/>
                <a:ea typeface="+mn-ea"/>
                <a:cs typeface="+mn-cs"/>
              </a:rPr>
              <a:t>Ein drittes Fortbildungsmodul könnte</a:t>
            </a:r>
            <a:r>
              <a:rPr lang="de-DE" sz="1200" kern="1200" baseline="0" dirty="0" smtClean="0">
                <a:solidFill>
                  <a:schemeClr val="tx1"/>
                </a:solidFill>
                <a:effectLst/>
                <a:latin typeface="+mn-lt"/>
                <a:ea typeface="+mn-ea"/>
                <a:cs typeface="+mn-cs"/>
              </a:rPr>
              <a:t> die Reflexion über die unterrichtlichen Erfahrungen ermöglichen und Raum für notwendige Modifikationen bieten.</a:t>
            </a:r>
            <a:endParaRPr lang="de-DE" sz="1200" kern="1200" dirty="0" smtClean="0">
              <a:solidFill>
                <a:schemeClr val="tx1"/>
              </a:solidFill>
              <a:effectLst/>
              <a:latin typeface="+mn-lt"/>
              <a:ea typeface="+mn-ea"/>
              <a:cs typeface="+mn-cs"/>
            </a:endParaRPr>
          </a:p>
          <a:p>
            <a:pPr marL="0" indent="0">
              <a:buFont typeface="Arial" panose="020B0604020202020204" pitchFamily="34" charset="0"/>
              <a:buNone/>
            </a:pPr>
            <a:endParaRPr lang="de-DE" sz="1200" kern="1200" dirty="0" smtClean="0">
              <a:solidFill>
                <a:schemeClr val="tx1"/>
              </a:solidFill>
              <a:effectLst/>
              <a:latin typeface="+mn-lt"/>
              <a:ea typeface="+mn-ea"/>
              <a:cs typeface="+mn-cs"/>
            </a:endParaRPr>
          </a:p>
          <a:p>
            <a:pPr marL="0" indent="0">
              <a:buFont typeface="Arial" panose="020B0604020202020204" pitchFamily="34" charset="0"/>
              <a:buNone/>
            </a:pPr>
            <a:r>
              <a:rPr lang="de-DE" sz="1200" kern="1200" dirty="0" smtClean="0">
                <a:solidFill>
                  <a:schemeClr val="tx1"/>
                </a:solidFill>
                <a:effectLst/>
                <a:latin typeface="+mn-lt"/>
                <a:ea typeface="+mn-ea"/>
                <a:cs typeface="+mn-cs"/>
              </a:rPr>
              <a:t>Der Konzeption der Fortbildung als Fortbildungsreihe – im Gegensatz zu sogenannten </a:t>
            </a:r>
            <a:r>
              <a:rPr lang="de-DE" sz="1200" kern="1200" dirty="0" err="1" smtClean="0">
                <a:solidFill>
                  <a:schemeClr val="tx1"/>
                </a:solidFill>
                <a:effectLst/>
                <a:latin typeface="+mn-lt"/>
                <a:ea typeface="+mn-ea"/>
                <a:cs typeface="+mn-cs"/>
              </a:rPr>
              <a:t>One</a:t>
            </a:r>
            <a:r>
              <a:rPr lang="de-DE" sz="1200" kern="1200" dirty="0" smtClean="0">
                <a:solidFill>
                  <a:schemeClr val="tx1"/>
                </a:solidFill>
                <a:effectLst/>
                <a:latin typeface="+mn-lt"/>
                <a:ea typeface="+mn-ea"/>
                <a:cs typeface="+mn-cs"/>
              </a:rPr>
              <a:t>-</a:t>
            </a:r>
            <a:r>
              <a:rPr lang="de-DE" sz="1200" kern="1200" dirty="0" err="1" smtClean="0">
                <a:solidFill>
                  <a:schemeClr val="tx1"/>
                </a:solidFill>
                <a:effectLst/>
                <a:latin typeface="+mn-lt"/>
                <a:ea typeface="+mn-ea"/>
                <a:cs typeface="+mn-cs"/>
              </a:rPr>
              <a:t>Shot</a:t>
            </a:r>
            <a:r>
              <a:rPr lang="de-DE" sz="1200" kern="1200" dirty="0" smtClean="0">
                <a:solidFill>
                  <a:schemeClr val="tx1"/>
                </a:solidFill>
                <a:effectLst/>
                <a:latin typeface="+mn-lt"/>
                <a:ea typeface="+mn-ea"/>
                <a:cs typeface="+mn-cs"/>
              </a:rPr>
              <a:t>-Veranstaltungen – liegt die Erkenntnis zugrunde, dass die Verbindung von Input- und Erarbeitungsphasen mit Anwendungsgelegenheiten im Unterricht und Reflexionsphasen die Wirksamkeit von Fortbildungen unterstreicht, und zwar sowohl bezogen auf die Weiterentwicklung der Kompetenzen der Lehrkräfte als auch auf das Lernen der Schülerinnen und Schüler (</a:t>
            </a:r>
            <a:r>
              <a:rPr lang="de-DE" sz="1200" dirty="0" err="1" smtClean="0">
                <a:latin typeface="Calibri" panose="020F0502020204030204" pitchFamily="34" charset="0"/>
              </a:rPr>
              <a:t>Lipowsky</a:t>
            </a:r>
            <a:r>
              <a:rPr lang="de-DE" sz="1200" dirty="0" smtClean="0">
                <a:latin typeface="Calibri" panose="020F0502020204030204" pitchFamily="34" charset="0"/>
              </a:rPr>
              <a:t>, F., </a:t>
            </a:r>
            <a:r>
              <a:rPr lang="de-DE" sz="1200" dirty="0" err="1" smtClean="0">
                <a:latin typeface="Calibri" panose="020F0502020204030204" pitchFamily="34" charset="0"/>
              </a:rPr>
              <a:t>Rzejak</a:t>
            </a:r>
            <a:r>
              <a:rPr lang="de-DE" sz="1200" dirty="0" smtClean="0">
                <a:latin typeface="Calibri" panose="020F0502020204030204" pitchFamily="34" charset="0"/>
              </a:rPr>
              <a:t>, D. &amp; </a:t>
            </a:r>
            <a:r>
              <a:rPr lang="de-DE" sz="1200" dirty="0" err="1" smtClean="0">
                <a:latin typeface="Calibri" panose="020F0502020204030204" pitchFamily="34" charset="0"/>
              </a:rPr>
              <a:t>Leiss</a:t>
            </a:r>
            <a:r>
              <a:rPr lang="de-DE" sz="1200" dirty="0" smtClean="0">
                <a:latin typeface="Calibri" panose="020F0502020204030204" pitchFamily="34" charset="0"/>
              </a:rPr>
              <a:t>, D., </a:t>
            </a:r>
            <a:r>
              <a:rPr lang="de-DE" sz="1200" kern="1200" dirty="0" smtClean="0">
                <a:solidFill>
                  <a:schemeClr val="tx1"/>
                </a:solidFill>
                <a:effectLst/>
                <a:latin typeface="+mn-lt"/>
                <a:ea typeface="+mn-ea"/>
                <a:cs typeface="+mn-cs"/>
              </a:rPr>
              <a:t>2019, S. 3).</a:t>
            </a:r>
          </a:p>
          <a:p>
            <a:pPr marL="0" indent="0">
              <a:buFont typeface="Arial" panose="020B0604020202020204" pitchFamily="34" charset="0"/>
              <a:buNone/>
            </a:pPr>
            <a:r>
              <a:rPr lang="de-DE" sz="1200" kern="1200" dirty="0" smtClean="0">
                <a:solidFill>
                  <a:schemeClr val="tx1"/>
                </a:solidFill>
                <a:effectLst/>
                <a:latin typeface="+mn-lt"/>
                <a:ea typeface="+mn-ea"/>
                <a:cs typeface="+mn-cs"/>
              </a:rPr>
              <a:t>Literatur: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200" dirty="0" err="1" smtClean="0">
                <a:latin typeface="Calibri" panose="020F0502020204030204" pitchFamily="34" charset="0"/>
              </a:rPr>
              <a:t>Lipowsky</a:t>
            </a:r>
            <a:r>
              <a:rPr lang="de-DE" sz="1200" dirty="0" smtClean="0">
                <a:latin typeface="Calibri" panose="020F0502020204030204" pitchFamily="34" charset="0"/>
              </a:rPr>
              <a:t>, F., </a:t>
            </a:r>
            <a:r>
              <a:rPr lang="de-DE" sz="1200" dirty="0" err="1" smtClean="0">
                <a:latin typeface="Calibri" panose="020F0502020204030204" pitchFamily="34" charset="0"/>
              </a:rPr>
              <a:t>Rzejak</a:t>
            </a:r>
            <a:r>
              <a:rPr lang="de-DE" sz="1200" dirty="0" smtClean="0">
                <a:latin typeface="Calibri" panose="020F0502020204030204" pitchFamily="34" charset="0"/>
              </a:rPr>
              <a:t>, D. &amp; </a:t>
            </a:r>
            <a:r>
              <a:rPr lang="de-DE" sz="1200" dirty="0" err="1" smtClean="0">
                <a:latin typeface="Calibri" panose="020F0502020204030204" pitchFamily="34" charset="0"/>
              </a:rPr>
              <a:t>Leiss</a:t>
            </a:r>
            <a:r>
              <a:rPr lang="de-DE" sz="1200" dirty="0" smtClean="0">
                <a:latin typeface="Calibri" panose="020F0502020204030204" pitchFamily="34" charset="0"/>
              </a:rPr>
              <a:t>, D. (2019). Merkmale unterrichtswirksamer Fortbildungen. Eine Zusammenfassung des Forschungsstands. </a:t>
            </a:r>
            <a:r>
              <a:rPr lang="de-DE" sz="1200" i="1" dirty="0" err="1" smtClean="0">
                <a:latin typeface="Calibri" panose="020F0502020204030204" pitchFamily="34" charset="0"/>
              </a:rPr>
              <a:t>SchulVerwaltung</a:t>
            </a:r>
            <a:r>
              <a:rPr lang="de-DE" sz="1200" i="1" dirty="0" smtClean="0">
                <a:latin typeface="Calibri" panose="020F0502020204030204" pitchFamily="34" charset="0"/>
              </a:rPr>
              <a:t> Nordrhein-Westfalen</a:t>
            </a:r>
            <a:r>
              <a:rPr lang="de-DE" sz="1200" dirty="0" smtClean="0">
                <a:latin typeface="Calibri" panose="020F0502020204030204" pitchFamily="34" charset="0"/>
              </a:rPr>
              <a:t>, 3, S. 68 – 72.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200" dirty="0" smtClean="0">
                <a:effectLst/>
                <a:latin typeface="Calibri" panose="020F0502020204030204" pitchFamily="34" charset="0"/>
              </a:rPr>
              <a:t>van </a:t>
            </a:r>
            <a:r>
              <a:rPr lang="de-DE" sz="1200" dirty="0" err="1" smtClean="0">
                <a:effectLst/>
                <a:latin typeface="Calibri" panose="020F0502020204030204" pitchFamily="34" charset="0"/>
              </a:rPr>
              <a:t>Vorst</a:t>
            </a:r>
            <a:r>
              <a:rPr lang="de-DE" sz="1200" dirty="0" smtClean="0">
                <a:effectLst/>
                <a:latin typeface="Calibri" panose="020F0502020204030204" pitchFamily="34" charset="0"/>
              </a:rPr>
              <a:t>, H. (2018). Zum </a:t>
            </a:r>
            <a:r>
              <a:rPr lang="de-DE" sz="1200" dirty="0" err="1" smtClean="0">
                <a:effectLst/>
                <a:latin typeface="Calibri" panose="020F0502020204030204" pitchFamily="34" charset="0"/>
              </a:rPr>
              <a:t>Bohr’schen</a:t>
            </a:r>
            <a:r>
              <a:rPr lang="de-DE" sz="1200" dirty="0" smtClean="0">
                <a:effectLst/>
                <a:latin typeface="Calibri" panose="020F0502020204030204" pitchFamily="34" charset="0"/>
              </a:rPr>
              <a:t> Atomkonzept mit der Lernleiter. Ein Ansatz zur Unterrichtsstrukturierung und Differenzierung, nicht nur für den Chemieunterricht. </a:t>
            </a:r>
            <a:r>
              <a:rPr lang="de-DE" sz="1200" i="1" dirty="0" smtClean="0">
                <a:effectLst/>
                <a:latin typeface="Calibri" panose="020F0502020204030204" pitchFamily="34" charset="0"/>
              </a:rPr>
              <a:t>MNU, </a:t>
            </a:r>
            <a:r>
              <a:rPr lang="de-DE" sz="1200" kern="1200" dirty="0" smtClean="0">
                <a:solidFill>
                  <a:schemeClr val="tx1"/>
                </a:solidFill>
                <a:latin typeface="Calibri" panose="020F0502020204030204" pitchFamily="34" charset="0"/>
              </a:rPr>
              <a:t>5, S. 317-324.</a:t>
            </a:r>
            <a:endParaRPr lang="de-DE" sz="1200" dirty="0" smtClean="0">
              <a:latin typeface="Calibri" panose="020F0502020204030204" pitchFamily="34" charset="0"/>
            </a:endParaRPr>
          </a:p>
          <a:p>
            <a:pPr marL="0" indent="0">
              <a:buFont typeface="Arial" panose="020B0604020202020204" pitchFamily="34" charset="0"/>
              <a:buNone/>
            </a:pPr>
            <a:endParaRPr lang="de-DE" dirty="0"/>
          </a:p>
        </p:txBody>
      </p:sp>
      <p:sp>
        <p:nvSpPr>
          <p:cNvPr id="4" name="Datumsplatzhalter 3"/>
          <p:cNvSpPr>
            <a:spLocks noGrp="1"/>
          </p:cNvSpPr>
          <p:nvPr>
            <p:ph type="dt" idx="10"/>
          </p:nvPr>
        </p:nvSpPr>
        <p:spPr/>
        <p:txBody>
          <a:bodyPr/>
          <a:lstStyle/>
          <a:p>
            <a:r>
              <a:rPr lang="de-DE" smtClean="0"/>
              <a:t>16.02.2019</a:t>
            </a:r>
            <a:endParaRPr lang="de-DE" dirty="0"/>
          </a:p>
        </p:txBody>
      </p:sp>
      <p:sp>
        <p:nvSpPr>
          <p:cNvPr id="5" name="Foliennummernplatzhalter 4"/>
          <p:cNvSpPr>
            <a:spLocks noGrp="1"/>
          </p:cNvSpPr>
          <p:nvPr>
            <p:ph type="sldNum" sz="quarter" idx="11"/>
          </p:nvPr>
        </p:nvSpPr>
        <p:spPr/>
        <p:txBody>
          <a:bodyPr/>
          <a:lstStyle/>
          <a:p>
            <a:fld id="{CEB8CB1F-137B-460C-8DCA-BFC5CA627DF6}" type="slidenum">
              <a:rPr lang="de-DE" smtClean="0"/>
              <a:pPr/>
              <a:t>5</a:t>
            </a:fld>
            <a:endParaRPr lang="de-DE" dirty="0"/>
          </a:p>
        </p:txBody>
      </p:sp>
    </p:spTree>
    <p:extLst>
      <p:ext uri="{BB962C8B-B14F-4D97-AF65-F5344CB8AC3E}">
        <p14:creationId xmlns:p14="http://schemas.microsoft.com/office/powerpoint/2010/main" val="3303862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Datumsplatzhalter 3"/>
          <p:cNvSpPr>
            <a:spLocks noGrp="1"/>
          </p:cNvSpPr>
          <p:nvPr>
            <p:ph type="dt" idx="10"/>
          </p:nvPr>
        </p:nvSpPr>
        <p:spPr/>
        <p:txBody>
          <a:bodyPr/>
          <a:lstStyle/>
          <a:p>
            <a:r>
              <a:rPr lang="de-DE"/>
              <a:t>16.02.2019</a:t>
            </a:r>
            <a:endParaRPr lang="de-DE" dirty="0"/>
          </a:p>
        </p:txBody>
      </p:sp>
      <p:sp>
        <p:nvSpPr>
          <p:cNvPr id="5" name="Foliennummernplatzhalter 4"/>
          <p:cNvSpPr>
            <a:spLocks noGrp="1"/>
          </p:cNvSpPr>
          <p:nvPr>
            <p:ph type="sldNum" sz="quarter" idx="11"/>
          </p:nvPr>
        </p:nvSpPr>
        <p:spPr/>
        <p:txBody>
          <a:bodyPr/>
          <a:lstStyle/>
          <a:p>
            <a:fld id="{CEB8CB1F-137B-460C-8DCA-BFC5CA627DF6}" type="slidenum">
              <a:rPr lang="de-DE" smtClean="0"/>
              <a:pPr/>
              <a:t>6</a:t>
            </a:fld>
            <a:endParaRPr lang="de-DE" dirty="0"/>
          </a:p>
        </p:txBody>
      </p:sp>
    </p:spTree>
    <p:extLst>
      <p:ext uri="{BB962C8B-B14F-4D97-AF65-F5344CB8AC3E}">
        <p14:creationId xmlns:p14="http://schemas.microsoft.com/office/powerpoint/2010/main" val="3429439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Datumsplatzhalter 3"/>
          <p:cNvSpPr>
            <a:spLocks noGrp="1"/>
          </p:cNvSpPr>
          <p:nvPr>
            <p:ph type="dt" idx="10"/>
          </p:nvPr>
        </p:nvSpPr>
        <p:spPr/>
        <p:txBody>
          <a:bodyPr/>
          <a:lstStyle/>
          <a:p>
            <a:r>
              <a:rPr lang="de-DE"/>
              <a:t>16.02.2019</a:t>
            </a:r>
            <a:endParaRPr lang="de-DE" dirty="0"/>
          </a:p>
        </p:txBody>
      </p:sp>
      <p:sp>
        <p:nvSpPr>
          <p:cNvPr id="5" name="Foliennummernplatzhalter 4"/>
          <p:cNvSpPr>
            <a:spLocks noGrp="1"/>
          </p:cNvSpPr>
          <p:nvPr>
            <p:ph type="sldNum" sz="quarter" idx="11"/>
          </p:nvPr>
        </p:nvSpPr>
        <p:spPr/>
        <p:txBody>
          <a:bodyPr/>
          <a:lstStyle/>
          <a:p>
            <a:fld id="{CEB8CB1F-137B-460C-8DCA-BFC5CA627DF6}" type="slidenum">
              <a:rPr lang="de-DE" smtClean="0"/>
              <a:pPr/>
              <a:t>9</a:t>
            </a:fld>
            <a:endParaRPr lang="de-DE" dirty="0"/>
          </a:p>
        </p:txBody>
      </p:sp>
    </p:spTree>
    <p:extLst>
      <p:ext uri="{BB962C8B-B14F-4D97-AF65-F5344CB8AC3E}">
        <p14:creationId xmlns:p14="http://schemas.microsoft.com/office/powerpoint/2010/main" val="68817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dirty="0">
              <a:solidFill>
                <a:schemeClr val="tx1"/>
              </a:solidFill>
              <a:latin typeface="+mn-lt"/>
              <a:ea typeface="+mn-ea"/>
              <a:cs typeface="+mn-cs"/>
            </a:endParaRPr>
          </a:p>
          <a:p>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CEB8CB1F-137B-460C-8DCA-BFC5CA627DF6}" type="slidenum">
              <a:rPr lang="de-DE" smtClean="0"/>
              <a:pPr/>
              <a:t>10</a:t>
            </a:fld>
            <a:endParaRPr lang="de-DE" dirty="0"/>
          </a:p>
        </p:txBody>
      </p:sp>
      <p:sp>
        <p:nvSpPr>
          <p:cNvPr id="5" name="Datumsplatzhalter 4"/>
          <p:cNvSpPr>
            <a:spLocks noGrp="1"/>
          </p:cNvSpPr>
          <p:nvPr>
            <p:ph type="dt" idx="11"/>
          </p:nvPr>
        </p:nvSpPr>
        <p:spPr/>
        <p:txBody>
          <a:bodyPr/>
          <a:lstStyle/>
          <a:p>
            <a:r>
              <a:rPr lang="de-DE" dirty="0"/>
              <a:t>16.02.2019</a:t>
            </a:r>
          </a:p>
        </p:txBody>
      </p:sp>
    </p:spTree>
    <p:extLst>
      <p:ext uri="{BB962C8B-B14F-4D97-AF65-F5344CB8AC3E}">
        <p14:creationId xmlns:p14="http://schemas.microsoft.com/office/powerpoint/2010/main" val="1936168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dirty="0">
              <a:solidFill>
                <a:schemeClr val="tx1"/>
              </a:solidFill>
              <a:latin typeface="+mn-lt"/>
              <a:ea typeface="+mn-ea"/>
              <a:cs typeface="+mn-cs"/>
            </a:endParaRPr>
          </a:p>
          <a:p>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CEB8CB1F-137B-460C-8DCA-BFC5CA627DF6}" type="slidenum">
              <a:rPr lang="de-DE" smtClean="0"/>
              <a:pPr/>
              <a:t>11</a:t>
            </a:fld>
            <a:endParaRPr lang="de-DE" dirty="0"/>
          </a:p>
        </p:txBody>
      </p:sp>
      <p:sp>
        <p:nvSpPr>
          <p:cNvPr id="5" name="Datumsplatzhalter 4"/>
          <p:cNvSpPr>
            <a:spLocks noGrp="1"/>
          </p:cNvSpPr>
          <p:nvPr>
            <p:ph type="dt" idx="11"/>
          </p:nvPr>
        </p:nvSpPr>
        <p:spPr/>
        <p:txBody>
          <a:bodyPr/>
          <a:lstStyle/>
          <a:p>
            <a:r>
              <a:rPr lang="de-DE" dirty="0"/>
              <a:t>16.02.2019</a:t>
            </a:r>
          </a:p>
        </p:txBody>
      </p:sp>
    </p:spTree>
    <p:extLst>
      <p:ext uri="{BB962C8B-B14F-4D97-AF65-F5344CB8AC3E}">
        <p14:creationId xmlns:p14="http://schemas.microsoft.com/office/powerpoint/2010/main" val="634304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32" name="PlaceHolder 2"/>
          <p:cNvSpPr>
            <a:spLocks noGrp="1"/>
          </p:cNvSpPr>
          <p:nvPr>
            <p:ph type="body"/>
          </p:nvPr>
        </p:nvSpPr>
        <p:spPr>
          <a:xfrm>
            <a:off x="457200" y="2421000"/>
            <a:ext cx="8229240" cy="1766880"/>
          </a:xfrm>
          <a:prstGeom prst="rect">
            <a:avLst/>
          </a:prstGeom>
        </p:spPr>
        <p:txBody>
          <a:bodyPr lIns="0" tIns="0" rIns="0" bIns="0"/>
          <a:lstStyle/>
          <a:p>
            <a:endParaRPr/>
          </a:p>
        </p:txBody>
      </p:sp>
      <p:sp>
        <p:nvSpPr>
          <p:cNvPr id="33" name="PlaceHolder 3"/>
          <p:cNvSpPr>
            <a:spLocks noGrp="1"/>
          </p:cNvSpPr>
          <p:nvPr>
            <p:ph type="body"/>
          </p:nvPr>
        </p:nvSpPr>
        <p:spPr>
          <a:xfrm>
            <a:off x="457200" y="4356000"/>
            <a:ext cx="8229240" cy="176688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35"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36"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37" name="PlaceHolder 4"/>
          <p:cNvSpPr>
            <a:spLocks noGrp="1"/>
          </p:cNvSpPr>
          <p:nvPr>
            <p:ph type="body"/>
          </p:nvPr>
        </p:nvSpPr>
        <p:spPr>
          <a:xfrm>
            <a:off x="4674240" y="4356000"/>
            <a:ext cx="4015800" cy="1766880"/>
          </a:xfrm>
          <a:prstGeom prst="rect">
            <a:avLst/>
          </a:prstGeom>
        </p:spPr>
        <p:txBody>
          <a:bodyPr lIns="0" tIns="0" rIns="0" bIns="0"/>
          <a:lstStyle/>
          <a:p>
            <a:endParaRPr/>
          </a:p>
        </p:txBody>
      </p:sp>
      <p:sp>
        <p:nvSpPr>
          <p:cNvPr id="38" name="PlaceHolder 5"/>
          <p:cNvSpPr>
            <a:spLocks noGrp="1"/>
          </p:cNvSpPr>
          <p:nvPr>
            <p:ph type="body"/>
          </p:nvPr>
        </p:nvSpPr>
        <p:spPr>
          <a:xfrm>
            <a:off x="457200" y="4356000"/>
            <a:ext cx="4015800" cy="176688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40" name="PlaceHolder 2"/>
          <p:cNvSpPr>
            <a:spLocks noGrp="1"/>
          </p:cNvSpPr>
          <p:nvPr>
            <p:ph type="body"/>
          </p:nvPr>
        </p:nvSpPr>
        <p:spPr>
          <a:xfrm>
            <a:off x="457200" y="2421000"/>
            <a:ext cx="8229240" cy="3704760"/>
          </a:xfrm>
          <a:prstGeom prst="rect">
            <a:avLst/>
          </a:prstGeom>
        </p:spPr>
        <p:txBody>
          <a:bodyPr lIns="0" tIns="0" rIns="0" bIns="0"/>
          <a:lstStyle/>
          <a:p>
            <a:endParaRPr/>
          </a:p>
        </p:txBody>
      </p:sp>
      <p:sp>
        <p:nvSpPr>
          <p:cNvPr id="41" name="PlaceHolder 3"/>
          <p:cNvSpPr>
            <a:spLocks noGrp="1"/>
          </p:cNvSpPr>
          <p:nvPr>
            <p:ph type="body"/>
          </p:nvPr>
        </p:nvSpPr>
        <p:spPr>
          <a:xfrm>
            <a:off x="457200" y="2421000"/>
            <a:ext cx="8229240" cy="3704760"/>
          </a:xfrm>
          <a:prstGeom prst="rect">
            <a:avLst/>
          </a:prstGeom>
        </p:spPr>
        <p:txBody>
          <a:bodyPr lIns="0" tIns="0" rIns="0" bIns="0"/>
          <a:lstStyle/>
          <a:p>
            <a:endParaRPr/>
          </a:p>
        </p:txBody>
      </p:sp>
      <p:pic>
        <p:nvPicPr>
          <p:cNvPr id="42" name="Grafik 41"/>
          <p:cNvPicPr/>
          <p:nvPr/>
        </p:nvPicPr>
        <p:blipFill>
          <a:blip r:embed="rId2" cstate="print"/>
          <a:stretch>
            <a:fillRect/>
          </a:stretch>
        </p:blipFill>
        <p:spPr>
          <a:xfrm>
            <a:off x="2250000" y="2420640"/>
            <a:ext cx="4643280" cy="3704760"/>
          </a:xfrm>
          <a:prstGeom prst="rect">
            <a:avLst/>
          </a:prstGeom>
          <a:ln>
            <a:noFill/>
          </a:ln>
        </p:spPr>
      </p:pic>
      <p:pic>
        <p:nvPicPr>
          <p:cNvPr id="43" name="Grafik 42"/>
          <p:cNvPicPr/>
          <p:nvPr/>
        </p:nvPicPr>
        <p:blipFill>
          <a:blip r:embed="rId2" cstate="print"/>
          <a:stretch>
            <a:fillRect/>
          </a:stretch>
        </p:blipFill>
        <p:spPr>
          <a:xfrm>
            <a:off x="2250000" y="2420640"/>
            <a:ext cx="4643280" cy="370476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1" name="PlaceHolder 2"/>
          <p:cNvSpPr>
            <a:spLocks noGrp="1"/>
          </p:cNvSpPr>
          <p:nvPr>
            <p:ph type="subTitle"/>
          </p:nvPr>
        </p:nvSpPr>
        <p:spPr>
          <a:xfrm>
            <a:off x="457200" y="2421000"/>
            <a:ext cx="8229240" cy="370512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3" name="PlaceHolder 2"/>
          <p:cNvSpPr>
            <a:spLocks noGrp="1"/>
          </p:cNvSpPr>
          <p:nvPr>
            <p:ph type="body"/>
          </p:nvPr>
        </p:nvSpPr>
        <p:spPr>
          <a:xfrm>
            <a:off x="457200" y="2421000"/>
            <a:ext cx="8229240" cy="37047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5" name="PlaceHolder 2"/>
          <p:cNvSpPr>
            <a:spLocks noGrp="1"/>
          </p:cNvSpPr>
          <p:nvPr>
            <p:ph type="body"/>
          </p:nvPr>
        </p:nvSpPr>
        <p:spPr>
          <a:xfrm>
            <a:off x="457200" y="2421000"/>
            <a:ext cx="4015800" cy="3704760"/>
          </a:xfrm>
          <a:prstGeom prst="rect">
            <a:avLst/>
          </a:prstGeom>
        </p:spPr>
        <p:txBody>
          <a:bodyPr lIns="0" tIns="0" rIns="0" bIns="0"/>
          <a:lstStyle/>
          <a:p>
            <a:endParaRPr/>
          </a:p>
        </p:txBody>
      </p:sp>
      <p:sp>
        <p:nvSpPr>
          <p:cNvPr id="16" name="PlaceHolder 3"/>
          <p:cNvSpPr>
            <a:spLocks noGrp="1"/>
          </p:cNvSpPr>
          <p:nvPr>
            <p:ph type="body"/>
          </p:nvPr>
        </p:nvSpPr>
        <p:spPr>
          <a:xfrm>
            <a:off x="4674240" y="2421000"/>
            <a:ext cx="4015800" cy="37047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67640" y="1196640"/>
            <a:ext cx="8229240" cy="529812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0"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21" name="PlaceHolder 3"/>
          <p:cNvSpPr>
            <a:spLocks noGrp="1"/>
          </p:cNvSpPr>
          <p:nvPr>
            <p:ph type="body"/>
          </p:nvPr>
        </p:nvSpPr>
        <p:spPr>
          <a:xfrm>
            <a:off x="457200" y="4356000"/>
            <a:ext cx="4015800" cy="1766880"/>
          </a:xfrm>
          <a:prstGeom prst="rect">
            <a:avLst/>
          </a:prstGeom>
        </p:spPr>
        <p:txBody>
          <a:bodyPr lIns="0" tIns="0" rIns="0" bIns="0"/>
          <a:lstStyle/>
          <a:p>
            <a:endParaRPr/>
          </a:p>
        </p:txBody>
      </p:sp>
      <p:sp>
        <p:nvSpPr>
          <p:cNvPr id="22" name="PlaceHolder 4"/>
          <p:cNvSpPr>
            <a:spLocks noGrp="1"/>
          </p:cNvSpPr>
          <p:nvPr>
            <p:ph type="body"/>
          </p:nvPr>
        </p:nvSpPr>
        <p:spPr>
          <a:xfrm>
            <a:off x="4674240" y="2421000"/>
            <a:ext cx="4015800" cy="37047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4" name="PlaceHolder 2"/>
          <p:cNvSpPr>
            <a:spLocks noGrp="1"/>
          </p:cNvSpPr>
          <p:nvPr>
            <p:ph type="body"/>
          </p:nvPr>
        </p:nvSpPr>
        <p:spPr>
          <a:xfrm>
            <a:off x="457200" y="2421000"/>
            <a:ext cx="4015800" cy="3704760"/>
          </a:xfrm>
          <a:prstGeom prst="rect">
            <a:avLst/>
          </a:prstGeom>
        </p:spPr>
        <p:txBody>
          <a:bodyPr lIns="0" tIns="0" rIns="0" bIns="0"/>
          <a:lstStyle/>
          <a:p>
            <a:endParaRPr/>
          </a:p>
        </p:txBody>
      </p:sp>
      <p:sp>
        <p:nvSpPr>
          <p:cNvPr id="25"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26" name="PlaceHolder 4"/>
          <p:cNvSpPr>
            <a:spLocks noGrp="1"/>
          </p:cNvSpPr>
          <p:nvPr>
            <p:ph type="body"/>
          </p:nvPr>
        </p:nvSpPr>
        <p:spPr>
          <a:xfrm>
            <a:off x="4674240" y="4356000"/>
            <a:ext cx="4015800" cy="176688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8"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29"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30" name="PlaceHolder 4"/>
          <p:cNvSpPr>
            <a:spLocks noGrp="1"/>
          </p:cNvSpPr>
          <p:nvPr>
            <p:ph type="body"/>
          </p:nvPr>
        </p:nvSpPr>
        <p:spPr>
          <a:xfrm>
            <a:off x="457200" y="4356000"/>
            <a:ext cx="8229240" cy="176688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PlaceHolder 1"/>
          <p:cNvSpPr>
            <a:spLocks noGrp="1"/>
          </p:cNvSpPr>
          <p:nvPr>
            <p:ph type="title"/>
          </p:nvPr>
        </p:nvSpPr>
        <p:spPr>
          <a:xfrm>
            <a:off x="467640" y="1196640"/>
            <a:ext cx="8229240" cy="1142640"/>
          </a:xfrm>
          <a:prstGeom prst="rect">
            <a:avLst/>
          </a:prstGeom>
        </p:spPr>
        <p:txBody>
          <a:bodyPr anchor="ctr"/>
          <a:lstStyle/>
          <a:p>
            <a:pPr algn="ctr">
              <a:lnSpc>
                <a:spcPct val="100000"/>
              </a:lnSpc>
            </a:pPr>
            <a:r>
              <a:rPr lang="de-DE" sz="4400">
                <a:solidFill>
                  <a:srgbClr val="000000"/>
                </a:solidFill>
                <a:latin typeface="Calibri"/>
              </a:rPr>
              <a:t>Klicken Sie, um das Format des Titeltextes zu bearbeitenTitelmasterformat durch Klicken bearbeiten</a:t>
            </a:r>
            <a:endParaRPr/>
          </a:p>
        </p:txBody>
      </p:sp>
      <p:sp>
        <p:nvSpPr>
          <p:cNvPr id="11" name="PlaceHolder 2"/>
          <p:cNvSpPr>
            <a:spLocks noGrp="1"/>
          </p:cNvSpPr>
          <p:nvPr>
            <p:ph type="body"/>
          </p:nvPr>
        </p:nvSpPr>
        <p:spPr>
          <a:xfrm>
            <a:off x="457200" y="2421000"/>
            <a:ext cx="8229240" cy="3704760"/>
          </a:xfrm>
          <a:prstGeom prst="rect">
            <a:avLst/>
          </a:prstGeom>
        </p:spPr>
        <p:txBody>
          <a:bodyPr/>
          <a:lstStyle/>
          <a:p>
            <a:pPr>
              <a:buSzPct val="45000"/>
              <a:buFont typeface="StarSymbol"/>
              <a:buChar char=""/>
            </a:pPr>
            <a:r>
              <a:rPr lang="de-DE" sz="3200" dirty="0">
                <a:solidFill>
                  <a:srgbClr val="000000"/>
                </a:solidFill>
                <a:latin typeface="Calibri"/>
              </a:rPr>
              <a:t>Klicken Sie, um die Formate des Gliederungstextes zu bearbeiten</a:t>
            </a:r>
            <a:endParaRPr dirty="0"/>
          </a:p>
          <a:p>
            <a:pPr lvl="1">
              <a:buSzPct val="75000"/>
              <a:buFont typeface="StarSymbol"/>
              <a:buChar char=""/>
            </a:pPr>
            <a:r>
              <a:rPr lang="de-DE" sz="3200" dirty="0">
                <a:solidFill>
                  <a:srgbClr val="000000"/>
                </a:solidFill>
                <a:latin typeface="Calibri"/>
              </a:rPr>
              <a:t>Zweite Gliederungsebene</a:t>
            </a:r>
            <a:endParaRPr dirty="0"/>
          </a:p>
          <a:p>
            <a:pPr lvl="2">
              <a:buSzPct val="45000"/>
              <a:buFont typeface="StarSymbol"/>
              <a:buChar char=""/>
            </a:pPr>
            <a:r>
              <a:rPr lang="de-DE" sz="3200" dirty="0">
                <a:solidFill>
                  <a:srgbClr val="000000"/>
                </a:solidFill>
                <a:latin typeface="Calibri"/>
              </a:rPr>
              <a:t>Dritte Gliederungsebene</a:t>
            </a:r>
            <a:endParaRPr dirty="0"/>
          </a:p>
          <a:p>
            <a:pPr lvl="3">
              <a:buSzPct val="75000"/>
              <a:buFont typeface="StarSymbol"/>
              <a:buChar char=""/>
            </a:pPr>
            <a:r>
              <a:rPr lang="de-DE" sz="3200" dirty="0">
                <a:solidFill>
                  <a:srgbClr val="000000"/>
                </a:solidFill>
                <a:latin typeface="Calibri"/>
              </a:rPr>
              <a:t>Vierte Gliederungsebene</a:t>
            </a:r>
            <a:endParaRPr dirty="0"/>
          </a:p>
          <a:p>
            <a:pPr lvl="4">
              <a:buSzPct val="45000"/>
              <a:buFont typeface="StarSymbol"/>
              <a:buChar char=""/>
            </a:pPr>
            <a:r>
              <a:rPr lang="de-DE" sz="3200" dirty="0">
                <a:solidFill>
                  <a:srgbClr val="000000"/>
                </a:solidFill>
                <a:latin typeface="Calibri"/>
              </a:rPr>
              <a:t>Fünfte Gliederungsebene</a:t>
            </a:r>
            <a:endParaRPr dirty="0"/>
          </a:p>
          <a:p>
            <a:pPr lvl="5">
              <a:buSzPct val="45000"/>
              <a:buFont typeface="StarSymbol"/>
              <a:buChar char=""/>
            </a:pPr>
            <a:r>
              <a:rPr lang="de-DE" sz="3200" dirty="0">
                <a:solidFill>
                  <a:srgbClr val="000000"/>
                </a:solidFill>
                <a:latin typeface="Calibri"/>
              </a:rPr>
              <a:t>Sechste Gliederungsebene</a:t>
            </a:r>
            <a:endParaRPr dirty="0"/>
          </a:p>
          <a:p>
            <a:pPr>
              <a:lnSpc>
                <a:spcPct val="100000"/>
              </a:lnSpc>
              <a:buFont typeface="Arial"/>
              <a:buChar char="•"/>
            </a:pPr>
            <a:r>
              <a:rPr lang="de-DE" sz="3200" dirty="0">
                <a:solidFill>
                  <a:srgbClr val="000000"/>
                </a:solidFill>
                <a:latin typeface="Calibri"/>
              </a:rPr>
              <a:t>Siebente </a:t>
            </a:r>
            <a:r>
              <a:rPr lang="de-DE" sz="3200" dirty="0" err="1">
                <a:solidFill>
                  <a:srgbClr val="000000"/>
                </a:solidFill>
                <a:latin typeface="Calibri"/>
              </a:rPr>
              <a:t>GliederungsebeneTextmasterformat</a:t>
            </a:r>
            <a:r>
              <a:rPr lang="de-DE" sz="3200" dirty="0">
                <a:solidFill>
                  <a:srgbClr val="000000"/>
                </a:solidFill>
                <a:latin typeface="Calibri"/>
              </a:rPr>
              <a:t> bearbeiten</a:t>
            </a:r>
            <a:endParaRPr dirty="0"/>
          </a:p>
          <a:p>
            <a:pPr lvl="1">
              <a:lnSpc>
                <a:spcPct val="100000"/>
              </a:lnSpc>
              <a:buFont typeface="Arial"/>
              <a:buChar char="–"/>
            </a:pPr>
            <a:r>
              <a:rPr lang="de-DE" sz="2800" dirty="0">
                <a:solidFill>
                  <a:srgbClr val="000000"/>
                </a:solidFill>
                <a:latin typeface="Calibri"/>
              </a:rPr>
              <a:t>Zweite Ebene</a:t>
            </a:r>
            <a:endParaRPr dirty="0"/>
          </a:p>
          <a:p>
            <a:pPr lvl="2">
              <a:lnSpc>
                <a:spcPct val="100000"/>
              </a:lnSpc>
              <a:buFont typeface="Arial"/>
              <a:buChar char="•"/>
            </a:pPr>
            <a:r>
              <a:rPr lang="de-DE" sz="2400" dirty="0">
                <a:solidFill>
                  <a:srgbClr val="000000"/>
                </a:solidFill>
                <a:latin typeface="Calibri"/>
              </a:rPr>
              <a:t>Dritte Ebene</a:t>
            </a:r>
            <a:endParaRPr dirty="0"/>
          </a:p>
          <a:p>
            <a:pPr lvl="3">
              <a:lnSpc>
                <a:spcPct val="100000"/>
              </a:lnSpc>
              <a:buFont typeface="Arial"/>
              <a:buChar char="–"/>
            </a:pPr>
            <a:r>
              <a:rPr lang="de-DE" sz="2000" dirty="0">
                <a:solidFill>
                  <a:srgbClr val="000000"/>
                </a:solidFill>
                <a:latin typeface="Calibri"/>
              </a:rPr>
              <a:t>Vierte Ebene</a:t>
            </a:r>
            <a:endParaRPr dirty="0"/>
          </a:p>
          <a:p>
            <a:pPr lvl="4">
              <a:lnSpc>
                <a:spcPct val="100000"/>
              </a:lnSpc>
              <a:buFont typeface="Arial"/>
              <a:buChar char="»"/>
            </a:pPr>
            <a:r>
              <a:rPr lang="de-DE" sz="2000" dirty="0">
                <a:solidFill>
                  <a:srgbClr val="000000"/>
                </a:solidFill>
                <a:latin typeface="Calibri"/>
              </a:rPr>
              <a:t>Fünfte Ebene</a:t>
            </a:r>
            <a:endParaRPr dirty="0"/>
          </a:p>
        </p:txBody>
      </p:sp>
      <p:sp>
        <p:nvSpPr>
          <p:cNvPr id="2" name="PlaceHolder 3"/>
          <p:cNvSpPr>
            <a:spLocks noGrp="1"/>
          </p:cNvSpPr>
          <p:nvPr>
            <p:ph type="dt"/>
          </p:nvPr>
        </p:nvSpPr>
        <p:spPr>
          <a:xfrm>
            <a:off x="457200" y="6356520"/>
            <a:ext cx="2133360" cy="364680"/>
          </a:xfrm>
          <a:prstGeom prst="rect">
            <a:avLst/>
          </a:prstGeom>
        </p:spPr>
        <p:txBody>
          <a:bodyPr anchor="ctr"/>
          <a:lstStyle/>
          <a:p>
            <a:pPr>
              <a:lnSpc>
                <a:spcPct val="100000"/>
              </a:lnSpc>
            </a:pPr>
            <a:fld id="{DE6FE52E-3D6A-4EC8-865B-BE27C477FE94}" type="datetime1">
              <a:rPr lang="de-DE" smtClean="0"/>
              <a:t>23.06.2022</a:t>
            </a:fld>
            <a:endParaRPr dirty="0"/>
          </a:p>
        </p:txBody>
      </p:sp>
      <p:sp>
        <p:nvSpPr>
          <p:cNvPr id="3" name="PlaceHolder 4"/>
          <p:cNvSpPr>
            <a:spLocks noGrp="1"/>
          </p:cNvSpPr>
          <p:nvPr>
            <p:ph type="ftr"/>
          </p:nvPr>
        </p:nvSpPr>
        <p:spPr>
          <a:xfrm>
            <a:off x="3124080" y="6356520"/>
            <a:ext cx="2895120" cy="364680"/>
          </a:xfrm>
          <a:prstGeom prst="rect">
            <a:avLst/>
          </a:prstGeom>
        </p:spPr>
        <p:txBody>
          <a:bodyPr anchor="ctr"/>
          <a:lstStyle/>
          <a:p>
            <a:endParaRPr dirty="0"/>
          </a:p>
        </p:txBody>
      </p:sp>
      <p:sp>
        <p:nvSpPr>
          <p:cNvPr id="4"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25F13387-CFD0-4173-9B0E-92A53CB36F53}" type="slidenum">
              <a:rPr lang="de-DE" sz="1200">
                <a:solidFill>
                  <a:srgbClr val="8B8B8B"/>
                </a:solidFill>
                <a:latin typeface="Calibri"/>
              </a:rPr>
              <a:pPr algn="r">
                <a:lnSpc>
                  <a:spcPct val="100000"/>
                </a:lnSpc>
              </a:pPr>
              <a:t>‹Nr.›</a:t>
            </a:fld>
            <a:endParaRPr dirty="0"/>
          </a:p>
        </p:txBody>
      </p:sp>
      <p:pic>
        <p:nvPicPr>
          <p:cNvPr id="5" name="Picture 3"/>
          <p:cNvPicPr/>
          <p:nvPr/>
        </p:nvPicPr>
        <p:blipFill>
          <a:blip r:embed="rId14" cstate="print"/>
          <a:stretch>
            <a:fillRect/>
          </a:stretch>
        </p:blipFill>
        <p:spPr>
          <a:xfrm>
            <a:off x="5781240" y="182160"/>
            <a:ext cx="3257640" cy="895680"/>
          </a:xfrm>
          <a:prstGeom prst="rect">
            <a:avLst/>
          </a:prstGeom>
          <a:ln>
            <a:noFill/>
          </a:ln>
        </p:spPr>
      </p:pic>
      <p:pic>
        <p:nvPicPr>
          <p:cNvPr id="6" name="Picture 2"/>
          <p:cNvPicPr/>
          <p:nvPr/>
        </p:nvPicPr>
        <p:blipFill>
          <a:blip r:embed="rId15" cstate="print"/>
          <a:stretch>
            <a:fillRect/>
          </a:stretch>
        </p:blipFill>
        <p:spPr>
          <a:xfrm>
            <a:off x="251640" y="182160"/>
            <a:ext cx="2088000" cy="598320"/>
          </a:xfrm>
          <a:prstGeom prst="rect">
            <a:avLst/>
          </a:prstGeom>
          <a:ln>
            <a:noFill/>
          </a:ln>
        </p:spPr>
      </p:pic>
      <p:sp>
        <p:nvSpPr>
          <p:cNvPr id="7" name="CustomShape 6"/>
          <p:cNvSpPr/>
          <p:nvPr/>
        </p:nvSpPr>
        <p:spPr>
          <a:xfrm>
            <a:off x="-2160" y="6173640"/>
            <a:ext cx="2987640" cy="143640"/>
          </a:xfrm>
          <a:prstGeom prst="rect">
            <a:avLst/>
          </a:prstGeom>
          <a:gradFill>
            <a:gsLst>
              <a:gs pos="0">
                <a:srgbClr val="008000"/>
              </a:gs>
              <a:gs pos="100000">
                <a:srgbClr val="FFFFCC"/>
              </a:gs>
            </a:gsLst>
            <a:lin ang="0"/>
          </a:gradFill>
          <a:ln w="25560">
            <a:noFill/>
          </a:ln>
        </p:spPr>
      </p:sp>
      <p:sp>
        <p:nvSpPr>
          <p:cNvPr id="8" name="CustomShape 7"/>
          <p:cNvSpPr/>
          <p:nvPr/>
        </p:nvSpPr>
        <p:spPr>
          <a:xfrm>
            <a:off x="6156000" y="6173640"/>
            <a:ext cx="2987640" cy="143640"/>
          </a:xfrm>
          <a:prstGeom prst="rect">
            <a:avLst/>
          </a:prstGeom>
          <a:gradFill>
            <a:gsLst>
              <a:gs pos="0">
                <a:srgbClr val="FFEFD1"/>
              </a:gs>
              <a:gs pos="100000">
                <a:srgbClr val="D1C39F"/>
              </a:gs>
            </a:gsLst>
            <a:lin ang="10800000"/>
          </a:gradFill>
          <a:ln w="25560">
            <a:noFill/>
          </a:ln>
        </p:spPr>
      </p:sp>
      <p:sp>
        <p:nvSpPr>
          <p:cNvPr id="9" name="CustomShape 8"/>
          <p:cNvSpPr/>
          <p:nvPr/>
        </p:nvSpPr>
        <p:spPr>
          <a:xfrm>
            <a:off x="3088440" y="6173640"/>
            <a:ext cx="2987640" cy="143640"/>
          </a:xfrm>
          <a:prstGeom prst="rect">
            <a:avLst/>
          </a:prstGeom>
          <a:gradFill>
            <a:gsLst>
              <a:gs pos="0">
                <a:srgbClr val="808080"/>
              </a:gs>
              <a:gs pos="100000">
                <a:srgbClr val="FFFFCC"/>
              </a:gs>
            </a:gsLst>
            <a:lin ang="0"/>
          </a:gradFill>
          <a:ln w="25560">
            <a:noFill/>
          </a:ln>
        </p:spPr>
      </p:sp>
      <p:sp>
        <p:nvSpPr>
          <p:cNvPr id="12" name="Rechteck 11"/>
          <p:cNvSpPr/>
          <p:nvPr userDrawn="1"/>
        </p:nvSpPr>
        <p:spPr>
          <a:xfrm>
            <a:off x="6156000" y="6173705"/>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hyperlink" Target="http://www.qua-lis.nrw.de/" TargetMode="External"/><Relationship Id="rId5" Type="http://schemas.openxmlformats.org/officeDocument/2006/relationships/hyperlink" Target="https://creativecommons.org/licenses/by-sa/4.0/deed.de" TargetMode="Externa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32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9.png"/><Relationship Id="rId7" Type="http://schemas.openxmlformats.org/officeDocument/2006/relationships/image" Target="../media/image34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36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 name="TextShape 1"/>
          <p:cNvSpPr txBox="1"/>
          <p:nvPr/>
        </p:nvSpPr>
        <p:spPr>
          <a:xfrm>
            <a:off x="467640" y="1196640"/>
            <a:ext cx="8229240" cy="1142640"/>
          </a:xfrm>
          <a:prstGeom prst="rect">
            <a:avLst/>
          </a:prstGeom>
        </p:spPr>
        <p:txBody>
          <a:bodyPr anchor="ctr"/>
          <a:lstStyle/>
          <a:p>
            <a:pPr algn="ctr">
              <a:lnSpc>
                <a:spcPct val="100000"/>
              </a:lnSpc>
            </a:pPr>
            <a:endParaRPr sz="3200" dirty="0">
              <a:solidFill>
                <a:srgbClr val="FF0000"/>
              </a:solidFill>
            </a:endParaRPr>
          </a:p>
        </p:txBody>
      </p:sp>
      <p:sp>
        <p:nvSpPr>
          <p:cNvPr id="89" name="TextShape 2"/>
          <p:cNvSpPr txBox="1"/>
          <p:nvPr/>
        </p:nvSpPr>
        <p:spPr>
          <a:xfrm>
            <a:off x="457200" y="2421000"/>
            <a:ext cx="8229240" cy="3704760"/>
          </a:xfrm>
          <a:prstGeom prst="rect">
            <a:avLst/>
          </a:prstGeom>
        </p:spPr>
        <p:txBody>
          <a:bodyPr/>
          <a:lstStyle/>
          <a:p>
            <a:pPr algn="ctr">
              <a:lnSpc>
                <a:spcPct val="100000"/>
              </a:lnSpc>
            </a:pPr>
            <a:endParaRPr dirty="0"/>
          </a:p>
        </p:txBody>
      </p:sp>
      <p:sp>
        <p:nvSpPr>
          <p:cNvPr id="90" name="TextShape 3"/>
          <p:cNvSpPr txBox="1"/>
          <p:nvPr/>
        </p:nvSpPr>
        <p:spPr>
          <a:xfrm>
            <a:off x="457200" y="6356520"/>
            <a:ext cx="2458080" cy="364680"/>
          </a:xfrm>
          <a:prstGeom prst="rect">
            <a:avLst/>
          </a:prstGeom>
        </p:spPr>
        <p:txBody>
          <a:bodyPr anchor="ctr"/>
          <a:lstStyle/>
          <a:p>
            <a:pPr>
              <a:lnSpc>
                <a:spcPct val="100000"/>
              </a:lnSpc>
            </a:pPr>
            <a:endParaRPr dirty="0"/>
          </a:p>
        </p:txBody>
      </p:sp>
      <p:sp>
        <p:nvSpPr>
          <p:cNvPr id="6" name="Rechteck 5"/>
          <p:cNvSpPr/>
          <p:nvPr/>
        </p:nvSpPr>
        <p:spPr>
          <a:xfrm>
            <a:off x="971600" y="1052736"/>
            <a:ext cx="7344816" cy="2769989"/>
          </a:xfrm>
          <a:prstGeom prst="rect">
            <a:avLst/>
          </a:prstGeom>
        </p:spPr>
        <p:txBody>
          <a:bodyPr wrap="square">
            <a:spAutoFit/>
          </a:bodyPr>
          <a:lstStyle/>
          <a:p>
            <a:pPr algn="ctr"/>
            <a:r>
              <a:rPr lang="de-DE" altLang="de-DE" sz="3600" b="1" dirty="0" smtClean="0">
                <a:latin typeface="Calibri" pitchFamily="34" charset="0"/>
                <a:ea typeface="ＭＳ Ｐゴシック" pitchFamily="34" charset="-128"/>
              </a:rPr>
              <a:t>Exemplarischer Ablauf für Fortbildungen zum Unterricht </a:t>
            </a:r>
            <a:r>
              <a:rPr lang="de-DE" altLang="de-DE" sz="3600" b="1" dirty="0">
                <a:latin typeface="Calibri" pitchFamily="34" charset="0"/>
                <a:ea typeface="ＭＳ Ｐゴシック" pitchFamily="34" charset="-128"/>
              </a:rPr>
              <a:t>mit der Lernleiter</a:t>
            </a:r>
            <a:r>
              <a:rPr lang="de-DE" altLang="de-DE" dirty="0">
                <a:latin typeface="Calibri" pitchFamily="34" charset="0"/>
                <a:ea typeface="ＭＳ Ｐゴシック" pitchFamily="34" charset="-128"/>
              </a:rPr>
              <a:t/>
            </a:r>
            <a:br>
              <a:rPr lang="de-DE" altLang="de-DE" dirty="0">
                <a:latin typeface="Calibri" pitchFamily="34" charset="0"/>
                <a:ea typeface="ＭＳ Ｐゴシック" pitchFamily="34" charset="-128"/>
              </a:rPr>
            </a:br>
            <a:r>
              <a:rPr lang="de-DE" altLang="de-DE" dirty="0">
                <a:latin typeface="Calibri" pitchFamily="34" charset="0"/>
                <a:ea typeface="ＭＳ Ｐゴシック" pitchFamily="34" charset="-128"/>
              </a:rPr>
              <a:t/>
            </a:r>
            <a:br>
              <a:rPr lang="de-DE" altLang="de-DE" dirty="0">
                <a:latin typeface="Calibri" pitchFamily="34" charset="0"/>
                <a:ea typeface="ＭＳ Ｐゴシック" pitchFamily="34" charset="-128"/>
              </a:rPr>
            </a:br>
            <a:r>
              <a:rPr lang="de-DE" altLang="de-DE" sz="2400" dirty="0">
                <a:latin typeface="Calibri" pitchFamily="34" charset="0"/>
                <a:ea typeface="ＭＳ Ｐゴシック" pitchFamily="34" charset="-128"/>
              </a:rPr>
              <a:t>Ein Ansatz zur Strukturierung und Differenzierung am Beispiel eines Unterrichtsvorhabens zum Atombau</a:t>
            </a:r>
            <a:endParaRPr lang="de-DE" sz="2400" dirty="0">
              <a:latin typeface="Calibri" pitchFamily="34" charset="0"/>
            </a:endParaRPr>
          </a:p>
        </p:txBody>
      </p:sp>
      <p:pic>
        <p:nvPicPr>
          <p:cNvPr id="7" name="Grafik 6" descr="Kostenlose Illustration: Karriere, &lt;strong&gt;Leiter&lt;/strong&gt;, Aufstieg, Beruf ..."/>
          <p:cNvPicPr>
            <a:picLocks noChangeAspect="1"/>
          </p:cNvPicPr>
          <p:nvPr/>
        </p:nvPicPr>
        <p:blipFill>
          <a:blip r:embed="rId4" cstate="print"/>
          <a:srcRect/>
          <a:stretch>
            <a:fillRect/>
          </a:stretch>
        </p:blipFill>
        <p:spPr bwMode="auto">
          <a:xfrm>
            <a:off x="3635896" y="4021595"/>
            <a:ext cx="1870435" cy="1871119"/>
          </a:xfrm>
          <a:prstGeom prst="rect">
            <a:avLst/>
          </a:prstGeom>
          <a:noFill/>
          <a:ln w="9525">
            <a:noFill/>
            <a:miter lim="800000"/>
            <a:headEnd/>
            <a:tailEnd/>
          </a:ln>
        </p:spPr>
      </p:pic>
      <p:sp>
        <p:nvSpPr>
          <p:cNvPr id="8" name="Textfeld 7"/>
          <p:cNvSpPr txBox="1"/>
          <p:nvPr/>
        </p:nvSpPr>
        <p:spPr>
          <a:xfrm>
            <a:off x="179512" y="6309320"/>
            <a:ext cx="8712968" cy="400110"/>
          </a:xfrm>
          <a:prstGeom prst="rect">
            <a:avLst/>
          </a:prstGeom>
          <a:noFill/>
        </p:spPr>
        <p:txBody>
          <a:bodyPr wrap="square" rtlCol="0">
            <a:spAutoFit/>
          </a:bodyPr>
          <a:lstStyle/>
          <a:p>
            <a:r>
              <a:rPr lang="de-DE" sz="1000" dirty="0" smtClean="0">
                <a:latin typeface="Calibri" panose="020F0502020204030204" pitchFamily="34" charset="0"/>
                <a:cs typeface="Calibri" panose="020F0502020204030204" pitchFamily="34" charset="0"/>
              </a:rPr>
              <a:t>Diese </a:t>
            </a:r>
            <a:r>
              <a:rPr lang="de-DE" sz="1000" dirty="0" err="1" smtClean="0">
                <a:latin typeface="Calibri" panose="020F0502020204030204" pitchFamily="34" charset="0"/>
                <a:cs typeface="Calibri" panose="020F0502020204030204" pitchFamily="34" charset="0"/>
              </a:rPr>
              <a:t>Powerpoint</a:t>
            </a:r>
            <a:r>
              <a:rPr lang="de-DE" sz="1000" dirty="0" smtClean="0">
                <a:latin typeface="Calibri" panose="020F0502020204030204" pitchFamily="34" charset="0"/>
                <a:cs typeface="Calibri" panose="020F0502020204030204" pitchFamily="34" charset="0"/>
              </a:rPr>
              <a:t>-Präsentation </a:t>
            </a:r>
            <a:r>
              <a:rPr lang="de-DE" sz="1000" smtClean="0">
                <a:latin typeface="Calibri" panose="020F0502020204030204" pitchFamily="34" charset="0"/>
                <a:cs typeface="Calibri" panose="020F0502020204030204" pitchFamily="34" charset="0"/>
              </a:rPr>
              <a:t>(</a:t>
            </a:r>
            <a:r>
              <a:rPr lang="de-DE" sz="1000" smtClean="0">
                <a:latin typeface="Calibri" panose="020F0502020204030204" pitchFamily="34" charset="0"/>
                <a:cs typeface="Calibri" panose="020F0502020204030204" pitchFamily="34" charset="0"/>
              </a:rPr>
              <a:t>Titel, </a:t>
            </a:r>
            <a:r>
              <a:rPr lang="de-DE" sz="1000" dirty="0" smtClean="0">
                <a:latin typeface="Calibri" panose="020F0502020204030204" pitchFamily="34" charset="0"/>
                <a:cs typeface="Calibri" panose="020F0502020204030204" pitchFamily="34" charset="0"/>
              </a:rPr>
              <a:t>Untertitel, Text, Logo, etc. – Abweichungen sind gekennzeichnet) </a:t>
            </a:r>
            <a:r>
              <a:rPr lang="de-DE" sz="1000" dirty="0">
                <a:latin typeface="Calibri" panose="020F0502020204030204" pitchFamily="34" charset="0"/>
                <a:cs typeface="Calibri" panose="020F0502020204030204" pitchFamily="34" charset="0"/>
              </a:rPr>
              <a:t>steht unter der Lizenz </a:t>
            </a:r>
            <a:r>
              <a:rPr lang="de-DE" sz="1000" u="sng" dirty="0">
                <a:latin typeface="Calibri" panose="020F0502020204030204" pitchFamily="34" charset="0"/>
                <a:cs typeface="Calibri" panose="020F0502020204030204" pitchFamily="34" charset="0"/>
                <a:hlinkClick r:id="rId5"/>
              </a:rPr>
              <a:t>CC BY-SA 4.0</a:t>
            </a:r>
            <a:r>
              <a:rPr lang="de-DE" sz="1000" dirty="0">
                <a:latin typeface="Calibri" panose="020F0502020204030204" pitchFamily="34" charset="0"/>
                <a:cs typeface="Calibri" panose="020F0502020204030204" pitchFamily="34" charset="0"/>
              </a:rPr>
              <a:t> und kann unter deren Bedingungen kostenlos und frei verwendet, verändert und weitergegeben werden. Urheber im Sinne der Lizenz ist die </a:t>
            </a:r>
            <a:r>
              <a:rPr lang="de-DE" sz="1000" u="sng" dirty="0">
                <a:latin typeface="Calibri" panose="020F0502020204030204" pitchFamily="34" charset="0"/>
                <a:cs typeface="Calibri" panose="020F0502020204030204" pitchFamily="34" charset="0"/>
                <a:hlinkClick r:id="rId6"/>
              </a:rPr>
              <a:t>QUA-LiS NRW</a:t>
            </a:r>
            <a:r>
              <a:rPr lang="de-DE" sz="1000" dirty="0">
                <a:latin typeface="Calibri" panose="020F0502020204030204" pitchFamily="34" charset="0"/>
                <a:cs typeface="Calibri" panose="020F0502020204030204" pitchFamily="34" charset="0"/>
              </a:rPr>
              <a:t>. </a:t>
            </a:r>
          </a:p>
        </p:txBody>
      </p:sp>
      <p:pic>
        <p:nvPicPr>
          <p:cNvPr id="9" name="Grafik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24328" y="6518823"/>
            <a:ext cx="874732" cy="30604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67544" y="1412776"/>
            <a:ext cx="8229240" cy="4464496"/>
          </a:xfrm>
        </p:spPr>
        <p:txBody>
          <a:bodyPr anchor="t"/>
          <a:lstStyle/>
          <a:p>
            <a:pPr marL="355600" algn="ctr">
              <a:spcAft>
                <a:spcPts val="1200"/>
              </a:spcAft>
            </a:pPr>
            <a:r>
              <a:rPr lang="de-DE" sz="2400" b="1" kern="1200" dirty="0">
                <a:solidFill>
                  <a:schemeClr val="tx1"/>
                </a:solidFill>
                <a:latin typeface="Calibri" pitchFamily="34" charset="0"/>
              </a:rPr>
              <a:t>Mehrtägige Fortbildung → Netzwerkarbeit</a:t>
            </a:r>
          </a:p>
          <a:p>
            <a:pPr marL="723900" indent="-368300" algn="l"/>
            <a:endParaRPr lang="de-DE" sz="2000" kern="1200" dirty="0">
              <a:solidFill>
                <a:schemeClr val="tx1"/>
              </a:solidFill>
              <a:latin typeface="Calibri" pitchFamily="34" charset="0"/>
            </a:endParaRPr>
          </a:p>
          <a:p>
            <a:pPr marL="723900" indent="-368300" algn="l"/>
            <a:endParaRPr lang="de-DE" b="1" kern="1200" dirty="0">
              <a:solidFill>
                <a:schemeClr val="tx1"/>
              </a:solidFill>
            </a:endParaRPr>
          </a:p>
          <a:p>
            <a:pPr marL="723900" indent="-368300" algn="l"/>
            <a:endParaRPr lang="de-DE" b="1" kern="1200" dirty="0">
              <a:solidFill>
                <a:schemeClr val="tx1"/>
              </a:solidFill>
            </a:endParaRPr>
          </a:p>
        </p:txBody>
      </p:sp>
      <p:sp>
        <p:nvSpPr>
          <p:cNvPr id="4" name="Rechteck 3"/>
          <p:cNvSpPr/>
          <p:nvPr/>
        </p:nvSpPr>
        <p:spPr>
          <a:xfrm>
            <a:off x="1043608" y="1032991"/>
            <a:ext cx="7056784" cy="369332"/>
          </a:xfrm>
          <a:prstGeom prst="rect">
            <a:avLst/>
          </a:prstGeom>
        </p:spPr>
        <p:txBody>
          <a:bodyPr wrap="square">
            <a:spAutoFit/>
          </a:bodyPr>
          <a:lstStyle/>
          <a:p>
            <a:pPr algn="ctr"/>
            <a:r>
              <a:rPr lang="de-DE" dirty="0">
                <a:latin typeface="Calibri" pitchFamily="34" charset="0"/>
                <a:cs typeface="Calibri" pitchFamily="34" charset="0"/>
              </a:rPr>
              <a:t>Die Lernleiter Atombau – Fortbildungskonzepte</a:t>
            </a:r>
            <a:endParaRPr lang="de-DE" dirty="0"/>
          </a:p>
        </p:txBody>
      </p:sp>
      <p:sp>
        <p:nvSpPr>
          <p:cNvPr id="8" name="Rechteck 7">
            <a:extLst>
              <a:ext uri="{FF2B5EF4-FFF2-40B4-BE49-F238E27FC236}">
                <a16:creationId xmlns:a16="http://schemas.microsoft.com/office/drawing/2014/main" id="{48676802-7EF8-4B02-BD91-EA3E4A220E6C}"/>
              </a:ext>
            </a:extLst>
          </p:cNvPr>
          <p:cNvSpPr/>
          <p:nvPr/>
        </p:nvSpPr>
        <p:spPr bwMode="auto">
          <a:xfrm>
            <a:off x="452492" y="1892166"/>
            <a:ext cx="8158163" cy="671664"/>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solidFill>
                  <a:schemeClr val="tx1"/>
                </a:solidFill>
                <a:latin typeface="Calibri" panose="020F0502020204030204" pitchFamily="34" charset="0"/>
                <a:cs typeface="Calibri" panose="020F0502020204030204" pitchFamily="34" charset="0"/>
              </a:rPr>
              <a:t>Entwicklung – Erprobung – Evaluation </a:t>
            </a:r>
            <a:r>
              <a:rPr lang="de-DE" sz="2000" dirty="0" smtClean="0">
                <a:solidFill>
                  <a:schemeClr val="tx1"/>
                </a:solidFill>
                <a:latin typeface="Calibri" panose="020F0502020204030204" pitchFamily="34" charset="0"/>
                <a:cs typeface="Calibri" panose="020F0502020204030204" pitchFamily="34" charset="0"/>
              </a:rPr>
              <a:t> einer </a:t>
            </a:r>
            <a:r>
              <a:rPr lang="de-DE" sz="2000" dirty="0">
                <a:solidFill>
                  <a:schemeClr val="tx1"/>
                </a:solidFill>
                <a:latin typeface="Calibri" panose="020F0502020204030204" pitchFamily="34" charset="0"/>
                <a:cs typeface="Calibri" panose="020F0502020204030204" pitchFamily="34" charset="0"/>
              </a:rPr>
              <a:t>eigenen Lernleiter</a:t>
            </a:r>
          </a:p>
        </p:txBody>
      </p:sp>
      <p:pic>
        <p:nvPicPr>
          <p:cNvPr id="24" name="Grafik 23">
            <a:extLst>
              <a:ext uri="{FF2B5EF4-FFF2-40B4-BE49-F238E27FC236}">
                <a16:creationId xmlns:a16="http://schemas.microsoft.com/office/drawing/2014/main" id="{01AF4C03-26F9-4C74-9ECA-5332452A8E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93" y="2896737"/>
            <a:ext cx="2838846" cy="619211"/>
          </a:xfrm>
          <a:prstGeom prst="rect">
            <a:avLst/>
          </a:prstGeom>
        </p:spPr>
      </p:pic>
      <p:sp>
        <p:nvSpPr>
          <p:cNvPr id="39" name="Pfeil: nach rechts 38">
            <a:extLst>
              <a:ext uri="{FF2B5EF4-FFF2-40B4-BE49-F238E27FC236}">
                <a16:creationId xmlns:a16="http://schemas.microsoft.com/office/drawing/2014/main" id="{5F442AF2-22CF-4C35-948A-2338096A3D43}"/>
              </a:ext>
            </a:extLst>
          </p:cNvPr>
          <p:cNvSpPr/>
          <p:nvPr/>
        </p:nvSpPr>
        <p:spPr>
          <a:xfrm>
            <a:off x="3721027" y="2349886"/>
            <a:ext cx="4354624" cy="2238882"/>
          </a:xfrm>
          <a:prstGeom prst="rightArrow">
            <a:avLst/>
          </a:prstGeom>
          <a:solidFill>
            <a:schemeClr val="accent5">
              <a:lumMod val="60000"/>
              <a:lumOff val="4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0" name="Freihandform: Form 39">
            <a:extLst>
              <a:ext uri="{FF2B5EF4-FFF2-40B4-BE49-F238E27FC236}">
                <a16:creationId xmlns:a16="http://schemas.microsoft.com/office/drawing/2014/main" id="{B0A74D65-7CCF-450F-8EC0-EBB9E3B5811D}"/>
              </a:ext>
            </a:extLst>
          </p:cNvPr>
          <p:cNvSpPr/>
          <p:nvPr/>
        </p:nvSpPr>
        <p:spPr>
          <a:xfrm>
            <a:off x="3410990" y="3021550"/>
            <a:ext cx="1485895" cy="895552"/>
          </a:xfrm>
          <a:custGeom>
            <a:avLst/>
            <a:gdLst>
              <a:gd name="connsiteX0" fmla="*/ 0 w 1009349"/>
              <a:gd name="connsiteY0" fmla="*/ 115215 h 691276"/>
              <a:gd name="connsiteX1" fmla="*/ 115215 w 1009349"/>
              <a:gd name="connsiteY1" fmla="*/ 0 h 691276"/>
              <a:gd name="connsiteX2" fmla="*/ 894134 w 1009349"/>
              <a:gd name="connsiteY2" fmla="*/ 0 h 691276"/>
              <a:gd name="connsiteX3" fmla="*/ 1009349 w 1009349"/>
              <a:gd name="connsiteY3" fmla="*/ 115215 h 691276"/>
              <a:gd name="connsiteX4" fmla="*/ 1009349 w 1009349"/>
              <a:gd name="connsiteY4" fmla="*/ 576061 h 691276"/>
              <a:gd name="connsiteX5" fmla="*/ 894134 w 1009349"/>
              <a:gd name="connsiteY5" fmla="*/ 691276 h 691276"/>
              <a:gd name="connsiteX6" fmla="*/ 115215 w 1009349"/>
              <a:gd name="connsiteY6" fmla="*/ 691276 h 691276"/>
              <a:gd name="connsiteX7" fmla="*/ 0 w 1009349"/>
              <a:gd name="connsiteY7" fmla="*/ 576061 h 691276"/>
              <a:gd name="connsiteX8" fmla="*/ 0 w 1009349"/>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349" h="691276">
                <a:moveTo>
                  <a:pt x="0" y="115215"/>
                </a:moveTo>
                <a:cubicBezTo>
                  <a:pt x="0" y="51584"/>
                  <a:pt x="51584" y="0"/>
                  <a:pt x="115215" y="0"/>
                </a:cubicBezTo>
                <a:lnTo>
                  <a:pt x="894134" y="0"/>
                </a:lnTo>
                <a:cubicBezTo>
                  <a:pt x="957765" y="0"/>
                  <a:pt x="1009349" y="51584"/>
                  <a:pt x="1009349" y="115215"/>
                </a:cubicBezTo>
                <a:lnTo>
                  <a:pt x="1009349" y="576061"/>
                </a:lnTo>
                <a:cubicBezTo>
                  <a:pt x="1009349" y="639692"/>
                  <a:pt x="957765" y="691276"/>
                  <a:pt x="894134"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9465" tIns="79465" rIns="79465" bIns="79465" numCol="1" spcCol="1270" anchor="b" anchorCtr="0">
            <a:noAutofit/>
          </a:bodyPr>
          <a:lstStyle/>
          <a:p>
            <a:pPr marL="0" lvl="0" indent="0" algn="ctr" defTabSz="533400">
              <a:lnSpc>
                <a:spcPct val="90000"/>
              </a:lnSpc>
              <a:spcBef>
                <a:spcPct val="0"/>
              </a:spcBef>
              <a:spcAft>
                <a:spcPct val="35000"/>
              </a:spcAft>
              <a:buNone/>
            </a:pPr>
            <a:endParaRPr lang="de-DE" sz="1200" kern="1200" dirty="0">
              <a:solidFill>
                <a:schemeClr val="tx1"/>
              </a:solidFill>
            </a:endParaRPr>
          </a:p>
          <a:p>
            <a:pPr marL="0" lvl="0" indent="0" algn="ctr" defTabSz="533400">
              <a:lnSpc>
                <a:spcPct val="90000"/>
              </a:lnSpc>
              <a:spcBef>
                <a:spcPct val="0"/>
              </a:spcBef>
              <a:spcAft>
                <a:spcPct val="35000"/>
              </a:spcAft>
              <a:buNone/>
            </a:pPr>
            <a:endParaRPr lang="de-DE" sz="1200" kern="1200" dirty="0">
              <a:solidFill>
                <a:schemeClr val="tx1"/>
              </a:solidFill>
            </a:endParaRPr>
          </a:p>
          <a:p>
            <a:pPr marL="0" lvl="0" indent="0" algn="ctr" defTabSz="533400">
              <a:lnSpc>
                <a:spcPct val="90000"/>
              </a:lnSpc>
              <a:spcBef>
                <a:spcPct val="0"/>
              </a:spcBef>
              <a:spcAft>
                <a:spcPct val="35000"/>
              </a:spcAft>
              <a:buNone/>
            </a:pPr>
            <a:r>
              <a:rPr lang="de-DE" kern="1200" dirty="0">
                <a:solidFill>
                  <a:schemeClr val="tx1"/>
                </a:solidFill>
                <a:latin typeface="Calibri" panose="020F0502020204030204" pitchFamily="34" charset="0"/>
                <a:cs typeface="Calibri" panose="020F0502020204030204" pitchFamily="34" charset="0"/>
              </a:rPr>
              <a:t>Modul 1</a:t>
            </a:r>
          </a:p>
        </p:txBody>
      </p:sp>
      <p:sp>
        <p:nvSpPr>
          <p:cNvPr id="41" name="Freihandform: Form 40">
            <a:extLst>
              <a:ext uri="{FF2B5EF4-FFF2-40B4-BE49-F238E27FC236}">
                <a16:creationId xmlns:a16="http://schemas.microsoft.com/office/drawing/2014/main" id="{C924F456-9A4F-4986-8C4A-B17E301273A5}"/>
              </a:ext>
            </a:extLst>
          </p:cNvPr>
          <p:cNvSpPr/>
          <p:nvPr/>
        </p:nvSpPr>
        <p:spPr>
          <a:xfrm>
            <a:off x="5113016" y="3021550"/>
            <a:ext cx="1717398" cy="895552"/>
          </a:xfrm>
          <a:custGeom>
            <a:avLst/>
            <a:gdLst>
              <a:gd name="connsiteX0" fmla="*/ 0 w 1166606"/>
              <a:gd name="connsiteY0" fmla="*/ 115215 h 691276"/>
              <a:gd name="connsiteX1" fmla="*/ 115215 w 1166606"/>
              <a:gd name="connsiteY1" fmla="*/ 0 h 691276"/>
              <a:gd name="connsiteX2" fmla="*/ 1051391 w 1166606"/>
              <a:gd name="connsiteY2" fmla="*/ 0 h 691276"/>
              <a:gd name="connsiteX3" fmla="*/ 1166606 w 1166606"/>
              <a:gd name="connsiteY3" fmla="*/ 115215 h 691276"/>
              <a:gd name="connsiteX4" fmla="*/ 1166606 w 1166606"/>
              <a:gd name="connsiteY4" fmla="*/ 576061 h 691276"/>
              <a:gd name="connsiteX5" fmla="*/ 1051391 w 1166606"/>
              <a:gd name="connsiteY5" fmla="*/ 691276 h 691276"/>
              <a:gd name="connsiteX6" fmla="*/ 115215 w 1166606"/>
              <a:gd name="connsiteY6" fmla="*/ 691276 h 691276"/>
              <a:gd name="connsiteX7" fmla="*/ 0 w 1166606"/>
              <a:gd name="connsiteY7" fmla="*/ 576061 h 691276"/>
              <a:gd name="connsiteX8" fmla="*/ 0 w 1166606"/>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6606" h="691276">
                <a:moveTo>
                  <a:pt x="0" y="115215"/>
                </a:moveTo>
                <a:cubicBezTo>
                  <a:pt x="0" y="51584"/>
                  <a:pt x="51584" y="0"/>
                  <a:pt x="115215" y="0"/>
                </a:cubicBezTo>
                <a:lnTo>
                  <a:pt x="1051391" y="0"/>
                </a:lnTo>
                <a:cubicBezTo>
                  <a:pt x="1115022" y="0"/>
                  <a:pt x="1166606" y="51584"/>
                  <a:pt x="1166606" y="115215"/>
                </a:cubicBezTo>
                <a:lnTo>
                  <a:pt x="1166606" y="576061"/>
                </a:lnTo>
                <a:cubicBezTo>
                  <a:pt x="1166606" y="639692"/>
                  <a:pt x="1115022" y="691276"/>
                  <a:pt x="1051391"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4705" tIns="94705" rIns="94705" bIns="94705" numCol="1" spcCol="1270" anchor="b" anchorCtr="0">
            <a:noAutofit/>
          </a:bodyPr>
          <a:lstStyle/>
          <a:p>
            <a:pPr marL="0" lvl="0" indent="0" algn="ctr" defTabSz="711200">
              <a:lnSpc>
                <a:spcPct val="90000"/>
              </a:lnSpc>
              <a:spcBef>
                <a:spcPct val="0"/>
              </a:spcBef>
              <a:spcAft>
                <a:spcPct val="35000"/>
              </a:spcAft>
              <a:buNone/>
            </a:pPr>
            <a:endParaRPr lang="de-DE" sz="1600" kern="1200" dirty="0">
              <a:solidFill>
                <a:schemeClr val="tx1"/>
              </a:solidFill>
              <a:latin typeface="Calibri" panose="020F0502020204030204" pitchFamily="34" charset="0"/>
              <a:ea typeface="DejaVu Sans"/>
              <a:cs typeface="Calibri" panose="020F0502020204030204" pitchFamily="34" charset="0"/>
            </a:endParaRPr>
          </a:p>
          <a:p>
            <a:pPr marL="0" lvl="0" indent="0" algn="ctr" defTabSz="711200">
              <a:lnSpc>
                <a:spcPct val="90000"/>
              </a:lnSpc>
              <a:spcBef>
                <a:spcPct val="0"/>
              </a:spcBef>
              <a:spcAft>
                <a:spcPct val="35000"/>
              </a:spcAft>
              <a:buNone/>
            </a:pPr>
            <a:r>
              <a:rPr lang="de-DE" kern="1200" dirty="0">
                <a:solidFill>
                  <a:schemeClr val="tx1"/>
                </a:solidFill>
                <a:latin typeface="Calibri" panose="020F0502020204030204" pitchFamily="34" charset="0"/>
                <a:ea typeface="DejaVu Sans"/>
                <a:cs typeface="Calibri" panose="020F0502020204030204" pitchFamily="34" charset="0"/>
              </a:rPr>
              <a:t>Anwendung 1</a:t>
            </a:r>
          </a:p>
        </p:txBody>
      </p:sp>
      <p:sp>
        <p:nvSpPr>
          <p:cNvPr id="42" name="Freihandform: Form 41">
            <a:extLst>
              <a:ext uri="{FF2B5EF4-FFF2-40B4-BE49-F238E27FC236}">
                <a16:creationId xmlns:a16="http://schemas.microsoft.com/office/drawing/2014/main" id="{E04402D7-2E8C-4B35-987C-70C2FBE83FAC}"/>
              </a:ext>
            </a:extLst>
          </p:cNvPr>
          <p:cNvSpPr/>
          <p:nvPr/>
        </p:nvSpPr>
        <p:spPr>
          <a:xfrm>
            <a:off x="7046544" y="3021550"/>
            <a:ext cx="1485895" cy="895552"/>
          </a:xfrm>
          <a:custGeom>
            <a:avLst/>
            <a:gdLst>
              <a:gd name="connsiteX0" fmla="*/ 0 w 1009349"/>
              <a:gd name="connsiteY0" fmla="*/ 115215 h 691276"/>
              <a:gd name="connsiteX1" fmla="*/ 115215 w 1009349"/>
              <a:gd name="connsiteY1" fmla="*/ 0 h 691276"/>
              <a:gd name="connsiteX2" fmla="*/ 894134 w 1009349"/>
              <a:gd name="connsiteY2" fmla="*/ 0 h 691276"/>
              <a:gd name="connsiteX3" fmla="*/ 1009349 w 1009349"/>
              <a:gd name="connsiteY3" fmla="*/ 115215 h 691276"/>
              <a:gd name="connsiteX4" fmla="*/ 1009349 w 1009349"/>
              <a:gd name="connsiteY4" fmla="*/ 576061 h 691276"/>
              <a:gd name="connsiteX5" fmla="*/ 894134 w 1009349"/>
              <a:gd name="connsiteY5" fmla="*/ 691276 h 691276"/>
              <a:gd name="connsiteX6" fmla="*/ 115215 w 1009349"/>
              <a:gd name="connsiteY6" fmla="*/ 691276 h 691276"/>
              <a:gd name="connsiteX7" fmla="*/ 0 w 1009349"/>
              <a:gd name="connsiteY7" fmla="*/ 576061 h 691276"/>
              <a:gd name="connsiteX8" fmla="*/ 0 w 1009349"/>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349" h="691276">
                <a:moveTo>
                  <a:pt x="0" y="115215"/>
                </a:moveTo>
                <a:cubicBezTo>
                  <a:pt x="0" y="51584"/>
                  <a:pt x="51584" y="0"/>
                  <a:pt x="115215" y="0"/>
                </a:cubicBezTo>
                <a:lnTo>
                  <a:pt x="894134" y="0"/>
                </a:lnTo>
                <a:cubicBezTo>
                  <a:pt x="957765" y="0"/>
                  <a:pt x="1009349" y="51584"/>
                  <a:pt x="1009349" y="115215"/>
                </a:cubicBezTo>
                <a:lnTo>
                  <a:pt x="1009349" y="576061"/>
                </a:lnTo>
                <a:cubicBezTo>
                  <a:pt x="1009349" y="639692"/>
                  <a:pt x="957765" y="691276"/>
                  <a:pt x="894134"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9465" tIns="79465" rIns="79465" bIns="79465" numCol="1" spcCol="1270" anchor="b" anchorCtr="0">
            <a:noAutofit/>
          </a:bodyPr>
          <a:lstStyle/>
          <a:p>
            <a:pPr marL="0" lvl="0" indent="0" algn="ctr" defTabSz="533400">
              <a:lnSpc>
                <a:spcPct val="90000"/>
              </a:lnSpc>
              <a:spcBef>
                <a:spcPct val="0"/>
              </a:spcBef>
              <a:spcAft>
                <a:spcPct val="35000"/>
              </a:spcAft>
              <a:buNone/>
            </a:pPr>
            <a:r>
              <a:rPr lang="de-DE" kern="1200" dirty="0" smtClean="0">
                <a:solidFill>
                  <a:schemeClr val="tx1"/>
                </a:solidFill>
                <a:latin typeface="Calibri" panose="020F0502020204030204" pitchFamily="34" charset="0"/>
                <a:cs typeface="Calibri" panose="020F0502020204030204" pitchFamily="34" charset="0"/>
              </a:rPr>
              <a:t>Reflexion </a:t>
            </a:r>
            <a:r>
              <a:rPr lang="de-DE" kern="1200" dirty="0">
                <a:solidFill>
                  <a:schemeClr val="tx1"/>
                </a:solidFill>
                <a:latin typeface="Calibri" panose="020F0502020204030204" pitchFamily="34" charset="0"/>
                <a:cs typeface="Calibri" panose="020F0502020204030204" pitchFamily="34" charset="0"/>
              </a:rPr>
              <a:t>1</a:t>
            </a:r>
          </a:p>
        </p:txBody>
      </p:sp>
      <p:pic>
        <p:nvPicPr>
          <p:cNvPr id="32" name="Grafik 31">
            <a:extLst>
              <a:ext uri="{FF2B5EF4-FFF2-40B4-BE49-F238E27FC236}">
                <a16:creationId xmlns:a16="http://schemas.microsoft.com/office/drawing/2014/main" id="{AE52DE87-A68C-4EE8-8FA9-1C0CBA81FB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9630" y="3093871"/>
            <a:ext cx="789443" cy="382056"/>
          </a:xfrm>
          <a:prstGeom prst="rect">
            <a:avLst/>
          </a:prstGeom>
        </p:spPr>
      </p:pic>
      <p:pic>
        <p:nvPicPr>
          <p:cNvPr id="34" name="Grafik 33">
            <a:extLst>
              <a:ext uri="{FF2B5EF4-FFF2-40B4-BE49-F238E27FC236}">
                <a16:creationId xmlns:a16="http://schemas.microsoft.com/office/drawing/2014/main" id="{05D865FD-4531-40B8-B0ED-D3304A0B15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0404" y="3109013"/>
            <a:ext cx="522622" cy="361642"/>
          </a:xfrm>
          <a:prstGeom prst="rect">
            <a:avLst/>
          </a:prstGeom>
        </p:spPr>
      </p:pic>
      <p:pic>
        <p:nvPicPr>
          <p:cNvPr id="36" name="Grafik 35" descr="Ein Bild, das Zeichnung enthält.&#10;&#10;Automatisch generierte Beschreibung">
            <a:extLst>
              <a:ext uri="{FF2B5EF4-FFF2-40B4-BE49-F238E27FC236}">
                <a16:creationId xmlns:a16="http://schemas.microsoft.com/office/drawing/2014/main" id="{A3A7262D-CFA7-41E9-99AC-9FD32A2271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56950" y="3093871"/>
            <a:ext cx="700874" cy="391630"/>
          </a:xfrm>
          <a:prstGeom prst="rect">
            <a:avLst/>
          </a:prstGeom>
        </p:spPr>
      </p:pic>
      <p:sp>
        <p:nvSpPr>
          <p:cNvPr id="37" name="Textfeld 36">
            <a:extLst>
              <a:ext uri="{FF2B5EF4-FFF2-40B4-BE49-F238E27FC236}">
                <a16:creationId xmlns:a16="http://schemas.microsoft.com/office/drawing/2014/main" id="{CF01F1FC-80AC-438A-8E09-B1E073A4B82C}"/>
              </a:ext>
            </a:extLst>
          </p:cNvPr>
          <p:cNvSpPr txBox="1"/>
          <p:nvPr/>
        </p:nvSpPr>
        <p:spPr>
          <a:xfrm>
            <a:off x="503082" y="4773221"/>
            <a:ext cx="8158163" cy="1092607"/>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endParaRPr lang="de-DE" sz="2000" dirty="0" smtClean="0">
              <a:latin typeface="Calibri" panose="020F0502020204030204" pitchFamily="34" charset="0"/>
              <a:cs typeface="Calibri" panose="020F0502020204030204" pitchFamily="34" charset="0"/>
            </a:endParaRPr>
          </a:p>
          <a:p>
            <a:pPr marL="342900" indent="-342900">
              <a:spcAft>
                <a:spcPts val="600"/>
              </a:spcAft>
              <a:buFont typeface="Wingdings" panose="05000000000000000000" pitchFamily="2" charset="2"/>
              <a:buChar char="Ø"/>
            </a:pPr>
            <a:r>
              <a:rPr lang="de-DE" sz="2000" dirty="0" smtClean="0">
                <a:latin typeface="Calibri" panose="020F0502020204030204" pitchFamily="34" charset="0"/>
                <a:cs typeface="Calibri" panose="020F0502020204030204" pitchFamily="34" charset="0"/>
              </a:rPr>
              <a:t>Adaption </a:t>
            </a:r>
            <a:r>
              <a:rPr lang="de-DE" sz="2000" dirty="0">
                <a:latin typeface="Calibri" panose="020F0502020204030204" pitchFamily="34" charset="0"/>
                <a:cs typeface="Calibri" panose="020F0502020204030204" pitchFamily="34" charset="0"/>
              </a:rPr>
              <a:t>von eigenem </a:t>
            </a:r>
            <a:r>
              <a:rPr lang="de-DE" sz="2000" dirty="0" smtClean="0">
                <a:latin typeface="Calibri" panose="020F0502020204030204" pitchFamily="34" charset="0"/>
                <a:cs typeface="Calibri" panose="020F0502020204030204" pitchFamily="34" charset="0"/>
              </a:rPr>
              <a:t>Unterrichtsmaterial </a:t>
            </a:r>
            <a:r>
              <a:rPr lang="de-DE" sz="2000" dirty="0">
                <a:latin typeface="Calibri" panose="020F0502020204030204" pitchFamily="34" charset="0"/>
                <a:cs typeface="Calibri" panose="020F0502020204030204" pitchFamily="34" charset="0"/>
              </a:rPr>
              <a:t>mithilfe des Unterstützungsmaterials zur Entwicklung einer eigenen Lernleiter</a:t>
            </a:r>
          </a:p>
        </p:txBody>
      </p:sp>
      <mc:AlternateContent xmlns:mc="http://schemas.openxmlformats.org/markup-compatibility/2006">
        <mc:Choice xmlns:pslz="http://schemas.microsoft.com/office/powerpoint/2016/slidezoom" xmlns="" Requires="pslz">
          <p:graphicFrame>
            <p:nvGraphicFramePr>
              <p:cNvPr id="44" name="Folienzoom 43">
                <a:extLst>
                  <a:ext uri="{FF2B5EF4-FFF2-40B4-BE49-F238E27FC236}">
                    <a16:creationId xmlns:a16="http://schemas.microsoft.com/office/drawing/2014/main" id="{D2801C69-2C36-46D1-B4E0-596333CBA0E4}"/>
                  </a:ext>
                </a:extLst>
              </p:cNvPr>
              <p:cNvGraphicFramePr>
                <a:graphicFrameLocks noChangeAspect="1"/>
              </p:cNvGraphicFramePr>
              <p:nvPr>
                <p:extLst>
                  <p:ext uri="{D42A27DB-BD31-4B8C-83A1-F6EECF244321}">
                    <p14:modId xmlns:p14="http://schemas.microsoft.com/office/powerpoint/2010/main" val="791865575"/>
                  </p:ext>
                </p:extLst>
              </p:nvPr>
            </p:nvGraphicFramePr>
            <p:xfrm>
              <a:off x="3769630" y="4034882"/>
              <a:ext cx="931091" cy="698318"/>
            </p:xfrm>
            <a:graphic>
              <a:graphicData uri="http://schemas.microsoft.com/office/powerpoint/2016/slidezoom">
                <pslz:sldZm>
                  <pslz:sldZmObj sldId="329" cId="3319322765">
                    <pslz:zmPr id="{8348C419-0EDD-49D2-AA48-8E3C75BE2709}" returnToParent="0" transitionDur="1000">
                      <p166:blipFill xmlns:p166="http://schemas.microsoft.com/office/powerpoint/2016/6/main">
                        <a:blip r:embed="rId7"/>
                        <a:stretch>
                          <a:fillRect/>
                        </a:stretch>
                      </p166:blipFill>
                      <p166:spPr xmlns:p166="http://schemas.microsoft.com/office/powerpoint/2016/6/main">
                        <a:xfrm>
                          <a:off x="0" y="0"/>
                          <a:ext cx="931091" cy="698318"/>
                        </a:xfrm>
                        <a:prstGeom prst="rect">
                          <a:avLst/>
                        </a:prstGeom>
                        <a:ln w="3175">
                          <a:solidFill>
                            <a:prstClr val="ltGray"/>
                          </a:solidFill>
                        </a:ln>
                      </p166:spPr>
                    </pslz:zmPr>
                  </pslz:sldZmObj>
                </pslz:sldZm>
              </a:graphicData>
            </a:graphic>
          </p:graphicFrame>
        </mc:Choice>
        <mc:Fallback>
          <p:pic>
            <p:nvPicPr>
              <p:cNvPr id="44" name="Folienzoom 43">
                <a:extLst>
                  <a:ext uri="{FF2B5EF4-FFF2-40B4-BE49-F238E27FC236}">
                    <a16:creationId xmlns:a16="http://schemas.microsoft.com/office/drawing/2014/main" id="{D2801C69-2C36-46D1-B4E0-596333CBA0E4}"/>
                  </a:ext>
                </a:extLst>
              </p:cNvPr>
              <p:cNvPicPr>
                <a:picLocks noGrp="1" noRot="1" noChangeAspect="1" noMove="1" noResize="1" noEditPoints="1" noAdjustHandles="1" noChangeArrowheads="1" noChangeShapeType="1"/>
              </p:cNvPicPr>
              <p:nvPr/>
            </p:nvPicPr>
            <p:blipFill>
              <a:blip r:embed="rId8"/>
              <a:stretch>
                <a:fillRect/>
              </a:stretch>
            </p:blipFill>
            <p:spPr>
              <a:xfrm>
                <a:off x="3769630" y="4034882"/>
                <a:ext cx="931091" cy="698318"/>
              </a:xfrm>
              <a:prstGeom prst="rect">
                <a:avLst/>
              </a:prstGeom>
              <a:ln w="3175">
                <a:solidFill>
                  <a:prstClr val="ltGray"/>
                </a:solidFill>
              </a:ln>
            </p:spPr>
          </p:pic>
        </mc:Fallback>
      </mc:AlternateContent>
      <p:sp>
        <p:nvSpPr>
          <p:cNvPr id="15" name="Rechteck 14"/>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422955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0" grpId="0" animBg="1"/>
      <p:bldP spid="41" grpId="0" animBg="1"/>
      <p:bldP spid="42" grpId="0" animBg="1"/>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67544" y="1412776"/>
            <a:ext cx="8229240" cy="4464496"/>
          </a:xfrm>
        </p:spPr>
        <p:txBody>
          <a:bodyPr anchor="t"/>
          <a:lstStyle/>
          <a:p>
            <a:pPr marL="355600" algn="ctr">
              <a:spcAft>
                <a:spcPts val="1200"/>
              </a:spcAft>
            </a:pPr>
            <a:r>
              <a:rPr lang="de-DE" sz="2400" b="1" kern="1200" dirty="0">
                <a:solidFill>
                  <a:schemeClr val="tx1"/>
                </a:solidFill>
                <a:latin typeface="Calibri" pitchFamily="34" charset="0"/>
              </a:rPr>
              <a:t>Mehrtägige Fortbildung → Netzwerkarbeit</a:t>
            </a:r>
          </a:p>
          <a:p>
            <a:pPr marL="723900" indent="-368300" algn="l"/>
            <a:endParaRPr lang="de-DE" sz="2000" kern="1200" dirty="0">
              <a:solidFill>
                <a:schemeClr val="tx1"/>
              </a:solidFill>
              <a:latin typeface="Calibri" pitchFamily="34" charset="0"/>
            </a:endParaRPr>
          </a:p>
          <a:p>
            <a:pPr marL="723900" indent="-368300" algn="l"/>
            <a:endParaRPr lang="de-DE" b="1" kern="1200" dirty="0">
              <a:solidFill>
                <a:schemeClr val="tx1"/>
              </a:solidFill>
            </a:endParaRPr>
          </a:p>
          <a:p>
            <a:pPr marL="723900" indent="-368300" algn="l"/>
            <a:endParaRPr lang="de-DE" b="1" kern="1200" dirty="0">
              <a:solidFill>
                <a:schemeClr val="tx1"/>
              </a:solidFill>
            </a:endParaRPr>
          </a:p>
        </p:txBody>
      </p:sp>
      <p:sp>
        <p:nvSpPr>
          <p:cNvPr id="4" name="Rechteck 3"/>
          <p:cNvSpPr/>
          <p:nvPr/>
        </p:nvSpPr>
        <p:spPr>
          <a:xfrm>
            <a:off x="1043608" y="1032991"/>
            <a:ext cx="7056784" cy="369332"/>
          </a:xfrm>
          <a:prstGeom prst="rect">
            <a:avLst/>
          </a:prstGeom>
        </p:spPr>
        <p:txBody>
          <a:bodyPr wrap="square">
            <a:spAutoFit/>
          </a:bodyPr>
          <a:lstStyle/>
          <a:p>
            <a:pPr algn="ctr"/>
            <a:r>
              <a:rPr lang="de-DE" dirty="0">
                <a:latin typeface="Calibri" pitchFamily="34" charset="0"/>
                <a:cs typeface="Calibri" pitchFamily="34" charset="0"/>
              </a:rPr>
              <a:t>Die Lernleiter Atombau – Fortbildungskonzepte</a:t>
            </a:r>
            <a:endParaRPr lang="de-DE" dirty="0"/>
          </a:p>
        </p:txBody>
      </p:sp>
      <p:sp>
        <p:nvSpPr>
          <p:cNvPr id="8" name="Rechteck 7">
            <a:extLst>
              <a:ext uri="{FF2B5EF4-FFF2-40B4-BE49-F238E27FC236}">
                <a16:creationId xmlns:a16="http://schemas.microsoft.com/office/drawing/2014/main" id="{48676802-7EF8-4B02-BD91-EA3E4A220E6C}"/>
              </a:ext>
            </a:extLst>
          </p:cNvPr>
          <p:cNvSpPr/>
          <p:nvPr/>
        </p:nvSpPr>
        <p:spPr bwMode="auto">
          <a:xfrm>
            <a:off x="452492" y="1958255"/>
            <a:ext cx="8158163" cy="310978"/>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solidFill>
                  <a:schemeClr val="tx1"/>
                </a:solidFill>
                <a:latin typeface="Calibri" panose="020F0502020204030204" pitchFamily="34" charset="0"/>
                <a:cs typeface="Calibri" panose="020F0502020204030204" pitchFamily="34" charset="0"/>
              </a:rPr>
              <a:t>Entwicklung – Erprobung – Evaluation einer eigenen Lernleiter</a:t>
            </a:r>
          </a:p>
        </p:txBody>
      </p:sp>
      <p:pic>
        <p:nvPicPr>
          <p:cNvPr id="32" name="Grafik 31">
            <a:extLst>
              <a:ext uri="{FF2B5EF4-FFF2-40B4-BE49-F238E27FC236}">
                <a16:creationId xmlns:a16="http://schemas.microsoft.com/office/drawing/2014/main" id="{AE52DE87-A68C-4EE8-8FA9-1C0CBA81FB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2711815"/>
            <a:ext cx="1296143" cy="645178"/>
          </a:xfrm>
          <a:prstGeom prst="rect">
            <a:avLst/>
          </a:prstGeom>
        </p:spPr>
      </p:pic>
      <p:sp>
        <p:nvSpPr>
          <p:cNvPr id="37" name="Textfeld 36">
            <a:extLst>
              <a:ext uri="{FF2B5EF4-FFF2-40B4-BE49-F238E27FC236}">
                <a16:creationId xmlns:a16="http://schemas.microsoft.com/office/drawing/2014/main" id="{CF01F1FC-80AC-438A-8E09-B1E073A4B82C}"/>
              </a:ext>
            </a:extLst>
          </p:cNvPr>
          <p:cNvSpPr txBox="1"/>
          <p:nvPr/>
        </p:nvSpPr>
        <p:spPr>
          <a:xfrm>
            <a:off x="683568" y="3933056"/>
            <a:ext cx="8086155" cy="1092607"/>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endParaRPr lang="de-DE" sz="2000" dirty="0" smtClean="0">
              <a:latin typeface="Calibri" panose="020F0502020204030204" pitchFamily="34" charset="0"/>
              <a:cs typeface="Calibri" panose="020F0502020204030204" pitchFamily="34" charset="0"/>
            </a:endParaRPr>
          </a:p>
          <a:p>
            <a:pPr marL="342900" indent="-342900">
              <a:spcAft>
                <a:spcPts val="600"/>
              </a:spcAft>
              <a:buFont typeface="Wingdings" panose="05000000000000000000" pitchFamily="2" charset="2"/>
              <a:buChar char="Ø"/>
            </a:pPr>
            <a:r>
              <a:rPr lang="de-DE" sz="2000" dirty="0" smtClean="0">
                <a:latin typeface="Calibri" panose="020F0502020204030204" pitchFamily="34" charset="0"/>
                <a:cs typeface="Calibri" panose="020F0502020204030204" pitchFamily="34" charset="0"/>
              </a:rPr>
              <a:t>Unterstützung </a:t>
            </a:r>
            <a:r>
              <a:rPr lang="de-DE" sz="2000" dirty="0">
                <a:latin typeface="Calibri" panose="020F0502020204030204" pitchFamily="34" charset="0"/>
                <a:cs typeface="Calibri" panose="020F0502020204030204" pitchFamily="34" charset="0"/>
              </a:rPr>
              <a:t>durch neue fachdidaktische Forschungsergebnisse zu den einzelnen Modulen</a:t>
            </a:r>
          </a:p>
        </p:txBody>
      </p:sp>
      <p:sp>
        <p:nvSpPr>
          <p:cNvPr id="5" name="Rechteck: abgerundete Ecken 4">
            <a:extLst>
              <a:ext uri="{FF2B5EF4-FFF2-40B4-BE49-F238E27FC236}">
                <a16:creationId xmlns:a16="http://schemas.microsoft.com/office/drawing/2014/main" id="{84522D5A-9A89-4FA5-A1B1-D78A481CCD4E}"/>
              </a:ext>
            </a:extLst>
          </p:cNvPr>
          <p:cNvSpPr/>
          <p:nvPr/>
        </p:nvSpPr>
        <p:spPr>
          <a:xfrm>
            <a:off x="1115616" y="2636912"/>
            <a:ext cx="2160240" cy="1224136"/>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8A611AA3-E6E3-46BE-8E0B-3B58995AC15E}"/>
              </a:ext>
            </a:extLst>
          </p:cNvPr>
          <p:cNvSpPr txBox="1"/>
          <p:nvPr/>
        </p:nvSpPr>
        <p:spPr>
          <a:xfrm>
            <a:off x="1331640" y="3356993"/>
            <a:ext cx="1800200" cy="367679"/>
          </a:xfrm>
          <a:prstGeom prst="rect">
            <a:avLst/>
          </a:prstGeom>
          <a:noFill/>
        </p:spPr>
        <p:txBody>
          <a:bodyPr wrap="square" rtlCol="0" anchor="b">
            <a:spAutoFit/>
          </a:bodyPr>
          <a:lstStyle/>
          <a:p>
            <a:pPr algn="ctr"/>
            <a:r>
              <a:rPr lang="de-DE" dirty="0">
                <a:latin typeface="Calibri" panose="020F0502020204030204" pitchFamily="34" charset="0"/>
                <a:cs typeface="Calibri" panose="020F0502020204030204" pitchFamily="34" charset="0"/>
              </a:rPr>
              <a:t>Modul 1</a:t>
            </a:r>
          </a:p>
        </p:txBody>
      </p:sp>
      <p:sp>
        <p:nvSpPr>
          <p:cNvPr id="9" name="Rechteck 8"/>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2558222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67544" y="1412776"/>
            <a:ext cx="8229240" cy="4464496"/>
          </a:xfrm>
        </p:spPr>
        <p:txBody>
          <a:bodyPr anchor="t"/>
          <a:lstStyle/>
          <a:p>
            <a:pPr marL="355600" algn="ctr">
              <a:spcAft>
                <a:spcPts val="1200"/>
              </a:spcAft>
            </a:pPr>
            <a:r>
              <a:rPr lang="de-DE" sz="2400" b="1" kern="1200" dirty="0">
                <a:solidFill>
                  <a:schemeClr val="tx1"/>
                </a:solidFill>
                <a:latin typeface="Calibri" pitchFamily="34" charset="0"/>
              </a:rPr>
              <a:t>Mehrtägige Fortbildung → Netzwerkarbeit</a:t>
            </a:r>
          </a:p>
          <a:p>
            <a:pPr marL="723900" indent="-368300" algn="l"/>
            <a:endParaRPr lang="de-DE" sz="2000" kern="1200" dirty="0">
              <a:solidFill>
                <a:schemeClr val="tx1"/>
              </a:solidFill>
              <a:latin typeface="Calibri" pitchFamily="34" charset="0"/>
            </a:endParaRPr>
          </a:p>
          <a:p>
            <a:pPr marL="723900" indent="-368300" algn="l"/>
            <a:endParaRPr lang="de-DE" b="1" kern="1200" dirty="0">
              <a:solidFill>
                <a:schemeClr val="tx1"/>
              </a:solidFill>
            </a:endParaRPr>
          </a:p>
          <a:p>
            <a:pPr marL="723900" indent="-368300" algn="l"/>
            <a:endParaRPr lang="de-DE" b="1" kern="1200" dirty="0">
              <a:solidFill>
                <a:schemeClr val="tx1"/>
              </a:solidFill>
            </a:endParaRPr>
          </a:p>
        </p:txBody>
      </p:sp>
      <p:sp>
        <p:nvSpPr>
          <p:cNvPr id="4" name="Rechteck 3"/>
          <p:cNvSpPr/>
          <p:nvPr/>
        </p:nvSpPr>
        <p:spPr>
          <a:xfrm>
            <a:off x="1043608" y="1032991"/>
            <a:ext cx="7056784" cy="369332"/>
          </a:xfrm>
          <a:prstGeom prst="rect">
            <a:avLst/>
          </a:prstGeom>
        </p:spPr>
        <p:txBody>
          <a:bodyPr wrap="square">
            <a:spAutoFit/>
          </a:bodyPr>
          <a:lstStyle/>
          <a:p>
            <a:pPr algn="ctr"/>
            <a:r>
              <a:rPr lang="de-DE" dirty="0">
                <a:latin typeface="Calibri" pitchFamily="34" charset="0"/>
                <a:cs typeface="Calibri" pitchFamily="34" charset="0"/>
              </a:rPr>
              <a:t>Die Lernleiter Atombau – Fortbildungskonzepte</a:t>
            </a:r>
            <a:endParaRPr lang="de-DE" dirty="0"/>
          </a:p>
        </p:txBody>
      </p:sp>
      <p:sp>
        <p:nvSpPr>
          <p:cNvPr id="8" name="Rechteck 7">
            <a:extLst>
              <a:ext uri="{FF2B5EF4-FFF2-40B4-BE49-F238E27FC236}">
                <a16:creationId xmlns:a16="http://schemas.microsoft.com/office/drawing/2014/main" id="{48676802-7EF8-4B02-BD91-EA3E4A220E6C}"/>
              </a:ext>
            </a:extLst>
          </p:cNvPr>
          <p:cNvSpPr/>
          <p:nvPr/>
        </p:nvSpPr>
        <p:spPr bwMode="auto">
          <a:xfrm>
            <a:off x="452492" y="1892166"/>
            <a:ext cx="8158163" cy="671664"/>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solidFill>
                  <a:schemeClr val="tx1"/>
                </a:solidFill>
                <a:latin typeface="Calibri" panose="020F0502020204030204" pitchFamily="34" charset="0"/>
                <a:cs typeface="Calibri" panose="020F0502020204030204" pitchFamily="34" charset="0"/>
              </a:rPr>
              <a:t>Entwicklung – Erprobung – Evaluation </a:t>
            </a:r>
            <a:r>
              <a:rPr lang="de-DE" sz="2000" dirty="0" smtClean="0">
                <a:solidFill>
                  <a:schemeClr val="tx1"/>
                </a:solidFill>
                <a:latin typeface="Calibri" panose="020F0502020204030204" pitchFamily="34" charset="0"/>
                <a:cs typeface="Calibri" panose="020F0502020204030204" pitchFamily="34" charset="0"/>
              </a:rPr>
              <a:t>einer </a:t>
            </a:r>
            <a:r>
              <a:rPr lang="de-DE" sz="2000" dirty="0">
                <a:solidFill>
                  <a:schemeClr val="tx1"/>
                </a:solidFill>
                <a:latin typeface="Calibri" panose="020F0502020204030204" pitchFamily="34" charset="0"/>
                <a:cs typeface="Calibri" panose="020F0502020204030204" pitchFamily="34" charset="0"/>
              </a:rPr>
              <a:t>eigenen Lernleiter</a:t>
            </a:r>
          </a:p>
        </p:txBody>
      </p:sp>
      <p:pic>
        <p:nvPicPr>
          <p:cNvPr id="24" name="Grafik 23">
            <a:extLst>
              <a:ext uri="{FF2B5EF4-FFF2-40B4-BE49-F238E27FC236}">
                <a16:creationId xmlns:a16="http://schemas.microsoft.com/office/drawing/2014/main" id="{01AF4C03-26F9-4C74-9ECA-5332452A8E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93" y="2896737"/>
            <a:ext cx="2838846" cy="619211"/>
          </a:xfrm>
          <a:prstGeom prst="rect">
            <a:avLst/>
          </a:prstGeom>
        </p:spPr>
      </p:pic>
      <p:sp>
        <p:nvSpPr>
          <p:cNvPr id="39" name="Pfeil: nach rechts 38">
            <a:extLst>
              <a:ext uri="{FF2B5EF4-FFF2-40B4-BE49-F238E27FC236}">
                <a16:creationId xmlns:a16="http://schemas.microsoft.com/office/drawing/2014/main" id="{5F442AF2-22CF-4C35-948A-2338096A3D43}"/>
              </a:ext>
            </a:extLst>
          </p:cNvPr>
          <p:cNvSpPr/>
          <p:nvPr/>
        </p:nvSpPr>
        <p:spPr>
          <a:xfrm>
            <a:off x="3721027" y="2349886"/>
            <a:ext cx="4354624" cy="2238882"/>
          </a:xfrm>
          <a:prstGeom prst="rightArrow">
            <a:avLst/>
          </a:prstGeom>
          <a:solidFill>
            <a:schemeClr val="accent5">
              <a:lumMod val="60000"/>
              <a:lumOff val="4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0" name="Freihandform: Form 39">
            <a:extLst>
              <a:ext uri="{FF2B5EF4-FFF2-40B4-BE49-F238E27FC236}">
                <a16:creationId xmlns:a16="http://schemas.microsoft.com/office/drawing/2014/main" id="{B0A74D65-7CCF-450F-8EC0-EBB9E3B5811D}"/>
              </a:ext>
            </a:extLst>
          </p:cNvPr>
          <p:cNvSpPr/>
          <p:nvPr/>
        </p:nvSpPr>
        <p:spPr>
          <a:xfrm>
            <a:off x="3410990" y="3021550"/>
            <a:ext cx="1485895" cy="895552"/>
          </a:xfrm>
          <a:custGeom>
            <a:avLst/>
            <a:gdLst>
              <a:gd name="connsiteX0" fmla="*/ 0 w 1009349"/>
              <a:gd name="connsiteY0" fmla="*/ 115215 h 691276"/>
              <a:gd name="connsiteX1" fmla="*/ 115215 w 1009349"/>
              <a:gd name="connsiteY1" fmla="*/ 0 h 691276"/>
              <a:gd name="connsiteX2" fmla="*/ 894134 w 1009349"/>
              <a:gd name="connsiteY2" fmla="*/ 0 h 691276"/>
              <a:gd name="connsiteX3" fmla="*/ 1009349 w 1009349"/>
              <a:gd name="connsiteY3" fmla="*/ 115215 h 691276"/>
              <a:gd name="connsiteX4" fmla="*/ 1009349 w 1009349"/>
              <a:gd name="connsiteY4" fmla="*/ 576061 h 691276"/>
              <a:gd name="connsiteX5" fmla="*/ 894134 w 1009349"/>
              <a:gd name="connsiteY5" fmla="*/ 691276 h 691276"/>
              <a:gd name="connsiteX6" fmla="*/ 115215 w 1009349"/>
              <a:gd name="connsiteY6" fmla="*/ 691276 h 691276"/>
              <a:gd name="connsiteX7" fmla="*/ 0 w 1009349"/>
              <a:gd name="connsiteY7" fmla="*/ 576061 h 691276"/>
              <a:gd name="connsiteX8" fmla="*/ 0 w 1009349"/>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349" h="691276">
                <a:moveTo>
                  <a:pt x="0" y="115215"/>
                </a:moveTo>
                <a:cubicBezTo>
                  <a:pt x="0" y="51584"/>
                  <a:pt x="51584" y="0"/>
                  <a:pt x="115215" y="0"/>
                </a:cubicBezTo>
                <a:lnTo>
                  <a:pt x="894134" y="0"/>
                </a:lnTo>
                <a:cubicBezTo>
                  <a:pt x="957765" y="0"/>
                  <a:pt x="1009349" y="51584"/>
                  <a:pt x="1009349" y="115215"/>
                </a:cubicBezTo>
                <a:lnTo>
                  <a:pt x="1009349" y="576061"/>
                </a:lnTo>
                <a:cubicBezTo>
                  <a:pt x="1009349" y="639692"/>
                  <a:pt x="957765" y="691276"/>
                  <a:pt x="894134"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9465" tIns="79465" rIns="79465" bIns="79465" numCol="1" spcCol="1270" anchor="b" anchorCtr="0">
            <a:noAutofit/>
          </a:bodyPr>
          <a:lstStyle/>
          <a:p>
            <a:pPr marL="0" lvl="0" indent="0" algn="ctr" defTabSz="533400">
              <a:lnSpc>
                <a:spcPct val="90000"/>
              </a:lnSpc>
              <a:spcBef>
                <a:spcPct val="0"/>
              </a:spcBef>
              <a:spcAft>
                <a:spcPct val="35000"/>
              </a:spcAft>
              <a:buNone/>
            </a:pPr>
            <a:endParaRPr lang="de-DE" sz="1200" kern="1200" dirty="0">
              <a:solidFill>
                <a:schemeClr val="tx1"/>
              </a:solidFill>
            </a:endParaRPr>
          </a:p>
          <a:p>
            <a:pPr marL="0" lvl="0" indent="0" algn="ctr" defTabSz="533400">
              <a:lnSpc>
                <a:spcPct val="90000"/>
              </a:lnSpc>
              <a:spcBef>
                <a:spcPct val="0"/>
              </a:spcBef>
              <a:spcAft>
                <a:spcPct val="35000"/>
              </a:spcAft>
              <a:buNone/>
            </a:pPr>
            <a:endParaRPr lang="de-DE" sz="1200" kern="1200" dirty="0">
              <a:solidFill>
                <a:schemeClr val="tx1"/>
              </a:solidFill>
            </a:endParaRPr>
          </a:p>
          <a:p>
            <a:pPr marL="0" lvl="0" indent="0" algn="ctr" defTabSz="533400">
              <a:lnSpc>
                <a:spcPct val="90000"/>
              </a:lnSpc>
              <a:spcBef>
                <a:spcPct val="0"/>
              </a:spcBef>
              <a:spcAft>
                <a:spcPct val="35000"/>
              </a:spcAft>
              <a:buNone/>
            </a:pPr>
            <a:r>
              <a:rPr lang="de-DE" kern="1200" dirty="0">
                <a:solidFill>
                  <a:schemeClr val="tx1"/>
                </a:solidFill>
                <a:latin typeface="Calibri" panose="020F0502020204030204" pitchFamily="34" charset="0"/>
                <a:cs typeface="Calibri" panose="020F0502020204030204" pitchFamily="34" charset="0"/>
              </a:rPr>
              <a:t>Modul 1</a:t>
            </a:r>
          </a:p>
        </p:txBody>
      </p:sp>
      <p:sp>
        <p:nvSpPr>
          <p:cNvPr id="41" name="Freihandform: Form 40">
            <a:extLst>
              <a:ext uri="{FF2B5EF4-FFF2-40B4-BE49-F238E27FC236}">
                <a16:creationId xmlns:a16="http://schemas.microsoft.com/office/drawing/2014/main" id="{C924F456-9A4F-4986-8C4A-B17E301273A5}"/>
              </a:ext>
            </a:extLst>
          </p:cNvPr>
          <p:cNvSpPr/>
          <p:nvPr/>
        </p:nvSpPr>
        <p:spPr>
          <a:xfrm>
            <a:off x="5113016" y="3021550"/>
            <a:ext cx="1717398" cy="895552"/>
          </a:xfrm>
          <a:custGeom>
            <a:avLst/>
            <a:gdLst>
              <a:gd name="connsiteX0" fmla="*/ 0 w 1166606"/>
              <a:gd name="connsiteY0" fmla="*/ 115215 h 691276"/>
              <a:gd name="connsiteX1" fmla="*/ 115215 w 1166606"/>
              <a:gd name="connsiteY1" fmla="*/ 0 h 691276"/>
              <a:gd name="connsiteX2" fmla="*/ 1051391 w 1166606"/>
              <a:gd name="connsiteY2" fmla="*/ 0 h 691276"/>
              <a:gd name="connsiteX3" fmla="*/ 1166606 w 1166606"/>
              <a:gd name="connsiteY3" fmla="*/ 115215 h 691276"/>
              <a:gd name="connsiteX4" fmla="*/ 1166606 w 1166606"/>
              <a:gd name="connsiteY4" fmla="*/ 576061 h 691276"/>
              <a:gd name="connsiteX5" fmla="*/ 1051391 w 1166606"/>
              <a:gd name="connsiteY5" fmla="*/ 691276 h 691276"/>
              <a:gd name="connsiteX6" fmla="*/ 115215 w 1166606"/>
              <a:gd name="connsiteY6" fmla="*/ 691276 h 691276"/>
              <a:gd name="connsiteX7" fmla="*/ 0 w 1166606"/>
              <a:gd name="connsiteY7" fmla="*/ 576061 h 691276"/>
              <a:gd name="connsiteX8" fmla="*/ 0 w 1166606"/>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6606" h="691276">
                <a:moveTo>
                  <a:pt x="0" y="115215"/>
                </a:moveTo>
                <a:cubicBezTo>
                  <a:pt x="0" y="51584"/>
                  <a:pt x="51584" y="0"/>
                  <a:pt x="115215" y="0"/>
                </a:cubicBezTo>
                <a:lnTo>
                  <a:pt x="1051391" y="0"/>
                </a:lnTo>
                <a:cubicBezTo>
                  <a:pt x="1115022" y="0"/>
                  <a:pt x="1166606" y="51584"/>
                  <a:pt x="1166606" y="115215"/>
                </a:cubicBezTo>
                <a:lnTo>
                  <a:pt x="1166606" y="576061"/>
                </a:lnTo>
                <a:cubicBezTo>
                  <a:pt x="1166606" y="639692"/>
                  <a:pt x="1115022" y="691276"/>
                  <a:pt x="1051391"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4705" tIns="94705" rIns="94705" bIns="94705" numCol="1" spcCol="1270" anchor="b" anchorCtr="0">
            <a:noAutofit/>
          </a:bodyPr>
          <a:lstStyle/>
          <a:p>
            <a:pPr marL="0" lvl="0" indent="0" algn="ctr" defTabSz="711200">
              <a:lnSpc>
                <a:spcPct val="90000"/>
              </a:lnSpc>
              <a:spcBef>
                <a:spcPct val="0"/>
              </a:spcBef>
              <a:spcAft>
                <a:spcPct val="35000"/>
              </a:spcAft>
              <a:buNone/>
            </a:pPr>
            <a:endParaRPr lang="de-DE" sz="1600" kern="1200" dirty="0">
              <a:solidFill>
                <a:schemeClr val="tx1"/>
              </a:solidFill>
              <a:latin typeface="Arial"/>
              <a:ea typeface="DejaVu Sans"/>
              <a:cs typeface="DejaVu Sans"/>
            </a:endParaRPr>
          </a:p>
          <a:p>
            <a:pPr marL="0" lvl="0" indent="0" algn="ctr" defTabSz="711200">
              <a:lnSpc>
                <a:spcPct val="90000"/>
              </a:lnSpc>
              <a:spcBef>
                <a:spcPct val="0"/>
              </a:spcBef>
              <a:spcAft>
                <a:spcPct val="35000"/>
              </a:spcAft>
              <a:buNone/>
            </a:pPr>
            <a:r>
              <a:rPr lang="de-DE" kern="1200" dirty="0">
                <a:solidFill>
                  <a:schemeClr val="tx1"/>
                </a:solidFill>
                <a:latin typeface="Calibri" panose="020F0502020204030204" pitchFamily="34" charset="0"/>
                <a:ea typeface="DejaVu Sans"/>
                <a:cs typeface="Calibri" panose="020F0502020204030204" pitchFamily="34" charset="0"/>
              </a:rPr>
              <a:t>Anwendung 1</a:t>
            </a:r>
          </a:p>
        </p:txBody>
      </p:sp>
      <p:sp>
        <p:nvSpPr>
          <p:cNvPr id="42" name="Freihandform: Form 41">
            <a:extLst>
              <a:ext uri="{FF2B5EF4-FFF2-40B4-BE49-F238E27FC236}">
                <a16:creationId xmlns:a16="http://schemas.microsoft.com/office/drawing/2014/main" id="{E04402D7-2E8C-4B35-987C-70C2FBE83FAC}"/>
              </a:ext>
            </a:extLst>
          </p:cNvPr>
          <p:cNvSpPr/>
          <p:nvPr/>
        </p:nvSpPr>
        <p:spPr>
          <a:xfrm>
            <a:off x="7046544" y="3021550"/>
            <a:ext cx="1485895" cy="895552"/>
          </a:xfrm>
          <a:custGeom>
            <a:avLst/>
            <a:gdLst>
              <a:gd name="connsiteX0" fmla="*/ 0 w 1009349"/>
              <a:gd name="connsiteY0" fmla="*/ 115215 h 691276"/>
              <a:gd name="connsiteX1" fmla="*/ 115215 w 1009349"/>
              <a:gd name="connsiteY1" fmla="*/ 0 h 691276"/>
              <a:gd name="connsiteX2" fmla="*/ 894134 w 1009349"/>
              <a:gd name="connsiteY2" fmla="*/ 0 h 691276"/>
              <a:gd name="connsiteX3" fmla="*/ 1009349 w 1009349"/>
              <a:gd name="connsiteY3" fmla="*/ 115215 h 691276"/>
              <a:gd name="connsiteX4" fmla="*/ 1009349 w 1009349"/>
              <a:gd name="connsiteY4" fmla="*/ 576061 h 691276"/>
              <a:gd name="connsiteX5" fmla="*/ 894134 w 1009349"/>
              <a:gd name="connsiteY5" fmla="*/ 691276 h 691276"/>
              <a:gd name="connsiteX6" fmla="*/ 115215 w 1009349"/>
              <a:gd name="connsiteY6" fmla="*/ 691276 h 691276"/>
              <a:gd name="connsiteX7" fmla="*/ 0 w 1009349"/>
              <a:gd name="connsiteY7" fmla="*/ 576061 h 691276"/>
              <a:gd name="connsiteX8" fmla="*/ 0 w 1009349"/>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349" h="691276">
                <a:moveTo>
                  <a:pt x="0" y="115215"/>
                </a:moveTo>
                <a:cubicBezTo>
                  <a:pt x="0" y="51584"/>
                  <a:pt x="51584" y="0"/>
                  <a:pt x="115215" y="0"/>
                </a:cubicBezTo>
                <a:lnTo>
                  <a:pt x="894134" y="0"/>
                </a:lnTo>
                <a:cubicBezTo>
                  <a:pt x="957765" y="0"/>
                  <a:pt x="1009349" y="51584"/>
                  <a:pt x="1009349" y="115215"/>
                </a:cubicBezTo>
                <a:lnTo>
                  <a:pt x="1009349" y="576061"/>
                </a:lnTo>
                <a:cubicBezTo>
                  <a:pt x="1009349" y="639692"/>
                  <a:pt x="957765" y="691276"/>
                  <a:pt x="894134"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9465" tIns="79465" rIns="79465" bIns="79465" numCol="1" spcCol="1270" anchor="b" anchorCtr="0">
            <a:noAutofit/>
          </a:bodyPr>
          <a:lstStyle/>
          <a:p>
            <a:pPr marL="0" lvl="0" indent="0" algn="ctr" defTabSz="533400">
              <a:lnSpc>
                <a:spcPct val="90000"/>
              </a:lnSpc>
              <a:spcBef>
                <a:spcPct val="0"/>
              </a:spcBef>
              <a:spcAft>
                <a:spcPct val="35000"/>
              </a:spcAft>
              <a:buNone/>
            </a:pPr>
            <a:r>
              <a:rPr lang="de-DE" kern="1200" dirty="0" smtClean="0">
                <a:solidFill>
                  <a:schemeClr val="tx1"/>
                </a:solidFill>
                <a:latin typeface="Calibri" panose="020F0502020204030204" pitchFamily="34" charset="0"/>
                <a:cs typeface="Calibri" panose="020F0502020204030204" pitchFamily="34" charset="0"/>
              </a:rPr>
              <a:t>Reflexion </a:t>
            </a:r>
            <a:r>
              <a:rPr lang="de-DE" kern="1200" dirty="0">
                <a:solidFill>
                  <a:schemeClr val="tx1"/>
                </a:solidFill>
                <a:latin typeface="Calibri" panose="020F0502020204030204" pitchFamily="34" charset="0"/>
                <a:cs typeface="Calibri" panose="020F0502020204030204" pitchFamily="34" charset="0"/>
              </a:rPr>
              <a:t>1</a:t>
            </a:r>
          </a:p>
        </p:txBody>
      </p:sp>
      <p:pic>
        <p:nvPicPr>
          <p:cNvPr id="32" name="Grafik 31">
            <a:extLst>
              <a:ext uri="{FF2B5EF4-FFF2-40B4-BE49-F238E27FC236}">
                <a16:creationId xmlns:a16="http://schemas.microsoft.com/office/drawing/2014/main" id="{AE52DE87-A68C-4EE8-8FA9-1C0CBA81FB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9630" y="3093871"/>
            <a:ext cx="789443" cy="382056"/>
          </a:xfrm>
          <a:prstGeom prst="rect">
            <a:avLst/>
          </a:prstGeom>
        </p:spPr>
      </p:pic>
      <p:pic>
        <p:nvPicPr>
          <p:cNvPr id="34" name="Grafik 33">
            <a:extLst>
              <a:ext uri="{FF2B5EF4-FFF2-40B4-BE49-F238E27FC236}">
                <a16:creationId xmlns:a16="http://schemas.microsoft.com/office/drawing/2014/main" id="{05D865FD-4531-40B8-B0ED-D3304A0B15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0404" y="3109013"/>
            <a:ext cx="522622" cy="361642"/>
          </a:xfrm>
          <a:prstGeom prst="rect">
            <a:avLst/>
          </a:prstGeom>
        </p:spPr>
      </p:pic>
      <p:pic>
        <p:nvPicPr>
          <p:cNvPr id="36" name="Grafik 35" descr="Ein Bild, das Zeichnung enthält.&#10;&#10;Automatisch generierte Beschreibung">
            <a:extLst>
              <a:ext uri="{FF2B5EF4-FFF2-40B4-BE49-F238E27FC236}">
                <a16:creationId xmlns:a16="http://schemas.microsoft.com/office/drawing/2014/main" id="{A3A7262D-CFA7-41E9-99AC-9FD32A2271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56950" y="3093871"/>
            <a:ext cx="700874" cy="391630"/>
          </a:xfrm>
          <a:prstGeom prst="rect">
            <a:avLst/>
          </a:prstGeom>
        </p:spPr>
      </p:pic>
      <p:sp>
        <p:nvSpPr>
          <p:cNvPr id="37" name="Textfeld 36">
            <a:extLst>
              <a:ext uri="{FF2B5EF4-FFF2-40B4-BE49-F238E27FC236}">
                <a16:creationId xmlns:a16="http://schemas.microsoft.com/office/drawing/2014/main" id="{CF01F1FC-80AC-438A-8E09-B1E073A4B82C}"/>
              </a:ext>
            </a:extLst>
          </p:cNvPr>
          <p:cNvSpPr txBox="1"/>
          <p:nvPr/>
        </p:nvSpPr>
        <p:spPr>
          <a:xfrm>
            <a:off x="518293" y="4776075"/>
            <a:ext cx="8158163" cy="1061829"/>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endParaRPr lang="de-DE" dirty="0" smtClean="0">
              <a:latin typeface="Calibri" panose="020F0502020204030204" pitchFamily="34" charset="0"/>
              <a:cs typeface="Calibri" panose="020F0502020204030204" pitchFamily="34" charset="0"/>
            </a:endParaRPr>
          </a:p>
          <a:p>
            <a:pPr marL="342900" indent="-342900">
              <a:spcAft>
                <a:spcPts val="600"/>
              </a:spcAft>
              <a:buFont typeface="Wingdings" panose="05000000000000000000" pitchFamily="2" charset="2"/>
              <a:buChar char="Ø"/>
            </a:pPr>
            <a:r>
              <a:rPr lang="de-DE" sz="2000" dirty="0" smtClean="0">
                <a:latin typeface="Calibri" panose="020F0502020204030204" pitchFamily="34" charset="0"/>
                <a:cs typeface="Calibri" panose="020F0502020204030204" pitchFamily="34" charset="0"/>
              </a:rPr>
              <a:t>Adaption </a:t>
            </a:r>
            <a:r>
              <a:rPr lang="de-DE" sz="2000" dirty="0">
                <a:latin typeface="Calibri" panose="020F0502020204030204" pitchFamily="34" charset="0"/>
                <a:cs typeface="Calibri" panose="020F0502020204030204" pitchFamily="34" charset="0"/>
              </a:rPr>
              <a:t>von eigenem </a:t>
            </a:r>
            <a:r>
              <a:rPr lang="de-DE" sz="2000" dirty="0" smtClean="0">
                <a:latin typeface="Calibri" panose="020F0502020204030204" pitchFamily="34" charset="0"/>
                <a:cs typeface="Calibri" panose="020F0502020204030204" pitchFamily="34" charset="0"/>
              </a:rPr>
              <a:t>Unterrichtsmaterial </a:t>
            </a:r>
            <a:r>
              <a:rPr lang="de-DE" sz="2000" dirty="0">
                <a:latin typeface="Calibri" panose="020F0502020204030204" pitchFamily="34" charset="0"/>
                <a:cs typeface="Calibri" panose="020F0502020204030204" pitchFamily="34" charset="0"/>
              </a:rPr>
              <a:t>mithilfe des Unterstützungsmaterials zur Entwicklung einer eigenen Lernleiter</a:t>
            </a:r>
          </a:p>
        </p:txBody>
      </p:sp>
      <mc:AlternateContent xmlns:mc="http://schemas.openxmlformats.org/markup-compatibility/2006">
        <mc:Choice xmlns:pslz="http://schemas.microsoft.com/office/powerpoint/2016/slidezoom" xmlns="" Requires="pslz">
          <p:graphicFrame>
            <p:nvGraphicFramePr>
              <p:cNvPr id="5" name="Folienzoom 4">
                <a:extLst>
                  <a:ext uri="{FF2B5EF4-FFF2-40B4-BE49-F238E27FC236}">
                    <a16:creationId xmlns:a16="http://schemas.microsoft.com/office/drawing/2014/main" id="{DF45DD57-FC55-4A23-B5D0-693A6D1195FD}"/>
                  </a:ext>
                </a:extLst>
              </p:cNvPr>
              <p:cNvGraphicFramePr>
                <a:graphicFrameLocks noChangeAspect="1"/>
              </p:cNvGraphicFramePr>
              <p:nvPr>
                <p:extLst>
                  <p:ext uri="{D42A27DB-BD31-4B8C-83A1-F6EECF244321}">
                    <p14:modId xmlns:p14="http://schemas.microsoft.com/office/powerpoint/2010/main" val="4089657626"/>
                  </p:ext>
                </p:extLst>
              </p:nvPr>
            </p:nvGraphicFramePr>
            <p:xfrm>
              <a:off x="5580112" y="4026102"/>
              <a:ext cx="999964" cy="749973"/>
            </p:xfrm>
            <a:graphic>
              <a:graphicData uri="http://schemas.microsoft.com/office/powerpoint/2016/slidezoom">
                <pslz:sldZm>
                  <pslz:sldZmObj sldId="330" cId="2387105922">
                    <pslz:zmPr id="{BF4BA5D5-305C-4406-8210-7A8D008A965A}" returnToParent="0" transitionDur="1000">
                      <p166:blipFill xmlns:p166="http://schemas.microsoft.com/office/powerpoint/2016/6/main">
                        <a:blip r:embed="rId7"/>
                        <a:stretch>
                          <a:fillRect/>
                        </a:stretch>
                      </p166:blipFill>
                      <p166:spPr xmlns:p166="http://schemas.microsoft.com/office/powerpoint/2016/6/main">
                        <a:xfrm>
                          <a:off x="0" y="0"/>
                          <a:ext cx="999964" cy="749973"/>
                        </a:xfrm>
                        <a:prstGeom prst="rect">
                          <a:avLst/>
                        </a:prstGeom>
                        <a:ln w="3175">
                          <a:solidFill>
                            <a:prstClr val="ltGray"/>
                          </a:solidFill>
                        </a:ln>
                      </p166:spPr>
                    </pslz:zmPr>
                  </pslz:sldZmObj>
                </pslz:sldZm>
              </a:graphicData>
            </a:graphic>
          </p:graphicFrame>
        </mc:Choice>
        <mc:Fallback>
          <p:pic>
            <p:nvPicPr>
              <p:cNvPr id="5" name="Folienzoom 4">
                <a:extLst>
                  <a:ext uri="{FF2B5EF4-FFF2-40B4-BE49-F238E27FC236}">
                    <a16:creationId xmlns:a16="http://schemas.microsoft.com/office/drawing/2014/main" id="{DF45DD57-FC55-4A23-B5D0-693A6D1195FD}"/>
                  </a:ext>
                </a:extLst>
              </p:cNvPr>
              <p:cNvPicPr>
                <a:picLocks noGrp="1" noRot="1" noChangeAspect="1" noMove="1" noResize="1" noEditPoints="1" noAdjustHandles="1" noChangeArrowheads="1" noChangeShapeType="1"/>
              </p:cNvPicPr>
              <p:nvPr/>
            </p:nvPicPr>
            <p:blipFill>
              <a:blip r:embed="rId8"/>
              <a:stretch>
                <a:fillRect/>
              </a:stretch>
            </p:blipFill>
            <p:spPr>
              <a:xfrm>
                <a:off x="5580112" y="4026102"/>
                <a:ext cx="999964" cy="749973"/>
              </a:xfrm>
              <a:prstGeom prst="rect">
                <a:avLst/>
              </a:prstGeom>
              <a:ln w="3175">
                <a:solidFill>
                  <a:prstClr val="ltGray"/>
                </a:solidFill>
              </a:ln>
            </p:spPr>
          </p:pic>
        </mc:Fallback>
      </mc:AlternateContent>
      <p:sp>
        <p:nvSpPr>
          <p:cNvPr id="15" name="Rechteck 14"/>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372156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67544" y="1412776"/>
            <a:ext cx="8229240" cy="4464496"/>
          </a:xfrm>
        </p:spPr>
        <p:txBody>
          <a:bodyPr anchor="t"/>
          <a:lstStyle/>
          <a:p>
            <a:pPr marL="355600" algn="ctr">
              <a:spcAft>
                <a:spcPts val="1200"/>
              </a:spcAft>
            </a:pPr>
            <a:r>
              <a:rPr lang="de-DE" sz="2400" b="1" kern="1200" dirty="0">
                <a:solidFill>
                  <a:schemeClr val="tx1"/>
                </a:solidFill>
                <a:latin typeface="Calibri" pitchFamily="34" charset="0"/>
              </a:rPr>
              <a:t>Mehrtägige Fortbildung → Netzwerkarbeit</a:t>
            </a:r>
          </a:p>
          <a:p>
            <a:pPr marL="723900" indent="-368300" algn="l"/>
            <a:endParaRPr lang="de-DE" sz="2000" kern="1200" dirty="0">
              <a:solidFill>
                <a:schemeClr val="tx1"/>
              </a:solidFill>
              <a:latin typeface="Calibri" pitchFamily="34" charset="0"/>
            </a:endParaRPr>
          </a:p>
          <a:p>
            <a:pPr marL="723900" indent="-368300" algn="l"/>
            <a:endParaRPr lang="de-DE" b="1" kern="1200" dirty="0">
              <a:solidFill>
                <a:schemeClr val="tx1"/>
              </a:solidFill>
            </a:endParaRPr>
          </a:p>
          <a:p>
            <a:pPr marL="723900" indent="-368300" algn="l"/>
            <a:endParaRPr lang="de-DE" b="1" kern="1200" dirty="0">
              <a:solidFill>
                <a:schemeClr val="tx1"/>
              </a:solidFill>
            </a:endParaRPr>
          </a:p>
        </p:txBody>
      </p:sp>
      <p:sp>
        <p:nvSpPr>
          <p:cNvPr id="4" name="Rechteck 3"/>
          <p:cNvSpPr/>
          <p:nvPr/>
        </p:nvSpPr>
        <p:spPr>
          <a:xfrm>
            <a:off x="1043608" y="1032991"/>
            <a:ext cx="7056784" cy="369332"/>
          </a:xfrm>
          <a:prstGeom prst="rect">
            <a:avLst/>
          </a:prstGeom>
        </p:spPr>
        <p:txBody>
          <a:bodyPr wrap="square">
            <a:spAutoFit/>
          </a:bodyPr>
          <a:lstStyle/>
          <a:p>
            <a:pPr algn="ctr"/>
            <a:r>
              <a:rPr lang="de-DE" dirty="0">
                <a:latin typeface="Calibri" pitchFamily="34" charset="0"/>
                <a:cs typeface="Calibri" pitchFamily="34" charset="0"/>
              </a:rPr>
              <a:t>Die Lernleiter Atombau – Fortbildungskonzepte</a:t>
            </a:r>
            <a:endParaRPr lang="de-DE" dirty="0"/>
          </a:p>
        </p:txBody>
      </p:sp>
      <p:sp>
        <p:nvSpPr>
          <p:cNvPr id="8" name="Rechteck 7">
            <a:extLst>
              <a:ext uri="{FF2B5EF4-FFF2-40B4-BE49-F238E27FC236}">
                <a16:creationId xmlns:a16="http://schemas.microsoft.com/office/drawing/2014/main" id="{48676802-7EF8-4B02-BD91-EA3E4A220E6C}"/>
              </a:ext>
            </a:extLst>
          </p:cNvPr>
          <p:cNvSpPr/>
          <p:nvPr/>
        </p:nvSpPr>
        <p:spPr bwMode="auto">
          <a:xfrm>
            <a:off x="452492" y="1958255"/>
            <a:ext cx="8158163" cy="310978"/>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solidFill>
                  <a:schemeClr val="tx1"/>
                </a:solidFill>
                <a:latin typeface="Calibri" panose="020F0502020204030204" pitchFamily="34" charset="0"/>
                <a:cs typeface="Calibri" panose="020F0502020204030204" pitchFamily="34" charset="0"/>
              </a:rPr>
              <a:t>Entwicklung – Erprobung – Evaluation einer eigenen Lernleiter</a:t>
            </a:r>
          </a:p>
        </p:txBody>
      </p:sp>
      <p:pic>
        <p:nvPicPr>
          <p:cNvPr id="34" name="Grafik 33">
            <a:extLst>
              <a:ext uri="{FF2B5EF4-FFF2-40B4-BE49-F238E27FC236}">
                <a16:creationId xmlns:a16="http://schemas.microsoft.com/office/drawing/2014/main" id="{05D865FD-4531-40B8-B0ED-D3304A0B15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9286" y="2552182"/>
            <a:ext cx="873379" cy="604358"/>
          </a:xfrm>
          <a:prstGeom prst="rect">
            <a:avLst/>
          </a:prstGeom>
        </p:spPr>
      </p:pic>
      <p:sp>
        <p:nvSpPr>
          <p:cNvPr id="37" name="Textfeld 36">
            <a:extLst>
              <a:ext uri="{FF2B5EF4-FFF2-40B4-BE49-F238E27FC236}">
                <a16:creationId xmlns:a16="http://schemas.microsoft.com/office/drawing/2014/main" id="{CF01F1FC-80AC-438A-8E09-B1E073A4B82C}"/>
              </a:ext>
            </a:extLst>
          </p:cNvPr>
          <p:cNvSpPr txBox="1"/>
          <p:nvPr/>
        </p:nvSpPr>
        <p:spPr>
          <a:xfrm>
            <a:off x="452492" y="4005064"/>
            <a:ext cx="10117431" cy="1169551"/>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endParaRPr lang="de-DE" sz="2000" dirty="0" smtClean="0">
              <a:latin typeface="Calibri" panose="020F0502020204030204" pitchFamily="34" charset="0"/>
              <a:cs typeface="Calibri" panose="020F0502020204030204" pitchFamily="34" charset="0"/>
            </a:endParaRPr>
          </a:p>
          <a:p>
            <a:pPr marL="342900" indent="-342900">
              <a:spcAft>
                <a:spcPts val="600"/>
              </a:spcAft>
              <a:buFont typeface="Wingdings" panose="05000000000000000000" pitchFamily="2" charset="2"/>
              <a:buChar char="Ø"/>
            </a:pPr>
            <a:r>
              <a:rPr lang="de-DE" sz="2000" dirty="0" smtClean="0">
                <a:latin typeface="Calibri" panose="020F0502020204030204" pitchFamily="34" charset="0"/>
                <a:cs typeface="Calibri" panose="020F0502020204030204" pitchFamily="34" charset="0"/>
              </a:rPr>
              <a:t>Anwendung auf die Entwicklung der eigenen Lernleiter</a:t>
            </a:r>
          </a:p>
          <a:p>
            <a:pPr marL="342900" indent="-342900">
              <a:spcAft>
                <a:spcPts val="600"/>
              </a:spcAft>
              <a:buFont typeface="Wingdings" panose="05000000000000000000" pitchFamily="2" charset="2"/>
              <a:buChar char="Ø"/>
            </a:pPr>
            <a:r>
              <a:rPr lang="de-DE" sz="2000" dirty="0" smtClean="0">
                <a:latin typeface="Calibri" panose="020F0502020204030204" pitchFamily="34" charset="0"/>
                <a:cs typeface="Calibri" panose="020F0502020204030204" pitchFamily="34" charset="0"/>
              </a:rPr>
              <a:t>Erprobung im eigenen Unterricht</a:t>
            </a:r>
            <a:endParaRPr lang="de-DE" sz="2000" dirty="0">
              <a:latin typeface="Calibri" panose="020F0502020204030204" pitchFamily="34" charset="0"/>
              <a:cs typeface="Calibri" panose="020F0502020204030204" pitchFamily="34" charset="0"/>
            </a:endParaRPr>
          </a:p>
        </p:txBody>
      </p:sp>
      <p:sp>
        <p:nvSpPr>
          <p:cNvPr id="5" name="Rechteck: abgerundete Ecken 4">
            <a:extLst>
              <a:ext uri="{FF2B5EF4-FFF2-40B4-BE49-F238E27FC236}">
                <a16:creationId xmlns:a16="http://schemas.microsoft.com/office/drawing/2014/main" id="{84522D5A-9A89-4FA5-A1B1-D78A481CCD4E}"/>
              </a:ext>
            </a:extLst>
          </p:cNvPr>
          <p:cNvSpPr/>
          <p:nvPr/>
        </p:nvSpPr>
        <p:spPr>
          <a:xfrm>
            <a:off x="3275856" y="2500536"/>
            <a:ext cx="2160240" cy="1224136"/>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8A611AA3-E6E3-46BE-8E0B-3B58995AC15E}"/>
              </a:ext>
            </a:extLst>
          </p:cNvPr>
          <p:cNvSpPr txBox="1"/>
          <p:nvPr/>
        </p:nvSpPr>
        <p:spPr>
          <a:xfrm>
            <a:off x="3455875" y="3245160"/>
            <a:ext cx="1800200" cy="367679"/>
          </a:xfrm>
          <a:prstGeom prst="rect">
            <a:avLst/>
          </a:prstGeom>
          <a:noFill/>
        </p:spPr>
        <p:txBody>
          <a:bodyPr wrap="square" rtlCol="0" anchor="b">
            <a:spAutoFit/>
          </a:bodyPr>
          <a:lstStyle/>
          <a:p>
            <a:pPr algn="ctr"/>
            <a:r>
              <a:rPr lang="de-DE" dirty="0">
                <a:latin typeface="Calibri" panose="020F0502020204030204" pitchFamily="34" charset="0"/>
                <a:cs typeface="Calibri" panose="020F0502020204030204" pitchFamily="34" charset="0"/>
              </a:rPr>
              <a:t>Anwendung 1</a:t>
            </a:r>
          </a:p>
        </p:txBody>
      </p:sp>
      <p:sp>
        <p:nvSpPr>
          <p:cNvPr id="9" name="Rechteck 8"/>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3905599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67544" y="1412776"/>
            <a:ext cx="8229240" cy="4464496"/>
          </a:xfrm>
        </p:spPr>
        <p:txBody>
          <a:bodyPr anchor="t"/>
          <a:lstStyle/>
          <a:p>
            <a:pPr marL="355600" algn="ctr">
              <a:spcAft>
                <a:spcPts val="1200"/>
              </a:spcAft>
            </a:pPr>
            <a:r>
              <a:rPr lang="de-DE" sz="2400" b="1" kern="1200" dirty="0">
                <a:solidFill>
                  <a:schemeClr val="tx1"/>
                </a:solidFill>
                <a:latin typeface="Calibri" pitchFamily="34" charset="0"/>
              </a:rPr>
              <a:t>Mehrtägige Fortbildung → Netzwerkarbeit</a:t>
            </a:r>
          </a:p>
          <a:p>
            <a:pPr marL="723900" indent="-368300" algn="l"/>
            <a:endParaRPr lang="de-DE" sz="2000" kern="1200" dirty="0">
              <a:solidFill>
                <a:schemeClr val="tx1"/>
              </a:solidFill>
              <a:latin typeface="Calibri" pitchFamily="34" charset="0"/>
            </a:endParaRPr>
          </a:p>
          <a:p>
            <a:pPr marL="723900" indent="-368300" algn="l"/>
            <a:endParaRPr lang="de-DE" b="1" kern="1200" dirty="0">
              <a:solidFill>
                <a:schemeClr val="tx1"/>
              </a:solidFill>
            </a:endParaRPr>
          </a:p>
          <a:p>
            <a:pPr marL="723900" indent="-368300" algn="l"/>
            <a:endParaRPr lang="de-DE" b="1" kern="1200" dirty="0">
              <a:solidFill>
                <a:schemeClr val="tx1"/>
              </a:solidFill>
            </a:endParaRPr>
          </a:p>
        </p:txBody>
      </p:sp>
      <p:sp>
        <p:nvSpPr>
          <p:cNvPr id="4" name="Rechteck 3"/>
          <p:cNvSpPr/>
          <p:nvPr/>
        </p:nvSpPr>
        <p:spPr>
          <a:xfrm>
            <a:off x="1043608" y="1032991"/>
            <a:ext cx="7056784" cy="369332"/>
          </a:xfrm>
          <a:prstGeom prst="rect">
            <a:avLst/>
          </a:prstGeom>
        </p:spPr>
        <p:txBody>
          <a:bodyPr wrap="square">
            <a:spAutoFit/>
          </a:bodyPr>
          <a:lstStyle/>
          <a:p>
            <a:pPr algn="ctr"/>
            <a:r>
              <a:rPr lang="de-DE" dirty="0">
                <a:latin typeface="Calibri" pitchFamily="34" charset="0"/>
                <a:cs typeface="Calibri" pitchFamily="34" charset="0"/>
              </a:rPr>
              <a:t>Die Lernleiter Atombau – Fortbildungskonzepte</a:t>
            </a:r>
            <a:endParaRPr lang="de-DE" dirty="0"/>
          </a:p>
        </p:txBody>
      </p:sp>
      <p:sp>
        <p:nvSpPr>
          <p:cNvPr id="8" name="Rechteck 7">
            <a:extLst>
              <a:ext uri="{FF2B5EF4-FFF2-40B4-BE49-F238E27FC236}">
                <a16:creationId xmlns:a16="http://schemas.microsoft.com/office/drawing/2014/main" id="{48676802-7EF8-4B02-BD91-EA3E4A220E6C}"/>
              </a:ext>
            </a:extLst>
          </p:cNvPr>
          <p:cNvSpPr/>
          <p:nvPr/>
        </p:nvSpPr>
        <p:spPr bwMode="auto">
          <a:xfrm>
            <a:off x="452492" y="1892166"/>
            <a:ext cx="8158163" cy="671664"/>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solidFill>
                  <a:schemeClr val="tx1"/>
                </a:solidFill>
                <a:latin typeface="Calibri" panose="020F0502020204030204" pitchFamily="34" charset="0"/>
                <a:cs typeface="Calibri" panose="020F0502020204030204" pitchFamily="34" charset="0"/>
              </a:rPr>
              <a:t>Entwicklung – Erprobung – Evaluation </a:t>
            </a:r>
            <a:r>
              <a:rPr lang="de-DE" sz="2000" dirty="0" smtClean="0">
                <a:solidFill>
                  <a:schemeClr val="tx1"/>
                </a:solidFill>
                <a:latin typeface="Calibri" panose="020F0502020204030204" pitchFamily="34" charset="0"/>
                <a:cs typeface="Calibri" panose="020F0502020204030204" pitchFamily="34" charset="0"/>
              </a:rPr>
              <a:t>einer </a:t>
            </a:r>
            <a:r>
              <a:rPr lang="de-DE" sz="2000" dirty="0">
                <a:solidFill>
                  <a:schemeClr val="tx1"/>
                </a:solidFill>
                <a:latin typeface="Calibri" panose="020F0502020204030204" pitchFamily="34" charset="0"/>
                <a:cs typeface="Calibri" panose="020F0502020204030204" pitchFamily="34" charset="0"/>
              </a:rPr>
              <a:t>eigenen Lernleiter</a:t>
            </a:r>
          </a:p>
        </p:txBody>
      </p:sp>
      <p:pic>
        <p:nvPicPr>
          <p:cNvPr id="24" name="Grafik 23">
            <a:extLst>
              <a:ext uri="{FF2B5EF4-FFF2-40B4-BE49-F238E27FC236}">
                <a16:creationId xmlns:a16="http://schemas.microsoft.com/office/drawing/2014/main" id="{01AF4C03-26F9-4C74-9ECA-5332452A8E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93" y="2896737"/>
            <a:ext cx="2838846" cy="619211"/>
          </a:xfrm>
          <a:prstGeom prst="rect">
            <a:avLst/>
          </a:prstGeom>
        </p:spPr>
      </p:pic>
      <p:sp>
        <p:nvSpPr>
          <p:cNvPr id="39" name="Pfeil: nach rechts 38">
            <a:extLst>
              <a:ext uri="{FF2B5EF4-FFF2-40B4-BE49-F238E27FC236}">
                <a16:creationId xmlns:a16="http://schemas.microsoft.com/office/drawing/2014/main" id="{5F442AF2-22CF-4C35-948A-2338096A3D43}"/>
              </a:ext>
            </a:extLst>
          </p:cNvPr>
          <p:cNvSpPr/>
          <p:nvPr/>
        </p:nvSpPr>
        <p:spPr>
          <a:xfrm>
            <a:off x="3721027" y="2349886"/>
            <a:ext cx="4354624" cy="2238882"/>
          </a:xfrm>
          <a:prstGeom prst="rightArrow">
            <a:avLst/>
          </a:prstGeom>
          <a:solidFill>
            <a:schemeClr val="accent5">
              <a:lumMod val="60000"/>
              <a:lumOff val="4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0" name="Freihandform: Form 39">
            <a:extLst>
              <a:ext uri="{FF2B5EF4-FFF2-40B4-BE49-F238E27FC236}">
                <a16:creationId xmlns:a16="http://schemas.microsoft.com/office/drawing/2014/main" id="{B0A74D65-7CCF-450F-8EC0-EBB9E3B5811D}"/>
              </a:ext>
            </a:extLst>
          </p:cNvPr>
          <p:cNvSpPr/>
          <p:nvPr/>
        </p:nvSpPr>
        <p:spPr>
          <a:xfrm>
            <a:off x="3410990" y="3021550"/>
            <a:ext cx="1485895" cy="895552"/>
          </a:xfrm>
          <a:custGeom>
            <a:avLst/>
            <a:gdLst>
              <a:gd name="connsiteX0" fmla="*/ 0 w 1009349"/>
              <a:gd name="connsiteY0" fmla="*/ 115215 h 691276"/>
              <a:gd name="connsiteX1" fmla="*/ 115215 w 1009349"/>
              <a:gd name="connsiteY1" fmla="*/ 0 h 691276"/>
              <a:gd name="connsiteX2" fmla="*/ 894134 w 1009349"/>
              <a:gd name="connsiteY2" fmla="*/ 0 h 691276"/>
              <a:gd name="connsiteX3" fmla="*/ 1009349 w 1009349"/>
              <a:gd name="connsiteY3" fmla="*/ 115215 h 691276"/>
              <a:gd name="connsiteX4" fmla="*/ 1009349 w 1009349"/>
              <a:gd name="connsiteY4" fmla="*/ 576061 h 691276"/>
              <a:gd name="connsiteX5" fmla="*/ 894134 w 1009349"/>
              <a:gd name="connsiteY5" fmla="*/ 691276 h 691276"/>
              <a:gd name="connsiteX6" fmla="*/ 115215 w 1009349"/>
              <a:gd name="connsiteY6" fmla="*/ 691276 h 691276"/>
              <a:gd name="connsiteX7" fmla="*/ 0 w 1009349"/>
              <a:gd name="connsiteY7" fmla="*/ 576061 h 691276"/>
              <a:gd name="connsiteX8" fmla="*/ 0 w 1009349"/>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349" h="691276">
                <a:moveTo>
                  <a:pt x="0" y="115215"/>
                </a:moveTo>
                <a:cubicBezTo>
                  <a:pt x="0" y="51584"/>
                  <a:pt x="51584" y="0"/>
                  <a:pt x="115215" y="0"/>
                </a:cubicBezTo>
                <a:lnTo>
                  <a:pt x="894134" y="0"/>
                </a:lnTo>
                <a:cubicBezTo>
                  <a:pt x="957765" y="0"/>
                  <a:pt x="1009349" y="51584"/>
                  <a:pt x="1009349" y="115215"/>
                </a:cubicBezTo>
                <a:lnTo>
                  <a:pt x="1009349" y="576061"/>
                </a:lnTo>
                <a:cubicBezTo>
                  <a:pt x="1009349" y="639692"/>
                  <a:pt x="957765" y="691276"/>
                  <a:pt x="894134"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9465" tIns="79465" rIns="79465" bIns="79465" numCol="1" spcCol="1270" anchor="b" anchorCtr="0">
            <a:noAutofit/>
          </a:bodyPr>
          <a:lstStyle/>
          <a:p>
            <a:pPr marL="0" lvl="0" indent="0" algn="ctr" defTabSz="533400">
              <a:lnSpc>
                <a:spcPct val="90000"/>
              </a:lnSpc>
              <a:spcBef>
                <a:spcPct val="0"/>
              </a:spcBef>
              <a:spcAft>
                <a:spcPct val="35000"/>
              </a:spcAft>
              <a:buNone/>
            </a:pPr>
            <a:endParaRPr lang="de-DE" sz="1200" kern="1200" dirty="0">
              <a:solidFill>
                <a:schemeClr val="tx1"/>
              </a:solidFill>
            </a:endParaRPr>
          </a:p>
          <a:p>
            <a:pPr marL="0" lvl="0" indent="0" algn="ctr" defTabSz="533400">
              <a:lnSpc>
                <a:spcPct val="90000"/>
              </a:lnSpc>
              <a:spcBef>
                <a:spcPct val="0"/>
              </a:spcBef>
              <a:spcAft>
                <a:spcPct val="35000"/>
              </a:spcAft>
              <a:buNone/>
            </a:pPr>
            <a:endParaRPr lang="de-DE" sz="1200" kern="1200" dirty="0">
              <a:solidFill>
                <a:schemeClr val="tx1"/>
              </a:solidFill>
            </a:endParaRPr>
          </a:p>
          <a:p>
            <a:pPr marL="0" lvl="0" indent="0" algn="ctr" defTabSz="533400">
              <a:lnSpc>
                <a:spcPct val="90000"/>
              </a:lnSpc>
              <a:spcBef>
                <a:spcPct val="0"/>
              </a:spcBef>
              <a:spcAft>
                <a:spcPct val="35000"/>
              </a:spcAft>
              <a:buNone/>
            </a:pPr>
            <a:r>
              <a:rPr lang="de-DE" kern="1200" dirty="0">
                <a:solidFill>
                  <a:schemeClr val="tx1"/>
                </a:solidFill>
                <a:latin typeface="Calibri" panose="020F0502020204030204" pitchFamily="34" charset="0"/>
                <a:cs typeface="Calibri" panose="020F0502020204030204" pitchFamily="34" charset="0"/>
              </a:rPr>
              <a:t>Modul 1</a:t>
            </a:r>
          </a:p>
        </p:txBody>
      </p:sp>
      <p:sp>
        <p:nvSpPr>
          <p:cNvPr id="41" name="Freihandform: Form 40">
            <a:extLst>
              <a:ext uri="{FF2B5EF4-FFF2-40B4-BE49-F238E27FC236}">
                <a16:creationId xmlns:a16="http://schemas.microsoft.com/office/drawing/2014/main" id="{C924F456-9A4F-4986-8C4A-B17E301273A5}"/>
              </a:ext>
            </a:extLst>
          </p:cNvPr>
          <p:cNvSpPr/>
          <p:nvPr/>
        </p:nvSpPr>
        <p:spPr>
          <a:xfrm>
            <a:off x="5113016" y="3021550"/>
            <a:ext cx="1717398" cy="895552"/>
          </a:xfrm>
          <a:custGeom>
            <a:avLst/>
            <a:gdLst>
              <a:gd name="connsiteX0" fmla="*/ 0 w 1166606"/>
              <a:gd name="connsiteY0" fmla="*/ 115215 h 691276"/>
              <a:gd name="connsiteX1" fmla="*/ 115215 w 1166606"/>
              <a:gd name="connsiteY1" fmla="*/ 0 h 691276"/>
              <a:gd name="connsiteX2" fmla="*/ 1051391 w 1166606"/>
              <a:gd name="connsiteY2" fmla="*/ 0 h 691276"/>
              <a:gd name="connsiteX3" fmla="*/ 1166606 w 1166606"/>
              <a:gd name="connsiteY3" fmla="*/ 115215 h 691276"/>
              <a:gd name="connsiteX4" fmla="*/ 1166606 w 1166606"/>
              <a:gd name="connsiteY4" fmla="*/ 576061 h 691276"/>
              <a:gd name="connsiteX5" fmla="*/ 1051391 w 1166606"/>
              <a:gd name="connsiteY5" fmla="*/ 691276 h 691276"/>
              <a:gd name="connsiteX6" fmla="*/ 115215 w 1166606"/>
              <a:gd name="connsiteY6" fmla="*/ 691276 h 691276"/>
              <a:gd name="connsiteX7" fmla="*/ 0 w 1166606"/>
              <a:gd name="connsiteY7" fmla="*/ 576061 h 691276"/>
              <a:gd name="connsiteX8" fmla="*/ 0 w 1166606"/>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6606" h="691276">
                <a:moveTo>
                  <a:pt x="0" y="115215"/>
                </a:moveTo>
                <a:cubicBezTo>
                  <a:pt x="0" y="51584"/>
                  <a:pt x="51584" y="0"/>
                  <a:pt x="115215" y="0"/>
                </a:cubicBezTo>
                <a:lnTo>
                  <a:pt x="1051391" y="0"/>
                </a:lnTo>
                <a:cubicBezTo>
                  <a:pt x="1115022" y="0"/>
                  <a:pt x="1166606" y="51584"/>
                  <a:pt x="1166606" y="115215"/>
                </a:cubicBezTo>
                <a:lnTo>
                  <a:pt x="1166606" y="576061"/>
                </a:lnTo>
                <a:cubicBezTo>
                  <a:pt x="1166606" y="639692"/>
                  <a:pt x="1115022" y="691276"/>
                  <a:pt x="1051391"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4705" tIns="94705" rIns="94705" bIns="94705" numCol="1" spcCol="1270" anchor="b" anchorCtr="0">
            <a:noAutofit/>
          </a:bodyPr>
          <a:lstStyle/>
          <a:p>
            <a:pPr marL="0" lvl="0" indent="0" algn="ctr" defTabSz="711200">
              <a:lnSpc>
                <a:spcPct val="90000"/>
              </a:lnSpc>
              <a:spcBef>
                <a:spcPct val="0"/>
              </a:spcBef>
              <a:spcAft>
                <a:spcPct val="35000"/>
              </a:spcAft>
              <a:buNone/>
            </a:pPr>
            <a:endParaRPr lang="de-DE" sz="1600" kern="1200" dirty="0">
              <a:solidFill>
                <a:schemeClr val="tx1"/>
              </a:solidFill>
              <a:latin typeface="Arial"/>
              <a:ea typeface="DejaVu Sans"/>
              <a:cs typeface="DejaVu Sans"/>
            </a:endParaRPr>
          </a:p>
          <a:p>
            <a:pPr marL="0" lvl="0" indent="0" algn="ctr" defTabSz="711200">
              <a:lnSpc>
                <a:spcPct val="90000"/>
              </a:lnSpc>
              <a:spcBef>
                <a:spcPct val="0"/>
              </a:spcBef>
              <a:spcAft>
                <a:spcPct val="35000"/>
              </a:spcAft>
              <a:buNone/>
            </a:pPr>
            <a:r>
              <a:rPr lang="de-DE" kern="1200" dirty="0">
                <a:solidFill>
                  <a:schemeClr val="tx1"/>
                </a:solidFill>
                <a:latin typeface="Calibri" panose="020F0502020204030204" pitchFamily="34" charset="0"/>
                <a:ea typeface="DejaVu Sans"/>
                <a:cs typeface="Calibri" panose="020F0502020204030204" pitchFamily="34" charset="0"/>
              </a:rPr>
              <a:t>Anwendung 1</a:t>
            </a:r>
          </a:p>
        </p:txBody>
      </p:sp>
      <p:sp>
        <p:nvSpPr>
          <p:cNvPr id="42" name="Freihandform: Form 41">
            <a:extLst>
              <a:ext uri="{FF2B5EF4-FFF2-40B4-BE49-F238E27FC236}">
                <a16:creationId xmlns:a16="http://schemas.microsoft.com/office/drawing/2014/main" id="{E04402D7-2E8C-4B35-987C-70C2FBE83FAC}"/>
              </a:ext>
            </a:extLst>
          </p:cNvPr>
          <p:cNvSpPr/>
          <p:nvPr/>
        </p:nvSpPr>
        <p:spPr>
          <a:xfrm>
            <a:off x="7046544" y="3021550"/>
            <a:ext cx="1485895" cy="895552"/>
          </a:xfrm>
          <a:custGeom>
            <a:avLst/>
            <a:gdLst>
              <a:gd name="connsiteX0" fmla="*/ 0 w 1009349"/>
              <a:gd name="connsiteY0" fmla="*/ 115215 h 691276"/>
              <a:gd name="connsiteX1" fmla="*/ 115215 w 1009349"/>
              <a:gd name="connsiteY1" fmla="*/ 0 h 691276"/>
              <a:gd name="connsiteX2" fmla="*/ 894134 w 1009349"/>
              <a:gd name="connsiteY2" fmla="*/ 0 h 691276"/>
              <a:gd name="connsiteX3" fmla="*/ 1009349 w 1009349"/>
              <a:gd name="connsiteY3" fmla="*/ 115215 h 691276"/>
              <a:gd name="connsiteX4" fmla="*/ 1009349 w 1009349"/>
              <a:gd name="connsiteY4" fmla="*/ 576061 h 691276"/>
              <a:gd name="connsiteX5" fmla="*/ 894134 w 1009349"/>
              <a:gd name="connsiteY5" fmla="*/ 691276 h 691276"/>
              <a:gd name="connsiteX6" fmla="*/ 115215 w 1009349"/>
              <a:gd name="connsiteY6" fmla="*/ 691276 h 691276"/>
              <a:gd name="connsiteX7" fmla="*/ 0 w 1009349"/>
              <a:gd name="connsiteY7" fmla="*/ 576061 h 691276"/>
              <a:gd name="connsiteX8" fmla="*/ 0 w 1009349"/>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349" h="691276">
                <a:moveTo>
                  <a:pt x="0" y="115215"/>
                </a:moveTo>
                <a:cubicBezTo>
                  <a:pt x="0" y="51584"/>
                  <a:pt x="51584" y="0"/>
                  <a:pt x="115215" y="0"/>
                </a:cubicBezTo>
                <a:lnTo>
                  <a:pt x="894134" y="0"/>
                </a:lnTo>
                <a:cubicBezTo>
                  <a:pt x="957765" y="0"/>
                  <a:pt x="1009349" y="51584"/>
                  <a:pt x="1009349" y="115215"/>
                </a:cubicBezTo>
                <a:lnTo>
                  <a:pt x="1009349" y="576061"/>
                </a:lnTo>
                <a:cubicBezTo>
                  <a:pt x="1009349" y="639692"/>
                  <a:pt x="957765" y="691276"/>
                  <a:pt x="894134"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9465" tIns="79465" rIns="79465" bIns="79465" numCol="1" spcCol="1270" anchor="b" anchorCtr="0">
            <a:noAutofit/>
          </a:bodyPr>
          <a:lstStyle/>
          <a:p>
            <a:pPr marL="0" lvl="0" indent="0" algn="ctr" defTabSz="533400">
              <a:lnSpc>
                <a:spcPct val="90000"/>
              </a:lnSpc>
              <a:spcBef>
                <a:spcPct val="0"/>
              </a:spcBef>
              <a:spcAft>
                <a:spcPct val="35000"/>
              </a:spcAft>
              <a:buNone/>
            </a:pPr>
            <a:r>
              <a:rPr lang="de-DE" kern="1200" dirty="0" smtClean="0">
                <a:solidFill>
                  <a:schemeClr val="tx1"/>
                </a:solidFill>
                <a:latin typeface="Calibri" panose="020F0502020204030204" pitchFamily="34" charset="0"/>
                <a:cs typeface="Calibri" panose="020F0502020204030204" pitchFamily="34" charset="0"/>
              </a:rPr>
              <a:t>Reflexion </a:t>
            </a:r>
            <a:r>
              <a:rPr lang="de-DE" kern="1200" dirty="0">
                <a:solidFill>
                  <a:schemeClr val="tx1"/>
                </a:solidFill>
                <a:latin typeface="Calibri" panose="020F0502020204030204" pitchFamily="34" charset="0"/>
                <a:cs typeface="Calibri" panose="020F0502020204030204" pitchFamily="34" charset="0"/>
              </a:rPr>
              <a:t>1</a:t>
            </a:r>
          </a:p>
        </p:txBody>
      </p:sp>
      <p:pic>
        <p:nvPicPr>
          <p:cNvPr id="32" name="Grafik 31">
            <a:extLst>
              <a:ext uri="{FF2B5EF4-FFF2-40B4-BE49-F238E27FC236}">
                <a16:creationId xmlns:a16="http://schemas.microsoft.com/office/drawing/2014/main" id="{AE52DE87-A68C-4EE8-8FA9-1C0CBA81FB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9630" y="3093871"/>
            <a:ext cx="789443" cy="382056"/>
          </a:xfrm>
          <a:prstGeom prst="rect">
            <a:avLst/>
          </a:prstGeom>
        </p:spPr>
      </p:pic>
      <p:pic>
        <p:nvPicPr>
          <p:cNvPr id="34" name="Grafik 33">
            <a:extLst>
              <a:ext uri="{FF2B5EF4-FFF2-40B4-BE49-F238E27FC236}">
                <a16:creationId xmlns:a16="http://schemas.microsoft.com/office/drawing/2014/main" id="{05D865FD-4531-40B8-B0ED-D3304A0B15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0404" y="3109013"/>
            <a:ext cx="522622" cy="361642"/>
          </a:xfrm>
          <a:prstGeom prst="rect">
            <a:avLst/>
          </a:prstGeom>
        </p:spPr>
      </p:pic>
      <p:pic>
        <p:nvPicPr>
          <p:cNvPr id="36" name="Grafik 35" descr="Ein Bild, das Zeichnung enthält.&#10;&#10;Automatisch generierte Beschreibung">
            <a:extLst>
              <a:ext uri="{FF2B5EF4-FFF2-40B4-BE49-F238E27FC236}">
                <a16:creationId xmlns:a16="http://schemas.microsoft.com/office/drawing/2014/main" id="{A3A7262D-CFA7-41E9-99AC-9FD32A2271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56950" y="3093871"/>
            <a:ext cx="700874" cy="391630"/>
          </a:xfrm>
          <a:prstGeom prst="rect">
            <a:avLst/>
          </a:prstGeom>
        </p:spPr>
      </p:pic>
      <p:sp>
        <p:nvSpPr>
          <p:cNvPr id="37" name="Textfeld 36">
            <a:extLst>
              <a:ext uri="{FF2B5EF4-FFF2-40B4-BE49-F238E27FC236}">
                <a16:creationId xmlns:a16="http://schemas.microsoft.com/office/drawing/2014/main" id="{CF01F1FC-80AC-438A-8E09-B1E073A4B82C}"/>
              </a:ext>
            </a:extLst>
          </p:cNvPr>
          <p:cNvSpPr txBox="1"/>
          <p:nvPr/>
        </p:nvSpPr>
        <p:spPr>
          <a:xfrm>
            <a:off x="518293" y="4776075"/>
            <a:ext cx="8158163" cy="1092607"/>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endParaRPr lang="de-DE" sz="2000" dirty="0" smtClean="0">
              <a:latin typeface="Calibri" panose="020F0502020204030204" pitchFamily="34" charset="0"/>
              <a:cs typeface="Calibri" panose="020F0502020204030204" pitchFamily="34" charset="0"/>
            </a:endParaRPr>
          </a:p>
          <a:p>
            <a:pPr marL="342900" indent="-342900">
              <a:spcAft>
                <a:spcPts val="600"/>
              </a:spcAft>
              <a:buFont typeface="Wingdings" panose="05000000000000000000" pitchFamily="2" charset="2"/>
              <a:buChar char="Ø"/>
            </a:pPr>
            <a:r>
              <a:rPr lang="de-DE" sz="2000" dirty="0" smtClean="0">
                <a:latin typeface="Calibri" panose="020F0502020204030204" pitchFamily="34" charset="0"/>
                <a:cs typeface="Calibri" panose="020F0502020204030204" pitchFamily="34" charset="0"/>
              </a:rPr>
              <a:t>Adaption </a:t>
            </a:r>
            <a:r>
              <a:rPr lang="de-DE" sz="2000" dirty="0">
                <a:latin typeface="Calibri" panose="020F0502020204030204" pitchFamily="34" charset="0"/>
                <a:cs typeface="Calibri" panose="020F0502020204030204" pitchFamily="34" charset="0"/>
              </a:rPr>
              <a:t>von eigenem </a:t>
            </a:r>
            <a:r>
              <a:rPr lang="de-DE" sz="2000" dirty="0" smtClean="0">
                <a:latin typeface="Calibri" panose="020F0502020204030204" pitchFamily="34" charset="0"/>
                <a:cs typeface="Calibri" panose="020F0502020204030204" pitchFamily="34" charset="0"/>
              </a:rPr>
              <a:t>Unterrichtsmaterial </a:t>
            </a:r>
            <a:r>
              <a:rPr lang="de-DE" sz="2000" dirty="0">
                <a:latin typeface="Calibri" panose="020F0502020204030204" pitchFamily="34" charset="0"/>
                <a:cs typeface="Calibri" panose="020F0502020204030204" pitchFamily="34" charset="0"/>
              </a:rPr>
              <a:t>mithilfe des Unterstützungsmaterials zur Entwicklung einer eigenen Lernleiter</a:t>
            </a:r>
          </a:p>
        </p:txBody>
      </p:sp>
      <mc:AlternateContent xmlns:mc="http://schemas.openxmlformats.org/markup-compatibility/2006">
        <mc:Choice xmlns:pslz="http://schemas.microsoft.com/office/powerpoint/2016/slidezoom" xmlns="" Requires="pslz">
          <p:graphicFrame>
            <p:nvGraphicFramePr>
              <p:cNvPr id="6" name="Folienzoom 5">
                <a:extLst>
                  <a:ext uri="{FF2B5EF4-FFF2-40B4-BE49-F238E27FC236}">
                    <a16:creationId xmlns:a16="http://schemas.microsoft.com/office/drawing/2014/main" id="{4A4FAEBD-33C9-4400-A775-EBFD289809CA}"/>
                  </a:ext>
                </a:extLst>
              </p:cNvPr>
              <p:cNvGraphicFramePr>
                <a:graphicFrameLocks noChangeAspect="1"/>
              </p:cNvGraphicFramePr>
              <p:nvPr>
                <p:extLst>
                  <p:ext uri="{D42A27DB-BD31-4B8C-83A1-F6EECF244321}">
                    <p14:modId xmlns:p14="http://schemas.microsoft.com/office/powerpoint/2010/main" val="3649272231"/>
                  </p:ext>
                </p:extLst>
              </p:nvPr>
            </p:nvGraphicFramePr>
            <p:xfrm>
              <a:off x="7674610" y="3989423"/>
              <a:ext cx="950979" cy="713234"/>
            </p:xfrm>
            <a:graphic>
              <a:graphicData uri="http://schemas.microsoft.com/office/powerpoint/2016/slidezoom">
                <pslz:sldZm>
                  <pslz:sldZmObj sldId="331" cId="1366053772">
                    <pslz:zmPr id="{95437DFE-EB90-4C87-A865-76A5DB5ED047}" returnToParent="0" transitionDur="1000">
                      <p166:blipFill xmlns:p166="http://schemas.microsoft.com/office/powerpoint/2016/6/main">
                        <a:blip r:embed="rId7"/>
                        <a:stretch>
                          <a:fillRect/>
                        </a:stretch>
                      </p166:blipFill>
                      <p166:spPr xmlns:p166="http://schemas.microsoft.com/office/powerpoint/2016/6/main">
                        <a:xfrm>
                          <a:off x="0" y="0"/>
                          <a:ext cx="950979" cy="713234"/>
                        </a:xfrm>
                        <a:prstGeom prst="rect">
                          <a:avLst/>
                        </a:prstGeom>
                        <a:ln w="3175">
                          <a:solidFill>
                            <a:prstClr val="ltGray"/>
                          </a:solidFill>
                        </a:ln>
                      </p166:spPr>
                    </pslz:zmPr>
                  </pslz:sldZmObj>
                </pslz:sldZm>
              </a:graphicData>
            </a:graphic>
          </p:graphicFrame>
        </mc:Choice>
        <mc:Fallback>
          <p:pic>
            <p:nvPicPr>
              <p:cNvPr id="6" name="Folienzoom 5">
                <a:extLst>
                  <a:ext uri="{FF2B5EF4-FFF2-40B4-BE49-F238E27FC236}">
                    <a16:creationId xmlns:a16="http://schemas.microsoft.com/office/drawing/2014/main" id="{4A4FAEBD-33C9-4400-A775-EBFD289809CA}"/>
                  </a:ext>
                </a:extLst>
              </p:cNvPr>
              <p:cNvPicPr>
                <a:picLocks noGrp="1" noRot="1" noChangeAspect="1" noMove="1" noResize="1" noEditPoints="1" noAdjustHandles="1" noChangeArrowheads="1" noChangeShapeType="1"/>
              </p:cNvPicPr>
              <p:nvPr/>
            </p:nvPicPr>
            <p:blipFill>
              <a:blip r:embed="rId8"/>
              <a:stretch>
                <a:fillRect/>
              </a:stretch>
            </p:blipFill>
            <p:spPr>
              <a:xfrm>
                <a:off x="7674610" y="3989423"/>
                <a:ext cx="950979" cy="713234"/>
              </a:xfrm>
              <a:prstGeom prst="rect">
                <a:avLst/>
              </a:prstGeom>
              <a:ln w="3175">
                <a:solidFill>
                  <a:prstClr val="ltGray"/>
                </a:solidFill>
              </a:ln>
            </p:spPr>
          </p:pic>
        </mc:Fallback>
      </mc:AlternateContent>
      <p:sp>
        <p:nvSpPr>
          <p:cNvPr id="15" name="Rechteck 14"/>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396063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67544" y="1412776"/>
            <a:ext cx="8229240" cy="4464496"/>
          </a:xfrm>
        </p:spPr>
        <p:txBody>
          <a:bodyPr anchor="t"/>
          <a:lstStyle/>
          <a:p>
            <a:pPr marL="355600" algn="ctr">
              <a:spcAft>
                <a:spcPts val="1200"/>
              </a:spcAft>
            </a:pPr>
            <a:r>
              <a:rPr lang="de-DE" sz="2400" b="1" kern="1200" dirty="0">
                <a:solidFill>
                  <a:schemeClr val="tx1"/>
                </a:solidFill>
                <a:latin typeface="Calibri" pitchFamily="34" charset="0"/>
              </a:rPr>
              <a:t>Mehrtägige Fortbildung → Netzwerkarbeit</a:t>
            </a:r>
          </a:p>
          <a:p>
            <a:pPr marL="723900" indent="-368300" algn="l"/>
            <a:endParaRPr lang="de-DE" sz="2000" kern="1200" dirty="0">
              <a:solidFill>
                <a:schemeClr val="tx1"/>
              </a:solidFill>
              <a:latin typeface="Calibri" pitchFamily="34" charset="0"/>
            </a:endParaRPr>
          </a:p>
          <a:p>
            <a:pPr marL="723900" indent="-368300" algn="l"/>
            <a:endParaRPr lang="de-DE" b="1" kern="1200" dirty="0">
              <a:solidFill>
                <a:schemeClr val="tx1"/>
              </a:solidFill>
            </a:endParaRPr>
          </a:p>
          <a:p>
            <a:pPr marL="723900" indent="-368300" algn="l"/>
            <a:endParaRPr lang="de-DE" b="1" kern="1200" dirty="0">
              <a:solidFill>
                <a:schemeClr val="tx1"/>
              </a:solidFill>
            </a:endParaRPr>
          </a:p>
        </p:txBody>
      </p:sp>
      <p:sp>
        <p:nvSpPr>
          <p:cNvPr id="4" name="Rechteck 3"/>
          <p:cNvSpPr/>
          <p:nvPr/>
        </p:nvSpPr>
        <p:spPr>
          <a:xfrm>
            <a:off x="1043608" y="1032991"/>
            <a:ext cx="7056784" cy="369332"/>
          </a:xfrm>
          <a:prstGeom prst="rect">
            <a:avLst/>
          </a:prstGeom>
        </p:spPr>
        <p:txBody>
          <a:bodyPr wrap="square">
            <a:spAutoFit/>
          </a:bodyPr>
          <a:lstStyle/>
          <a:p>
            <a:pPr algn="ctr"/>
            <a:r>
              <a:rPr lang="de-DE" dirty="0">
                <a:latin typeface="Calibri" pitchFamily="34" charset="0"/>
                <a:cs typeface="Calibri" pitchFamily="34" charset="0"/>
              </a:rPr>
              <a:t>Die Lernleiter Atombau – Fortbildungskonzepte</a:t>
            </a:r>
            <a:endParaRPr lang="de-DE" dirty="0"/>
          </a:p>
        </p:txBody>
      </p:sp>
      <p:sp>
        <p:nvSpPr>
          <p:cNvPr id="8" name="Rechteck 7">
            <a:extLst>
              <a:ext uri="{FF2B5EF4-FFF2-40B4-BE49-F238E27FC236}">
                <a16:creationId xmlns:a16="http://schemas.microsoft.com/office/drawing/2014/main" id="{48676802-7EF8-4B02-BD91-EA3E4A220E6C}"/>
              </a:ext>
            </a:extLst>
          </p:cNvPr>
          <p:cNvSpPr/>
          <p:nvPr/>
        </p:nvSpPr>
        <p:spPr bwMode="auto">
          <a:xfrm>
            <a:off x="452492" y="1958255"/>
            <a:ext cx="8158163" cy="310978"/>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dirty="0">
                <a:solidFill>
                  <a:schemeClr val="tx1"/>
                </a:solidFill>
                <a:latin typeface="Calibri" panose="020F0502020204030204" pitchFamily="34" charset="0"/>
                <a:cs typeface="Calibri" panose="020F0502020204030204" pitchFamily="34" charset="0"/>
              </a:rPr>
              <a:t>Entwicklung – Erprobung – Evaluation einer eigenen Lernleiter</a:t>
            </a:r>
          </a:p>
        </p:txBody>
      </p:sp>
      <p:sp>
        <p:nvSpPr>
          <p:cNvPr id="37" name="Textfeld 36">
            <a:extLst>
              <a:ext uri="{FF2B5EF4-FFF2-40B4-BE49-F238E27FC236}">
                <a16:creationId xmlns:a16="http://schemas.microsoft.com/office/drawing/2014/main" id="{CF01F1FC-80AC-438A-8E09-B1E073A4B82C}"/>
              </a:ext>
            </a:extLst>
          </p:cNvPr>
          <p:cNvSpPr txBox="1"/>
          <p:nvPr/>
        </p:nvSpPr>
        <p:spPr>
          <a:xfrm>
            <a:off x="5796136" y="4099964"/>
            <a:ext cx="2814519" cy="1015663"/>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de-DE" sz="2000" dirty="0" smtClean="0">
                <a:latin typeface="Calibri" panose="020F0502020204030204" pitchFamily="34" charset="0"/>
                <a:cs typeface="Calibri" panose="020F0502020204030204" pitchFamily="34" charset="0"/>
              </a:rPr>
              <a:t>Reflexion</a:t>
            </a:r>
            <a:r>
              <a:rPr lang="de-DE" sz="2000" dirty="0">
                <a:latin typeface="Calibri" panose="020F0502020204030204" pitchFamily="34" charset="0"/>
                <a:cs typeface="Calibri" panose="020F0502020204030204" pitchFamily="34" charset="0"/>
              </a:rPr>
              <a:t>, Optimierung und Rücktransfer </a:t>
            </a:r>
          </a:p>
        </p:txBody>
      </p:sp>
      <p:sp>
        <p:nvSpPr>
          <p:cNvPr id="5" name="Rechteck: abgerundete Ecken 4">
            <a:extLst>
              <a:ext uri="{FF2B5EF4-FFF2-40B4-BE49-F238E27FC236}">
                <a16:creationId xmlns:a16="http://schemas.microsoft.com/office/drawing/2014/main" id="{84522D5A-9A89-4FA5-A1B1-D78A481CCD4E}"/>
              </a:ext>
            </a:extLst>
          </p:cNvPr>
          <p:cNvSpPr/>
          <p:nvPr/>
        </p:nvSpPr>
        <p:spPr>
          <a:xfrm>
            <a:off x="6156176" y="2564904"/>
            <a:ext cx="2160240" cy="1224136"/>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8A611AA3-E6E3-46BE-8E0B-3B58995AC15E}"/>
              </a:ext>
            </a:extLst>
          </p:cNvPr>
          <p:cNvSpPr txBox="1"/>
          <p:nvPr/>
        </p:nvSpPr>
        <p:spPr>
          <a:xfrm>
            <a:off x="6372200" y="3245160"/>
            <a:ext cx="1800200" cy="367679"/>
          </a:xfrm>
          <a:prstGeom prst="rect">
            <a:avLst/>
          </a:prstGeom>
          <a:noFill/>
        </p:spPr>
        <p:txBody>
          <a:bodyPr wrap="square" rtlCol="0" anchor="b">
            <a:spAutoFit/>
          </a:bodyPr>
          <a:lstStyle/>
          <a:p>
            <a:pPr algn="ctr"/>
            <a:r>
              <a:rPr lang="de-DE" dirty="0" smtClean="0">
                <a:latin typeface="Calibri" panose="020F0502020204030204" pitchFamily="34" charset="0"/>
                <a:cs typeface="Calibri" panose="020F0502020204030204" pitchFamily="34" charset="0"/>
              </a:rPr>
              <a:t>Reflexion </a:t>
            </a:r>
            <a:r>
              <a:rPr lang="de-DE" dirty="0">
                <a:latin typeface="Calibri" panose="020F0502020204030204" pitchFamily="34" charset="0"/>
                <a:cs typeface="Calibri" panose="020F0502020204030204" pitchFamily="34" charset="0"/>
              </a:rPr>
              <a:t>1</a:t>
            </a:r>
          </a:p>
        </p:txBody>
      </p:sp>
      <p:pic>
        <p:nvPicPr>
          <p:cNvPr id="9" name="Grafik 8" descr="Ein Bild, das Zeichnung enthält.&#10;&#10;Automatisch generierte Beschreibung">
            <a:extLst>
              <a:ext uri="{FF2B5EF4-FFF2-40B4-BE49-F238E27FC236}">
                <a16:creationId xmlns:a16="http://schemas.microsoft.com/office/drawing/2014/main" id="{1E29E17C-C94D-4F0F-93BD-7643F6D493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8423" y="2582893"/>
            <a:ext cx="1115745" cy="623449"/>
          </a:xfrm>
          <a:prstGeom prst="rect">
            <a:avLst/>
          </a:prstGeom>
        </p:spPr>
      </p:pic>
      <p:sp>
        <p:nvSpPr>
          <p:cNvPr id="10" name="Rechteck 9"/>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3404413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67544" y="1412776"/>
            <a:ext cx="8229240" cy="4464496"/>
          </a:xfrm>
        </p:spPr>
        <p:txBody>
          <a:bodyPr anchor="t"/>
          <a:lstStyle/>
          <a:p>
            <a:pPr marL="355600" algn="ctr">
              <a:spcAft>
                <a:spcPts val="1200"/>
              </a:spcAft>
            </a:pPr>
            <a:r>
              <a:rPr lang="de-DE" sz="2800" b="1" kern="1200" dirty="0">
                <a:solidFill>
                  <a:schemeClr val="tx1"/>
                </a:solidFill>
                <a:latin typeface="Calibri" pitchFamily="34" charset="0"/>
              </a:rPr>
              <a:t>Mehrtägige Fortbildung → Netzwerkarbeit</a:t>
            </a:r>
          </a:p>
          <a:p>
            <a:pPr marL="723900" indent="-368300" algn="l"/>
            <a:endParaRPr lang="de-DE" sz="2000" kern="1200" dirty="0">
              <a:solidFill>
                <a:schemeClr val="tx1"/>
              </a:solidFill>
              <a:latin typeface="Calibri" pitchFamily="34" charset="0"/>
            </a:endParaRPr>
          </a:p>
          <a:p>
            <a:pPr marL="723900" indent="-368300" algn="l"/>
            <a:endParaRPr lang="de-DE" b="1" kern="1200" dirty="0">
              <a:solidFill>
                <a:schemeClr val="tx1"/>
              </a:solidFill>
            </a:endParaRPr>
          </a:p>
          <a:p>
            <a:pPr marL="723900" indent="-368300" algn="l"/>
            <a:endParaRPr lang="de-DE" b="1" kern="1200" dirty="0">
              <a:solidFill>
                <a:schemeClr val="tx1"/>
              </a:solidFill>
            </a:endParaRPr>
          </a:p>
        </p:txBody>
      </p:sp>
      <p:sp>
        <p:nvSpPr>
          <p:cNvPr id="4" name="Rechteck 3"/>
          <p:cNvSpPr/>
          <p:nvPr/>
        </p:nvSpPr>
        <p:spPr>
          <a:xfrm>
            <a:off x="1043608" y="1032991"/>
            <a:ext cx="7056784" cy="369332"/>
          </a:xfrm>
          <a:prstGeom prst="rect">
            <a:avLst/>
          </a:prstGeom>
        </p:spPr>
        <p:txBody>
          <a:bodyPr wrap="square">
            <a:spAutoFit/>
          </a:bodyPr>
          <a:lstStyle/>
          <a:p>
            <a:pPr algn="ctr"/>
            <a:r>
              <a:rPr lang="de-DE" dirty="0">
                <a:latin typeface="Calibri" pitchFamily="34" charset="0"/>
                <a:cs typeface="Calibri" pitchFamily="34" charset="0"/>
              </a:rPr>
              <a:t>Die Lernleiter Atombau – Fortbildungskonzepte</a:t>
            </a:r>
            <a:endParaRPr lang="de-DE" dirty="0"/>
          </a:p>
        </p:txBody>
      </p:sp>
      <p:sp>
        <p:nvSpPr>
          <p:cNvPr id="8" name="Rechteck 7">
            <a:extLst>
              <a:ext uri="{FF2B5EF4-FFF2-40B4-BE49-F238E27FC236}">
                <a16:creationId xmlns:a16="http://schemas.microsoft.com/office/drawing/2014/main" id="{48676802-7EF8-4B02-BD91-EA3E4A220E6C}"/>
              </a:ext>
            </a:extLst>
          </p:cNvPr>
          <p:cNvSpPr/>
          <p:nvPr/>
        </p:nvSpPr>
        <p:spPr bwMode="auto">
          <a:xfrm>
            <a:off x="452492" y="1892166"/>
            <a:ext cx="8158163" cy="671664"/>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dirty="0">
                <a:solidFill>
                  <a:schemeClr val="tx1"/>
                </a:solidFill>
                <a:latin typeface="Calibri" panose="020F0502020204030204" pitchFamily="34" charset="0"/>
                <a:cs typeface="Calibri" panose="020F0502020204030204" pitchFamily="34" charset="0"/>
              </a:rPr>
              <a:t>Entwicklung – Erprobung – Evaluation </a:t>
            </a:r>
            <a:r>
              <a:rPr lang="de-DE" dirty="0" smtClean="0">
                <a:solidFill>
                  <a:schemeClr val="tx1"/>
                </a:solidFill>
                <a:latin typeface="Calibri" panose="020F0502020204030204" pitchFamily="34" charset="0"/>
                <a:cs typeface="Calibri" panose="020F0502020204030204" pitchFamily="34" charset="0"/>
              </a:rPr>
              <a:t>einer </a:t>
            </a:r>
            <a:r>
              <a:rPr lang="de-DE" dirty="0">
                <a:solidFill>
                  <a:schemeClr val="tx1"/>
                </a:solidFill>
                <a:latin typeface="Calibri" panose="020F0502020204030204" pitchFamily="34" charset="0"/>
                <a:cs typeface="Calibri" panose="020F0502020204030204" pitchFamily="34" charset="0"/>
              </a:rPr>
              <a:t>eigenen Lernleiter</a:t>
            </a:r>
          </a:p>
        </p:txBody>
      </p:sp>
      <p:pic>
        <p:nvPicPr>
          <p:cNvPr id="24" name="Grafik 23">
            <a:extLst>
              <a:ext uri="{FF2B5EF4-FFF2-40B4-BE49-F238E27FC236}">
                <a16:creationId xmlns:a16="http://schemas.microsoft.com/office/drawing/2014/main" id="{01AF4C03-26F9-4C74-9ECA-5332452A8E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93" y="2896737"/>
            <a:ext cx="2838846" cy="619211"/>
          </a:xfrm>
          <a:prstGeom prst="rect">
            <a:avLst/>
          </a:prstGeom>
        </p:spPr>
      </p:pic>
      <p:sp>
        <p:nvSpPr>
          <p:cNvPr id="39" name="Pfeil: nach rechts 38">
            <a:extLst>
              <a:ext uri="{FF2B5EF4-FFF2-40B4-BE49-F238E27FC236}">
                <a16:creationId xmlns:a16="http://schemas.microsoft.com/office/drawing/2014/main" id="{5F442AF2-22CF-4C35-948A-2338096A3D43}"/>
              </a:ext>
            </a:extLst>
          </p:cNvPr>
          <p:cNvSpPr/>
          <p:nvPr/>
        </p:nvSpPr>
        <p:spPr>
          <a:xfrm>
            <a:off x="3721027" y="2349886"/>
            <a:ext cx="4354624" cy="2238882"/>
          </a:xfrm>
          <a:prstGeom prst="rightArrow">
            <a:avLst/>
          </a:prstGeom>
          <a:solidFill>
            <a:schemeClr val="accent5">
              <a:lumMod val="60000"/>
              <a:lumOff val="4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0" name="Freihandform: Form 39">
            <a:extLst>
              <a:ext uri="{FF2B5EF4-FFF2-40B4-BE49-F238E27FC236}">
                <a16:creationId xmlns:a16="http://schemas.microsoft.com/office/drawing/2014/main" id="{B0A74D65-7CCF-450F-8EC0-EBB9E3B5811D}"/>
              </a:ext>
            </a:extLst>
          </p:cNvPr>
          <p:cNvSpPr/>
          <p:nvPr/>
        </p:nvSpPr>
        <p:spPr>
          <a:xfrm>
            <a:off x="3410990" y="3021550"/>
            <a:ext cx="1485895" cy="895552"/>
          </a:xfrm>
          <a:custGeom>
            <a:avLst/>
            <a:gdLst>
              <a:gd name="connsiteX0" fmla="*/ 0 w 1009349"/>
              <a:gd name="connsiteY0" fmla="*/ 115215 h 691276"/>
              <a:gd name="connsiteX1" fmla="*/ 115215 w 1009349"/>
              <a:gd name="connsiteY1" fmla="*/ 0 h 691276"/>
              <a:gd name="connsiteX2" fmla="*/ 894134 w 1009349"/>
              <a:gd name="connsiteY2" fmla="*/ 0 h 691276"/>
              <a:gd name="connsiteX3" fmla="*/ 1009349 w 1009349"/>
              <a:gd name="connsiteY3" fmla="*/ 115215 h 691276"/>
              <a:gd name="connsiteX4" fmla="*/ 1009349 w 1009349"/>
              <a:gd name="connsiteY4" fmla="*/ 576061 h 691276"/>
              <a:gd name="connsiteX5" fmla="*/ 894134 w 1009349"/>
              <a:gd name="connsiteY5" fmla="*/ 691276 h 691276"/>
              <a:gd name="connsiteX6" fmla="*/ 115215 w 1009349"/>
              <a:gd name="connsiteY6" fmla="*/ 691276 h 691276"/>
              <a:gd name="connsiteX7" fmla="*/ 0 w 1009349"/>
              <a:gd name="connsiteY7" fmla="*/ 576061 h 691276"/>
              <a:gd name="connsiteX8" fmla="*/ 0 w 1009349"/>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349" h="691276">
                <a:moveTo>
                  <a:pt x="0" y="115215"/>
                </a:moveTo>
                <a:cubicBezTo>
                  <a:pt x="0" y="51584"/>
                  <a:pt x="51584" y="0"/>
                  <a:pt x="115215" y="0"/>
                </a:cubicBezTo>
                <a:lnTo>
                  <a:pt x="894134" y="0"/>
                </a:lnTo>
                <a:cubicBezTo>
                  <a:pt x="957765" y="0"/>
                  <a:pt x="1009349" y="51584"/>
                  <a:pt x="1009349" y="115215"/>
                </a:cubicBezTo>
                <a:lnTo>
                  <a:pt x="1009349" y="576061"/>
                </a:lnTo>
                <a:cubicBezTo>
                  <a:pt x="1009349" y="639692"/>
                  <a:pt x="957765" y="691276"/>
                  <a:pt x="894134"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9465" tIns="79465" rIns="79465" bIns="79465" numCol="1" spcCol="1270" anchor="b" anchorCtr="0">
            <a:noAutofit/>
          </a:bodyPr>
          <a:lstStyle/>
          <a:p>
            <a:pPr marL="0" lvl="0" indent="0" algn="ctr" defTabSz="533400">
              <a:lnSpc>
                <a:spcPct val="90000"/>
              </a:lnSpc>
              <a:spcBef>
                <a:spcPct val="0"/>
              </a:spcBef>
              <a:spcAft>
                <a:spcPct val="35000"/>
              </a:spcAft>
              <a:buNone/>
            </a:pPr>
            <a:endParaRPr lang="de-DE" sz="1200" kern="1200" dirty="0">
              <a:solidFill>
                <a:schemeClr val="tx1"/>
              </a:solidFill>
            </a:endParaRPr>
          </a:p>
          <a:p>
            <a:pPr marL="0" lvl="0" indent="0" algn="ctr" defTabSz="533400">
              <a:lnSpc>
                <a:spcPct val="90000"/>
              </a:lnSpc>
              <a:spcBef>
                <a:spcPct val="0"/>
              </a:spcBef>
              <a:spcAft>
                <a:spcPct val="35000"/>
              </a:spcAft>
              <a:buNone/>
            </a:pPr>
            <a:endParaRPr lang="de-DE" sz="1200" kern="1200" dirty="0">
              <a:solidFill>
                <a:schemeClr val="tx1"/>
              </a:solidFill>
            </a:endParaRPr>
          </a:p>
          <a:p>
            <a:pPr marL="0" lvl="0" indent="0" algn="ctr" defTabSz="533400">
              <a:lnSpc>
                <a:spcPct val="90000"/>
              </a:lnSpc>
              <a:spcBef>
                <a:spcPct val="0"/>
              </a:spcBef>
              <a:spcAft>
                <a:spcPct val="35000"/>
              </a:spcAft>
              <a:buNone/>
            </a:pPr>
            <a:r>
              <a:rPr lang="de-DE" kern="1200" dirty="0">
                <a:solidFill>
                  <a:schemeClr val="tx1"/>
                </a:solidFill>
                <a:latin typeface="Calibri" panose="020F0502020204030204" pitchFamily="34" charset="0"/>
                <a:cs typeface="Calibri" panose="020F0502020204030204" pitchFamily="34" charset="0"/>
              </a:rPr>
              <a:t>Modul 1</a:t>
            </a:r>
          </a:p>
        </p:txBody>
      </p:sp>
      <p:sp>
        <p:nvSpPr>
          <p:cNvPr id="41" name="Freihandform: Form 40">
            <a:extLst>
              <a:ext uri="{FF2B5EF4-FFF2-40B4-BE49-F238E27FC236}">
                <a16:creationId xmlns:a16="http://schemas.microsoft.com/office/drawing/2014/main" id="{C924F456-9A4F-4986-8C4A-B17E301273A5}"/>
              </a:ext>
            </a:extLst>
          </p:cNvPr>
          <p:cNvSpPr/>
          <p:nvPr/>
        </p:nvSpPr>
        <p:spPr>
          <a:xfrm>
            <a:off x="5113016" y="3021550"/>
            <a:ext cx="1717398" cy="895552"/>
          </a:xfrm>
          <a:custGeom>
            <a:avLst/>
            <a:gdLst>
              <a:gd name="connsiteX0" fmla="*/ 0 w 1166606"/>
              <a:gd name="connsiteY0" fmla="*/ 115215 h 691276"/>
              <a:gd name="connsiteX1" fmla="*/ 115215 w 1166606"/>
              <a:gd name="connsiteY1" fmla="*/ 0 h 691276"/>
              <a:gd name="connsiteX2" fmla="*/ 1051391 w 1166606"/>
              <a:gd name="connsiteY2" fmla="*/ 0 h 691276"/>
              <a:gd name="connsiteX3" fmla="*/ 1166606 w 1166606"/>
              <a:gd name="connsiteY3" fmla="*/ 115215 h 691276"/>
              <a:gd name="connsiteX4" fmla="*/ 1166606 w 1166606"/>
              <a:gd name="connsiteY4" fmla="*/ 576061 h 691276"/>
              <a:gd name="connsiteX5" fmla="*/ 1051391 w 1166606"/>
              <a:gd name="connsiteY5" fmla="*/ 691276 h 691276"/>
              <a:gd name="connsiteX6" fmla="*/ 115215 w 1166606"/>
              <a:gd name="connsiteY6" fmla="*/ 691276 h 691276"/>
              <a:gd name="connsiteX7" fmla="*/ 0 w 1166606"/>
              <a:gd name="connsiteY7" fmla="*/ 576061 h 691276"/>
              <a:gd name="connsiteX8" fmla="*/ 0 w 1166606"/>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6606" h="691276">
                <a:moveTo>
                  <a:pt x="0" y="115215"/>
                </a:moveTo>
                <a:cubicBezTo>
                  <a:pt x="0" y="51584"/>
                  <a:pt x="51584" y="0"/>
                  <a:pt x="115215" y="0"/>
                </a:cubicBezTo>
                <a:lnTo>
                  <a:pt x="1051391" y="0"/>
                </a:lnTo>
                <a:cubicBezTo>
                  <a:pt x="1115022" y="0"/>
                  <a:pt x="1166606" y="51584"/>
                  <a:pt x="1166606" y="115215"/>
                </a:cubicBezTo>
                <a:lnTo>
                  <a:pt x="1166606" y="576061"/>
                </a:lnTo>
                <a:cubicBezTo>
                  <a:pt x="1166606" y="639692"/>
                  <a:pt x="1115022" y="691276"/>
                  <a:pt x="1051391"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4705" tIns="94705" rIns="94705" bIns="94705" numCol="1" spcCol="1270" anchor="b" anchorCtr="0">
            <a:noAutofit/>
          </a:bodyPr>
          <a:lstStyle/>
          <a:p>
            <a:pPr marL="0" lvl="0" indent="0" algn="ctr" defTabSz="711200">
              <a:lnSpc>
                <a:spcPct val="90000"/>
              </a:lnSpc>
              <a:spcBef>
                <a:spcPct val="0"/>
              </a:spcBef>
              <a:spcAft>
                <a:spcPct val="35000"/>
              </a:spcAft>
              <a:buNone/>
            </a:pPr>
            <a:endParaRPr lang="de-DE" sz="1600" kern="1200" dirty="0">
              <a:solidFill>
                <a:schemeClr val="tx1"/>
              </a:solidFill>
              <a:latin typeface="Arial"/>
              <a:ea typeface="DejaVu Sans"/>
              <a:cs typeface="DejaVu Sans"/>
            </a:endParaRPr>
          </a:p>
          <a:p>
            <a:pPr marL="0" lvl="0" indent="0" algn="ctr" defTabSz="711200">
              <a:lnSpc>
                <a:spcPct val="90000"/>
              </a:lnSpc>
              <a:spcBef>
                <a:spcPct val="0"/>
              </a:spcBef>
              <a:spcAft>
                <a:spcPct val="35000"/>
              </a:spcAft>
              <a:buNone/>
            </a:pPr>
            <a:r>
              <a:rPr lang="de-DE" kern="1200" dirty="0">
                <a:solidFill>
                  <a:schemeClr val="tx1"/>
                </a:solidFill>
                <a:latin typeface="Calibri" panose="020F0502020204030204" pitchFamily="34" charset="0"/>
                <a:ea typeface="DejaVu Sans"/>
                <a:cs typeface="Calibri" panose="020F0502020204030204" pitchFamily="34" charset="0"/>
              </a:rPr>
              <a:t>Anwendung 1</a:t>
            </a:r>
          </a:p>
        </p:txBody>
      </p:sp>
      <p:sp>
        <p:nvSpPr>
          <p:cNvPr id="42" name="Freihandform: Form 41">
            <a:extLst>
              <a:ext uri="{FF2B5EF4-FFF2-40B4-BE49-F238E27FC236}">
                <a16:creationId xmlns:a16="http://schemas.microsoft.com/office/drawing/2014/main" id="{E04402D7-2E8C-4B35-987C-70C2FBE83FAC}"/>
              </a:ext>
            </a:extLst>
          </p:cNvPr>
          <p:cNvSpPr/>
          <p:nvPr/>
        </p:nvSpPr>
        <p:spPr>
          <a:xfrm>
            <a:off x="7046544" y="3021550"/>
            <a:ext cx="1485895" cy="895552"/>
          </a:xfrm>
          <a:custGeom>
            <a:avLst/>
            <a:gdLst>
              <a:gd name="connsiteX0" fmla="*/ 0 w 1009349"/>
              <a:gd name="connsiteY0" fmla="*/ 115215 h 691276"/>
              <a:gd name="connsiteX1" fmla="*/ 115215 w 1009349"/>
              <a:gd name="connsiteY1" fmla="*/ 0 h 691276"/>
              <a:gd name="connsiteX2" fmla="*/ 894134 w 1009349"/>
              <a:gd name="connsiteY2" fmla="*/ 0 h 691276"/>
              <a:gd name="connsiteX3" fmla="*/ 1009349 w 1009349"/>
              <a:gd name="connsiteY3" fmla="*/ 115215 h 691276"/>
              <a:gd name="connsiteX4" fmla="*/ 1009349 w 1009349"/>
              <a:gd name="connsiteY4" fmla="*/ 576061 h 691276"/>
              <a:gd name="connsiteX5" fmla="*/ 894134 w 1009349"/>
              <a:gd name="connsiteY5" fmla="*/ 691276 h 691276"/>
              <a:gd name="connsiteX6" fmla="*/ 115215 w 1009349"/>
              <a:gd name="connsiteY6" fmla="*/ 691276 h 691276"/>
              <a:gd name="connsiteX7" fmla="*/ 0 w 1009349"/>
              <a:gd name="connsiteY7" fmla="*/ 576061 h 691276"/>
              <a:gd name="connsiteX8" fmla="*/ 0 w 1009349"/>
              <a:gd name="connsiteY8" fmla="*/ 115215 h 69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349" h="691276">
                <a:moveTo>
                  <a:pt x="0" y="115215"/>
                </a:moveTo>
                <a:cubicBezTo>
                  <a:pt x="0" y="51584"/>
                  <a:pt x="51584" y="0"/>
                  <a:pt x="115215" y="0"/>
                </a:cubicBezTo>
                <a:lnTo>
                  <a:pt x="894134" y="0"/>
                </a:lnTo>
                <a:cubicBezTo>
                  <a:pt x="957765" y="0"/>
                  <a:pt x="1009349" y="51584"/>
                  <a:pt x="1009349" y="115215"/>
                </a:cubicBezTo>
                <a:lnTo>
                  <a:pt x="1009349" y="576061"/>
                </a:lnTo>
                <a:cubicBezTo>
                  <a:pt x="1009349" y="639692"/>
                  <a:pt x="957765" y="691276"/>
                  <a:pt x="894134" y="691276"/>
                </a:cubicBezTo>
                <a:lnTo>
                  <a:pt x="115215" y="691276"/>
                </a:lnTo>
                <a:cubicBezTo>
                  <a:pt x="51584" y="691276"/>
                  <a:pt x="0" y="639692"/>
                  <a:pt x="0" y="576061"/>
                </a:cubicBezTo>
                <a:lnTo>
                  <a:pt x="0" y="115215"/>
                </a:lnTo>
                <a:close/>
              </a:path>
            </a:pathLst>
          </a:custGeom>
          <a:noFill/>
          <a:ln>
            <a:solidFill>
              <a:schemeClr val="accent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9465" tIns="79465" rIns="79465" bIns="79465" numCol="1" spcCol="1270" anchor="b" anchorCtr="0">
            <a:noAutofit/>
          </a:bodyPr>
          <a:lstStyle/>
          <a:p>
            <a:pPr marL="0" lvl="0" indent="0" algn="ctr" defTabSz="533400">
              <a:lnSpc>
                <a:spcPct val="90000"/>
              </a:lnSpc>
              <a:spcBef>
                <a:spcPct val="0"/>
              </a:spcBef>
              <a:spcAft>
                <a:spcPct val="35000"/>
              </a:spcAft>
              <a:buNone/>
            </a:pPr>
            <a:r>
              <a:rPr lang="de-DE" kern="1200" dirty="0" smtClean="0">
                <a:solidFill>
                  <a:schemeClr val="tx1"/>
                </a:solidFill>
                <a:latin typeface="Calibri" panose="020F0502020204030204" pitchFamily="34" charset="0"/>
                <a:cs typeface="Calibri" panose="020F0502020204030204" pitchFamily="34" charset="0"/>
              </a:rPr>
              <a:t>Reflexion </a:t>
            </a:r>
            <a:r>
              <a:rPr lang="de-DE" kern="1200" dirty="0">
                <a:solidFill>
                  <a:schemeClr val="tx1"/>
                </a:solidFill>
                <a:latin typeface="Calibri" panose="020F0502020204030204" pitchFamily="34" charset="0"/>
                <a:cs typeface="Calibri" panose="020F0502020204030204" pitchFamily="34" charset="0"/>
              </a:rPr>
              <a:t>1</a:t>
            </a:r>
          </a:p>
        </p:txBody>
      </p:sp>
      <p:pic>
        <p:nvPicPr>
          <p:cNvPr id="32" name="Grafik 31">
            <a:extLst>
              <a:ext uri="{FF2B5EF4-FFF2-40B4-BE49-F238E27FC236}">
                <a16:creationId xmlns:a16="http://schemas.microsoft.com/office/drawing/2014/main" id="{AE52DE87-A68C-4EE8-8FA9-1C0CBA81FB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9630" y="3093871"/>
            <a:ext cx="789443" cy="382056"/>
          </a:xfrm>
          <a:prstGeom prst="rect">
            <a:avLst/>
          </a:prstGeom>
        </p:spPr>
      </p:pic>
      <p:pic>
        <p:nvPicPr>
          <p:cNvPr id="34" name="Grafik 33">
            <a:extLst>
              <a:ext uri="{FF2B5EF4-FFF2-40B4-BE49-F238E27FC236}">
                <a16:creationId xmlns:a16="http://schemas.microsoft.com/office/drawing/2014/main" id="{05D865FD-4531-40B8-B0ED-D3304A0B15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0404" y="3109013"/>
            <a:ext cx="522622" cy="361642"/>
          </a:xfrm>
          <a:prstGeom prst="rect">
            <a:avLst/>
          </a:prstGeom>
        </p:spPr>
      </p:pic>
      <p:pic>
        <p:nvPicPr>
          <p:cNvPr id="36" name="Grafik 35" descr="Ein Bild, das Zeichnung enthält.&#10;&#10;Automatisch generierte Beschreibung">
            <a:extLst>
              <a:ext uri="{FF2B5EF4-FFF2-40B4-BE49-F238E27FC236}">
                <a16:creationId xmlns:a16="http://schemas.microsoft.com/office/drawing/2014/main" id="{A3A7262D-CFA7-41E9-99AC-9FD32A2271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52320" y="3093871"/>
            <a:ext cx="700874" cy="391630"/>
          </a:xfrm>
          <a:prstGeom prst="rect">
            <a:avLst/>
          </a:prstGeom>
        </p:spPr>
      </p:pic>
      <p:sp>
        <p:nvSpPr>
          <p:cNvPr id="37" name="Textfeld 36">
            <a:extLst>
              <a:ext uri="{FF2B5EF4-FFF2-40B4-BE49-F238E27FC236}">
                <a16:creationId xmlns:a16="http://schemas.microsoft.com/office/drawing/2014/main" id="{CF01F1FC-80AC-438A-8E09-B1E073A4B82C}"/>
              </a:ext>
            </a:extLst>
          </p:cNvPr>
          <p:cNvSpPr txBox="1"/>
          <p:nvPr/>
        </p:nvSpPr>
        <p:spPr>
          <a:xfrm>
            <a:off x="518293" y="4776075"/>
            <a:ext cx="8158163" cy="707886"/>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de-DE" sz="2000" dirty="0">
                <a:latin typeface="Calibri" panose="020F0502020204030204" pitchFamily="34" charset="0"/>
                <a:cs typeface="Calibri" panose="020F0502020204030204" pitchFamily="34" charset="0"/>
              </a:rPr>
              <a:t>Adaption von eigenem </a:t>
            </a:r>
            <a:r>
              <a:rPr lang="de-DE" sz="2000" dirty="0" smtClean="0">
                <a:latin typeface="Calibri" panose="020F0502020204030204" pitchFamily="34" charset="0"/>
                <a:cs typeface="Calibri" panose="020F0502020204030204" pitchFamily="34" charset="0"/>
              </a:rPr>
              <a:t>Unterrichtsmaterial </a:t>
            </a:r>
            <a:r>
              <a:rPr lang="de-DE" sz="2000" dirty="0">
                <a:latin typeface="Calibri" panose="020F0502020204030204" pitchFamily="34" charset="0"/>
                <a:cs typeface="Calibri" panose="020F0502020204030204" pitchFamily="34" charset="0"/>
              </a:rPr>
              <a:t>mithilfe des Unterstützungsmaterials zur Entwicklung einer eigenen Lernleiter</a:t>
            </a:r>
          </a:p>
        </p:txBody>
      </p:sp>
      <p:sp>
        <p:nvSpPr>
          <p:cNvPr id="14" name="Rechteck 13"/>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3380798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1556792"/>
            <a:ext cx="9144000" cy="3908762"/>
          </a:xfrm>
          <a:prstGeom prst="rect">
            <a:avLst/>
          </a:prstGeom>
        </p:spPr>
        <p:txBody>
          <a:bodyPr wrap="square">
            <a:spAutoFit/>
          </a:bodyPr>
          <a:lstStyle/>
          <a:p>
            <a:pPr algn="ctr"/>
            <a:r>
              <a:rPr lang="de-DE" sz="2800" b="1" dirty="0" smtClean="0">
                <a:latin typeface="Calibri" pitchFamily="34" charset="0"/>
                <a:cs typeface="Calibri" pitchFamily="34" charset="0"/>
              </a:rPr>
              <a:t>Grundsätzlich mögliche Fortbildungsformate:</a:t>
            </a:r>
          </a:p>
          <a:p>
            <a:pPr algn="ctr"/>
            <a:endParaRPr lang="de-DE" sz="2400" b="1" dirty="0" smtClean="0">
              <a:latin typeface="Calibri" pitchFamily="34" charset="0"/>
              <a:cs typeface="Calibri" pitchFamily="34" charset="0"/>
            </a:endParaRPr>
          </a:p>
          <a:p>
            <a:pPr algn="ctr"/>
            <a:endParaRPr lang="de-DE" sz="2400" b="1" dirty="0" smtClean="0">
              <a:latin typeface="Calibri" pitchFamily="34" charset="0"/>
              <a:cs typeface="Calibri" pitchFamily="34" charset="0"/>
            </a:endParaRPr>
          </a:p>
          <a:p>
            <a:pPr algn="ctr"/>
            <a:r>
              <a:rPr lang="de-DE" sz="2400" b="1" dirty="0" smtClean="0">
                <a:latin typeface="Calibri" pitchFamily="34" charset="0"/>
                <a:cs typeface="Calibri" pitchFamily="34" charset="0"/>
              </a:rPr>
              <a:t>(Eintägige Fortbildung)</a:t>
            </a:r>
          </a:p>
          <a:p>
            <a:pPr algn="ctr"/>
            <a:endParaRPr lang="de-DE" sz="2400" b="1" dirty="0">
              <a:latin typeface="Calibri" pitchFamily="34" charset="0"/>
              <a:cs typeface="Calibri" pitchFamily="34" charset="0"/>
            </a:endParaRPr>
          </a:p>
          <a:p>
            <a:pPr algn="ctr"/>
            <a:r>
              <a:rPr lang="de-DE" sz="2800" b="1" dirty="0">
                <a:latin typeface="Calibri" pitchFamily="34" charset="0"/>
                <a:cs typeface="Calibri" pitchFamily="34" charset="0"/>
              </a:rPr>
              <a:t>Zweitägige </a:t>
            </a:r>
            <a:r>
              <a:rPr lang="de-DE" sz="2800" b="1" dirty="0" smtClean="0">
                <a:latin typeface="Calibri" pitchFamily="34" charset="0"/>
                <a:cs typeface="Calibri" pitchFamily="34" charset="0"/>
              </a:rPr>
              <a:t>Fortbildung </a:t>
            </a:r>
            <a:r>
              <a:rPr lang="de-DE" sz="2800" b="1" dirty="0">
                <a:latin typeface="Calibri" pitchFamily="34" charset="0"/>
                <a:cs typeface="Calibri" pitchFamily="34" charset="0"/>
              </a:rPr>
              <a:t>mit Präsenz- und </a:t>
            </a:r>
            <a:r>
              <a:rPr lang="de-DE" sz="2800" b="1" dirty="0" smtClean="0">
                <a:latin typeface="Calibri" pitchFamily="34" charset="0"/>
                <a:cs typeface="Calibri" pitchFamily="34" charset="0"/>
              </a:rPr>
              <a:t>Distanzphasen</a:t>
            </a:r>
          </a:p>
          <a:p>
            <a:pPr algn="ctr"/>
            <a:endParaRPr lang="de-DE" sz="2400" b="1" dirty="0" smtClean="0">
              <a:latin typeface="Calibri" pitchFamily="34" charset="0"/>
              <a:cs typeface="Calibri" pitchFamily="34" charset="0"/>
            </a:endParaRPr>
          </a:p>
          <a:p>
            <a:pPr algn="ctr"/>
            <a:r>
              <a:rPr lang="de-DE" sz="2400" b="1" dirty="0" smtClean="0">
                <a:latin typeface="Calibri" pitchFamily="34" charset="0"/>
                <a:cs typeface="Calibri" pitchFamily="34" charset="0"/>
              </a:rPr>
              <a:t>Mehrtägige Fortbildungen</a:t>
            </a:r>
          </a:p>
          <a:p>
            <a:pPr algn="ctr"/>
            <a:endParaRPr lang="de-DE" sz="2400" b="1" dirty="0">
              <a:latin typeface="Calibri" pitchFamily="34" charset="0"/>
              <a:cs typeface="Calibri" pitchFamily="34" charset="0"/>
            </a:endParaRPr>
          </a:p>
          <a:p>
            <a:pPr algn="ctr"/>
            <a:endParaRPr lang="de-DE" sz="2400" b="1" dirty="0">
              <a:latin typeface="Calibri" pitchFamily="34" charset="0"/>
              <a:cs typeface="Calibri" pitchFamily="34" charset="0"/>
            </a:endParaRPr>
          </a:p>
        </p:txBody>
      </p:sp>
    </p:spTree>
    <p:extLst>
      <p:ext uri="{BB962C8B-B14F-4D97-AF65-F5344CB8AC3E}">
        <p14:creationId xmlns:p14="http://schemas.microsoft.com/office/powerpoint/2010/main" val="1828701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67544" y="1412776"/>
            <a:ext cx="8352928" cy="4464496"/>
          </a:xfrm>
        </p:spPr>
        <p:txBody>
          <a:bodyPr anchor="t"/>
          <a:lstStyle/>
          <a:p>
            <a:pPr marL="355600" algn="ctr">
              <a:spcAft>
                <a:spcPts val="1200"/>
              </a:spcAft>
            </a:pPr>
            <a:r>
              <a:rPr lang="de-DE" sz="2400" b="1" kern="1200" dirty="0">
                <a:solidFill>
                  <a:schemeClr val="tx1"/>
                </a:solidFill>
                <a:latin typeface="Calibri" pitchFamily="34" charset="0"/>
              </a:rPr>
              <a:t>Eintägige Fortbildung</a:t>
            </a:r>
          </a:p>
          <a:p>
            <a:pPr marL="1795463" lvl="2" indent="-1612900" defTabSz="360000">
              <a:spcBef>
                <a:spcPts val="300"/>
              </a:spcBef>
              <a:spcAft>
                <a:spcPts val="600"/>
              </a:spcAft>
              <a:buClr>
                <a:srgbClr val="000000"/>
              </a:buClr>
              <a:buSzPct val="100000"/>
            </a:pPr>
            <a:r>
              <a:rPr lang="de-DE" sz="2000" dirty="0">
                <a:latin typeface="Calibri" pitchFamily="34" charset="0"/>
                <a:cs typeface="Calibri" pitchFamily="34" charset="0"/>
              </a:rPr>
              <a:t>Aneignungsphase: </a:t>
            </a:r>
          </a:p>
          <a:p>
            <a:pPr marL="525463" lvl="2" indent="-342900" defTabSz="360000">
              <a:spcBef>
                <a:spcPts val="300"/>
              </a:spcBef>
              <a:spcAft>
                <a:spcPts val="600"/>
              </a:spcAft>
              <a:buClr>
                <a:srgbClr val="000000"/>
              </a:buClr>
              <a:buSzPct val="100000"/>
              <a:buFont typeface="Wingdings" panose="05000000000000000000" pitchFamily="2" charset="2"/>
              <a:buChar char="ü"/>
            </a:pPr>
            <a:r>
              <a:rPr lang="de-DE" sz="2000" dirty="0">
                <a:latin typeface="Calibri" pitchFamily="34" charset="0"/>
                <a:cs typeface="Calibri" pitchFamily="34" charset="0"/>
              </a:rPr>
              <a:t>Begründung und Zielsetzung</a:t>
            </a:r>
          </a:p>
          <a:p>
            <a:pPr marL="525463" lvl="2" indent="-342900" defTabSz="360000">
              <a:spcBef>
                <a:spcPts val="300"/>
              </a:spcBef>
              <a:spcAft>
                <a:spcPts val="600"/>
              </a:spcAft>
              <a:buClr>
                <a:srgbClr val="000000"/>
              </a:buClr>
              <a:buSzPct val="100000"/>
              <a:buFont typeface="Wingdings" panose="05000000000000000000" pitchFamily="2" charset="2"/>
              <a:buChar char="ü"/>
            </a:pPr>
            <a:r>
              <a:rPr lang="de-DE" sz="2000" dirty="0">
                <a:latin typeface="Calibri" pitchFamily="34" charset="0"/>
                <a:cs typeface="Calibri" pitchFamily="34" charset="0"/>
              </a:rPr>
              <a:t>unterrichtliche Implementation</a:t>
            </a:r>
          </a:p>
          <a:p>
            <a:pPr marL="525463" lvl="2" indent="-342900" defTabSz="360000">
              <a:spcBef>
                <a:spcPts val="300"/>
              </a:spcBef>
              <a:spcAft>
                <a:spcPts val="600"/>
              </a:spcAft>
              <a:buClr>
                <a:srgbClr val="000000"/>
              </a:buClr>
              <a:buSzPct val="100000"/>
              <a:buFont typeface="Wingdings" panose="05000000000000000000" pitchFamily="2" charset="2"/>
              <a:buChar char="ü"/>
            </a:pPr>
            <a:r>
              <a:rPr lang="de-DE" sz="2000" dirty="0">
                <a:latin typeface="Calibri" pitchFamily="34" charset="0"/>
                <a:cs typeface="Calibri" pitchFamily="34" charset="0"/>
              </a:rPr>
              <a:t>Aufbau und Materialien</a:t>
            </a:r>
          </a:p>
          <a:p>
            <a:pPr marL="525463" lvl="2" indent="-342900" defTabSz="360000">
              <a:spcBef>
                <a:spcPts val="300"/>
              </a:spcBef>
              <a:spcAft>
                <a:spcPts val="600"/>
              </a:spcAft>
              <a:buClr>
                <a:srgbClr val="000000"/>
              </a:buClr>
              <a:buSzPct val="100000"/>
              <a:buFont typeface="Wingdings" panose="05000000000000000000" pitchFamily="2" charset="2"/>
              <a:buChar char="ü"/>
            </a:pPr>
            <a:r>
              <a:rPr lang="de-DE" sz="2000" dirty="0">
                <a:latin typeface="Calibri" pitchFamily="34" charset="0"/>
                <a:cs typeface="Calibri" pitchFamily="34" charset="0"/>
              </a:rPr>
              <a:t>Evaluation</a:t>
            </a:r>
          </a:p>
          <a:p>
            <a:pPr marL="182563" lvl="2" defTabSz="360000">
              <a:spcBef>
                <a:spcPts val="300"/>
              </a:spcBef>
              <a:spcAft>
                <a:spcPts val="600"/>
              </a:spcAft>
              <a:buClr>
                <a:srgbClr val="000000"/>
              </a:buClr>
              <a:buSzPct val="100000"/>
            </a:pPr>
            <a:r>
              <a:rPr lang="de-DE" sz="2000" dirty="0" smtClean="0">
                <a:latin typeface="Calibri" pitchFamily="34" charset="0"/>
                <a:cs typeface="Calibri" pitchFamily="34" charset="0"/>
              </a:rPr>
              <a:t>Workshop-Phase</a:t>
            </a:r>
            <a:r>
              <a:rPr lang="de-DE" sz="2000" dirty="0">
                <a:latin typeface="Calibri" pitchFamily="34" charset="0"/>
                <a:cs typeface="Calibri" pitchFamily="34" charset="0"/>
              </a:rPr>
              <a:t>: </a:t>
            </a:r>
          </a:p>
          <a:p>
            <a:pPr marL="182563" lvl="2" defTabSz="360000">
              <a:spcBef>
                <a:spcPts val="300"/>
              </a:spcBef>
              <a:spcAft>
                <a:spcPts val="600"/>
              </a:spcAft>
              <a:buClr>
                <a:srgbClr val="000000"/>
              </a:buClr>
              <a:buSzPct val="100000"/>
            </a:pPr>
            <a:endParaRPr lang="de-DE" sz="2000" dirty="0">
              <a:latin typeface="Calibri" pitchFamily="34" charset="0"/>
              <a:cs typeface="Calibri" pitchFamily="34" charset="0"/>
            </a:endParaRPr>
          </a:p>
          <a:p>
            <a:pPr marL="182563" lvl="2" defTabSz="360000">
              <a:spcBef>
                <a:spcPts val="300"/>
              </a:spcBef>
              <a:spcAft>
                <a:spcPts val="600"/>
              </a:spcAft>
              <a:buClr>
                <a:srgbClr val="000000"/>
              </a:buClr>
              <a:buSzPct val="100000"/>
            </a:pPr>
            <a:r>
              <a:rPr lang="de-DE" sz="2000" dirty="0">
                <a:latin typeface="Calibri" pitchFamily="34" charset="0"/>
                <a:cs typeface="Calibri" pitchFamily="34" charset="0"/>
              </a:rPr>
              <a:t>Selbsteinschätzung:</a:t>
            </a:r>
          </a:p>
          <a:p>
            <a:pPr marL="182563" lvl="2" defTabSz="360000">
              <a:spcBef>
                <a:spcPts val="300"/>
              </a:spcBef>
              <a:spcAft>
                <a:spcPts val="600"/>
              </a:spcAft>
              <a:buClr>
                <a:srgbClr val="000000"/>
              </a:buClr>
              <a:buSzPct val="100000"/>
            </a:pPr>
            <a:endParaRPr lang="de-DE" sz="2000" dirty="0">
              <a:latin typeface="Calibri" pitchFamily="34" charset="0"/>
              <a:cs typeface="Calibri" pitchFamily="34" charset="0"/>
            </a:endParaRPr>
          </a:p>
          <a:p>
            <a:pPr marL="723900" indent="-368300" algn="l">
              <a:buFont typeface="Arial" pitchFamily="34" charset="0"/>
              <a:buChar char="•"/>
            </a:pPr>
            <a:endParaRPr lang="de-DE" sz="2000" kern="1200" dirty="0">
              <a:solidFill>
                <a:schemeClr val="tx1"/>
              </a:solidFill>
              <a:latin typeface="Calibri" pitchFamily="34" charset="0"/>
            </a:endParaRPr>
          </a:p>
          <a:p>
            <a:pPr marL="723900" indent="-368300" algn="l"/>
            <a:endParaRPr lang="de-DE" sz="2000" kern="1200" dirty="0">
              <a:solidFill>
                <a:schemeClr val="tx1"/>
              </a:solidFill>
              <a:latin typeface="Calibri" pitchFamily="34" charset="0"/>
            </a:endParaRPr>
          </a:p>
          <a:p>
            <a:pPr marL="723900" indent="-368300" algn="l"/>
            <a:endParaRPr lang="de-DE" b="1" kern="1200" dirty="0">
              <a:solidFill>
                <a:schemeClr val="tx1"/>
              </a:solidFill>
            </a:endParaRPr>
          </a:p>
          <a:p>
            <a:pPr marL="723900" indent="-368300" algn="l"/>
            <a:endParaRPr lang="de-DE" b="1" kern="1200" dirty="0">
              <a:solidFill>
                <a:schemeClr val="tx1"/>
              </a:solidFill>
            </a:endParaRPr>
          </a:p>
          <a:p>
            <a:pPr marL="355600" algn="l"/>
            <a:endParaRPr lang="de-DE" i="1" kern="1200" dirty="0">
              <a:solidFill>
                <a:schemeClr val="tx1"/>
              </a:solidFill>
            </a:endParaRPr>
          </a:p>
        </p:txBody>
      </p:sp>
      <p:sp>
        <p:nvSpPr>
          <p:cNvPr id="4" name="Rechteck 3"/>
          <p:cNvSpPr/>
          <p:nvPr/>
        </p:nvSpPr>
        <p:spPr>
          <a:xfrm>
            <a:off x="1043608" y="1032991"/>
            <a:ext cx="7056784" cy="369332"/>
          </a:xfrm>
          <a:prstGeom prst="rect">
            <a:avLst/>
          </a:prstGeom>
        </p:spPr>
        <p:txBody>
          <a:bodyPr wrap="square">
            <a:spAutoFit/>
          </a:bodyPr>
          <a:lstStyle/>
          <a:p>
            <a:pPr algn="ctr"/>
            <a:r>
              <a:rPr lang="de-DE" dirty="0">
                <a:latin typeface="Calibri" pitchFamily="34" charset="0"/>
                <a:cs typeface="Calibri" pitchFamily="34" charset="0"/>
              </a:rPr>
              <a:t>Die Lernleiter Atombau – Fortbildungskonzepte</a:t>
            </a:r>
            <a:endParaRPr lang="de-DE" dirty="0"/>
          </a:p>
        </p:txBody>
      </p:sp>
      <p:sp>
        <p:nvSpPr>
          <p:cNvPr id="2" name="Textfeld 1">
            <a:extLst>
              <a:ext uri="{FF2B5EF4-FFF2-40B4-BE49-F238E27FC236}">
                <a16:creationId xmlns:a16="http://schemas.microsoft.com/office/drawing/2014/main" id="{4069F6B4-9438-4754-992A-42489A25B2DC}"/>
              </a:ext>
            </a:extLst>
          </p:cNvPr>
          <p:cNvSpPr txBox="1"/>
          <p:nvPr/>
        </p:nvSpPr>
        <p:spPr>
          <a:xfrm>
            <a:off x="2339752" y="1916832"/>
            <a:ext cx="6552728" cy="400110"/>
          </a:xfrm>
          <a:prstGeom prst="rect">
            <a:avLst/>
          </a:prstGeom>
          <a:noFill/>
        </p:spPr>
        <p:txBody>
          <a:bodyPr wrap="square" rtlCol="0">
            <a:spAutoFit/>
          </a:bodyPr>
          <a:lstStyle/>
          <a:p>
            <a:pPr marL="1795463" lvl="2" indent="-1612900" defTabSz="360000">
              <a:spcBef>
                <a:spcPts val="300"/>
              </a:spcBef>
              <a:spcAft>
                <a:spcPts val="600"/>
              </a:spcAft>
              <a:buClr>
                <a:srgbClr val="000000"/>
              </a:buClr>
              <a:buSzPct val="100000"/>
            </a:pPr>
            <a:r>
              <a:rPr lang="de-DE" sz="2000" dirty="0" smtClean="0">
                <a:latin typeface="Calibri" pitchFamily="34" charset="0"/>
                <a:cs typeface="Calibri" pitchFamily="34" charset="0"/>
              </a:rPr>
              <a:t> Das </a:t>
            </a:r>
            <a:r>
              <a:rPr lang="de-DE" sz="2000" dirty="0">
                <a:latin typeface="Calibri" pitchFamily="34" charset="0"/>
                <a:cs typeface="Calibri" pitchFamily="34" charset="0"/>
              </a:rPr>
              <a:t>Lernleiter-Konzept am </a:t>
            </a:r>
            <a:r>
              <a:rPr lang="de-DE" sz="2000" dirty="0" smtClean="0">
                <a:latin typeface="Calibri" pitchFamily="34" charset="0"/>
                <a:cs typeface="Calibri" pitchFamily="34" charset="0"/>
              </a:rPr>
              <a:t>Beispiel </a:t>
            </a:r>
            <a:r>
              <a:rPr lang="de-DE" sz="2000" dirty="0">
                <a:latin typeface="Calibri" pitchFamily="34" charset="0"/>
                <a:cs typeface="Calibri" pitchFamily="34" charset="0"/>
              </a:rPr>
              <a:t>der Lernleiter Atombau</a:t>
            </a:r>
          </a:p>
        </p:txBody>
      </p:sp>
      <p:sp>
        <p:nvSpPr>
          <p:cNvPr id="5" name="Textfeld 4">
            <a:extLst>
              <a:ext uri="{FF2B5EF4-FFF2-40B4-BE49-F238E27FC236}">
                <a16:creationId xmlns:a16="http://schemas.microsoft.com/office/drawing/2014/main" id="{A99050D8-D253-4E71-B1C1-4B81EB68EEB1}"/>
              </a:ext>
            </a:extLst>
          </p:cNvPr>
          <p:cNvSpPr txBox="1"/>
          <p:nvPr/>
        </p:nvSpPr>
        <p:spPr>
          <a:xfrm>
            <a:off x="2217816" y="4005064"/>
            <a:ext cx="6912768" cy="707886"/>
          </a:xfrm>
          <a:prstGeom prst="rect">
            <a:avLst/>
          </a:prstGeom>
          <a:noFill/>
        </p:spPr>
        <p:txBody>
          <a:bodyPr wrap="square" rtlCol="0">
            <a:spAutoFit/>
          </a:bodyPr>
          <a:lstStyle/>
          <a:p>
            <a:pPr marL="182563" lvl="2" defTabSz="360000">
              <a:spcBef>
                <a:spcPts val="300"/>
              </a:spcBef>
              <a:spcAft>
                <a:spcPts val="600"/>
              </a:spcAft>
              <a:buClr>
                <a:srgbClr val="000000"/>
              </a:buClr>
              <a:buSzPct val="100000"/>
            </a:pPr>
            <a:r>
              <a:rPr lang="de-DE" sz="2000" dirty="0" smtClean="0">
                <a:latin typeface="Calibri" pitchFamily="34" charset="0"/>
                <a:cs typeface="Calibri" pitchFamily="34" charset="0"/>
              </a:rPr>
              <a:t>      Kennenlernen </a:t>
            </a:r>
            <a:r>
              <a:rPr lang="de-DE" sz="2000" dirty="0">
                <a:latin typeface="Calibri" pitchFamily="34" charset="0"/>
                <a:cs typeface="Calibri" pitchFamily="34" charset="0"/>
              </a:rPr>
              <a:t>und Erprobung des Lernleiter-Materials in </a:t>
            </a:r>
            <a:r>
              <a:rPr lang="de-DE" sz="2000" dirty="0" smtClean="0">
                <a:latin typeface="Calibri" pitchFamily="34" charset="0"/>
                <a:cs typeface="Calibri" pitchFamily="34" charset="0"/>
              </a:rPr>
              <a:t>   	   Kleingruppen</a:t>
            </a:r>
            <a:endParaRPr lang="de-DE" sz="2000" dirty="0">
              <a:latin typeface="Calibri" pitchFamily="34" charset="0"/>
              <a:cs typeface="Calibri" pitchFamily="34" charset="0"/>
            </a:endParaRPr>
          </a:p>
        </p:txBody>
      </p:sp>
      <p:sp>
        <p:nvSpPr>
          <p:cNvPr id="6" name="Textfeld 5">
            <a:extLst>
              <a:ext uri="{FF2B5EF4-FFF2-40B4-BE49-F238E27FC236}">
                <a16:creationId xmlns:a16="http://schemas.microsoft.com/office/drawing/2014/main" id="{C5F13BD8-BA21-4ADF-AAC1-C1630B59E0C3}"/>
              </a:ext>
            </a:extLst>
          </p:cNvPr>
          <p:cNvSpPr txBox="1"/>
          <p:nvPr/>
        </p:nvSpPr>
        <p:spPr>
          <a:xfrm>
            <a:off x="2699792" y="4797152"/>
            <a:ext cx="5832648" cy="707886"/>
          </a:xfrm>
          <a:prstGeom prst="rect">
            <a:avLst/>
          </a:prstGeom>
          <a:noFill/>
        </p:spPr>
        <p:txBody>
          <a:bodyPr wrap="square" rtlCol="0">
            <a:spAutoFit/>
          </a:bodyPr>
          <a:lstStyle/>
          <a:p>
            <a:r>
              <a:rPr lang="de-DE" sz="2000" dirty="0">
                <a:latin typeface="Calibri" pitchFamily="34" charset="0"/>
                <a:cs typeface="Calibri" pitchFamily="34" charset="0"/>
              </a:rPr>
              <a:t>Gemeinsamer Austausch zum möglichen Einsatz des Materials</a:t>
            </a:r>
            <a:endParaRPr lang="de-DE" sz="2000" dirty="0"/>
          </a:p>
        </p:txBody>
      </p:sp>
      <p:pic>
        <p:nvPicPr>
          <p:cNvPr id="7" name="Grafik 6"/>
          <p:cNvPicPr>
            <a:picLocks noChangeAspect="1"/>
          </p:cNvPicPr>
          <p:nvPr/>
        </p:nvPicPr>
        <p:blipFill rotWithShape="1">
          <a:blip r:embed="rId3"/>
          <a:srcRect r="432"/>
          <a:stretch/>
        </p:blipFill>
        <p:spPr>
          <a:xfrm>
            <a:off x="5031184" y="2266642"/>
            <a:ext cx="1765402" cy="1666414"/>
          </a:xfrm>
          <a:prstGeom prst="rect">
            <a:avLst/>
          </a:prstGeom>
        </p:spPr>
      </p:pic>
      <p:sp>
        <p:nvSpPr>
          <p:cNvPr id="8" name="Rechteck 7"/>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89561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Grp="1" noChangeArrowheads="1"/>
          </p:cNvSpPr>
          <p:nvPr>
            <p:ph type="subTitle"/>
          </p:nvPr>
        </p:nvSpPr>
        <p:spPr bwMode="auto">
          <a:xfrm>
            <a:off x="683568" y="882509"/>
            <a:ext cx="7869200" cy="5239896"/>
          </a:xfrm>
          <a:prstGeom prst="rect">
            <a:avLst/>
          </a:prstGeom>
          <a:noFill/>
          <a:ln w="9525">
            <a:noFill/>
            <a:miter lim="800000"/>
            <a:headEnd/>
            <a:tailEnd/>
          </a:ln>
        </p:spPr>
        <p:txBody>
          <a:bodyPr wrap="square">
            <a:spAutoFit/>
          </a:bodyPr>
          <a:lstStyle/>
          <a:p>
            <a:pPr marL="531813" algn="ctr" defTabSz="360000">
              <a:spcAft>
                <a:spcPts val="600"/>
              </a:spcAft>
              <a:buClr>
                <a:srgbClr val="000000"/>
              </a:buClr>
              <a:buSzPct val="100000"/>
            </a:pPr>
            <a:r>
              <a:rPr lang="de-DE" altLang="de-DE" sz="2400" b="1" dirty="0">
                <a:latin typeface="Calibri" pitchFamily="34" charset="0"/>
                <a:ea typeface="MS PGothic" pitchFamily="34" charset="-128"/>
                <a:cs typeface="Calibri" pitchFamily="34" charset="0"/>
              </a:rPr>
              <a:t>Ablauf </a:t>
            </a:r>
            <a:r>
              <a:rPr lang="de-DE" altLang="de-DE" sz="2400" b="1" dirty="0" smtClean="0">
                <a:latin typeface="Calibri" pitchFamily="34" charset="0"/>
                <a:ea typeface="MS PGothic" pitchFamily="34" charset="-128"/>
                <a:cs typeface="Calibri" pitchFamily="34" charset="0"/>
              </a:rPr>
              <a:t>der Fortbildung</a:t>
            </a:r>
          </a:p>
          <a:p>
            <a:pPr marL="531813" algn="ctr" defTabSz="360000">
              <a:spcAft>
                <a:spcPts val="600"/>
              </a:spcAft>
              <a:buClr>
                <a:srgbClr val="000000"/>
              </a:buClr>
              <a:buSzPct val="100000"/>
            </a:pPr>
            <a:r>
              <a:rPr lang="de-DE" altLang="de-DE" sz="2400" b="1" dirty="0" smtClean="0">
                <a:latin typeface="Calibri" pitchFamily="34" charset="0"/>
                <a:ea typeface="MS PGothic" pitchFamily="34" charset="-128"/>
                <a:cs typeface="Calibri" pitchFamily="34" charset="0"/>
              </a:rPr>
              <a:t>1. Modul </a:t>
            </a:r>
            <a:r>
              <a:rPr lang="de-DE" altLang="de-DE" sz="2400" dirty="0" smtClean="0">
                <a:latin typeface="Calibri" pitchFamily="34" charset="0"/>
                <a:ea typeface="MS PGothic" pitchFamily="34" charset="-128"/>
                <a:cs typeface="Calibri" pitchFamily="34" charset="0"/>
              </a:rPr>
              <a:t>(Aneignung)</a:t>
            </a:r>
            <a:endParaRPr lang="de-DE" altLang="de-DE" sz="2400" dirty="0">
              <a:latin typeface="Calibri" pitchFamily="34" charset="0"/>
              <a:ea typeface="MS PGothic" pitchFamily="34" charset="-128"/>
              <a:cs typeface="Calibri" pitchFamily="34" charset="0"/>
            </a:endParaRPr>
          </a:p>
          <a:p>
            <a:pPr marL="1795463" indent="-1612900" defTabSz="360000">
              <a:spcBef>
                <a:spcPts val="300"/>
              </a:spcBef>
              <a:spcAft>
                <a:spcPts val="600"/>
              </a:spcAft>
              <a:buClr>
                <a:srgbClr val="000000"/>
              </a:buClr>
              <a:buSzPct val="100000"/>
            </a:pPr>
            <a:r>
              <a:rPr lang="de-DE" altLang="de-DE" sz="2000" b="1" dirty="0">
                <a:solidFill>
                  <a:schemeClr val="tx1"/>
                </a:solidFill>
                <a:latin typeface="Calibri" pitchFamily="34" charset="0"/>
                <a:ea typeface="MS PGothic" pitchFamily="34" charset="-128"/>
                <a:cs typeface="Calibri" pitchFamily="34" charset="0"/>
              </a:rPr>
              <a:t>09:00 - </a:t>
            </a:r>
            <a:r>
              <a:rPr lang="de-DE" altLang="de-DE" sz="2000" b="1" dirty="0">
                <a:latin typeface="Calibri" pitchFamily="34" charset="0"/>
                <a:ea typeface="MS PGothic" pitchFamily="34" charset="-128"/>
                <a:cs typeface="Calibri" pitchFamily="34" charset="0"/>
              </a:rPr>
              <a:t>09</a:t>
            </a:r>
            <a:r>
              <a:rPr lang="de-DE" altLang="de-DE" sz="2000" b="1" dirty="0">
                <a:solidFill>
                  <a:schemeClr val="tx1"/>
                </a:solidFill>
                <a:latin typeface="Calibri" pitchFamily="34" charset="0"/>
                <a:ea typeface="MS PGothic" pitchFamily="34" charset="-128"/>
                <a:cs typeface="Calibri" pitchFamily="34" charset="0"/>
              </a:rPr>
              <a:t>:15		</a:t>
            </a:r>
            <a:r>
              <a:rPr lang="de-DE" sz="2000" dirty="0">
                <a:latin typeface="Calibri" pitchFamily="34" charset="0"/>
                <a:cs typeface="Calibri" pitchFamily="34" charset="0"/>
              </a:rPr>
              <a:t>Begrüßung und Vorstellung</a:t>
            </a:r>
            <a:endParaRPr lang="de-DE" altLang="de-DE" sz="2000" dirty="0">
              <a:solidFill>
                <a:schemeClr val="tx1"/>
              </a:solidFill>
              <a:latin typeface="Calibri" pitchFamily="34" charset="0"/>
              <a:ea typeface="MS PGothic" pitchFamily="34" charset="-128"/>
              <a:cs typeface="Calibri" pitchFamily="34" charset="0"/>
            </a:endParaRPr>
          </a:p>
          <a:p>
            <a:pPr marL="1795463" lvl="2" indent="-1612900" defTabSz="360000">
              <a:spcBef>
                <a:spcPts val="300"/>
              </a:spcBef>
              <a:spcAft>
                <a:spcPts val="600"/>
              </a:spcAft>
              <a:buClr>
                <a:srgbClr val="000000"/>
              </a:buClr>
              <a:buSzPct val="100000"/>
            </a:pPr>
            <a:r>
              <a:rPr lang="de-DE" altLang="de-DE" sz="2000" b="1" dirty="0">
                <a:latin typeface="Calibri" pitchFamily="34" charset="0"/>
                <a:ea typeface="MS PGothic" pitchFamily="34" charset="-128"/>
                <a:cs typeface="Calibri" pitchFamily="34" charset="0"/>
              </a:rPr>
              <a:t>09:15 - 10:45	</a:t>
            </a:r>
            <a:r>
              <a:rPr lang="de-DE" sz="2000" dirty="0">
                <a:latin typeface="Calibri" pitchFamily="34" charset="0"/>
                <a:cs typeface="Calibri" pitchFamily="34" charset="0"/>
              </a:rPr>
              <a:t>Das Lernleiterkonzept zum Atombau  – Begründung und Zielsetzung  – Unterrichtliche Implementation – Aufbau und Materialien – Evaluation</a:t>
            </a:r>
          </a:p>
          <a:p>
            <a:pPr marL="1795463" lvl="2" indent="-1612900" defTabSz="360000">
              <a:spcBef>
                <a:spcPts val="300"/>
              </a:spcBef>
              <a:spcAft>
                <a:spcPts val="600"/>
              </a:spcAft>
              <a:buClr>
                <a:srgbClr val="000000"/>
              </a:buClr>
              <a:buSzPct val="100000"/>
            </a:pPr>
            <a:r>
              <a:rPr lang="de-DE" altLang="de-DE" sz="2000" b="1" dirty="0">
                <a:latin typeface="Calibri" pitchFamily="34" charset="0"/>
                <a:ea typeface="MS PGothic" pitchFamily="34" charset="-128"/>
                <a:cs typeface="Calibri" pitchFamily="34" charset="0"/>
              </a:rPr>
              <a:t>10:45 - 11:15	</a:t>
            </a:r>
            <a:r>
              <a:rPr lang="de-DE" altLang="de-DE" sz="2000" dirty="0">
                <a:latin typeface="Calibri" pitchFamily="34" charset="0"/>
                <a:cs typeface="Calibri" pitchFamily="34" charset="0"/>
              </a:rPr>
              <a:t>	</a:t>
            </a:r>
            <a:r>
              <a:rPr lang="de-DE" sz="2000" dirty="0">
                <a:latin typeface="Calibri" pitchFamily="34" charset="0"/>
                <a:cs typeface="Calibri" pitchFamily="34" charset="0"/>
              </a:rPr>
              <a:t>Diskussion – Rückfragen und Erfahrungen</a:t>
            </a:r>
          </a:p>
          <a:p>
            <a:pPr marL="182563" algn="ctr" defTabSz="360000">
              <a:spcBef>
                <a:spcPts val="300"/>
              </a:spcBef>
              <a:spcAft>
                <a:spcPts val="600"/>
              </a:spcAft>
              <a:buClr>
                <a:srgbClr val="000000"/>
              </a:buClr>
              <a:buSzPct val="100000"/>
            </a:pPr>
            <a:r>
              <a:rPr lang="de-DE" sz="2000" b="1" i="1" dirty="0">
                <a:latin typeface="Calibri" pitchFamily="34" charset="0"/>
                <a:cs typeface="Calibri" pitchFamily="34" charset="0"/>
              </a:rPr>
              <a:t>Kaffeepause</a:t>
            </a:r>
          </a:p>
          <a:p>
            <a:pPr marL="1795463" indent="-1612900" defTabSz="360000" eaLnBrk="1" hangingPunct="1">
              <a:spcBef>
                <a:spcPts val="300"/>
              </a:spcBef>
              <a:spcAft>
                <a:spcPts val="600"/>
              </a:spcAft>
              <a:buClr>
                <a:srgbClr val="000000"/>
              </a:buClr>
              <a:buSzPct val="100000"/>
              <a:buFont typeface="Times New Roman" pitchFamily="18" charset="0"/>
              <a:buNone/>
            </a:pPr>
            <a:r>
              <a:rPr lang="de-DE" altLang="de-DE" sz="2000" b="1" dirty="0">
                <a:solidFill>
                  <a:schemeClr val="tx1"/>
                </a:solidFill>
                <a:latin typeface="Calibri" pitchFamily="34" charset="0"/>
                <a:ea typeface="MS PGothic" pitchFamily="34" charset="-128"/>
                <a:cs typeface="Calibri" pitchFamily="34" charset="0"/>
              </a:rPr>
              <a:t>11:30 - 12:30		</a:t>
            </a:r>
            <a:r>
              <a:rPr lang="de-DE" sz="2000" dirty="0" smtClean="0">
                <a:latin typeface="Calibri" pitchFamily="34" charset="0"/>
                <a:cs typeface="Calibri" pitchFamily="34" charset="0"/>
              </a:rPr>
              <a:t>Workshop I: </a:t>
            </a:r>
            <a:r>
              <a:rPr lang="de-DE" sz="2000" dirty="0">
                <a:latin typeface="Calibri" pitchFamily="34" charset="0"/>
                <a:cs typeface="Calibri" pitchFamily="34" charset="0"/>
              </a:rPr>
              <a:t>Kennenlernen des Lernleiter-Materials</a:t>
            </a:r>
          </a:p>
          <a:p>
            <a:pPr marL="1795463" indent="-1612900" algn="ctr" defTabSz="360000">
              <a:spcBef>
                <a:spcPts val="300"/>
              </a:spcBef>
              <a:spcAft>
                <a:spcPts val="600"/>
              </a:spcAft>
              <a:buClr>
                <a:srgbClr val="000000"/>
              </a:buClr>
              <a:buSzPct val="100000"/>
            </a:pPr>
            <a:r>
              <a:rPr lang="de-DE" altLang="de-DE" sz="2000" b="1" i="1" dirty="0">
                <a:latin typeface="Calibri" pitchFamily="34" charset="0"/>
                <a:ea typeface="MS PGothic" pitchFamily="34" charset="-128"/>
                <a:cs typeface="Calibri" pitchFamily="34" charset="0"/>
              </a:rPr>
              <a:t>Mittagspause</a:t>
            </a:r>
          </a:p>
          <a:p>
            <a:pPr marL="1795463" indent="-1612900" defTabSz="360000">
              <a:spcBef>
                <a:spcPts val="300"/>
              </a:spcBef>
              <a:spcAft>
                <a:spcPts val="600"/>
              </a:spcAft>
              <a:buClr>
                <a:srgbClr val="000000"/>
              </a:buClr>
              <a:buSzPct val="100000"/>
            </a:pPr>
            <a:r>
              <a:rPr lang="de-DE" altLang="de-DE" sz="2000" b="1" dirty="0">
                <a:latin typeface="Calibri" pitchFamily="34" charset="0"/>
                <a:ea typeface="MS PGothic" pitchFamily="34" charset="-128"/>
                <a:cs typeface="Calibri" pitchFamily="34" charset="0"/>
              </a:rPr>
              <a:t>13:30 - 14:30	</a:t>
            </a:r>
            <a:r>
              <a:rPr lang="de-DE" sz="2000" dirty="0">
                <a:latin typeface="Calibri" pitchFamily="34" charset="0"/>
                <a:cs typeface="Calibri" pitchFamily="34" charset="0"/>
              </a:rPr>
              <a:t>Gemeinsamer Austausch zum Material</a:t>
            </a:r>
          </a:p>
          <a:p>
            <a:pPr marL="182563">
              <a:spcBef>
                <a:spcPts val="300"/>
              </a:spcBef>
              <a:spcAft>
                <a:spcPts val="600"/>
              </a:spcAft>
              <a:buClr>
                <a:srgbClr val="000000"/>
              </a:buClr>
              <a:buSzPct val="100000"/>
            </a:pPr>
            <a:r>
              <a:rPr lang="de-DE" altLang="de-DE" sz="2000" b="1" dirty="0">
                <a:latin typeface="Calibri" pitchFamily="34" charset="0"/>
                <a:ea typeface="MS PGothic" pitchFamily="34" charset="-128"/>
                <a:cs typeface="Calibri" pitchFamily="34" charset="0"/>
              </a:rPr>
              <a:t>14:30 - 15:30	</a:t>
            </a:r>
            <a:r>
              <a:rPr lang="de-DE" sz="2000" dirty="0">
                <a:latin typeface="Calibri" pitchFamily="34" charset="0"/>
                <a:cs typeface="Calibri" pitchFamily="34" charset="0"/>
              </a:rPr>
              <a:t>Nächste Schritte zur </a:t>
            </a:r>
            <a:r>
              <a:rPr lang="de-DE" sz="2000" dirty="0" smtClean="0">
                <a:latin typeface="Calibri" pitchFamily="34" charset="0"/>
                <a:cs typeface="Calibri" pitchFamily="34" charset="0"/>
              </a:rPr>
              <a:t>unterrichtlichen Erprobung</a:t>
            </a:r>
            <a:endParaRPr lang="de-DE" altLang="de-DE" sz="2000" dirty="0">
              <a:latin typeface="Calibri" pitchFamily="34" charset="0"/>
              <a:ea typeface="MS PGothic" pitchFamily="34" charset="-128"/>
              <a:cs typeface="Calibri" pitchFamily="34" charset="0"/>
            </a:endParaRPr>
          </a:p>
          <a:p>
            <a:pPr marL="182563">
              <a:spcBef>
                <a:spcPts val="300"/>
              </a:spcBef>
              <a:spcAft>
                <a:spcPts val="600"/>
              </a:spcAft>
              <a:buClr>
                <a:srgbClr val="000000"/>
              </a:buClr>
              <a:buSzPct val="100000"/>
            </a:pPr>
            <a:r>
              <a:rPr lang="de-DE" altLang="de-DE" sz="2000" b="1" dirty="0">
                <a:latin typeface="Calibri" pitchFamily="34" charset="0"/>
                <a:ea typeface="MS PGothic" pitchFamily="34" charset="-128"/>
                <a:cs typeface="Calibri" pitchFamily="34" charset="0"/>
              </a:rPr>
              <a:t>15:30 - 16:00	</a:t>
            </a:r>
            <a:r>
              <a:rPr lang="de-DE" altLang="de-DE" sz="2000" dirty="0">
                <a:latin typeface="Calibri" pitchFamily="34" charset="0"/>
                <a:ea typeface="MS PGothic" pitchFamily="34" charset="-128"/>
                <a:cs typeface="Calibri" pitchFamily="34" charset="0"/>
              </a:rPr>
              <a:t>Abschluss, Evaluation, Feedback</a:t>
            </a:r>
            <a:r>
              <a:rPr lang="de-DE" altLang="de-DE" sz="2000" dirty="0">
                <a:solidFill>
                  <a:schemeClr val="tx1"/>
                </a:solidFill>
                <a:latin typeface="Calibri" pitchFamily="34" charset="0"/>
                <a:ea typeface="MS PGothic" pitchFamily="34" charset="-128"/>
                <a:cs typeface="Calibri" pitchFamily="34" charset="0"/>
              </a:rPr>
              <a:t>	</a:t>
            </a:r>
            <a:endParaRPr lang="en-US" altLang="de-DE" sz="2000" dirty="0">
              <a:latin typeface="Calibri" pitchFamily="34" charset="0"/>
              <a:ea typeface="MS PGothic" pitchFamily="34" charset="-128"/>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640" y="1196640"/>
            <a:ext cx="8229240" cy="1656296"/>
          </a:xfrm>
        </p:spPr>
        <p:txBody>
          <a:bodyPr/>
          <a:lstStyle/>
          <a:p>
            <a:pPr algn="ctr">
              <a:spcBef>
                <a:spcPts val="600"/>
              </a:spcBef>
              <a:spcAft>
                <a:spcPts val="1200"/>
              </a:spcAft>
            </a:pPr>
            <a:r>
              <a:rPr lang="de-DE" altLang="de-DE" sz="2800" b="1" dirty="0" smtClean="0">
                <a:latin typeface="Calibri" pitchFamily="34" charset="0"/>
                <a:ea typeface="ＭＳ Ｐゴシック" pitchFamily="34" charset="-128"/>
              </a:rPr>
              <a:t>Exemplarischer Ablauf </a:t>
            </a:r>
            <a:r>
              <a:rPr lang="de-DE" altLang="de-DE" sz="2800" b="1" smtClean="0">
                <a:latin typeface="Calibri" pitchFamily="34" charset="0"/>
                <a:ea typeface="ＭＳ Ｐゴシック" pitchFamily="34" charset="-128"/>
              </a:rPr>
              <a:t>eines zweitägigen Fortbildungsangebots </a:t>
            </a:r>
            <a:r>
              <a:rPr lang="de-DE" altLang="de-DE" sz="2800" b="1" dirty="0" smtClean="0">
                <a:latin typeface="Calibri" pitchFamily="34" charset="0"/>
                <a:ea typeface="ＭＳ Ｐゴシック" pitchFamily="34" charset="-128"/>
              </a:rPr>
              <a:t>zum Unterricht mit der Lernleiter</a:t>
            </a:r>
            <a:r>
              <a:rPr lang="de-DE" altLang="de-DE" dirty="0" smtClean="0">
                <a:latin typeface="Calibri" pitchFamily="34" charset="0"/>
                <a:ea typeface="ＭＳ Ｐゴシック" pitchFamily="34" charset="-128"/>
              </a:rPr>
              <a:t/>
            </a:r>
            <a:br>
              <a:rPr lang="de-DE" altLang="de-DE" dirty="0" smtClean="0">
                <a:latin typeface="Calibri" pitchFamily="34" charset="0"/>
                <a:ea typeface="ＭＳ Ｐゴシック" pitchFamily="34" charset="-128"/>
              </a:rPr>
            </a:br>
            <a:r>
              <a:rPr lang="de-DE" altLang="de-DE" sz="2400" dirty="0" smtClean="0">
                <a:latin typeface="Calibri" pitchFamily="34" charset="0"/>
                <a:ea typeface="ＭＳ Ｐゴシック" pitchFamily="34" charset="-128"/>
              </a:rPr>
              <a:t>Ein Ansatz zur Strukturierung und Differenzierung am Beispiel eines Unterrichtsvorhabens zum Atombau</a:t>
            </a:r>
            <a:endParaRPr lang="de-DE" sz="2400" dirty="0"/>
          </a:p>
        </p:txBody>
      </p:sp>
      <p:sp>
        <p:nvSpPr>
          <p:cNvPr id="3" name="Textplatzhalter 2"/>
          <p:cNvSpPr>
            <a:spLocks noGrp="1"/>
          </p:cNvSpPr>
          <p:nvPr>
            <p:ph type="body"/>
          </p:nvPr>
        </p:nvSpPr>
        <p:spPr>
          <a:xfrm>
            <a:off x="457200" y="2924944"/>
            <a:ext cx="8229240" cy="3200816"/>
          </a:xfrm>
        </p:spPr>
        <p:txBody>
          <a:bodyPr/>
          <a:lstStyle/>
          <a:p>
            <a:endParaRPr lang="de-DE" dirty="0" smtClean="0"/>
          </a:p>
          <a:p>
            <a:endParaRPr lang="de-DE" dirty="0"/>
          </a:p>
          <a:p>
            <a:endParaRPr lang="de-DE" dirty="0" smtClean="0"/>
          </a:p>
          <a:p>
            <a:endParaRPr lang="de-DE" dirty="0"/>
          </a:p>
          <a:p>
            <a:endParaRPr lang="de-DE" dirty="0" smtClean="0"/>
          </a:p>
          <a:p>
            <a:endParaRPr lang="de-DE" dirty="0"/>
          </a:p>
          <a:p>
            <a:r>
              <a:rPr lang="de-DE" dirty="0" smtClean="0"/>
              <a:t>  </a:t>
            </a:r>
            <a:r>
              <a:rPr lang="de-DE" dirty="0" smtClean="0">
                <a:latin typeface="Calibri" panose="020F0502020204030204" pitchFamily="34" charset="0"/>
              </a:rPr>
              <a:t>1. Fortbildungsmodul    Im Unterricht           	          2. Fortbildungsmodul</a:t>
            </a:r>
            <a:endParaRPr lang="de-DE" dirty="0">
              <a:latin typeface="Calibri" panose="020F0502020204030204" pitchFamily="34" charset="0"/>
            </a:endParaRPr>
          </a:p>
        </p:txBody>
      </p:sp>
      <p:pic>
        <p:nvPicPr>
          <p:cNvPr id="4" name="Grafik 3"/>
          <p:cNvPicPr/>
          <p:nvPr/>
        </p:nvPicPr>
        <p:blipFill>
          <a:blip r:embed="rId3" cstate="print"/>
          <a:srcRect l="7478" t="40706" r="5155" b="32235"/>
          <a:stretch>
            <a:fillRect/>
          </a:stretch>
        </p:blipFill>
        <p:spPr bwMode="auto">
          <a:xfrm>
            <a:off x="611560" y="3573016"/>
            <a:ext cx="7920880" cy="1590278"/>
          </a:xfrm>
          <a:prstGeom prst="rect">
            <a:avLst/>
          </a:prstGeom>
          <a:noFill/>
          <a:ln w="9525">
            <a:noFill/>
            <a:miter lim="800000"/>
            <a:headEnd/>
            <a:tailEnd/>
          </a:ln>
        </p:spPr>
      </p:pic>
      <p:sp>
        <p:nvSpPr>
          <p:cNvPr id="5" name="Rechteck 4"/>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2743999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909" y="984505"/>
            <a:ext cx="8229240" cy="360152"/>
          </a:xfrm>
        </p:spPr>
        <p:txBody>
          <a:bodyPr/>
          <a:lstStyle/>
          <a:p>
            <a:pPr algn="ctr"/>
            <a:r>
              <a:rPr lang="de-DE" dirty="0">
                <a:latin typeface="Calibri" pitchFamily="34" charset="0"/>
                <a:cs typeface="Calibri" pitchFamily="34" charset="0"/>
              </a:rPr>
              <a:t>Die Lernleiter Atombau – Fortbildungskonzepte</a:t>
            </a:r>
            <a:endParaRPr lang="de-DE" dirty="0"/>
          </a:p>
        </p:txBody>
      </p:sp>
      <p:sp>
        <p:nvSpPr>
          <p:cNvPr id="3" name="Textplatzhalter 2"/>
          <p:cNvSpPr>
            <a:spLocks noGrp="1"/>
          </p:cNvSpPr>
          <p:nvPr>
            <p:ph type="body"/>
          </p:nvPr>
        </p:nvSpPr>
        <p:spPr>
          <a:xfrm>
            <a:off x="487600" y="2629821"/>
            <a:ext cx="8229240" cy="3200816"/>
          </a:xfrm>
        </p:spPr>
        <p:txBody>
          <a:bodyPr/>
          <a:lstStyle/>
          <a:p>
            <a:endParaRPr lang="de-DE" dirty="0"/>
          </a:p>
          <a:p>
            <a:endParaRPr lang="de-DE" dirty="0"/>
          </a:p>
          <a:p>
            <a:r>
              <a:rPr lang="de-DE" dirty="0">
                <a:latin typeface="Calibri" panose="020F0502020204030204" pitchFamily="34" charset="0"/>
              </a:rPr>
              <a:t>  </a:t>
            </a:r>
            <a:endParaRPr lang="de-DE" dirty="0" smtClean="0">
              <a:latin typeface="Calibri" panose="020F0502020204030204" pitchFamily="34" charset="0"/>
            </a:endParaRPr>
          </a:p>
          <a:p>
            <a:endParaRPr lang="de-DE" dirty="0">
              <a:latin typeface="Calibri" panose="020F0502020204030204" pitchFamily="34" charset="0"/>
            </a:endParaRPr>
          </a:p>
          <a:p>
            <a:endParaRPr lang="de-DE" dirty="0" smtClean="0">
              <a:latin typeface="Calibri" panose="020F0502020204030204" pitchFamily="34" charset="0"/>
            </a:endParaRPr>
          </a:p>
          <a:p>
            <a:r>
              <a:rPr lang="de-DE" sz="1400" dirty="0" smtClean="0">
                <a:latin typeface="Calibri" panose="020F0502020204030204" pitchFamily="34" charset="0"/>
              </a:rPr>
              <a:t>       1.Fortbildungsmodul              Distanzphase im                                         2. Fortbildungsmodul</a:t>
            </a:r>
          </a:p>
          <a:p>
            <a:r>
              <a:rPr lang="de-DE" sz="1400" dirty="0">
                <a:latin typeface="Calibri" panose="020F0502020204030204" pitchFamily="34" charset="0"/>
              </a:rPr>
              <a:t> </a:t>
            </a:r>
            <a:r>
              <a:rPr lang="de-DE" sz="1400" dirty="0" smtClean="0">
                <a:latin typeface="Calibri" panose="020F0502020204030204" pitchFamily="34" charset="0"/>
              </a:rPr>
              <a:t>         (identisch  mit                     eigenen Unterricht       </a:t>
            </a:r>
            <a:endParaRPr lang="de-DE" sz="1400" dirty="0"/>
          </a:p>
          <a:p>
            <a:r>
              <a:rPr lang="de-DE" sz="1400" dirty="0" smtClean="0"/>
              <a:t>         </a:t>
            </a:r>
            <a:r>
              <a:rPr lang="de-DE" sz="1400" dirty="0" smtClean="0">
                <a:latin typeface="Calibri" panose="020F0502020204030204" pitchFamily="34" charset="0"/>
                <a:cs typeface="Calibri" panose="020F0502020204030204" pitchFamily="34" charset="0"/>
              </a:rPr>
              <a:t>der eintägigen</a:t>
            </a:r>
          </a:p>
          <a:p>
            <a:r>
              <a:rPr lang="de-DE" sz="1400" dirty="0" smtClean="0">
                <a:latin typeface="Calibri" panose="020F0502020204030204" pitchFamily="34" charset="0"/>
                <a:cs typeface="Calibri" panose="020F0502020204030204" pitchFamily="34" charset="0"/>
              </a:rPr>
              <a:t>           Fortbildung</a:t>
            </a:r>
            <a:r>
              <a:rPr lang="de-DE" sz="1400" dirty="0" smtClean="0"/>
              <a:t>)</a:t>
            </a:r>
            <a:endParaRPr lang="de-DE" sz="1400" dirty="0"/>
          </a:p>
          <a:p>
            <a:endParaRPr lang="de-DE" dirty="0"/>
          </a:p>
          <a:p>
            <a:endParaRPr lang="de-DE" dirty="0"/>
          </a:p>
          <a:p>
            <a:r>
              <a:rPr lang="de-DE" dirty="0"/>
              <a:t> </a:t>
            </a:r>
            <a:endParaRPr lang="de-DE" dirty="0">
              <a:latin typeface="Calibri" panose="020F0502020204030204" pitchFamily="34" charset="0"/>
            </a:endParaRPr>
          </a:p>
        </p:txBody>
      </p:sp>
      <p:pic>
        <p:nvPicPr>
          <p:cNvPr id="4" name="Grafik 3"/>
          <p:cNvPicPr/>
          <p:nvPr/>
        </p:nvPicPr>
        <p:blipFill>
          <a:blip r:embed="rId3" cstate="print"/>
          <a:srcRect l="7478" t="40706" r="5155" b="32235"/>
          <a:stretch>
            <a:fillRect/>
          </a:stretch>
        </p:blipFill>
        <p:spPr bwMode="auto">
          <a:xfrm>
            <a:off x="641780" y="2420888"/>
            <a:ext cx="7920880" cy="1590278"/>
          </a:xfrm>
          <a:prstGeom prst="rect">
            <a:avLst/>
          </a:prstGeom>
          <a:noFill/>
          <a:ln w="9525">
            <a:noFill/>
            <a:miter lim="800000"/>
            <a:headEnd/>
            <a:tailEnd/>
          </a:ln>
        </p:spPr>
      </p:pic>
      <p:sp>
        <p:nvSpPr>
          <p:cNvPr id="6" name="Rechteck 5">
            <a:extLst>
              <a:ext uri="{FF2B5EF4-FFF2-40B4-BE49-F238E27FC236}">
                <a16:creationId xmlns:a16="http://schemas.microsoft.com/office/drawing/2014/main" id="{62EDA6EE-C610-43E5-A439-F724223AAFF9}"/>
              </a:ext>
            </a:extLst>
          </p:cNvPr>
          <p:cNvSpPr/>
          <p:nvPr/>
        </p:nvSpPr>
        <p:spPr>
          <a:xfrm>
            <a:off x="2195134" y="1343750"/>
            <a:ext cx="4672434" cy="461665"/>
          </a:xfrm>
          <a:prstGeom prst="rect">
            <a:avLst/>
          </a:prstGeom>
        </p:spPr>
        <p:txBody>
          <a:bodyPr wrap="none">
            <a:spAutoFit/>
          </a:bodyPr>
          <a:lstStyle/>
          <a:p>
            <a:pPr marL="355600" algn="ctr">
              <a:spcAft>
                <a:spcPts val="1200"/>
              </a:spcAft>
            </a:pPr>
            <a:r>
              <a:rPr lang="de-DE" sz="2400" b="1" dirty="0" smtClean="0">
                <a:latin typeface="Calibri" pitchFamily="34" charset="0"/>
              </a:rPr>
              <a:t>Zweitägige Fortbildung: Struktur</a:t>
            </a:r>
            <a:endParaRPr lang="de-DE" sz="2400" b="1" dirty="0">
              <a:latin typeface="Calibri" pitchFamily="34" charset="0"/>
            </a:endParaRPr>
          </a:p>
        </p:txBody>
      </p:sp>
      <p:sp>
        <p:nvSpPr>
          <p:cNvPr id="7" name="Rechteck 6"/>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39441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640" y="1196640"/>
            <a:ext cx="8229240" cy="1800312"/>
          </a:xfrm>
        </p:spPr>
        <p:txBody>
          <a:bodyPr/>
          <a:lstStyle/>
          <a:p>
            <a:pPr algn="ctr"/>
            <a:r>
              <a:rPr lang="de-DE" altLang="de-DE" sz="2400" b="1" dirty="0" smtClean="0">
                <a:latin typeface="Calibri" pitchFamily="34" charset="0"/>
                <a:ea typeface="MS PGothic" pitchFamily="34" charset="-128"/>
                <a:cs typeface="Calibri" pitchFamily="34" charset="0"/>
              </a:rPr>
              <a:t>Ablauf der Fortbildung</a:t>
            </a:r>
            <a:br>
              <a:rPr lang="de-DE" altLang="de-DE" sz="2400" b="1" dirty="0" smtClean="0">
                <a:latin typeface="Calibri" pitchFamily="34" charset="0"/>
                <a:ea typeface="MS PGothic" pitchFamily="34" charset="-128"/>
                <a:cs typeface="Calibri" pitchFamily="34" charset="0"/>
              </a:rPr>
            </a:br>
            <a:r>
              <a:rPr lang="de-DE" altLang="de-DE" sz="2400" b="1" dirty="0" smtClean="0">
                <a:latin typeface="Calibri" pitchFamily="34" charset="0"/>
                <a:ea typeface="MS PGothic" pitchFamily="34" charset="-128"/>
                <a:cs typeface="Calibri" pitchFamily="34" charset="0"/>
              </a:rPr>
              <a:t>Erprobung der Lernleiter zum Atombau im Unterricht</a:t>
            </a:r>
            <a:br>
              <a:rPr lang="de-DE" altLang="de-DE" sz="2400" b="1" dirty="0" smtClean="0">
                <a:latin typeface="Calibri" pitchFamily="34" charset="0"/>
                <a:ea typeface="MS PGothic" pitchFamily="34" charset="-128"/>
                <a:cs typeface="Calibri" pitchFamily="34" charset="0"/>
              </a:rPr>
            </a:br>
            <a:r>
              <a:rPr lang="de-DE" altLang="de-DE" sz="2400" dirty="0" smtClean="0">
                <a:latin typeface="Calibri" pitchFamily="34" charset="0"/>
                <a:ea typeface="MS PGothic" pitchFamily="34" charset="-128"/>
                <a:cs typeface="Calibri" pitchFamily="34" charset="0"/>
              </a:rPr>
              <a:t>(Basisübung)</a:t>
            </a:r>
            <a:r>
              <a:rPr lang="de-DE" dirty="0" smtClean="0"/>
              <a:t/>
            </a:r>
            <a:br>
              <a:rPr lang="de-DE" dirty="0" smtClean="0"/>
            </a:br>
            <a:endParaRPr lang="de-DE" dirty="0"/>
          </a:p>
        </p:txBody>
      </p:sp>
      <p:sp>
        <p:nvSpPr>
          <p:cNvPr id="3" name="Untertitel 2"/>
          <p:cNvSpPr>
            <a:spLocks noGrp="1"/>
          </p:cNvSpPr>
          <p:nvPr>
            <p:ph type="subTitle"/>
          </p:nvPr>
        </p:nvSpPr>
        <p:spPr>
          <a:xfrm>
            <a:off x="539552" y="2852936"/>
            <a:ext cx="8229240" cy="2304256"/>
          </a:xfrm>
        </p:spPr>
        <p:txBody>
          <a:bodyPr/>
          <a:lstStyle/>
          <a:p>
            <a:r>
              <a:rPr lang="de-DE" sz="2400" dirty="0" smtClean="0">
                <a:latin typeface="Calibri" pitchFamily="34" charset="0"/>
              </a:rPr>
              <a:t>Erprobung der Lernleiter zum Atombau in den Schulen – praktische Erfahrung mit dem bereits erprobten Material zur Differenzierung und Strukturierung von Unterricht mit der veränderten Lehrerrolle als Lernberater/in</a:t>
            </a:r>
            <a:br>
              <a:rPr lang="de-DE" sz="2400" dirty="0" smtClean="0">
                <a:latin typeface="Calibri" pitchFamily="34" charset="0"/>
              </a:rPr>
            </a:br>
            <a:r>
              <a:rPr lang="de-DE" sz="2400" dirty="0" smtClean="0">
                <a:latin typeface="Calibri" pitchFamily="34" charset="0"/>
              </a:rPr>
              <a:t/>
            </a:r>
            <a:br>
              <a:rPr lang="de-DE" sz="2400" dirty="0" smtClean="0">
                <a:latin typeface="Calibri" pitchFamily="34" charset="0"/>
              </a:rPr>
            </a:br>
            <a:r>
              <a:rPr lang="de-DE" sz="2400" dirty="0" smtClean="0">
                <a:latin typeface="Calibri" pitchFamily="34" charset="0"/>
              </a:rPr>
              <a:t>Zeitumfang: ca. 15 Unterrichtsstunden</a:t>
            </a:r>
            <a:endParaRPr lang="de-DE" sz="2400" dirty="0"/>
          </a:p>
        </p:txBody>
      </p:sp>
    </p:spTree>
    <p:extLst>
      <p:ext uri="{BB962C8B-B14F-4D97-AF65-F5344CB8AC3E}">
        <p14:creationId xmlns:p14="http://schemas.microsoft.com/office/powerpoint/2010/main" val="1661315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640" y="1196640"/>
            <a:ext cx="8229240" cy="1800312"/>
          </a:xfrm>
        </p:spPr>
        <p:txBody>
          <a:bodyPr/>
          <a:lstStyle/>
          <a:p>
            <a:pPr algn="ctr"/>
            <a:r>
              <a:rPr lang="de-DE" altLang="de-DE" sz="2400" b="1" dirty="0" smtClean="0">
                <a:latin typeface="Calibri" pitchFamily="34" charset="0"/>
                <a:ea typeface="MS PGothic" pitchFamily="34" charset="-128"/>
                <a:cs typeface="Calibri" pitchFamily="34" charset="0"/>
              </a:rPr>
              <a:t>Ablauf der Fortbildung</a:t>
            </a:r>
            <a:br>
              <a:rPr lang="de-DE" altLang="de-DE" sz="2400" b="1" dirty="0" smtClean="0">
                <a:latin typeface="Calibri" pitchFamily="34" charset="0"/>
                <a:ea typeface="MS PGothic" pitchFamily="34" charset="-128"/>
                <a:cs typeface="Calibri" pitchFamily="34" charset="0"/>
              </a:rPr>
            </a:br>
            <a:r>
              <a:rPr lang="de-DE" altLang="de-DE" sz="2400" b="1" dirty="0" smtClean="0">
                <a:latin typeface="Calibri" pitchFamily="34" charset="0"/>
                <a:ea typeface="MS PGothic" pitchFamily="34" charset="-128"/>
                <a:cs typeface="Calibri" pitchFamily="34" charset="0"/>
              </a:rPr>
              <a:t>2. Modul</a:t>
            </a:r>
            <a:br>
              <a:rPr lang="de-DE" altLang="de-DE" sz="2400" b="1" dirty="0" smtClean="0">
                <a:latin typeface="Calibri" pitchFamily="34" charset="0"/>
                <a:ea typeface="MS PGothic" pitchFamily="34" charset="-128"/>
                <a:cs typeface="Calibri" pitchFamily="34" charset="0"/>
              </a:rPr>
            </a:br>
            <a:r>
              <a:rPr lang="de-DE" altLang="de-DE" sz="2400" b="1" dirty="0" smtClean="0">
                <a:latin typeface="Calibri" pitchFamily="34" charset="0"/>
                <a:ea typeface="MS PGothic" pitchFamily="34" charset="-128"/>
                <a:cs typeface="Calibri" pitchFamily="34" charset="0"/>
              </a:rPr>
              <a:t>Reflexion </a:t>
            </a:r>
            <a:r>
              <a:rPr lang="de-DE" altLang="de-DE" sz="2400" dirty="0" smtClean="0">
                <a:latin typeface="Calibri" pitchFamily="34" charset="0"/>
                <a:ea typeface="MS PGothic" pitchFamily="34" charset="-128"/>
                <a:cs typeface="Calibri" pitchFamily="34" charset="0"/>
              </a:rPr>
              <a:t>(Selbstevaluation) und </a:t>
            </a:r>
            <a:r>
              <a:rPr lang="de-DE" altLang="de-DE" sz="2400" b="1" dirty="0" smtClean="0">
                <a:latin typeface="Calibri" pitchFamily="34" charset="0"/>
                <a:ea typeface="MS PGothic" pitchFamily="34" charset="-128"/>
                <a:cs typeface="Calibri" pitchFamily="34" charset="0"/>
              </a:rPr>
              <a:t>Workshop II </a:t>
            </a:r>
            <a:r>
              <a:rPr lang="de-DE" altLang="de-DE" sz="2400" dirty="0" smtClean="0">
                <a:latin typeface="Calibri" pitchFamily="34" charset="0"/>
                <a:ea typeface="MS PGothic" pitchFamily="34" charset="-128"/>
                <a:cs typeface="Calibri" pitchFamily="34" charset="0"/>
              </a:rPr>
              <a:t>(individuelle Übung)</a:t>
            </a:r>
            <a:r>
              <a:rPr lang="de-DE" dirty="0" smtClean="0"/>
              <a:t/>
            </a:r>
            <a:br>
              <a:rPr lang="de-DE" dirty="0" smtClean="0"/>
            </a:br>
            <a:r>
              <a:rPr lang="de-DE" dirty="0" smtClean="0"/>
              <a:t/>
            </a:r>
            <a:br>
              <a:rPr lang="de-DE" dirty="0" smtClean="0"/>
            </a:br>
            <a:endParaRPr lang="de-DE" dirty="0"/>
          </a:p>
        </p:txBody>
      </p:sp>
      <p:sp>
        <p:nvSpPr>
          <p:cNvPr id="3" name="Untertitel 2"/>
          <p:cNvSpPr>
            <a:spLocks noGrp="1"/>
          </p:cNvSpPr>
          <p:nvPr>
            <p:ph type="subTitle"/>
          </p:nvPr>
        </p:nvSpPr>
        <p:spPr>
          <a:xfrm>
            <a:off x="539552" y="2852936"/>
            <a:ext cx="8229240" cy="2304256"/>
          </a:xfrm>
        </p:spPr>
        <p:txBody>
          <a:bodyPr/>
          <a:lstStyle/>
          <a:p>
            <a:r>
              <a:rPr lang="de-DE" sz="2400" dirty="0" smtClean="0">
                <a:latin typeface="Calibri" pitchFamily="34" charset="0"/>
              </a:rPr>
              <a:t>Nach der Erprobung des für den eigenen Unterricht adaptierten Lernleitermaterials erfolgt ein weiteres Treffen, bei dem durch Reflexion der Unterrichtserfahrungen mit der Lernleiter die individuellen Bedarfe identifiziert und im Workshop konzeptionelle Unterrichtsmaterialien (weiter-)entwickelt werden. </a:t>
            </a:r>
            <a:endParaRPr lang="de-DE" sz="2400" dirty="0"/>
          </a:p>
        </p:txBody>
      </p:sp>
    </p:spTree>
    <p:extLst>
      <p:ext uri="{BB962C8B-B14F-4D97-AF65-F5344CB8AC3E}">
        <p14:creationId xmlns:p14="http://schemas.microsoft.com/office/powerpoint/2010/main" val="935727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909" y="984505"/>
            <a:ext cx="8229240" cy="360152"/>
          </a:xfrm>
        </p:spPr>
        <p:txBody>
          <a:bodyPr/>
          <a:lstStyle/>
          <a:p>
            <a:pPr algn="ctr"/>
            <a:r>
              <a:rPr lang="de-DE" dirty="0">
                <a:latin typeface="Calibri" pitchFamily="34" charset="0"/>
                <a:cs typeface="Calibri" pitchFamily="34" charset="0"/>
              </a:rPr>
              <a:t>Die Lernleiter Atombau – Fortbildungskonzepte</a:t>
            </a:r>
            <a:endParaRPr lang="de-DE" dirty="0"/>
          </a:p>
        </p:txBody>
      </p:sp>
      <p:sp>
        <p:nvSpPr>
          <p:cNvPr id="3" name="Textplatzhalter 2"/>
          <p:cNvSpPr>
            <a:spLocks noGrp="1"/>
          </p:cNvSpPr>
          <p:nvPr>
            <p:ph type="body"/>
          </p:nvPr>
        </p:nvSpPr>
        <p:spPr>
          <a:xfrm>
            <a:off x="539552" y="3390623"/>
            <a:ext cx="8229240" cy="3200816"/>
          </a:xfrm>
        </p:spPr>
        <p:txBody>
          <a:bodyPr/>
          <a:lstStyle/>
          <a:p>
            <a:r>
              <a:rPr lang="de-DE" sz="2400" dirty="0">
                <a:latin typeface="Calibri" panose="020F0502020204030204" pitchFamily="34" charset="0"/>
              </a:rPr>
              <a:t>				</a:t>
            </a:r>
          </a:p>
          <a:p>
            <a:pPr marL="342900" indent="-342900">
              <a:spcAft>
                <a:spcPts val="600"/>
              </a:spcAft>
              <a:buFont typeface="Wingdings" panose="05000000000000000000" pitchFamily="2" charset="2"/>
              <a:buChar char="Ø"/>
            </a:pPr>
            <a:r>
              <a:rPr lang="de-DE" sz="2000" kern="1200" dirty="0">
                <a:solidFill>
                  <a:schemeClr val="tx1"/>
                </a:solidFill>
                <a:latin typeface="Calibri" panose="020F0502020204030204" pitchFamily="34" charset="0"/>
                <a:cs typeface="Calibri" panose="020F0502020204030204" pitchFamily="34" charset="0"/>
              </a:rPr>
              <a:t>die Entwicklung von Modellkompetenz mit der Lernleiter</a:t>
            </a:r>
          </a:p>
          <a:p>
            <a:pPr marL="342900" indent="-342900">
              <a:spcAft>
                <a:spcPts val="600"/>
              </a:spcAft>
              <a:buFont typeface="Wingdings" panose="05000000000000000000" pitchFamily="2" charset="2"/>
              <a:buChar char="Ø"/>
            </a:pPr>
            <a:r>
              <a:rPr lang="de-DE" sz="2000" kern="1200" dirty="0">
                <a:solidFill>
                  <a:schemeClr val="tx1"/>
                </a:solidFill>
                <a:latin typeface="Calibri" panose="020F0502020204030204" pitchFamily="34" charset="0"/>
                <a:cs typeface="Calibri" panose="020F0502020204030204" pitchFamily="34" charset="0"/>
              </a:rPr>
              <a:t>die Aufgabengestaltung in der Lernleiter für inklusive Lerngruppen</a:t>
            </a:r>
          </a:p>
          <a:p>
            <a:pPr marL="342900" indent="-342900">
              <a:spcAft>
                <a:spcPts val="600"/>
              </a:spcAft>
              <a:buFont typeface="Wingdings" panose="05000000000000000000" pitchFamily="2" charset="2"/>
              <a:buChar char="Ø"/>
            </a:pPr>
            <a:r>
              <a:rPr lang="de-DE" sz="2000" kern="1200" dirty="0">
                <a:solidFill>
                  <a:schemeClr val="tx1"/>
                </a:solidFill>
                <a:latin typeface="Calibri" panose="020F0502020204030204" pitchFamily="34" charset="0"/>
                <a:cs typeface="Calibri" panose="020F0502020204030204" pitchFamily="34" charset="0"/>
              </a:rPr>
              <a:t>die Entwicklung der Lehrerrolle zur </a:t>
            </a:r>
            <a:r>
              <a:rPr lang="de-DE" sz="2000" kern="1200" dirty="0" smtClean="0">
                <a:solidFill>
                  <a:schemeClr val="tx1"/>
                </a:solidFill>
                <a:latin typeface="Calibri" panose="020F0502020204030204" pitchFamily="34" charset="0"/>
                <a:cs typeface="Calibri" panose="020F0502020204030204" pitchFamily="34" charset="0"/>
              </a:rPr>
              <a:t>Lernberaterin / zum </a:t>
            </a:r>
            <a:r>
              <a:rPr lang="de-DE" sz="2000" kern="1200" dirty="0">
                <a:solidFill>
                  <a:schemeClr val="tx1"/>
                </a:solidFill>
                <a:latin typeface="Calibri" panose="020F0502020204030204" pitchFamily="34" charset="0"/>
                <a:cs typeface="Calibri" panose="020F0502020204030204" pitchFamily="34" charset="0"/>
              </a:rPr>
              <a:t>Lernberater beim Unterrichten mit der Lernleiter</a:t>
            </a:r>
          </a:p>
          <a:p>
            <a:pPr marL="342900" indent="-342900">
              <a:spcAft>
                <a:spcPts val="600"/>
              </a:spcAft>
              <a:buFont typeface="Wingdings" panose="05000000000000000000" pitchFamily="2" charset="2"/>
              <a:buChar char="Ø"/>
            </a:pPr>
            <a:r>
              <a:rPr lang="de-DE" sz="2000" kern="1200" dirty="0">
                <a:solidFill>
                  <a:schemeClr val="tx1"/>
                </a:solidFill>
                <a:latin typeface="Calibri" panose="020F0502020204030204" pitchFamily="34" charset="0"/>
                <a:cs typeface="Calibri" panose="020F0502020204030204" pitchFamily="34" charset="0"/>
              </a:rPr>
              <a:t>Einsatz digitaler Medien</a:t>
            </a:r>
          </a:p>
          <a:p>
            <a:pPr marL="342900" indent="-342900">
              <a:spcAft>
                <a:spcPts val="600"/>
              </a:spcAft>
              <a:buFont typeface="Wingdings" panose="05000000000000000000" pitchFamily="2" charset="2"/>
              <a:buChar char="Ø"/>
            </a:pPr>
            <a:r>
              <a:rPr lang="de-DE" sz="2000" kern="1200" dirty="0">
                <a:solidFill>
                  <a:schemeClr val="tx1"/>
                </a:solidFill>
                <a:latin typeface="Calibri" panose="020F0502020204030204" pitchFamily="34" charset="0"/>
                <a:cs typeface="Calibri" panose="020F0502020204030204" pitchFamily="34" charset="0"/>
              </a:rPr>
              <a:t>die Konstruktion von Aufgaben auf unterschiedlichen Niveaustufen für die Lernleiter</a:t>
            </a:r>
          </a:p>
          <a:p>
            <a:pPr marL="342900" indent="-342900">
              <a:spcAft>
                <a:spcPts val="600"/>
              </a:spcAft>
              <a:buFont typeface="Wingdings" panose="05000000000000000000" pitchFamily="2" charset="2"/>
              <a:buChar char="Ø"/>
            </a:pPr>
            <a:r>
              <a:rPr lang="de-DE" sz="2000" kern="1200" dirty="0">
                <a:solidFill>
                  <a:schemeClr val="tx1"/>
                </a:solidFill>
                <a:latin typeface="Calibri" panose="020F0502020204030204" pitchFamily="34" charset="0"/>
                <a:cs typeface="Calibri" panose="020F0502020204030204" pitchFamily="34" charset="0"/>
              </a:rPr>
              <a:t>die Förderung des selbstregulierten Lernens mit der Lernleiter</a:t>
            </a:r>
          </a:p>
          <a:p>
            <a:endParaRPr lang="de-DE" sz="2400" dirty="0"/>
          </a:p>
          <a:p>
            <a:endParaRPr lang="de-DE" dirty="0"/>
          </a:p>
          <a:p>
            <a:endParaRPr lang="de-DE" dirty="0"/>
          </a:p>
          <a:p>
            <a:endParaRPr lang="de-DE" dirty="0"/>
          </a:p>
          <a:p>
            <a:r>
              <a:rPr lang="de-DE" dirty="0"/>
              <a:t>  </a:t>
            </a:r>
            <a:endParaRPr lang="de-DE" dirty="0">
              <a:latin typeface="Calibri" panose="020F0502020204030204" pitchFamily="34" charset="0"/>
            </a:endParaRPr>
          </a:p>
        </p:txBody>
      </p:sp>
      <p:sp>
        <p:nvSpPr>
          <p:cNvPr id="6" name="Rechteck 5">
            <a:extLst>
              <a:ext uri="{FF2B5EF4-FFF2-40B4-BE49-F238E27FC236}">
                <a16:creationId xmlns:a16="http://schemas.microsoft.com/office/drawing/2014/main" id="{62EDA6EE-C610-43E5-A439-F724223AAFF9}"/>
              </a:ext>
            </a:extLst>
          </p:cNvPr>
          <p:cNvSpPr/>
          <p:nvPr/>
        </p:nvSpPr>
        <p:spPr>
          <a:xfrm>
            <a:off x="2483768" y="1343750"/>
            <a:ext cx="4536504" cy="830997"/>
          </a:xfrm>
          <a:prstGeom prst="rect">
            <a:avLst/>
          </a:prstGeom>
        </p:spPr>
        <p:txBody>
          <a:bodyPr wrap="square">
            <a:spAutoFit/>
          </a:bodyPr>
          <a:lstStyle/>
          <a:p>
            <a:pPr marL="355600" algn="ctr">
              <a:spcAft>
                <a:spcPts val="1200"/>
              </a:spcAft>
            </a:pPr>
            <a:r>
              <a:rPr lang="de-DE" sz="2400" b="1" dirty="0" smtClean="0">
                <a:latin typeface="Calibri" pitchFamily="34" charset="0"/>
              </a:rPr>
              <a:t>Zweitägige Fortbildung -                                           mögliche Inhaltsfelder:</a:t>
            </a:r>
            <a:endParaRPr lang="de-DE" sz="2400" b="1" dirty="0">
              <a:latin typeface="Calibri" pitchFamily="34" charset="0"/>
            </a:endParaRPr>
          </a:p>
        </p:txBody>
      </p:sp>
      <p:pic>
        <p:nvPicPr>
          <p:cNvPr id="10" name="Grafik 9" descr="Ein Bild, das Person enthält.&#10;&#10;Automatisch generierte Beschreibung">
            <a:extLst>
              <a:ext uri="{FF2B5EF4-FFF2-40B4-BE49-F238E27FC236}">
                <a16:creationId xmlns:a16="http://schemas.microsoft.com/office/drawing/2014/main" id="{DEAD311E-1DF3-4E45-9BFE-49C8E4F79F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343750"/>
            <a:ext cx="1914792" cy="1590897"/>
          </a:xfrm>
          <a:prstGeom prst="rect">
            <a:avLst/>
          </a:prstGeom>
        </p:spPr>
      </p:pic>
      <p:sp>
        <p:nvSpPr>
          <p:cNvPr id="7" name="Rechteck 6"/>
          <p:cNvSpPr/>
          <p:nvPr/>
        </p:nvSpPr>
        <p:spPr>
          <a:xfrm>
            <a:off x="2123728" y="5805264"/>
            <a:ext cx="5184576" cy="307777"/>
          </a:xfrm>
          <a:prstGeom prst="rect">
            <a:avLst/>
          </a:prstGeom>
        </p:spPr>
        <p:txBody>
          <a:bodyPr wrap="square">
            <a:spAutoFit/>
          </a:bodyPr>
          <a:lstStyle/>
          <a:p>
            <a:pPr marL="730250" lvl="1" defTabSz="990600">
              <a:spcBef>
                <a:spcPts val="300"/>
              </a:spcBef>
              <a:spcAft>
                <a:spcPts val="300"/>
              </a:spcAft>
            </a:pPr>
            <a:r>
              <a:rPr lang="de-DE" sz="1400" dirty="0" smtClean="0">
                <a:latin typeface="Calibri" pitchFamily="34" charset="0"/>
              </a:rPr>
              <a:t>(Grafiken: van Vorst, 2018, </a:t>
            </a:r>
            <a:r>
              <a:rPr lang="de-DE" sz="1400" dirty="0">
                <a:latin typeface="Calibri" pitchFamily="34" charset="0"/>
              </a:rPr>
              <a:t>S. </a:t>
            </a:r>
            <a:r>
              <a:rPr lang="de-DE" sz="1400" dirty="0" smtClean="0">
                <a:latin typeface="Calibri" pitchFamily="34" charset="0"/>
              </a:rPr>
              <a:t>319)</a:t>
            </a:r>
            <a:endParaRPr lang="de-DE" sz="1400" dirty="0"/>
          </a:p>
        </p:txBody>
      </p:sp>
    </p:spTree>
    <p:extLst>
      <p:ext uri="{BB962C8B-B14F-4D97-AF65-F5344CB8AC3E}">
        <p14:creationId xmlns:p14="http://schemas.microsoft.com/office/powerpoint/2010/main" val="248244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1163</Words>
  <Application>Microsoft Office PowerPoint</Application>
  <PresentationFormat>Bildschirmpräsentation (4:3)</PresentationFormat>
  <Paragraphs>204</Paragraphs>
  <Slides>16</Slides>
  <Notes>14</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16</vt:i4>
      </vt:variant>
    </vt:vector>
  </HeadingPairs>
  <TitlesOfParts>
    <vt:vector size="25" baseType="lpstr">
      <vt:lpstr>ＭＳ Ｐゴシック</vt:lpstr>
      <vt:lpstr>ＭＳ Ｐゴシック</vt:lpstr>
      <vt:lpstr>Arial</vt:lpstr>
      <vt:lpstr>Calibri</vt:lpstr>
      <vt:lpstr>DejaVu Sans</vt:lpstr>
      <vt:lpstr>StarSymbol</vt:lpstr>
      <vt:lpstr>Times New Roman</vt:lpstr>
      <vt:lpstr>Wingdings</vt:lpstr>
      <vt:lpstr>Office Theme</vt:lpstr>
      <vt:lpstr>PowerPoint-Präsentation</vt:lpstr>
      <vt:lpstr>PowerPoint-Präsentation</vt:lpstr>
      <vt:lpstr>PowerPoint-Präsentation</vt:lpstr>
      <vt:lpstr>PowerPoint-Präsentation</vt:lpstr>
      <vt:lpstr>Exemplarischer Ablauf eines zweitägigen Fortbildungsangebots zum Unterricht mit der Lernleiter Ein Ansatz zur Strukturierung und Differenzierung am Beispiel eines Unterrichtsvorhabens zum Atombau</vt:lpstr>
      <vt:lpstr>Die Lernleiter Atombau – Fortbildungskonzepte</vt:lpstr>
      <vt:lpstr>Ablauf der Fortbildung Erprobung der Lernleiter zum Atombau im Unterricht (Basisübung) </vt:lpstr>
      <vt:lpstr>Ablauf der Fortbildung 2. Modul Reflexion (Selbstevaluation) und Workshop II (individuelle Übung)  </vt:lpstr>
      <vt:lpstr>Die Lernleiter Atombau – Fortbildungskonzepte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Timphus-Meier</dc:creator>
  <cp:lastModifiedBy>Rinke, Susanne</cp:lastModifiedBy>
  <cp:revision>331</cp:revision>
  <cp:lastPrinted>2019-03-01T18:28:09Z</cp:lastPrinted>
  <dcterms:modified xsi:type="dcterms:W3CDTF">2022-06-23T10:56:50Z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