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6"/>
  </p:notesMasterIdLst>
  <p:handoutMasterIdLst>
    <p:handoutMasterId r:id="rId17"/>
  </p:handoutMasterIdLst>
  <p:sldIdLst>
    <p:sldId id="275" r:id="rId2"/>
    <p:sldId id="269" r:id="rId3"/>
    <p:sldId id="261" r:id="rId4"/>
    <p:sldId id="257" r:id="rId5"/>
    <p:sldId id="259" r:id="rId6"/>
    <p:sldId id="270" r:id="rId7"/>
    <p:sldId id="271" r:id="rId8"/>
    <p:sldId id="272" r:id="rId9"/>
    <p:sldId id="273" r:id="rId10"/>
    <p:sldId id="274" r:id="rId11"/>
    <p:sldId id="264" r:id="rId12"/>
    <p:sldId id="265" r:id="rId13"/>
    <p:sldId id="267" r:id="rId14"/>
    <p:sldId id="268" r:id="rId15"/>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558" autoAdjust="0"/>
  </p:normalViewPr>
  <p:slideViewPr>
    <p:cSldViewPr>
      <p:cViewPr varScale="1">
        <p:scale>
          <a:sx n="43" d="100"/>
          <a:sy n="43" d="100"/>
        </p:scale>
        <p:origin x="1888"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7060" cy="512111"/>
          </a:xfrm>
          <a:prstGeom prst="rect">
            <a:avLst/>
          </a:prstGeom>
        </p:spPr>
        <p:txBody>
          <a:bodyPr vert="horz" lIns="86446" tIns="43223" rIns="86446" bIns="43223" rtlCol="0"/>
          <a:lstStyle>
            <a:lvl1pPr algn="l">
              <a:defRPr sz="1100"/>
            </a:lvl1pPr>
          </a:lstStyle>
          <a:p>
            <a:endParaRPr lang="de-DE"/>
          </a:p>
        </p:txBody>
      </p:sp>
      <p:sp>
        <p:nvSpPr>
          <p:cNvPr id="3" name="Datumsplatzhalter 2"/>
          <p:cNvSpPr>
            <a:spLocks noGrp="1"/>
          </p:cNvSpPr>
          <p:nvPr>
            <p:ph type="dt" sz="quarter" idx="1"/>
          </p:nvPr>
        </p:nvSpPr>
        <p:spPr>
          <a:xfrm>
            <a:off x="4020750" y="1"/>
            <a:ext cx="3077060" cy="512111"/>
          </a:xfrm>
          <a:prstGeom prst="rect">
            <a:avLst/>
          </a:prstGeom>
        </p:spPr>
        <p:txBody>
          <a:bodyPr vert="horz" lIns="86446" tIns="43223" rIns="86446" bIns="43223" rtlCol="0"/>
          <a:lstStyle>
            <a:lvl1pPr algn="r">
              <a:defRPr sz="1100"/>
            </a:lvl1pPr>
          </a:lstStyle>
          <a:p>
            <a:fld id="{B8142196-F7D9-41CC-881E-CE60A4F2C656}" type="datetimeFigureOut">
              <a:rPr lang="de-DE" smtClean="0"/>
              <a:pPr/>
              <a:t>07.07.2023</a:t>
            </a:fld>
            <a:endParaRPr lang="de-DE"/>
          </a:p>
        </p:txBody>
      </p:sp>
      <p:sp>
        <p:nvSpPr>
          <p:cNvPr id="4" name="Fußzeilenplatzhalter 3"/>
          <p:cNvSpPr>
            <a:spLocks noGrp="1"/>
          </p:cNvSpPr>
          <p:nvPr>
            <p:ph type="ftr" sz="quarter" idx="2"/>
          </p:nvPr>
        </p:nvSpPr>
        <p:spPr>
          <a:xfrm>
            <a:off x="0" y="9720984"/>
            <a:ext cx="3077060" cy="512110"/>
          </a:xfrm>
          <a:prstGeom prst="rect">
            <a:avLst/>
          </a:prstGeom>
        </p:spPr>
        <p:txBody>
          <a:bodyPr vert="horz" lIns="86446" tIns="43223" rIns="86446" bIns="43223" rtlCol="0" anchor="b"/>
          <a:lstStyle>
            <a:lvl1pPr algn="l">
              <a:defRPr sz="1100"/>
            </a:lvl1pPr>
          </a:lstStyle>
          <a:p>
            <a:endParaRPr lang="de-DE"/>
          </a:p>
        </p:txBody>
      </p:sp>
      <p:sp>
        <p:nvSpPr>
          <p:cNvPr id="5" name="Foliennummernplatzhalter 4"/>
          <p:cNvSpPr>
            <a:spLocks noGrp="1"/>
          </p:cNvSpPr>
          <p:nvPr>
            <p:ph type="sldNum" sz="quarter" idx="3"/>
          </p:nvPr>
        </p:nvSpPr>
        <p:spPr>
          <a:xfrm>
            <a:off x="4020750" y="9720984"/>
            <a:ext cx="3077060" cy="512110"/>
          </a:xfrm>
          <a:prstGeom prst="rect">
            <a:avLst/>
          </a:prstGeom>
        </p:spPr>
        <p:txBody>
          <a:bodyPr vert="horz" lIns="86446" tIns="43223" rIns="86446" bIns="43223" rtlCol="0" anchor="b"/>
          <a:lstStyle>
            <a:lvl1pPr algn="r">
              <a:defRPr sz="1100"/>
            </a:lvl1pPr>
          </a:lstStyle>
          <a:p>
            <a:fld id="{F2E842E1-6391-465F-B934-712331EAA8AE}" type="slidenum">
              <a:rPr lang="de-DE" smtClean="0"/>
              <a:pPr/>
              <a:t>‹Nr.›</a:t>
            </a:fld>
            <a:endParaRPr lang="de-DE"/>
          </a:p>
        </p:txBody>
      </p:sp>
    </p:spTree>
    <p:extLst>
      <p:ext uri="{BB962C8B-B14F-4D97-AF65-F5344CB8AC3E}">
        <p14:creationId xmlns:p14="http://schemas.microsoft.com/office/powerpoint/2010/main" val="1537687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7060" cy="512111"/>
          </a:xfrm>
          <a:prstGeom prst="rect">
            <a:avLst/>
          </a:prstGeom>
        </p:spPr>
        <p:txBody>
          <a:bodyPr vert="horz" lIns="86446" tIns="43223" rIns="86446" bIns="43223" rtlCol="0"/>
          <a:lstStyle>
            <a:lvl1pPr algn="l">
              <a:defRPr sz="1100"/>
            </a:lvl1pPr>
          </a:lstStyle>
          <a:p>
            <a:endParaRPr lang="de-DE"/>
          </a:p>
        </p:txBody>
      </p:sp>
      <p:sp>
        <p:nvSpPr>
          <p:cNvPr id="3" name="Datumsplatzhalter 2"/>
          <p:cNvSpPr>
            <a:spLocks noGrp="1"/>
          </p:cNvSpPr>
          <p:nvPr>
            <p:ph type="dt" idx="1"/>
          </p:nvPr>
        </p:nvSpPr>
        <p:spPr>
          <a:xfrm>
            <a:off x="4020750" y="1"/>
            <a:ext cx="3077060" cy="512111"/>
          </a:xfrm>
          <a:prstGeom prst="rect">
            <a:avLst/>
          </a:prstGeom>
        </p:spPr>
        <p:txBody>
          <a:bodyPr vert="horz" lIns="86446" tIns="43223" rIns="86446" bIns="43223" rtlCol="0"/>
          <a:lstStyle>
            <a:lvl1pPr algn="r">
              <a:defRPr sz="1100"/>
            </a:lvl1pPr>
          </a:lstStyle>
          <a:p>
            <a:fld id="{901D7FAA-C1FE-43E7-A50F-DD3BEFD19311}" type="datetimeFigureOut">
              <a:rPr lang="de-DE" smtClean="0"/>
              <a:pPr/>
              <a:t>07.07.2023</a:t>
            </a:fld>
            <a:endParaRPr lang="de-DE"/>
          </a:p>
        </p:txBody>
      </p:sp>
      <p:sp>
        <p:nvSpPr>
          <p:cNvPr id="4" name="Folienbildplatzhalter 3"/>
          <p:cNvSpPr>
            <a:spLocks noGrp="1" noRot="1" noChangeAspect="1"/>
          </p:cNvSpPr>
          <p:nvPr>
            <p:ph type="sldImg" idx="2"/>
          </p:nvPr>
        </p:nvSpPr>
        <p:spPr>
          <a:xfrm>
            <a:off x="989013" y="766763"/>
            <a:ext cx="5121275" cy="3840162"/>
          </a:xfrm>
          <a:prstGeom prst="rect">
            <a:avLst/>
          </a:prstGeom>
          <a:noFill/>
          <a:ln w="12700">
            <a:solidFill>
              <a:prstClr val="black"/>
            </a:solidFill>
          </a:ln>
        </p:spPr>
        <p:txBody>
          <a:bodyPr vert="horz" lIns="86446" tIns="43223" rIns="86446" bIns="43223" rtlCol="0" anchor="ctr"/>
          <a:lstStyle/>
          <a:p>
            <a:endParaRPr lang="de-DE"/>
          </a:p>
        </p:txBody>
      </p:sp>
      <p:sp>
        <p:nvSpPr>
          <p:cNvPr id="5" name="Notizenplatzhalter 4"/>
          <p:cNvSpPr>
            <a:spLocks noGrp="1"/>
          </p:cNvSpPr>
          <p:nvPr>
            <p:ph type="body" sz="quarter" idx="3"/>
          </p:nvPr>
        </p:nvSpPr>
        <p:spPr>
          <a:xfrm>
            <a:off x="709634" y="4861251"/>
            <a:ext cx="5680036" cy="4605955"/>
          </a:xfrm>
          <a:prstGeom prst="rect">
            <a:avLst/>
          </a:prstGeom>
        </p:spPr>
        <p:txBody>
          <a:bodyPr vert="horz" lIns="86446" tIns="43223" rIns="86446" bIns="43223"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0984"/>
            <a:ext cx="3077060" cy="512110"/>
          </a:xfrm>
          <a:prstGeom prst="rect">
            <a:avLst/>
          </a:prstGeom>
        </p:spPr>
        <p:txBody>
          <a:bodyPr vert="horz" lIns="86446" tIns="43223" rIns="86446" bIns="43223" rtlCol="0" anchor="b"/>
          <a:lstStyle>
            <a:lvl1pPr algn="l">
              <a:defRPr sz="1100"/>
            </a:lvl1pPr>
          </a:lstStyle>
          <a:p>
            <a:endParaRPr lang="de-DE"/>
          </a:p>
        </p:txBody>
      </p:sp>
      <p:sp>
        <p:nvSpPr>
          <p:cNvPr id="7" name="Foliennummernplatzhalter 6"/>
          <p:cNvSpPr>
            <a:spLocks noGrp="1"/>
          </p:cNvSpPr>
          <p:nvPr>
            <p:ph type="sldNum" sz="quarter" idx="5"/>
          </p:nvPr>
        </p:nvSpPr>
        <p:spPr>
          <a:xfrm>
            <a:off x="4020750" y="9720984"/>
            <a:ext cx="3077060" cy="512110"/>
          </a:xfrm>
          <a:prstGeom prst="rect">
            <a:avLst/>
          </a:prstGeom>
        </p:spPr>
        <p:txBody>
          <a:bodyPr vert="horz" lIns="86446" tIns="43223" rIns="86446" bIns="43223" rtlCol="0" anchor="b"/>
          <a:lstStyle>
            <a:lvl1pPr algn="r">
              <a:defRPr sz="1100"/>
            </a:lvl1pPr>
          </a:lstStyle>
          <a:p>
            <a:fld id="{CEB8CB1F-137B-460C-8DCA-BFC5CA627DF6}" type="slidenum">
              <a:rPr lang="de-DE" smtClean="0"/>
              <a:pPr/>
              <a:t>‹Nr.›</a:t>
            </a:fld>
            <a:endParaRPr lang="de-DE"/>
          </a:p>
        </p:txBody>
      </p:sp>
    </p:spTree>
    <p:extLst>
      <p:ext uri="{BB962C8B-B14F-4D97-AF65-F5344CB8AC3E}">
        <p14:creationId xmlns:p14="http://schemas.microsoft.com/office/powerpoint/2010/main" val="1354390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Diese Powerpoint-Präsentation enthält eine Einführung in das ReLv-Konzept und kann beispielsweise für einen Input im Rahmen einer Fortbildungsveranstaltung oder Beratung von Fachschaften genutzt werden.</a:t>
            </a:r>
          </a:p>
          <a:p>
            <a:r>
              <a:rPr lang="de-DE" dirty="0"/>
              <a:t>Das ReLv-Konzept</a:t>
            </a:r>
            <a:r>
              <a:rPr lang="de-DE" baseline="0" dirty="0"/>
              <a:t> orientiert sich an der Freiburger Rechtschreibschule (FRESCH). FRESCH ist ein Förderkonzept für </a:t>
            </a:r>
            <a:r>
              <a:rPr lang="de-DE" baseline="0" dirty="0" smtClean="0"/>
              <a:t>Schülerinnen und Schüler </a:t>
            </a:r>
            <a:r>
              <a:rPr lang="de-DE" baseline="0" dirty="0"/>
              <a:t>im Grundschulalter mit </a:t>
            </a:r>
            <a:r>
              <a:rPr lang="de-DE" baseline="0" dirty="0" smtClean="0"/>
              <a:t>Lese- oder Rechtschreibschwierigkeiten (LRS), </a:t>
            </a:r>
            <a:r>
              <a:rPr lang="de-DE" baseline="0" dirty="0"/>
              <a:t>das von Heide Buschmann und Günter J. Renk an der Schulpsychologischen Beratungsstelle Waldshut entwickelt worden ist</a:t>
            </a:r>
            <a:r>
              <a:rPr lang="de-DE"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i="0" kern="1200" dirty="0" smtClean="0">
                <a:solidFill>
                  <a:schemeClr val="tx1"/>
                </a:solidFill>
                <a:effectLst/>
                <a:latin typeface="+mn-lt"/>
                <a:ea typeface="+mn-ea"/>
                <a:cs typeface="+mn-cs"/>
              </a:rPr>
              <a:t>Vor Einführung des ReLv-Konzepts ist zu beachten, dass die Schülerinnen und Schüler Lesefähigkeiten besitzen, die ein deutliches Lesen, ggfs. lautes Vorlesen, ermöglichen. Es muss beim Anwenden der Strategien deshalb auch bedacht werden, dass ein fehlerhaftes Anwenden der Strategien ein Signal für mangelnde Lesefähigkeit sein kann.  </a:t>
            </a:r>
          </a:p>
          <a:p>
            <a:endParaRPr lang="de-DE" baseline="0" dirty="0"/>
          </a:p>
        </p:txBody>
      </p:sp>
      <p:sp>
        <p:nvSpPr>
          <p:cNvPr id="4" name="Foliennummernplatzhalter 3"/>
          <p:cNvSpPr>
            <a:spLocks noGrp="1"/>
          </p:cNvSpPr>
          <p:nvPr>
            <p:ph type="sldNum" sz="quarter" idx="5"/>
          </p:nvPr>
        </p:nvSpPr>
        <p:spPr/>
        <p:txBody>
          <a:bodyPr/>
          <a:lstStyle/>
          <a:p>
            <a:fld id="{CEB8CB1F-137B-460C-8DCA-BFC5CA627DF6}" type="slidenum">
              <a:rPr lang="de-DE" smtClean="0"/>
              <a:pPr/>
              <a:t>1</a:t>
            </a:fld>
            <a:endParaRPr lang="de-DE" dirty="0"/>
          </a:p>
        </p:txBody>
      </p:sp>
    </p:spTree>
    <p:extLst>
      <p:ext uri="{BB962C8B-B14F-4D97-AF65-F5344CB8AC3E}">
        <p14:creationId xmlns:p14="http://schemas.microsoft.com/office/powerpoint/2010/main" val="2446966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Das Schwingen erfolgt mit </a:t>
            </a:r>
            <a:r>
              <a:rPr lang="de-DE" dirty="0"/>
              <a:t>der Schreibhand. Dies sollte allen Beteiligten </a:t>
            </a:r>
            <a:r>
              <a:rPr lang="de-DE" dirty="0" smtClean="0"/>
              <a:t>mitgeteilt werden.</a:t>
            </a:r>
            <a:endParaRPr lang="de-DE" dirty="0"/>
          </a:p>
          <a:p>
            <a:r>
              <a:rPr lang="de-DE" dirty="0"/>
              <a:t>Ebenfalls</a:t>
            </a:r>
            <a:r>
              <a:rPr lang="de-DE" baseline="0" dirty="0"/>
              <a:t> ein gutes Prinzip in der Rechtschreibförderung ist das Erlernen von sogenannten 100 %-</a:t>
            </a:r>
            <a:r>
              <a:rPr lang="de-DE" baseline="0" dirty="0" smtClean="0"/>
              <a:t>Regeln in dem Sinne, </a:t>
            </a:r>
            <a:r>
              <a:rPr lang="de-DE" baseline="0" dirty="0" err="1" smtClean="0"/>
              <a:t>dass</a:t>
            </a:r>
            <a:r>
              <a:rPr lang="de-DE" baseline="0" dirty="0" smtClean="0"/>
              <a:t> </a:t>
            </a:r>
            <a:r>
              <a:rPr lang="de-DE" baseline="0" dirty="0"/>
              <a:t>e</a:t>
            </a:r>
            <a:r>
              <a:rPr lang="de-DE" baseline="0" dirty="0" smtClean="0"/>
              <a:t>twas „immer </a:t>
            </a:r>
            <a:r>
              <a:rPr lang="de-DE" baseline="0" dirty="0"/>
              <a:t>so </a:t>
            </a:r>
            <a:r>
              <a:rPr lang="de-DE" baseline="0" dirty="0" smtClean="0"/>
              <a:t>gemacht wird“. Beim </a:t>
            </a:r>
            <a:r>
              <a:rPr lang="de-DE" baseline="0" dirty="0" err="1" smtClean="0"/>
              <a:t>ReLv</a:t>
            </a:r>
            <a:r>
              <a:rPr lang="de-DE" baseline="0" dirty="0" smtClean="0"/>
              <a:t>-Ansatz wäre dies: </a:t>
            </a:r>
            <a:r>
              <a:rPr lang="de-DE" sz="1200" kern="1200" dirty="0" smtClean="0">
                <a:solidFill>
                  <a:schemeClr val="tx1"/>
                </a:solidFill>
                <a:effectLst/>
                <a:latin typeface="+mn-lt"/>
                <a:ea typeface="+mn-ea"/>
                <a:cs typeface="+mn-cs"/>
              </a:rPr>
              <a:t>„Ist jeder Buchstabe hörbar?“</a:t>
            </a:r>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10</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a:t>Die Ableitungsstrategie benötigt Kenntnisse der Wortbildungen, sonst können Schülerinnen und Schüler Schwierigkeiten haben, Ableitungen in Erwägung zu ziehen. </a:t>
            </a:r>
          </a:p>
        </p:txBody>
      </p:sp>
      <p:sp>
        <p:nvSpPr>
          <p:cNvPr id="4" name="Foliennummernplatzhalter 3"/>
          <p:cNvSpPr>
            <a:spLocks noGrp="1"/>
          </p:cNvSpPr>
          <p:nvPr>
            <p:ph type="sldNum" sz="quarter" idx="10"/>
          </p:nvPr>
        </p:nvSpPr>
        <p:spPr/>
        <p:txBody>
          <a:bodyPr/>
          <a:lstStyle/>
          <a:p>
            <a:fld id="{CEB8CB1F-137B-460C-8DCA-BFC5CA627DF6}" type="slidenum">
              <a:rPr lang="de-DE" smtClean="0"/>
              <a:pPr/>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a:t>Durch die Reflexion gelingt es den Lernenden, implizit die der Rechtschreibung zugrunde</a:t>
            </a:r>
            <a:r>
              <a:rPr lang="de-DE" baseline="0" dirty="0"/>
              <a:t> </a:t>
            </a:r>
            <a:r>
              <a:rPr lang="de-DE" baseline="0" dirty="0" smtClean="0"/>
              <a:t>liegenden </a:t>
            </a:r>
            <a:r>
              <a:rPr lang="de-DE" baseline="0" dirty="0"/>
              <a:t>Regeln zu entdecken.</a:t>
            </a:r>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a:t>Beim Vorlesen </a:t>
            </a:r>
            <a:r>
              <a:rPr lang="de-DE" dirty="0" smtClean="0"/>
              <a:t>sollte auf </a:t>
            </a:r>
            <a:r>
              <a:rPr lang="de-DE" dirty="0"/>
              <a:t>korrekte Aussprache </a:t>
            </a:r>
            <a:r>
              <a:rPr lang="de-DE" dirty="0" smtClean="0"/>
              <a:t>geachtet</a:t>
            </a:r>
            <a:r>
              <a:rPr lang="de-DE" baseline="0" dirty="0" smtClean="0"/>
              <a:t> werden</a:t>
            </a:r>
            <a:r>
              <a:rPr lang="de-DE" dirty="0" smtClean="0"/>
              <a:t>.</a:t>
            </a:r>
            <a:endParaRPr lang="de-DE" dirty="0"/>
          </a:p>
          <a:p>
            <a:r>
              <a:rPr lang="de-DE" dirty="0"/>
              <a:t>Gemeinsam</a:t>
            </a:r>
            <a:r>
              <a:rPr lang="de-DE" baseline="0" dirty="0"/>
              <a:t> macht stark: </a:t>
            </a:r>
            <a:r>
              <a:rPr lang="de-DE" baseline="0" dirty="0" smtClean="0"/>
              <a:t>Das Schwingen kann gegenseitig beobachtet werden, </a:t>
            </a:r>
            <a:r>
              <a:rPr lang="de-DE" baseline="0" dirty="0"/>
              <a:t>ob es richtig durchgeführt wird.</a:t>
            </a:r>
          </a:p>
          <a:p>
            <a:r>
              <a:rPr lang="de-DE" dirty="0"/>
              <a:t>Hier könnte zu den</a:t>
            </a:r>
            <a:r>
              <a:rPr lang="de-DE" baseline="0" dirty="0"/>
              <a:t> bereits erwähnten</a:t>
            </a:r>
            <a:r>
              <a:rPr lang="de-DE" dirty="0"/>
              <a:t> Schatzkisten</a:t>
            </a:r>
            <a:r>
              <a:rPr lang="de-DE" baseline="0" dirty="0"/>
              <a:t> </a:t>
            </a:r>
            <a:r>
              <a:rPr lang="de-DE" dirty="0"/>
              <a:t>eine „Überseekiste“ angelegt werden, die alle Sonderfälle und fremdsprachigen Wörter enthält.</a:t>
            </a:r>
          </a:p>
        </p:txBody>
      </p:sp>
      <p:sp>
        <p:nvSpPr>
          <p:cNvPr id="4" name="Foliennummernplatzhalter 3"/>
          <p:cNvSpPr>
            <a:spLocks noGrp="1"/>
          </p:cNvSpPr>
          <p:nvPr>
            <p:ph type="sldNum" sz="quarter" idx="10"/>
          </p:nvPr>
        </p:nvSpPr>
        <p:spPr/>
        <p:txBody>
          <a:bodyPr/>
          <a:lstStyle/>
          <a:p>
            <a:fld id="{CEB8CB1F-137B-460C-8DCA-BFC5CA627DF6}" type="slidenum">
              <a:rPr lang="de-DE" smtClean="0"/>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a:t>Letztendlich erwerben</a:t>
            </a:r>
            <a:r>
              <a:rPr lang="de-DE" baseline="0" dirty="0"/>
              <a:t> die Schülerinnen und Schüler durch</a:t>
            </a:r>
            <a:r>
              <a:rPr lang="de-DE" dirty="0"/>
              <a:t> die reziproke Reflexion über die Schreibung der Wörter ein Regelbewusstsein</a:t>
            </a:r>
            <a:r>
              <a:rPr lang="de-DE" baseline="0" dirty="0"/>
              <a:t> zur Rechtschreibung im Deutschen</a:t>
            </a:r>
            <a:r>
              <a:rPr lang="de-DE" baseline="0"/>
              <a:t>.</a:t>
            </a:r>
            <a:r>
              <a:rPr lang="de-DE"/>
              <a:t> </a:t>
            </a:r>
            <a:endParaRPr lang="de-DE" dirty="0"/>
          </a:p>
          <a:p>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14</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Je </a:t>
            </a:r>
            <a:r>
              <a:rPr lang="de-DE" dirty="0"/>
              <a:t>nach Sachstand </a:t>
            </a:r>
            <a:r>
              <a:rPr lang="de-DE" dirty="0" smtClean="0"/>
              <a:t>und Bedarf kann auch </a:t>
            </a:r>
            <a:r>
              <a:rPr lang="de-DE" dirty="0"/>
              <a:t>auf</a:t>
            </a:r>
            <a:r>
              <a:rPr lang="de-DE" baseline="0" dirty="0"/>
              <a:t> </a:t>
            </a:r>
            <a:r>
              <a:rPr lang="de-DE" baseline="0" dirty="0" smtClean="0"/>
              <a:t>einzelne Aspekte </a:t>
            </a:r>
            <a:r>
              <a:rPr lang="de-DE" baseline="0" dirty="0"/>
              <a:t>der Übersicht zurückgegriffen werden.</a:t>
            </a:r>
          </a:p>
          <a:p>
            <a:r>
              <a:rPr lang="de-DE" baseline="0" dirty="0"/>
              <a:t>Ziel ist es, den Schülerinnen und Schülern </a:t>
            </a:r>
            <a:r>
              <a:rPr lang="de-DE" baseline="0" dirty="0" smtClean="0"/>
              <a:t>im Bereich des </a:t>
            </a:r>
            <a:r>
              <a:rPr lang="de-DE" baseline="0" dirty="0"/>
              <a:t>Leseverständnisses und der Rechtschreibung Sicherheit und Autonomie zu vermitteln.</a:t>
            </a:r>
          </a:p>
          <a:p>
            <a:r>
              <a:rPr lang="de-DE" baseline="0" dirty="0" smtClean="0"/>
              <a:t>Da die Förderung des mündlichen und schriftlichen Gebrauchs der deutschen Sprache Aufgabe des Unterrichts in allen Fächern ist, sollte </a:t>
            </a:r>
            <a:r>
              <a:rPr lang="de-DE" baseline="0" dirty="0"/>
              <a:t>das Gesamtkollegium </a:t>
            </a:r>
            <a:r>
              <a:rPr lang="de-DE" baseline="0" dirty="0" smtClean="0"/>
              <a:t>auch über das ReLv-Konzept informiert </a:t>
            </a:r>
            <a:r>
              <a:rPr lang="de-DE" baseline="0" dirty="0"/>
              <a:t>sein und den Schülerinnen und </a:t>
            </a:r>
            <a:r>
              <a:rPr lang="de-DE" baseline="0" dirty="0" smtClean="0"/>
              <a:t>Schülern </a:t>
            </a:r>
            <a:r>
              <a:rPr lang="de-DE" baseline="0" dirty="0"/>
              <a:t>in allen Fächern </a:t>
            </a:r>
            <a:r>
              <a:rPr lang="de-DE" baseline="0" dirty="0" smtClean="0"/>
              <a:t>Hinweise zur Verbesserung des Sprachgebrauchs auf dieser Grundlage geben </a:t>
            </a:r>
            <a:r>
              <a:rPr lang="de-DE" baseline="0" dirty="0"/>
              <a:t>können.</a:t>
            </a:r>
          </a:p>
          <a:p>
            <a:r>
              <a:rPr lang="de-DE" baseline="0" dirty="0" smtClean="0"/>
              <a:t>Die Auswahl von </a:t>
            </a:r>
            <a:r>
              <a:rPr lang="de-DE" baseline="0" dirty="0"/>
              <a:t>Wortmaterial </a:t>
            </a:r>
            <a:r>
              <a:rPr lang="de-DE" baseline="0" dirty="0" smtClean="0"/>
              <a:t>spielt bei diesem konzeptionellen Ansatz eine entscheidende Rolle. </a:t>
            </a:r>
          </a:p>
          <a:p>
            <a:r>
              <a:rPr lang="de-DE" baseline="0" dirty="0" smtClean="0"/>
              <a:t>Das </a:t>
            </a:r>
            <a:r>
              <a:rPr lang="de-DE" baseline="0" dirty="0"/>
              <a:t>Konzept verlangt von den Schülerinnen und Schülern eine ständige Rückbesinnung auf bereits Bekanntes und </a:t>
            </a:r>
            <a:r>
              <a:rPr lang="de-DE" baseline="0" dirty="0" smtClean="0"/>
              <a:t>das anwendende Üben </a:t>
            </a:r>
            <a:r>
              <a:rPr lang="de-DE" baseline="0" dirty="0"/>
              <a:t>mit neuen Begriffen. Dadurch verfestigt sich das </a:t>
            </a:r>
            <a:r>
              <a:rPr lang="de-DE" baseline="0" dirty="0" smtClean="0"/>
              <a:t>Lese- und </a:t>
            </a:r>
            <a:r>
              <a:rPr lang="de-DE" baseline="0" dirty="0" err="1" smtClean="0"/>
              <a:t>Rechtschreibbewusstsein</a:t>
            </a:r>
            <a:r>
              <a:rPr lang="de-DE" baseline="0" dirty="0"/>
              <a:t>.</a:t>
            </a:r>
          </a:p>
          <a:p>
            <a:r>
              <a:rPr lang="de-DE" baseline="0" dirty="0" smtClean="0"/>
              <a:t>Die kooperative </a:t>
            </a:r>
            <a:r>
              <a:rPr lang="de-DE" baseline="0" dirty="0"/>
              <a:t>Zusammenarbeit </a:t>
            </a:r>
            <a:r>
              <a:rPr lang="de-DE" baseline="0" dirty="0" smtClean="0"/>
              <a:t>von Lernpartnerinnen und -partnern </a:t>
            </a:r>
            <a:r>
              <a:rPr lang="de-DE" baseline="0" dirty="0"/>
              <a:t>fördert das </a:t>
            </a:r>
            <a:r>
              <a:rPr lang="de-DE" baseline="0" dirty="0" smtClean="0"/>
              <a:t>selbständige Lernen </a:t>
            </a:r>
            <a:r>
              <a:rPr lang="de-DE" baseline="0" dirty="0"/>
              <a:t>der Schülerinnen und </a:t>
            </a:r>
            <a:r>
              <a:rPr lang="de-DE" baseline="0" dirty="0" smtClean="0"/>
              <a:t>Schüler. </a:t>
            </a:r>
          </a:p>
          <a:p>
            <a:r>
              <a:rPr lang="de-DE" baseline="0" dirty="0" smtClean="0"/>
              <a:t>Die </a:t>
            </a:r>
            <a:r>
              <a:rPr lang="de-DE" baseline="0" dirty="0"/>
              <a:t>Erkenntnis, wirksame Hilfen sicher und unabhängig anwenden zu können, führt über Erfolgserlebnisse zu nachhaltigem Wissenserwerb.</a:t>
            </a:r>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Allgemeine Kernlehrplanbezüge, exemplarisch für die</a:t>
            </a:r>
            <a:r>
              <a:rPr lang="de-DE" baseline="0" dirty="0" smtClean="0"/>
              <a:t> Sekundarstufe I am Gymnasium</a:t>
            </a:r>
            <a:r>
              <a:rPr lang="de-DE"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Ministerium </a:t>
            </a:r>
            <a:r>
              <a:rPr lang="de-DE" dirty="0"/>
              <a:t>für Schule und Bildung des Landes Nordrhein-Westfalen (Hrsg</a:t>
            </a:r>
            <a:r>
              <a:rPr lang="de-DE" dirty="0" smtClean="0"/>
              <a:t>.).</a:t>
            </a:r>
            <a:r>
              <a:rPr lang="de-DE" baseline="0" dirty="0" smtClean="0"/>
              <a:t> (2019).</a:t>
            </a:r>
            <a:r>
              <a:rPr lang="de-DE" dirty="0" smtClean="0"/>
              <a:t> </a:t>
            </a:r>
            <a:r>
              <a:rPr lang="de-DE" i="1" dirty="0"/>
              <a:t>Kernlehrplan für</a:t>
            </a:r>
            <a:r>
              <a:rPr lang="de-DE" dirty="0"/>
              <a:t> </a:t>
            </a:r>
            <a:r>
              <a:rPr lang="de-DE" i="1" dirty="0"/>
              <a:t>die Sekundarstufe I Gymnasium in Nordrhein-Westfalen - Deutsch. </a:t>
            </a:r>
            <a:r>
              <a:rPr lang="de-DE" b="0" i="0" dirty="0" smtClean="0"/>
              <a:t>Verfügbar unter https://</a:t>
            </a:r>
            <a:r>
              <a:rPr lang="de-DE" b="0" i="0" dirty="0" err="1" smtClean="0"/>
              <a:t>www.schulentwicklung.nrw.de</a:t>
            </a:r>
            <a:r>
              <a:rPr lang="de-DE" b="0" i="0" dirty="0" smtClean="0"/>
              <a:t>/</a:t>
            </a:r>
            <a:r>
              <a:rPr lang="de-DE" b="0" i="0" dirty="0" err="1" smtClean="0"/>
              <a:t>lehrplaene</a:t>
            </a:r>
            <a:r>
              <a:rPr lang="de-DE" b="0" i="0" dirty="0" smtClean="0"/>
              <a:t>/</a:t>
            </a:r>
            <a:r>
              <a:rPr lang="de-DE" b="0" i="0" dirty="0" err="1" smtClean="0"/>
              <a:t>lehrplan</a:t>
            </a:r>
            <a:r>
              <a:rPr lang="de-DE" b="0" i="0" dirty="0" smtClean="0"/>
              <a:t>/196/g9_d_</a:t>
            </a:r>
            <a:r>
              <a:rPr lang="de-DE" b="0" i="0" dirty="0" err="1" smtClean="0"/>
              <a:t>klp</a:t>
            </a:r>
            <a:r>
              <a:rPr lang="de-DE" b="0" i="0" dirty="0" smtClean="0"/>
              <a:t>_%</a:t>
            </a:r>
            <a:r>
              <a:rPr lang="de-DE" b="0" i="0" dirty="0" err="1" smtClean="0"/>
              <a:t>203409_2019_06_23.pdf</a:t>
            </a:r>
            <a:r>
              <a:rPr lang="de-DE" b="0" i="0" dirty="0" smtClean="0"/>
              <a:t> [05.04.2022]:</a:t>
            </a:r>
          </a:p>
          <a:p>
            <a:endParaRPr lang="de-DE" dirty="0"/>
          </a:p>
          <a:p>
            <a:r>
              <a:rPr lang="de-DE" b="0" i="0" dirty="0" smtClean="0"/>
              <a:t>„Schülerinnen </a:t>
            </a:r>
            <a:r>
              <a:rPr lang="de-DE" b="0" i="0" dirty="0"/>
              <a:t>und Schüler erwerben</a:t>
            </a:r>
            <a:r>
              <a:rPr lang="de-DE" b="0" i="0" baseline="0" dirty="0"/>
              <a:t> im Deutschunterricht rezeptive und produktive Text- und Gesprächskompetenz. Damit erlangen sie ein Bewusstsein für die persönliche und gesellschaftliche Bedeutung von Sprache, Texten, Kommunikation und Medien und bauen ihre Lese- und Schreibkompetenz – auch in Bezug auf normgerechte Rechtschreibung – sowie Kompetenzen im Bereich Sprechen und Zuhören als Voraussetzung für gesellschaftliche Teilhabe </a:t>
            </a:r>
            <a:r>
              <a:rPr lang="de-DE" b="0" i="0" baseline="0" dirty="0" smtClean="0"/>
              <a:t>aus.“ (ebd., S</a:t>
            </a:r>
            <a:r>
              <a:rPr lang="de-DE" b="0" i="0" baseline="0" dirty="0"/>
              <a:t>. 8)</a:t>
            </a:r>
            <a:r>
              <a:rPr lang="de-DE" b="1" i="1" baseline="0" dirty="0"/>
              <a:t> </a:t>
            </a:r>
            <a:endParaRPr lang="de-DE" b="1" i="1" baseline="0" dirty="0" smtClean="0"/>
          </a:p>
          <a:p>
            <a:endParaRPr lang="de-DE" dirty="0" smtClean="0"/>
          </a:p>
          <a:p>
            <a:endParaRPr lang="de-DE" b="1" i="0" baseline="0" dirty="0" smtClean="0"/>
          </a:p>
          <a:p>
            <a:r>
              <a:rPr lang="de-DE" b="1" i="0" baseline="0" dirty="0" smtClean="0"/>
              <a:t>Strategie</a:t>
            </a:r>
            <a:r>
              <a:rPr lang="de-DE" b="0" i="0"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de-DE" b="0" i="0" baseline="0" dirty="0" smtClean="0"/>
              <a:t>„</a:t>
            </a:r>
            <a:r>
              <a:rPr lang="de-DE" sz="1200" b="0" i="0" kern="1200" dirty="0" smtClean="0">
                <a:solidFill>
                  <a:schemeClr val="tx1"/>
                </a:solidFill>
                <a:effectLst/>
                <a:latin typeface="+mn-lt"/>
                <a:ea typeface="+mn-ea"/>
                <a:cs typeface="+mn-cs"/>
              </a:rPr>
              <a:t>genauer Plan des eigenen Vorgehens, der dazu dient, ein […] Ziel zu erreichen […].“ </a:t>
            </a:r>
            <a:r>
              <a:rPr lang="de-DE" b="0" i="0" baseline="0" dirty="0" smtClean="0"/>
              <a:t>(Duden (2022). Strategie. Berlin: Bibliographisches Institut. Verfügbar unter https://</a:t>
            </a:r>
            <a:r>
              <a:rPr lang="de-DE" b="0" i="0" baseline="0" dirty="0" err="1" smtClean="0"/>
              <a:t>www.duden.de</a:t>
            </a:r>
            <a:r>
              <a:rPr lang="de-DE" b="0" i="0" baseline="0" dirty="0" smtClean="0"/>
              <a:t>/</a:t>
            </a:r>
            <a:r>
              <a:rPr lang="de-DE" b="0" i="0" baseline="0" dirty="0" err="1" smtClean="0"/>
              <a:t>rechtschreibung</a:t>
            </a:r>
            <a:r>
              <a:rPr lang="de-DE" b="0" i="0" baseline="0" dirty="0" smtClean="0"/>
              <a:t>/Strategie [02.05.2022])</a:t>
            </a:r>
            <a:endParaRPr lang="de-DE" b="0" i="0" dirty="0" smtClean="0"/>
          </a:p>
          <a:p>
            <a:endParaRPr lang="de-DE" b="0" i="0" baseline="0" dirty="0"/>
          </a:p>
          <a:p>
            <a:r>
              <a:rPr lang="de-DE" b="1" i="0" baseline="0" dirty="0"/>
              <a:t>Regel</a:t>
            </a:r>
            <a:r>
              <a:rPr lang="de-DE" b="0" i="0" baseline="0" dirty="0"/>
              <a:t>: </a:t>
            </a:r>
            <a:r>
              <a:rPr lang="de-DE" b="0" i="0" baseline="0" dirty="0" smtClean="0"/>
              <a:t>„Aus </a:t>
            </a:r>
            <a:r>
              <a:rPr lang="de-DE" b="0" i="0" baseline="0" dirty="0"/>
              <a:t>bestimmten Gesetzmäßigkeiten abgeleitete, aus Erfahrungen und Erkenntnissen gewonnene, in Übereinkunft </a:t>
            </a:r>
            <a:r>
              <a:rPr lang="de-DE" b="0" i="0" baseline="0" dirty="0" smtClean="0"/>
              <a:t>festgelegte, </a:t>
            </a:r>
            <a:r>
              <a:rPr lang="de-DE" b="0" i="0" baseline="0" dirty="0"/>
              <a:t>für einen jeweiligen Bereich als verbindlich geltende Richtlinie; (in bestimmter Form schriftlich fixierte) Norm, Vorschrift</a:t>
            </a:r>
            <a:r>
              <a:rPr lang="de-DE" b="0" i="0" baseline="0" dirty="0" smtClean="0"/>
              <a:t>.“ (Duden (2022). Regel. Berlin: Bibliographisches Institut. Verfügbar unter https://</a:t>
            </a:r>
            <a:r>
              <a:rPr lang="de-DE" b="0" i="0" baseline="0" dirty="0" err="1" smtClean="0"/>
              <a:t>www.duden.de</a:t>
            </a:r>
            <a:r>
              <a:rPr lang="de-DE" b="0" i="0" baseline="0" dirty="0" smtClean="0"/>
              <a:t>/</a:t>
            </a:r>
            <a:r>
              <a:rPr lang="de-DE" b="0" i="0" baseline="0" dirty="0" err="1" smtClean="0"/>
              <a:t>rechtschreibung</a:t>
            </a:r>
            <a:r>
              <a:rPr lang="de-DE" b="0" i="0" baseline="0" dirty="0" smtClean="0"/>
              <a:t>/Regel [02.05.2022])</a:t>
            </a:r>
            <a:endParaRPr lang="de-DE" b="0" i="0"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0" dirty="0" smtClean="0">
                <a:solidFill>
                  <a:sysClr val="windowText" lastClr="000000"/>
                </a:solidFill>
              </a:rPr>
              <a:t>Welches Wissen brauchen Schülerinnen und Schüler, um richtig schreiben zu lernen? </a:t>
            </a:r>
          </a:p>
          <a:p>
            <a:r>
              <a:rPr lang="de-DE" dirty="0" smtClean="0"/>
              <a:t>Im Bereich der Lesekompetenz zum Beispiel: </a:t>
            </a:r>
          </a:p>
          <a:p>
            <a:pPr marL="171450" indent="-171450">
              <a:buFont typeface="Arial" panose="020B0604020202020204" pitchFamily="34" charset="0"/>
              <a:buChar char="•"/>
            </a:pPr>
            <a:r>
              <a:rPr lang="de-DE" dirty="0" smtClean="0"/>
              <a:t>Schriftzeichen</a:t>
            </a:r>
            <a:r>
              <a:rPr lang="de-DE" baseline="0" dirty="0" smtClean="0"/>
              <a:t> </a:t>
            </a:r>
            <a:r>
              <a:rPr lang="de-DE" baseline="0" dirty="0"/>
              <a:t>und Lautzuordnung </a:t>
            </a:r>
            <a:r>
              <a:rPr lang="de-DE" baseline="0" dirty="0" smtClean="0"/>
              <a:t>kennen </a:t>
            </a:r>
          </a:p>
          <a:p>
            <a:pPr marL="171450" indent="-171450">
              <a:buFont typeface="Arial" panose="020B0604020202020204" pitchFamily="34" charset="0"/>
              <a:buChar char="•"/>
            </a:pPr>
            <a:r>
              <a:rPr lang="de-DE" baseline="0" dirty="0" smtClean="0"/>
              <a:t>Silbenkenntnisse </a:t>
            </a:r>
            <a:r>
              <a:rPr lang="de-DE" baseline="0" dirty="0"/>
              <a:t>zum</a:t>
            </a:r>
            <a:r>
              <a:rPr lang="de-DE" dirty="0"/>
              <a:t> sinnentnehmenden Umsetzen von Graphemen in kognitive </a:t>
            </a:r>
            <a:r>
              <a:rPr lang="de-DE" dirty="0" err="1" smtClean="0"/>
              <a:t>Bewusstseinsprozesse</a:t>
            </a:r>
            <a:endParaRPr lang="de-DE" dirty="0" smtClean="0"/>
          </a:p>
          <a:p>
            <a:endParaRPr lang="de-DE" dirty="0"/>
          </a:p>
          <a:p>
            <a:r>
              <a:rPr lang="de-DE" dirty="0" smtClean="0"/>
              <a:t>Im Bereich der Schreibkompetenz zum Beispiel: </a:t>
            </a:r>
          </a:p>
          <a:p>
            <a:pPr marL="171450" indent="-171450">
              <a:buFont typeface="Arial" panose="020B0604020202020204" pitchFamily="34" charset="0"/>
              <a:buChar char="•"/>
            </a:pPr>
            <a:r>
              <a:rPr lang="de-DE" dirty="0" smtClean="0"/>
              <a:t>Kenntnis </a:t>
            </a:r>
            <a:r>
              <a:rPr lang="de-DE" dirty="0"/>
              <a:t>der den Lauten zugeordneten </a:t>
            </a:r>
            <a:r>
              <a:rPr lang="de-DE" dirty="0" smtClean="0"/>
              <a:t>Grapheme</a:t>
            </a:r>
            <a:endParaRPr lang="de-DE" dirty="0"/>
          </a:p>
          <a:p>
            <a:endParaRPr lang="de-DE" dirty="0" smtClean="0"/>
          </a:p>
          <a:p>
            <a:r>
              <a:rPr lang="de-DE" dirty="0" smtClean="0"/>
              <a:t>Im Bereich der Hörkompetenz zum Beispiel:  </a:t>
            </a:r>
          </a:p>
          <a:p>
            <a:pPr marL="171450" indent="-171450">
              <a:buFont typeface="Arial" panose="020B0604020202020204" pitchFamily="34" charset="0"/>
              <a:buChar char="•"/>
            </a:pPr>
            <a:r>
              <a:rPr lang="de-DE" dirty="0" smtClean="0"/>
              <a:t>Unterscheidung </a:t>
            </a:r>
            <a:r>
              <a:rPr lang="de-DE" dirty="0"/>
              <a:t>der Laute und </a:t>
            </a:r>
            <a:r>
              <a:rPr lang="de-DE" dirty="0" smtClean="0"/>
              <a:t>Lautbildung</a:t>
            </a:r>
          </a:p>
          <a:p>
            <a:pPr marL="171450" indent="-171450">
              <a:buFont typeface="Arial" panose="020B0604020202020204" pitchFamily="34" charset="0"/>
              <a:buChar char="•"/>
            </a:pPr>
            <a:r>
              <a:rPr lang="de-DE" dirty="0" smtClean="0"/>
              <a:t>Kenntnis </a:t>
            </a:r>
            <a:r>
              <a:rPr lang="de-DE" dirty="0"/>
              <a:t>der phonetischen</a:t>
            </a:r>
            <a:r>
              <a:rPr lang="de-DE" baseline="0" dirty="0"/>
              <a:t> Klangbilder der </a:t>
            </a:r>
            <a:r>
              <a:rPr lang="de-DE" baseline="0" dirty="0" smtClean="0"/>
              <a:t>Grapheme</a:t>
            </a:r>
          </a:p>
          <a:p>
            <a:pPr marL="171450" indent="-171450">
              <a:buFont typeface="Arial" panose="020B0604020202020204" pitchFamily="34" charset="0"/>
              <a:buChar char="•"/>
            </a:pPr>
            <a:r>
              <a:rPr lang="de-DE" baseline="0" dirty="0" smtClean="0"/>
              <a:t>Fähigkeit </a:t>
            </a:r>
            <a:r>
              <a:rPr lang="de-DE" baseline="0" dirty="0"/>
              <a:t>zur Unterscheidung von gehörtem Laut und Verschriftlichung (Laut: Sch = Grapheme: S+C+H) (Straße= </a:t>
            </a:r>
            <a:r>
              <a:rPr lang="de-DE" baseline="0" dirty="0" err="1"/>
              <a:t>s+t+r+a+</a:t>
            </a:r>
            <a:r>
              <a:rPr lang="de-DE" b="1" u="sng" baseline="0" dirty="0" err="1"/>
              <a:t>ß</a:t>
            </a:r>
            <a:r>
              <a:rPr lang="de-DE" baseline="0" dirty="0" err="1"/>
              <a:t>+e</a:t>
            </a:r>
            <a:r>
              <a:rPr lang="de-DE" baseline="0" dirty="0"/>
              <a:t>)  (Vase= </a:t>
            </a:r>
            <a:r>
              <a:rPr lang="de-DE" baseline="0" dirty="0" err="1"/>
              <a:t>v+a+</a:t>
            </a:r>
            <a:r>
              <a:rPr lang="de-DE" b="1" u="sng" baseline="0" dirty="0" err="1"/>
              <a:t>s</a:t>
            </a:r>
            <a:r>
              <a:rPr lang="de-DE" baseline="0" dirty="0" err="1"/>
              <a:t>+e</a:t>
            </a:r>
            <a:r>
              <a:rPr lang="de-DE" baseline="0" dirty="0" smtClean="0"/>
              <a:t>)</a:t>
            </a:r>
            <a:endParaRPr lang="de-DE" baseline="0" dirty="0"/>
          </a:p>
          <a:p>
            <a:endParaRPr lang="de-DE" baseline="0" dirty="0" smtClean="0"/>
          </a:p>
          <a:p>
            <a:r>
              <a:rPr lang="de-DE" baseline="0" dirty="0" smtClean="0"/>
              <a:t>Das Strategiewissen </a:t>
            </a:r>
            <a:r>
              <a:rPr lang="de-DE" baseline="0" dirty="0"/>
              <a:t>hilft, Muster zu erkennen und Ordnungspunkte zu setzen.</a:t>
            </a:r>
          </a:p>
          <a:p>
            <a:r>
              <a:rPr lang="de-DE" baseline="0" dirty="0" smtClean="0"/>
              <a:t>Die Verbindung von Strategien </a:t>
            </a:r>
            <a:r>
              <a:rPr lang="de-DE" baseline="0" dirty="0"/>
              <a:t>und Regelmäßigkeiten </a:t>
            </a:r>
            <a:r>
              <a:rPr lang="de-DE" baseline="0" dirty="0" smtClean="0"/>
              <a:t>kann eine fachübergreifende autonome </a:t>
            </a:r>
            <a:r>
              <a:rPr lang="de-DE" baseline="0" dirty="0"/>
              <a:t>Sicherheit in der </a:t>
            </a:r>
            <a:r>
              <a:rPr lang="de-DE" baseline="0" dirty="0" smtClean="0"/>
              <a:t>Rechtschreibung unterstützen. </a:t>
            </a:r>
          </a:p>
          <a:p>
            <a:endParaRPr lang="de-D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i="1" kern="1200" dirty="0" smtClean="0">
                <a:solidFill>
                  <a:schemeClr val="tx1"/>
                </a:solidFill>
                <a:effectLst/>
                <a:latin typeface="+mn-lt"/>
                <a:ea typeface="+mn-ea"/>
                <a:cs typeface="+mn-cs"/>
                <a:sym typeface="Symbol" panose="05050102010706020507" pitchFamily="18" charset="2"/>
              </a:rPr>
              <a:t> </a:t>
            </a:r>
            <a:r>
              <a:rPr lang="de-DE" sz="1200" i="1" kern="1200" dirty="0" smtClean="0">
                <a:solidFill>
                  <a:schemeClr val="tx1"/>
                </a:solidFill>
                <a:effectLst/>
                <a:latin typeface="+mn-lt"/>
                <a:ea typeface="+mn-ea"/>
                <a:cs typeface="+mn-cs"/>
              </a:rPr>
              <a:t>Das </a:t>
            </a:r>
            <a:r>
              <a:rPr lang="de-DE" sz="1200" i="1" kern="1200" dirty="0" err="1" smtClean="0">
                <a:solidFill>
                  <a:schemeClr val="tx1"/>
                </a:solidFill>
                <a:effectLst/>
                <a:latin typeface="+mn-lt"/>
                <a:ea typeface="+mn-ea"/>
                <a:cs typeface="+mn-cs"/>
              </a:rPr>
              <a:t>ReLv</a:t>
            </a:r>
            <a:r>
              <a:rPr lang="de-DE" sz="1200" i="1" kern="1200" dirty="0" smtClean="0">
                <a:solidFill>
                  <a:schemeClr val="tx1"/>
                </a:solidFill>
                <a:effectLst/>
                <a:latin typeface="+mn-lt"/>
                <a:ea typeface="+mn-ea"/>
                <a:cs typeface="+mn-cs"/>
              </a:rPr>
              <a:t>-Konzept zielt nicht auf ein schematisches Lernen von Regeln ab, die auf Wörter angewendet werden sollen. Vielmehr sollen die Lernenden durch </a:t>
            </a:r>
            <a:r>
              <a:rPr lang="de-DE" sz="1200" i="1" kern="1200" dirty="0" err="1" smtClean="0">
                <a:solidFill>
                  <a:schemeClr val="tx1"/>
                </a:solidFill>
                <a:effectLst/>
                <a:latin typeface="+mn-lt"/>
                <a:ea typeface="+mn-ea"/>
                <a:cs typeface="+mn-cs"/>
              </a:rPr>
              <a:t>bewusste</a:t>
            </a:r>
            <a:r>
              <a:rPr lang="de-DE" sz="1200" i="1" kern="1200" dirty="0" smtClean="0">
                <a:solidFill>
                  <a:schemeClr val="tx1"/>
                </a:solidFill>
                <a:effectLst/>
                <a:latin typeface="+mn-lt"/>
                <a:ea typeface="+mn-ea"/>
                <a:cs typeface="+mn-cs"/>
              </a:rPr>
              <a:t> und strategische Arbeit mit Wortmaterial die Regelmäßigkeiten selbst entdecken / erfassen.</a:t>
            </a:r>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Literatur:</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effectLst/>
                <a:latin typeface="Calibri" panose="020F0502020204030204" pitchFamily="34" charset="0"/>
                <a:ea typeface="Times New Roman" panose="02020603050405020304" pitchFamily="18" charset="0"/>
                <a:cs typeface="Calibri" panose="020F0502020204030204" pitchFamily="34" charset="0"/>
              </a:rPr>
              <a:t>Michel, H.-J. (2002). </a:t>
            </a:r>
            <a:r>
              <a:rPr lang="de-DE" sz="1800" i="1" dirty="0">
                <a:effectLst/>
                <a:latin typeface="Calibri" panose="020F0502020204030204" pitchFamily="34" charset="0"/>
                <a:ea typeface="Times New Roman" panose="02020603050405020304" pitchFamily="18" charset="0"/>
                <a:cs typeface="Calibri" panose="020F0502020204030204" pitchFamily="34" charset="0"/>
              </a:rPr>
              <a:t>FRESCH. Freiburger Rechtschreibschule. </a:t>
            </a:r>
            <a:r>
              <a:rPr lang="de-DE" sz="1800" dirty="0">
                <a:effectLst/>
                <a:latin typeface="Calibri" panose="020F0502020204030204" pitchFamily="34" charset="0"/>
                <a:ea typeface="Times New Roman" panose="02020603050405020304" pitchFamily="18" charset="0"/>
                <a:cs typeface="Calibri" panose="020F0502020204030204" pitchFamily="34" charset="0"/>
              </a:rPr>
              <a:t>Lichtenau: AOL. </a:t>
            </a:r>
          </a:p>
          <a:p>
            <a:endParaRPr lang="de-DE" sz="1200" kern="1200" dirty="0" smtClean="0">
              <a:solidFill>
                <a:schemeClr val="tx1"/>
              </a:solidFill>
              <a:effectLst/>
              <a:latin typeface="+mn-lt"/>
              <a:ea typeface="+mn-ea"/>
              <a:cs typeface="+mn-cs"/>
            </a:endParaRPr>
          </a:p>
          <a:p>
            <a:r>
              <a:rPr lang="de-DE" sz="1200" kern="1200" dirty="0" err="1" smtClean="0">
                <a:solidFill>
                  <a:schemeClr val="tx1"/>
                </a:solidFill>
                <a:effectLst/>
                <a:latin typeface="+mn-lt"/>
                <a:ea typeface="+mn-ea"/>
                <a:cs typeface="+mn-cs"/>
              </a:rPr>
              <a:t>Fulde</a:t>
            </a:r>
            <a:r>
              <a:rPr lang="de-DE" sz="1200" kern="1200" dirty="0" smtClean="0">
                <a:solidFill>
                  <a:schemeClr val="tx1"/>
                </a:solidFill>
                <a:effectLst/>
                <a:latin typeface="+mn-lt"/>
                <a:ea typeface="+mn-ea"/>
                <a:cs typeface="+mn-cs"/>
              </a:rPr>
              <a:t>, A. &amp; QUA-LiS NRW (2022). </a:t>
            </a:r>
            <a:r>
              <a:rPr lang="de-DE" i="1" dirty="0" smtClean="0"/>
              <a:t>Leitfaden zum Strategieerwerb nach Rechtschreiben erforschen – Lesen verstehen im Unterricht. </a:t>
            </a:r>
            <a:r>
              <a:rPr lang="de-DE" dirty="0" smtClean="0"/>
              <a:t>Verfügbar unter https://</a:t>
            </a:r>
            <a:r>
              <a:rPr lang="de-DE" dirty="0" err="1" smtClean="0"/>
              <a:t>www.schulentwicklung.nrw.de</a:t>
            </a:r>
            <a:r>
              <a:rPr lang="de-DE" dirty="0" smtClean="0"/>
              <a:t>/</a:t>
            </a:r>
            <a:r>
              <a:rPr lang="de-DE" dirty="0" err="1" smtClean="0"/>
              <a:t>cms</a:t>
            </a:r>
            <a:r>
              <a:rPr lang="de-DE" dirty="0" smtClean="0"/>
              <a:t>/</a:t>
            </a:r>
            <a:r>
              <a:rPr lang="de-DE" dirty="0" err="1" smtClean="0"/>
              <a:t>upload</a:t>
            </a:r>
            <a:r>
              <a:rPr lang="de-DE" dirty="0" smtClean="0"/>
              <a:t>/</a:t>
            </a:r>
            <a:r>
              <a:rPr lang="de-DE" dirty="0" err="1" smtClean="0"/>
              <a:t>jambus</a:t>
            </a:r>
            <a:r>
              <a:rPr lang="de-DE" dirty="0" smtClean="0"/>
              <a:t>/Rechtschreibung/</a:t>
            </a:r>
            <a:r>
              <a:rPr lang="de-DE" dirty="0" err="1" smtClean="0"/>
              <a:t>ReLv_Leitfaden.pdf</a:t>
            </a:r>
            <a:r>
              <a:rPr lang="de-DE" dirty="0" smtClean="0"/>
              <a:t> [02.05.2022].</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„Basis des hier vorgestellten Konzeptes </a:t>
            </a:r>
            <a:r>
              <a:rPr lang="de-DE" sz="1200" i="1" kern="1200" dirty="0" smtClean="0">
                <a:solidFill>
                  <a:schemeClr val="tx1"/>
                </a:solidFill>
                <a:effectLst/>
                <a:latin typeface="+mn-lt"/>
                <a:ea typeface="+mn-ea"/>
                <a:cs typeface="+mn-cs"/>
              </a:rPr>
              <a:t>Rechtschreiben erforschen – Lesen verstehen</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ReLv</a:t>
            </a:r>
            <a:r>
              <a:rPr lang="de-DE" sz="1200" kern="1200" dirty="0" smtClean="0">
                <a:solidFill>
                  <a:schemeClr val="tx1"/>
                </a:solidFill>
                <a:effectLst/>
                <a:latin typeface="+mn-lt"/>
                <a:ea typeface="+mn-ea"/>
                <a:cs typeface="+mn-cs"/>
              </a:rPr>
              <a:t>) sind die Rechtschreibstrategien Schwingen, Verlängern, Zerlegen, Ableiten und Merken. Das </a:t>
            </a:r>
            <a:r>
              <a:rPr lang="de-DE" sz="1200" kern="1200" dirty="0" err="1" smtClean="0">
                <a:solidFill>
                  <a:schemeClr val="tx1"/>
                </a:solidFill>
                <a:effectLst/>
                <a:latin typeface="+mn-lt"/>
                <a:ea typeface="+mn-ea"/>
                <a:cs typeface="+mn-cs"/>
              </a:rPr>
              <a:t>ReLv</a:t>
            </a:r>
            <a:r>
              <a:rPr lang="de-DE" sz="1200" kern="1200" dirty="0" smtClean="0">
                <a:solidFill>
                  <a:schemeClr val="tx1"/>
                </a:solidFill>
                <a:effectLst/>
                <a:latin typeface="+mn-lt"/>
                <a:ea typeface="+mn-ea"/>
                <a:cs typeface="+mn-cs"/>
              </a:rPr>
              <a:t>-Konzept orientiert sich an der Freiburger Rechtschreibschule (</a:t>
            </a:r>
            <a:r>
              <a:rPr lang="de-DE" sz="1200" kern="1200" dirty="0" err="1" smtClean="0">
                <a:solidFill>
                  <a:schemeClr val="tx1"/>
                </a:solidFill>
                <a:effectLst/>
                <a:latin typeface="+mn-lt"/>
                <a:ea typeface="+mn-ea"/>
                <a:cs typeface="+mn-cs"/>
              </a:rPr>
              <a:t>FRESCH</a:t>
            </a:r>
            <a:r>
              <a:rPr lang="de-DE" sz="1200" kern="1200" dirty="0" smtClean="0">
                <a:solidFill>
                  <a:schemeClr val="tx1"/>
                </a:solidFill>
                <a:effectLst/>
                <a:latin typeface="+mn-lt"/>
                <a:ea typeface="+mn-ea"/>
                <a:cs typeface="+mn-cs"/>
              </a:rPr>
              <a:t>), deren Vorgehensweise den Schülerinnen und Schülern häufig aus der Grundschule bekannt ist. Das </a:t>
            </a:r>
            <a:r>
              <a:rPr lang="de-DE" sz="1200" kern="1200" dirty="0" err="1" smtClean="0">
                <a:solidFill>
                  <a:schemeClr val="tx1"/>
                </a:solidFill>
                <a:effectLst/>
                <a:latin typeface="+mn-lt"/>
                <a:ea typeface="+mn-ea"/>
                <a:cs typeface="+mn-cs"/>
              </a:rPr>
              <a:t>ReLv</a:t>
            </a:r>
            <a:r>
              <a:rPr lang="de-DE" sz="1200" kern="1200" dirty="0" smtClean="0">
                <a:solidFill>
                  <a:schemeClr val="tx1"/>
                </a:solidFill>
                <a:effectLst/>
                <a:latin typeface="+mn-lt"/>
                <a:ea typeface="+mn-ea"/>
                <a:cs typeface="+mn-cs"/>
              </a:rPr>
              <a:t>-Konzept fokussiert jedoch deutlicher die Strategien als Untersuchungsinstrumente zur Erforschung der Sprache: Durch </a:t>
            </a:r>
            <a:r>
              <a:rPr lang="de-DE" sz="1200" kern="1200" dirty="0" err="1" smtClean="0">
                <a:solidFill>
                  <a:schemeClr val="tx1"/>
                </a:solidFill>
                <a:effectLst/>
                <a:latin typeface="+mn-lt"/>
                <a:ea typeface="+mn-ea"/>
                <a:cs typeface="+mn-cs"/>
              </a:rPr>
              <a:t>ReLv</a:t>
            </a:r>
            <a:r>
              <a:rPr lang="de-DE" sz="1200" kern="1200" dirty="0" smtClean="0">
                <a:solidFill>
                  <a:schemeClr val="tx1"/>
                </a:solidFill>
                <a:effectLst/>
                <a:latin typeface="+mn-lt"/>
                <a:ea typeface="+mn-ea"/>
                <a:cs typeface="+mn-cs"/>
              </a:rPr>
              <a:t> erfahren die Lernenden, wie sie die Strategien einsetzen können, um Sprache zu betrachten und zu reflektieren. </a:t>
            </a:r>
          </a:p>
          <a:p>
            <a:r>
              <a:rPr lang="de-DE" sz="1200" kern="1200" dirty="0" smtClean="0">
                <a:solidFill>
                  <a:schemeClr val="tx1"/>
                </a:solidFill>
                <a:effectLst/>
                <a:latin typeface="+mn-lt"/>
                <a:ea typeface="+mn-ea"/>
                <a:cs typeface="+mn-cs"/>
              </a:rPr>
              <a:t>Das </a:t>
            </a:r>
            <a:r>
              <a:rPr lang="de-DE" sz="1200" kern="1200" dirty="0" err="1" smtClean="0">
                <a:solidFill>
                  <a:schemeClr val="tx1"/>
                </a:solidFill>
                <a:effectLst/>
                <a:latin typeface="+mn-lt"/>
                <a:ea typeface="+mn-ea"/>
                <a:cs typeface="+mn-cs"/>
              </a:rPr>
              <a:t>ReLv</a:t>
            </a:r>
            <a:r>
              <a:rPr lang="de-DE" sz="1200" kern="1200" dirty="0" smtClean="0">
                <a:solidFill>
                  <a:schemeClr val="tx1"/>
                </a:solidFill>
                <a:effectLst/>
                <a:latin typeface="+mn-lt"/>
                <a:ea typeface="+mn-ea"/>
                <a:cs typeface="+mn-cs"/>
              </a:rPr>
              <a:t>-Konzept stellt die folgenden vier Fragen in den Mittelpunkt des Unterrichts: </a:t>
            </a:r>
          </a:p>
          <a:p>
            <a:pPr marL="171450" lvl="0" indent="-171450">
              <a:buFont typeface="Arial" panose="020B0604020202020204" pitchFamily="34" charset="0"/>
              <a:buChar char="•"/>
            </a:pPr>
            <a:r>
              <a:rPr lang="de-DE" sz="1200" kern="1200" dirty="0" smtClean="0">
                <a:solidFill>
                  <a:schemeClr val="tx1"/>
                </a:solidFill>
                <a:effectLst/>
                <a:latin typeface="+mn-lt"/>
                <a:ea typeface="+mn-ea"/>
                <a:cs typeface="+mn-cs"/>
              </a:rPr>
              <a:t>Was ist an der Rechtschreibung regelhaft?</a:t>
            </a:r>
          </a:p>
          <a:p>
            <a:pPr marL="171450" lvl="0" indent="-171450">
              <a:buFont typeface="Arial" panose="020B0604020202020204" pitchFamily="34" charset="0"/>
              <a:buChar char="•"/>
            </a:pPr>
            <a:r>
              <a:rPr lang="de-DE" sz="1200" kern="1200" dirty="0" smtClean="0">
                <a:solidFill>
                  <a:schemeClr val="tx1"/>
                </a:solidFill>
                <a:effectLst/>
                <a:latin typeface="+mn-lt"/>
                <a:ea typeface="+mn-ea"/>
                <a:cs typeface="+mn-cs"/>
              </a:rPr>
              <a:t>Welche Strategien gibt es, diese Regelhaftigkeiten zu erforschen und zu verstehen?</a:t>
            </a:r>
          </a:p>
          <a:p>
            <a:pPr marL="171450" lvl="0" indent="-171450">
              <a:buFont typeface="Arial" panose="020B0604020202020204" pitchFamily="34" charset="0"/>
              <a:buChar char="•"/>
            </a:pPr>
            <a:r>
              <a:rPr lang="de-DE" sz="1200" kern="1200" dirty="0" smtClean="0">
                <a:solidFill>
                  <a:schemeClr val="tx1"/>
                </a:solidFill>
                <a:effectLst/>
                <a:latin typeface="+mn-lt"/>
                <a:ea typeface="+mn-ea"/>
                <a:cs typeface="+mn-cs"/>
              </a:rPr>
              <a:t>Welche Strategien sind bei welchen Wörtern und Problemstellen hilfreich? </a:t>
            </a:r>
          </a:p>
          <a:p>
            <a:pPr marL="171450" lvl="0" indent="-171450">
              <a:buFont typeface="Arial" panose="020B0604020202020204" pitchFamily="34" charset="0"/>
              <a:buChar char="•"/>
            </a:pPr>
            <a:r>
              <a:rPr lang="de-DE" sz="1200" kern="1200" dirty="0" smtClean="0">
                <a:solidFill>
                  <a:schemeClr val="tx1"/>
                </a:solidFill>
                <a:effectLst/>
                <a:latin typeface="+mn-lt"/>
                <a:ea typeface="+mn-ea"/>
                <a:cs typeface="+mn-cs"/>
              </a:rPr>
              <a:t>Wie bauen die Strategien aufeinander auf?</a:t>
            </a:r>
          </a:p>
          <a:p>
            <a:r>
              <a:rPr lang="de-DE" sz="1200" kern="1200" dirty="0" smtClean="0">
                <a:solidFill>
                  <a:schemeClr val="tx1"/>
                </a:solidFill>
                <a:effectLst/>
                <a:latin typeface="+mn-lt"/>
                <a:ea typeface="+mn-ea"/>
                <a:cs typeface="+mn-cs"/>
              </a:rPr>
              <a:t>Dazu wird im Unterricht zunächst Strategiewissen aufgebaut, mit dessen Hilfe ein Großteil der deutschen Wörter richtig geschrieben werden kann.“ (ebd., S. 1) </a:t>
            </a:r>
            <a:endParaRPr lang="de-DE" sz="1050" dirty="0"/>
          </a:p>
        </p:txBody>
      </p:sp>
      <p:sp>
        <p:nvSpPr>
          <p:cNvPr id="4" name="Foliennummernplatzhalter 3"/>
          <p:cNvSpPr>
            <a:spLocks noGrp="1"/>
          </p:cNvSpPr>
          <p:nvPr>
            <p:ph type="sldNum" sz="quarter" idx="5"/>
          </p:nvPr>
        </p:nvSpPr>
        <p:spPr/>
        <p:txBody>
          <a:bodyPr/>
          <a:lstStyle/>
          <a:p>
            <a:fld id="{CEB8CB1F-137B-460C-8DCA-BFC5CA627DF6}" type="slidenum">
              <a:rPr lang="de-DE" smtClean="0"/>
              <a:pPr/>
              <a:t>5</a:t>
            </a:fld>
            <a:endParaRPr lang="de-DE"/>
          </a:p>
        </p:txBody>
      </p:sp>
    </p:spTree>
    <p:extLst>
      <p:ext uri="{BB962C8B-B14F-4D97-AF65-F5344CB8AC3E}">
        <p14:creationId xmlns:p14="http://schemas.microsoft.com/office/powerpoint/2010/main" val="2933227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Literatur:</a:t>
            </a:r>
          </a:p>
          <a:p>
            <a:r>
              <a:rPr lang="de-DE" dirty="0" smtClean="0"/>
              <a:t>Ministerium für Schule und Bildung des Landes Nordrhein-Westfalen (</a:t>
            </a:r>
            <a:r>
              <a:rPr lang="de-DE" dirty="0" err="1" smtClean="0"/>
              <a:t>Hrsg</a:t>
            </a:r>
            <a:r>
              <a:rPr lang="de-DE" dirty="0" smtClean="0"/>
              <a:t>). (2019).</a:t>
            </a:r>
            <a:r>
              <a:rPr lang="de-DE" b="1" dirty="0" smtClean="0"/>
              <a:t> </a:t>
            </a:r>
            <a:r>
              <a:rPr lang="de-DE" i="1" dirty="0" smtClean="0"/>
              <a:t>Kernlehrplan für</a:t>
            </a:r>
            <a:r>
              <a:rPr lang="de-DE" dirty="0" smtClean="0"/>
              <a:t> </a:t>
            </a:r>
            <a:r>
              <a:rPr lang="de-DE" i="1" dirty="0" smtClean="0"/>
              <a:t>die Sekundarstufe I Gymnasium in Nordrhein-Westfalen - Deutsch. </a:t>
            </a:r>
            <a:r>
              <a:rPr lang="de-DE" dirty="0" smtClean="0"/>
              <a:t>Verfügbar unter https://</a:t>
            </a:r>
            <a:r>
              <a:rPr lang="de-DE" dirty="0" err="1" smtClean="0"/>
              <a:t>www.schulentwicklung.nrw.de</a:t>
            </a:r>
            <a:r>
              <a:rPr lang="de-DE" dirty="0" smtClean="0"/>
              <a:t>/</a:t>
            </a:r>
            <a:r>
              <a:rPr lang="de-DE" dirty="0" err="1" smtClean="0"/>
              <a:t>lehrplaene</a:t>
            </a:r>
            <a:r>
              <a:rPr lang="de-DE" dirty="0" smtClean="0"/>
              <a:t>/</a:t>
            </a:r>
            <a:r>
              <a:rPr lang="de-DE" dirty="0" err="1" smtClean="0"/>
              <a:t>lehrplan</a:t>
            </a:r>
            <a:r>
              <a:rPr lang="de-DE" dirty="0" smtClean="0"/>
              <a:t>/196/g9_d_</a:t>
            </a:r>
            <a:r>
              <a:rPr lang="de-DE" dirty="0" err="1" smtClean="0"/>
              <a:t>klp</a:t>
            </a:r>
            <a:r>
              <a:rPr lang="de-DE" dirty="0" smtClean="0"/>
              <a:t>_%</a:t>
            </a:r>
            <a:r>
              <a:rPr lang="de-DE" dirty="0" err="1" smtClean="0"/>
              <a:t>203409_2019_06_23.pdf</a:t>
            </a:r>
            <a:r>
              <a:rPr lang="de-DE" dirty="0" smtClean="0"/>
              <a:t> [05.04.2022].</a:t>
            </a:r>
          </a:p>
          <a:p>
            <a:endParaRPr lang="de-DE"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err="1" smtClean="0">
                <a:solidFill>
                  <a:schemeClr val="tx1"/>
                </a:solidFill>
                <a:effectLst/>
                <a:latin typeface="+mn-lt"/>
                <a:ea typeface="+mn-ea"/>
                <a:cs typeface="+mn-cs"/>
              </a:rPr>
              <a:t>Fulde</a:t>
            </a:r>
            <a:r>
              <a:rPr lang="de-DE" sz="1200" kern="1200" dirty="0" smtClean="0">
                <a:solidFill>
                  <a:schemeClr val="tx1"/>
                </a:solidFill>
                <a:effectLst/>
                <a:latin typeface="+mn-lt"/>
                <a:ea typeface="+mn-ea"/>
                <a:cs typeface="+mn-cs"/>
              </a:rPr>
              <a:t>, A. &amp; QUA-LiS NRW (2022). </a:t>
            </a:r>
            <a:r>
              <a:rPr lang="de-DE" i="1" dirty="0" smtClean="0"/>
              <a:t>Leitfaden zum Strategieerwerb nach Rechtschreiben erforschen – Lesen verstehen im Unterricht. </a:t>
            </a:r>
            <a:r>
              <a:rPr lang="de-DE" dirty="0" smtClean="0"/>
              <a:t>Verfügbar unter https://</a:t>
            </a:r>
            <a:r>
              <a:rPr lang="de-DE" dirty="0" err="1" smtClean="0"/>
              <a:t>www.schulentwicklung.nrw.de</a:t>
            </a:r>
            <a:r>
              <a:rPr lang="de-DE" dirty="0" smtClean="0"/>
              <a:t>/</a:t>
            </a:r>
            <a:r>
              <a:rPr lang="de-DE" dirty="0" err="1" smtClean="0"/>
              <a:t>cms</a:t>
            </a:r>
            <a:r>
              <a:rPr lang="de-DE" dirty="0" smtClean="0"/>
              <a:t>/</a:t>
            </a:r>
            <a:r>
              <a:rPr lang="de-DE" dirty="0" err="1" smtClean="0"/>
              <a:t>upload</a:t>
            </a:r>
            <a:r>
              <a:rPr lang="de-DE" dirty="0" smtClean="0"/>
              <a:t>/</a:t>
            </a:r>
            <a:r>
              <a:rPr lang="de-DE" dirty="0" err="1" smtClean="0"/>
              <a:t>jambus</a:t>
            </a:r>
            <a:r>
              <a:rPr lang="de-DE" dirty="0" smtClean="0"/>
              <a:t>/Rechtschreibung/</a:t>
            </a:r>
            <a:r>
              <a:rPr lang="de-DE" dirty="0" err="1" smtClean="0"/>
              <a:t>ReLv_Leitfaden.pdf</a:t>
            </a:r>
            <a:r>
              <a:rPr lang="de-DE" dirty="0" smtClean="0"/>
              <a:t> [02.05.2022].</a:t>
            </a:r>
            <a:endParaRPr lang="de-DE" sz="1200" kern="1200" dirty="0" smtClean="0">
              <a:solidFill>
                <a:schemeClr val="tx1"/>
              </a:solidFill>
              <a:effectLst/>
              <a:latin typeface="+mn-lt"/>
              <a:ea typeface="+mn-ea"/>
              <a:cs typeface="+mn-cs"/>
            </a:endParaRP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„Ziel ist es, die Zusammensetzung von Wörtern aus Silben näher zu betrachten, worauf das Verlängern, Zerlegen und Ableiten aufbaut. Schülerinnen und Schüler erforschen nach und nach, wie sie vorgehen müssen, um Wörter so zu verändern, </a:t>
            </a:r>
            <a:r>
              <a:rPr lang="de-DE" sz="1200" kern="1200" dirty="0" err="1" smtClean="0">
                <a:solidFill>
                  <a:schemeClr val="tx1"/>
                </a:solidFill>
                <a:effectLst/>
                <a:latin typeface="+mn-lt"/>
                <a:ea typeface="+mn-ea"/>
                <a:cs typeface="+mn-cs"/>
              </a:rPr>
              <a:t>dass</a:t>
            </a:r>
            <a:r>
              <a:rPr lang="de-DE" sz="1200" kern="1200" dirty="0" smtClean="0">
                <a:solidFill>
                  <a:schemeClr val="tx1"/>
                </a:solidFill>
                <a:effectLst/>
                <a:latin typeface="+mn-lt"/>
                <a:ea typeface="+mn-ea"/>
                <a:cs typeface="+mn-cs"/>
              </a:rPr>
              <a:t> beim Schwingen alle Buchstaben hörbar werden.“ (ebd., S. 13)</a:t>
            </a:r>
          </a:p>
          <a:p>
            <a:r>
              <a:rPr lang="de-DE" sz="1200" kern="1200" dirty="0" smtClean="0">
                <a:solidFill>
                  <a:schemeClr val="tx1"/>
                </a:solidFill>
                <a:effectLst/>
                <a:latin typeface="+mn-lt"/>
                <a:ea typeface="+mn-ea"/>
                <a:cs typeface="+mn-cs"/>
              </a:rPr>
              <a:t> </a:t>
            </a:r>
            <a:endParaRPr lang="de-DE" b="0" i="0" dirty="0"/>
          </a:p>
        </p:txBody>
      </p:sp>
      <p:sp>
        <p:nvSpPr>
          <p:cNvPr id="4" name="Foliennummernplatzhalter 3"/>
          <p:cNvSpPr>
            <a:spLocks noGrp="1"/>
          </p:cNvSpPr>
          <p:nvPr>
            <p:ph type="sldNum" sz="quarter" idx="5"/>
          </p:nvPr>
        </p:nvSpPr>
        <p:spPr/>
        <p:txBody>
          <a:bodyPr/>
          <a:lstStyle/>
          <a:p>
            <a:fld id="{CEB8CB1F-137B-460C-8DCA-BFC5CA627DF6}" type="slidenum">
              <a:rPr lang="de-DE" smtClean="0"/>
              <a:pPr/>
              <a:t>6</a:t>
            </a:fld>
            <a:endParaRPr lang="de-DE"/>
          </a:p>
        </p:txBody>
      </p:sp>
    </p:spTree>
    <p:extLst>
      <p:ext uri="{BB962C8B-B14F-4D97-AF65-F5344CB8AC3E}">
        <p14:creationId xmlns:p14="http://schemas.microsoft.com/office/powerpoint/2010/main" val="1290214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aseline="0" dirty="0" smtClean="0"/>
              <a:t>Beim Schwingen </a:t>
            </a:r>
            <a:r>
              <a:rPr lang="de-DE" baseline="0" dirty="0"/>
              <a:t>werden</a:t>
            </a:r>
            <a:r>
              <a:rPr lang="de-DE" dirty="0"/>
              <a:t> mit der</a:t>
            </a:r>
            <a:r>
              <a:rPr lang="de-DE" baseline="0" dirty="0"/>
              <a:t> Schreibhand die Silben beim Sprechen mitgeschwungen. Worte und ihre Silben werden durch Schwungbewegung der Schreibhand oder auch durch Mitschwingen des gesamten Oberkörpers „nachgefühlt“. Die Methode des Schwingens ist nachhaltiger als das bekannte „Silben-Klatschen“, da hierbei viele Schülerinnen und Schüler durch das laute Klatschgeräusch die Silbengrenzen nicht präzise hören und erfahren können. </a:t>
            </a:r>
          </a:p>
          <a:p>
            <a:r>
              <a:rPr lang="de-DE" baseline="0" dirty="0"/>
              <a:t>Silbenschwünge können im Heft entweder durch unterschiedliche Farben für die einzelnen Silben oder durch unter den Silben verlaufend Bögen „</a:t>
            </a:r>
            <a:r>
              <a:rPr lang="de-DE" baseline="0" dirty="0" smtClean="0"/>
              <a:t>gezeichnet“ </a:t>
            </a:r>
            <a:r>
              <a:rPr lang="de-DE" baseline="0" dirty="0"/>
              <a:t>werden. </a:t>
            </a:r>
          </a:p>
          <a:p>
            <a:r>
              <a:rPr lang="de-DE" baseline="0" dirty="0"/>
              <a:t>Nicht </a:t>
            </a:r>
            <a:r>
              <a:rPr lang="de-DE" baseline="0" dirty="0" err="1"/>
              <a:t>lauttreu</a:t>
            </a:r>
            <a:r>
              <a:rPr lang="de-DE" baseline="0" dirty="0"/>
              <a:t> gesprochene Worte sind zum Beispiel klug (k), Zug (k), lebt (</a:t>
            </a:r>
            <a:r>
              <a:rPr lang="de-DE" baseline="0" dirty="0" err="1"/>
              <a:t>pt</a:t>
            </a:r>
            <a:r>
              <a:rPr lang="de-DE" baseline="0" dirty="0"/>
              <a:t>), fragt (</a:t>
            </a:r>
            <a:r>
              <a:rPr lang="de-DE" baseline="0" dirty="0" err="1" smtClean="0"/>
              <a:t>kt</a:t>
            </a:r>
            <a:r>
              <a:rPr lang="de-DE" baseline="0" dirty="0" smtClean="0"/>
              <a:t>).</a:t>
            </a:r>
          </a:p>
          <a:p>
            <a:r>
              <a:rPr lang="de-DE" dirty="0" smtClean="0"/>
              <a:t>Um </a:t>
            </a:r>
            <a:r>
              <a:rPr lang="de-DE" dirty="0"/>
              <a:t>ein Wort zerlegen zu können, bedarf die</a:t>
            </a:r>
            <a:r>
              <a:rPr lang="de-DE" baseline="0" dirty="0"/>
              <a:t> </a:t>
            </a:r>
            <a:r>
              <a:rPr lang="de-DE" baseline="0" dirty="0" smtClean="0"/>
              <a:t>Schülerin / der </a:t>
            </a:r>
            <a:r>
              <a:rPr lang="de-DE" baseline="0" dirty="0"/>
              <a:t>Schüler </a:t>
            </a:r>
            <a:r>
              <a:rPr lang="de-DE" dirty="0"/>
              <a:t>des gesicherten Wissens über die Wortbildung im Deutschen. Hier kann das Bild eines </a:t>
            </a:r>
            <a:r>
              <a:rPr lang="de-DE" dirty="0" smtClean="0"/>
              <a:t>„Lego-Baues“ </a:t>
            </a:r>
            <a:r>
              <a:rPr lang="de-DE" dirty="0"/>
              <a:t>helfen: an einen</a:t>
            </a:r>
            <a:r>
              <a:rPr lang="de-DE" baseline="0" dirty="0"/>
              <a:t> Hauptlegostein (= Wortstamm = Morphem = kleinstes bedeutungstragendes Wortelement) werden weitere Steine vorne und hinten angesetzt</a:t>
            </a:r>
            <a:r>
              <a:rPr lang="de-DE" baseline="0" dirty="0">
                <a:sym typeface="Wingdings" pitchFamily="2" charset="2"/>
              </a:rPr>
              <a:t> (=</a:t>
            </a:r>
            <a:r>
              <a:rPr lang="de-DE" baseline="0" dirty="0"/>
              <a:t> Präfixe und Suffixe). Egal, was </a:t>
            </a:r>
            <a:r>
              <a:rPr lang="de-DE" baseline="0" dirty="0" smtClean="0"/>
              <a:t>hinzukommt </a:t>
            </a:r>
            <a:r>
              <a:rPr lang="de-DE" baseline="0" dirty="0"/>
              <a:t>oder weggenommen wird, der Hauptbaustein bleibt.</a:t>
            </a:r>
          </a:p>
          <a:p>
            <a:r>
              <a:rPr lang="de-DE" baseline="0" dirty="0"/>
              <a:t>Merkwörter, sofern sie nicht in die Alltagssprache übernommen werden, zählen zum passiven Wortschatz. Sie müssen regelmäßig wiederholt und geübt werden. Dies trifft insbesondere auf die Fachbegriffe der einzelnen Fächer zu. Hier ist es sinnvoll, einen Fachwortspeicher </a:t>
            </a:r>
            <a:r>
              <a:rPr lang="de-DE" baseline="0" dirty="0" smtClean="0"/>
              <a:t>sichtbar </a:t>
            </a:r>
            <a:r>
              <a:rPr lang="de-DE" baseline="0" dirty="0"/>
              <a:t>anzulegen. </a:t>
            </a:r>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a:t>Hier sind individuelle Sprachkenntnisstände der Schülerinnen und Schüler unbedingt zu berücksichtigen. Empfehlenswert</a:t>
            </a:r>
            <a:r>
              <a:rPr lang="de-DE" baseline="0" dirty="0"/>
              <a:t> ist es, den Schülerinnen und Schülern den Unterschied zwischen dem </a:t>
            </a:r>
            <a:r>
              <a:rPr lang="de-DE" dirty="0"/>
              <a:t>„Grundwortschatz“ und dem „Passivwortschatz“ zu vermitteln,</a:t>
            </a:r>
            <a:r>
              <a:rPr lang="de-DE" baseline="0" dirty="0"/>
              <a:t> </a:t>
            </a:r>
            <a:r>
              <a:rPr lang="de-DE" dirty="0"/>
              <a:t>indem man</a:t>
            </a:r>
            <a:r>
              <a:rPr lang="de-DE" baseline="0" dirty="0"/>
              <a:t> </a:t>
            </a:r>
            <a:r>
              <a:rPr lang="de-DE" dirty="0"/>
              <a:t>mit ihnen</a:t>
            </a:r>
            <a:r>
              <a:rPr lang="de-DE" baseline="0" dirty="0"/>
              <a:t> zwei </a:t>
            </a:r>
            <a:r>
              <a:rPr lang="de-DE" dirty="0"/>
              <a:t>Wortschatzkisten</a:t>
            </a:r>
            <a:r>
              <a:rPr lang="de-DE" baseline="0" dirty="0"/>
              <a:t> anlegt: kleine, individuell gestaltete Schatzkästchen, in die die Begriffe, auf Karteikarten geschrieben, hineingelegt </a:t>
            </a:r>
            <a:r>
              <a:rPr lang="de-DE" baseline="0" dirty="0" smtClean="0"/>
              <a:t>werden - auf </a:t>
            </a:r>
            <a:r>
              <a:rPr lang="de-DE" baseline="0" dirty="0"/>
              <a:t>der einen Seite zusammenhängend, auf der anderen Seite in Silben aufgeschrieben. Falls Abweichungen in der Wortbildung auftreten, werden zusätzlich zuvor vereinbarte Achtsamkeitszeichen darauf vermerkt.</a:t>
            </a:r>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Das Wortmaterial </a:t>
            </a:r>
            <a:r>
              <a:rPr lang="de-DE" baseline="0" dirty="0" smtClean="0"/>
              <a:t>sollte gemäß der individuellen Förderung in den Schwierigkeitsgraden differenzieren. Der Aufbau eines Grundwortschatzes erfolgt über den Gebrauchswortschatz hin zum passiven Wortschatz. </a:t>
            </a:r>
          </a:p>
          <a:p>
            <a:r>
              <a:rPr lang="de-DE" dirty="0" smtClean="0"/>
              <a:t>Geeignetes und differenziertes</a:t>
            </a:r>
            <a:r>
              <a:rPr lang="de-DE" baseline="0" dirty="0" smtClean="0"/>
              <a:t> </a:t>
            </a:r>
            <a:r>
              <a:rPr lang="de-DE" dirty="0"/>
              <a:t>Wortmaterial ist </a:t>
            </a:r>
            <a:r>
              <a:rPr lang="de-DE" dirty="0" smtClean="0"/>
              <a:t>bei diesem Ansatz insgesamt von Bedeutung,</a:t>
            </a:r>
            <a:r>
              <a:rPr lang="de-DE" baseline="0" dirty="0" smtClean="0"/>
              <a:t> so dass</a:t>
            </a:r>
            <a:r>
              <a:rPr lang="de-DE" dirty="0" smtClean="0"/>
              <a:t> geeignetes </a:t>
            </a:r>
            <a:r>
              <a:rPr lang="de-DE" dirty="0"/>
              <a:t>Material im Vorfeld </a:t>
            </a:r>
            <a:r>
              <a:rPr lang="de-DE" dirty="0" smtClean="0"/>
              <a:t>gesichtet</a:t>
            </a:r>
            <a:r>
              <a:rPr lang="de-DE" baseline="0" dirty="0" smtClean="0"/>
              <a:t> werden sollte</a:t>
            </a:r>
            <a:r>
              <a:rPr lang="de-DE" dirty="0" smtClean="0"/>
              <a:t>.</a:t>
            </a:r>
            <a:endParaRPr lang="de-DE" baseline="0" dirty="0"/>
          </a:p>
          <a:p>
            <a:r>
              <a:rPr lang="de-DE" baseline="0" dirty="0"/>
              <a:t>Die Lehrkraft sollte unbedingt auf die korrekte Aussprache der Schülerinnen und Schüler achten und ihrerseits lautgetreu und silbenklar sprechen. Lautes (Vor-</a:t>
            </a:r>
            <a:r>
              <a:rPr lang="de-DE" baseline="0" dirty="0" smtClean="0"/>
              <a:t>)Lesen </a:t>
            </a:r>
            <a:r>
              <a:rPr lang="de-DE" baseline="0" dirty="0"/>
              <a:t>kann nur sinnvoll sein, wenn die Aussprache korrekt ist. </a:t>
            </a:r>
          </a:p>
          <a:p>
            <a:r>
              <a:rPr lang="de-DE" baseline="0" dirty="0" smtClean="0"/>
              <a:t>Ein Beispiel: nicht „</a:t>
            </a:r>
            <a:r>
              <a:rPr lang="de-DE" baseline="0" dirty="0" err="1" smtClean="0"/>
              <a:t>nich</a:t>
            </a:r>
            <a:r>
              <a:rPr lang="de-DE" baseline="0" dirty="0" smtClean="0"/>
              <a:t>“, </a:t>
            </a:r>
            <a:r>
              <a:rPr lang="de-DE" baseline="0" dirty="0"/>
              <a:t>sondern </a:t>
            </a:r>
            <a:r>
              <a:rPr lang="de-DE" baseline="0" dirty="0" smtClean="0"/>
              <a:t>„</a:t>
            </a:r>
            <a:r>
              <a:rPr lang="de-DE" b="0" u="none" baseline="0" dirty="0" smtClean="0"/>
              <a:t>nich</a:t>
            </a:r>
            <a:r>
              <a:rPr lang="de-DE" b="1" u="none" baseline="0" dirty="0" smtClean="0"/>
              <a:t>t</a:t>
            </a:r>
            <a:r>
              <a:rPr lang="de-DE" b="0" u="none" baseline="0" dirty="0" smtClean="0"/>
              <a:t>“ aussprechen</a:t>
            </a:r>
            <a:endParaRPr lang="de-DE" b="0" u="none" baseline="0"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32" name="PlaceHolder 2"/>
          <p:cNvSpPr>
            <a:spLocks noGrp="1"/>
          </p:cNvSpPr>
          <p:nvPr>
            <p:ph type="body"/>
          </p:nvPr>
        </p:nvSpPr>
        <p:spPr>
          <a:xfrm>
            <a:off x="457200" y="2421000"/>
            <a:ext cx="8229240" cy="1766880"/>
          </a:xfrm>
          <a:prstGeom prst="rect">
            <a:avLst/>
          </a:prstGeom>
        </p:spPr>
        <p:txBody>
          <a:bodyPr lIns="0" tIns="0" rIns="0" bIns="0"/>
          <a:lstStyle/>
          <a:p>
            <a:endParaRPr/>
          </a:p>
        </p:txBody>
      </p:sp>
      <p:sp>
        <p:nvSpPr>
          <p:cNvPr id="33" name="PlaceHolder 3"/>
          <p:cNvSpPr>
            <a:spLocks noGrp="1"/>
          </p:cNvSpPr>
          <p:nvPr>
            <p:ph type="body"/>
          </p:nvPr>
        </p:nvSpPr>
        <p:spPr>
          <a:xfrm>
            <a:off x="457200" y="4356000"/>
            <a:ext cx="8229240" cy="176688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35" name="PlaceHolder 2"/>
          <p:cNvSpPr>
            <a:spLocks noGrp="1"/>
          </p:cNvSpPr>
          <p:nvPr>
            <p:ph type="body"/>
          </p:nvPr>
        </p:nvSpPr>
        <p:spPr>
          <a:xfrm>
            <a:off x="457200" y="2421000"/>
            <a:ext cx="4015800" cy="1766880"/>
          </a:xfrm>
          <a:prstGeom prst="rect">
            <a:avLst/>
          </a:prstGeom>
        </p:spPr>
        <p:txBody>
          <a:bodyPr lIns="0" tIns="0" rIns="0" bIns="0"/>
          <a:lstStyle/>
          <a:p>
            <a:endParaRPr/>
          </a:p>
        </p:txBody>
      </p:sp>
      <p:sp>
        <p:nvSpPr>
          <p:cNvPr id="36" name="PlaceHolder 3"/>
          <p:cNvSpPr>
            <a:spLocks noGrp="1"/>
          </p:cNvSpPr>
          <p:nvPr>
            <p:ph type="body"/>
          </p:nvPr>
        </p:nvSpPr>
        <p:spPr>
          <a:xfrm>
            <a:off x="4674240" y="2421000"/>
            <a:ext cx="4015800" cy="1766880"/>
          </a:xfrm>
          <a:prstGeom prst="rect">
            <a:avLst/>
          </a:prstGeom>
        </p:spPr>
        <p:txBody>
          <a:bodyPr lIns="0" tIns="0" rIns="0" bIns="0"/>
          <a:lstStyle/>
          <a:p>
            <a:endParaRPr/>
          </a:p>
        </p:txBody>
      </p:sp>
      <p:sp>
        <p:nvSpPr>
          <p:cNvPr id="37" name="PlaceHolder 4"/>
          <p:cNvSpPr>
            <a:spLocks noGrp="1"/>
          </p:cNvSpPr>
          <p:nvPr>
            <p:ph type="body"/>
          </p:nvPr>
        </p:nvSpPr>
        <p:spPr>
          <a:xfrm>
            <a:off x="4674240" y="4356000"/>
            <a:ext cx="4015800" cy="1766880"/>
          </a:xfrm>
          <a:prstGeom prst="rect">
            <a:avLst/>
          </a:prstGeom>
        </p:spPr>
        <p:txBody>
          <a:bodyPr lIns="0" tIns="0" rIns="0" bIns="0"/>
          <a:lstStyle/>
          <a:p>
            <a:endParaRPr/>
          </a:p>
        </p:txBody>
      </p:sp>
      <p:sp>
        <p:nvSpPr>
          <p:cNvPr id="38" name="PlaceHolder 5"/>
          <p:cNvSpPr>
            <a:spLocks noGrp="1"/>
          </p:cNvSpPr>
          <p:nvPr>
            <p:ph type="body"/>
          </p:nvPr>
        </p:nvSpPr>
        <p:spPr>
          <a:xfrm>
            <a:off x="457200" y="4356000"/>
            <a:ext cx="4015800" cy="176688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40" name="PlaceHolder 2"/>
          <p:cNvSpPr>
            <a:spLocks noGrp="1"/>
          </p:cNvSpPr>
          <p:nvPr>
            <p:ph type="body"/>
          </p:nvPr>
        </p:nvSpPr>
        <p:spPr>
          <a:xfrm>
            <a:off x="457200" y="2421000"/>
            <a:ext cx="8229240" cy="3704760"/>
          </a:xfrm>
          <a:prstGeom prst="rect">
            <a:avLst/>
          </a:prstGeom>
        </p:spPr>
        <p:txBody>
          <a:bodyPr lIns="0" tIns="0" rIns="0" bIns="0"/>
          <a:lstStyle/>
          <a:p>
            <a:endParaRPr/>
          </a:p>
        </p:txBody>
      </p:sp>
      <p:sp>
        <p:nvSpPr>
          <p:cNvPr id="41" name="PlaceHolder 3"/>
          <p:cNvSpPr>
            <a:spLocks noGrp="1"/>
          </p:cNvSpPr>
          <p:nvPr>
            <p:ph type="body"/>
          </p:nvPr>
        </p:nvSpPr>
        <p:spPr>
          <a:xfrm>
            <a:off x="457200" y="2421000"/>
            <a:ext cx="8229240" cy="3704760"/>
          </a:xfrm>
          <a:prstGeom prst="rect">
            <a:avLst/>
          </a:prstGeom>
        </p:spPr>
        <p:txBody>
          <a:bodyPr lIns="0" tIns="0" rIns="0" bIns="0"/>
          <a:lstStyle/>
          <a:p>
            <a:endParaRPr/>
          </a:p>
        </p:txBody>
      </p:sp>
      <p:pic>
        <p:nvPicPr>
          <p:cNvPr id="42" name="Grafik 41"/>
          <p:cNvPicPr/>
          <p:nvPr/>
        </p:nvPicPr>
        <p:blipFill>
          <a:blip r:embed="rId2" cstate="print"/>
          <a:stretch>
            <a:fillRect/>
          </a:stretch>
        </p:blipFill>
        <p:spPr>
          <a:xfrm>
            <a:off x="2250000" y="2420640"/>
            <a:ext cx="4643280" cy="3704760"/>
          </a:xfrm>
          <a:prstGeom prst="rect">
            <a:avLst/>
          </a:prstGeom>
          <a:ln>
            <a:noFill/>
          </a:ln>
        </p:spPr>
      </p:pic>
      <p:pic>
        <p:nvPicPr>
          <p:cNvPr id="43" name="Grafik 42"/>
          <p:cNvPicPr/>
          <p:nvPr/>
        </p:nvPicPr>
        <p:blipFill>
          <a:blip r:embed="rId2" cstate="print"/>
          <a:stretch>
            <a:fillRect/>
          </a:stretch>
        </p:blipFill>
        <p:spPr>
          <a:xfrm>
            <a:off x="2250000" y="2420640"/>
            <a:ext cx="4643280" cy="370476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11" name="PlaceHolder 2"/>
          <p:cNvSpPr>
            <a:spLocks noGrp="1"/>
          </p:cNvSpPr>
          <p:nvPr>
            <p:ph type="subTitle"/>
          </p:nvPr>
        </p:nvSpPr>
        <p:spPr>
          <a:xfrm>
            <a:off x="457200" y="2421000"/>
            <a:ext cx="8229240" cy="3705120"/>
          </a:xfrm>
          <a:prstGeom prst="rect">
            <a:avLst/>
          </a:prstGeom>
        </p:spPr>
        <p:txBody>
          <a:bodyPr lIns="0" tIns="0" rIns="0" bIns="0" anchor="ctr"/>
          <a:lstStyle/>
          <a:p>
            <a:pPr algn="ctr"/>
            <a:endParaRPr/>
          </a:p>
        </p:txBody>
      </p:sp>
      <p:pic>
        <p:nvPicPr>
          <p:cNvPr id="4" name="Grafik 3">
            <a:extLst>
              <a:ext uri="{FF2B5EF4-FFF2-40B4-BE49-F238E27FC236}">
                <a16:creationId xmlns:a16="http://schemas.microsoft.com/office/drawing/2014/main" id="{1D41DEC9-2C52-488C-9782-52640BBE3BF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160" y="5775831"/>
            <a:ext cx="974141" cy="95642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13" name="PlaceHolder 2"/>
          <p:cNvSpPr>
            <a:spLocks noGrp="1"/>
          </p:cNvSpPr>
          <p:nvPr>
            <p:ph type="body"/>
          </p:nvPr>
        </p:nvSpPr>
        <p:spPr>
          <a:xfrm>
            <a:off x="457200" y="2421000"/>
            <a:ext cx="8229240" cy="37047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15" name="PlaceHolder 2"/>
          <p:cNvSpPr>
            <a:spLocks noGrp="1"/>
          </p:cNvSpPr>
          <p:nvPr>
            <p:ph type="body"/>
          </p:nvPr>
        </p:nvSpPr>
        <p:spPr>
          <a:xfrm>
            <a:off x="457200" y="2421000"/>
            <a:ext cx="4015800" cy="3704760"/>
          </a:xfrm>
          <a:prstGeom prst="rect">
            <a:avLst/>
          </a:prstGeom>
        </p:spPr>
        <p:txBody>
          <a:bodyPr lIns="0" tIns="0" rIns="0" bIns="0"/>
          <a:lstStyle/>
          <a:p>
            <a:endParaRPr/>
          </a:p>
        </p:txBody>
      </p:sp>
      <p:sp>
        <p:nvSpPr>
          <p:cNvPr id="16" name="PlaceHolder 3"/>
          <p:cNvSpPr>
            <a:spLocks noGrp="1"/>
          </p:cNvSpPr>
          <p:nvPr>
            <p:ph type="body"/>
          </p:nvPr>
        </p:nvSpPr>
        <p:spPr>
          <a:xfrm>
            <a:off x="4674240" y="2421000"/>
            <a:ext cx="4015800" cy="37047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67640" y="1196640"/>
            <a:ext cx="8229240" cy="529812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20" name="PlaceHolder 2"/>
          <p:cNvSpPr>
            <a:spLocks noGrp="1"/>
          </p:cNvSpPr>
          <p:nvPr>
            <p:ph type="body"/>
          </p:nvPr>
        </p:nvSpPr>
        <p:spPr>
          <a:xfrm>
            <a:off x="457200" y="2421000"/>
            <a:ext cx="4015800" cy="1766880"/>
          </a:xfrm>
          <a:prstGeom prst="rect">
            <a:avLst/>
          </a:prstGeom>
        </p:spPr>
        <p:txBody>
          <a:bodyPr lIns="0" tIns="0" rIns="0" bIns="0"/>
          <a:lstStyle/>
          <a:p>
            <a:endParaRPr/>
          </a:p>
        </p:txBody>
      </p:sp>
      <p:sp>
        <p:nvSpPr>
          <p:cNvPr id="21" name="PlaceHolder 3"/>
          <p:cNvSpPr>
            <a:spLocks noGrp="1"/>
          </p:cNvSpPr>
          <p:nvPr>
            <p:ph type="body"/>
          </p:nvPr>
        </p:nvSpPr>
        <p:spPr>
          <a:xfrm>
            <a:off x="457200" y="4356000"/>
            <a:ext cx="4015800" cy="1766880"/>
          </a:xfrm>
          <a:prstGeom prst="rect">
            <a:avLst/>
          </a:prstGeom>
        </p:spPr>
        <p:txBody>
          <a:bodyPr lIns="0" tIns="0" rIns="0" bIns="0"/>
          <a:lstStyle/>
          <a:p>
            <a:endParaRPr/>
          </a:p>
        </p:txBody>
      </p:sp>
      <p:sp>
        <p:nvSpPr>
          <p:cNvPr id="22" name="PlaceHolder 4"/>
          <p:cNvSpPr>
            <a:spLocks noGrp="1"/>
          </p:cNvSpPr>
          <p:nvPr>
            <p:ph type="body"/>
          </p:nvPr>
        </p:nvSpPr>
        <p:spPr>
          <a:xfrm>
            <a:off x="4674240" y="2421000"/>
            <a:ext cx="4015800" cy="37047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24" name="PlaceHolder 2"/>
          <p:cNvSpPr>
            <a:spLocks noGrp="1"/>
          </p:cNvSpPr>
          <p:nvPr>
            <p:ph type="body"/>
          </p:nvPr>
        </p:nvSpPr>
        <p:spPr>
          <a:xfrm>
            <a:off x="457200" y="2421000"/>
            <a:ext cx="4015800" cy="3704760"/>
          </a:xfrm>
          <a:prstGeom prst="rect">
            <a:avLst/>
          </a:prstGeom>
        </p:spPr>
        <p:txBody>
          <a:bodyPr lIns="0" tIns="0" rIns="0" bIns="0"/>
          <a:lstStyle/>
          <a:p>
            <a:endParaRPr/>
          </a:p>
        </p:txBody>
      </p:sp>
      <p:sp>
        <p:nvSpPr>
          <p:cNvPr id="25" name="PlaceHolder 3"/>
          <p:cNvSpPr>
            <a:spLocks noGrp="1"/>
          </p:cNvSpPr>
          <p:nvPr>
            <p:ph type="body"/>
          </p:nvPr>
        </p:nvSpPr>
        <p:spPr>
          <a:xfrm>
            <a:off x="4674240" y="2421000"/>
            <a:ext cx="4015800" cy="1766880"/>
          </a:xfrm>
          <a:prstGeom prst="rect">
            <a:avLst/>
          </a:prstGeom>
        </p:spPr>
        <p:txBody>
          <a:bodyPr lIns="0" tIns="0" rIns="0" bIns="0"/>
          <a:lstStyle/>
          <a:p>
            <a:endParaRPr/>
          </a:p>
        </p:txBody>
      </p:sp>
      <p:sp>
        <p:nvSpPr>
          <p:cNvPr id="26" name="PlaceHolder 4"/>
          <p:cNvSpPr>
            <a:spLocks noGrp="1"/>
          </p:cNvSpPr>
          <p:nvPr>
            <p:ph type="body"/>
          </p:nvPr>
        </p:nvSpPr>
        <p:spPr>
          <a:xfrm>
            <a:off x="4674240" y="4356000"/>
            <a:ext cx="4015800" cy="176688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28" name="PlaceHolder 2"/>
          <p:cNvSpPr>
            <a:spLocks noGrp="1"/>
          </p:cNvSpPr>
          <p:nvPr>
            <p:ph type="body"/>
          </p:nvPr>
        </p:nvSpPr>
        <p:spPr>
          <a:xfrm>
            <a:off x="457200" y="2421000"/>
            <a:ext cx="4015800" cy="1766880"/>
          </a:xfrm>
          <a:prstGeom prst="rect">
            <a:avLst/>
          </a:prstGeom>
        </p:spPr>
        <p:txBody>
          <a:bodyPr lIns="0" tIns="0" rIns="0" bIns="0"/>
          <a:lstStyle/>
          <a:p>
            <a:endParaRPr/>
          </a:p>
        </p:txBody>
      </p:sp>
      <p:sp>
        <p:nvSpPr>
          <p:cNvPr id="29" name="PlaceHolder 3"/>
          <p:cNvSpPr>
            <a:spLocks noGrp="1"/>
          </p:cNvSpPr>
          <p:nvPr>
            <p:ph type="body"/>
          </p:nvPr>
        </p:nvSpPr>
        <p:spPr>
          <a:xfrm>
            <a:off x="4674240" y="2421000"/>
            <a:ext cx="4015800" cy="1766880"/>
          </a:xfrm>
          <a:prstGeom prst="rect">
            <a:avLst/>
          </a:prstGeom>
        </p:spPr>
        <p:txBody>
          <a:bodyPr lIns="0" tIns="0" rIns="0" bIns="0"/>
          <a:lstStyle/>
          <a:p>
            <a:endParaRPr/>
          </a:p>
        </p:txBody>
      </p:sp>
      <p:sp>
        <p:nvSpPr>
          <p:cNvPr id="30" name="PlaceHolder 4"/>
          <p:cNvSpPr>
            <a:spLocks noGrp="1"/>
          </p:cNvSpPr>
          <p:nvPr>
            <p:ph type="body"/>
          </p:nvPr>
        </p:nvSpPr>
        <p:spPr>
          <a:xfrm>
            <a:off x="457200" y="4356000"/>
            <a:ext cx="8229240" cy="176688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PlaceHolder 1"/>
          <p:cNvSpPr>
            <a:spLocks noGrp="1"/>
          </p:cNvSpPr>
          <p:nvPr>
            <p:ph type="title"/>
          </p:nvPr>
        </p:nvSpPr>
        <p:spPr>
          <a:xfrm>
            <a:off x="467640" y="1196640"/>
            <a:ext cx="8229240" cy="1142640"/>
          </a:xfrm>
          <a:prstGeom prst="rect">
            <a:avLst/>
          </a:prstGeom>
        </p:spPr>
        <p:txBody>
          <a:bodyPr anchor="ctr"/>
          <a:lstStyle/>
          <a:p>
            <a:pPr algn="ctr">
              <a:lnSpc>
                <a:spcPct val="100000"/>
              </a:lnSpc>
            </a:pPr>
            <a:r>
              <a:rPr lang="de-DE" sz="4400">
                <a:solidFill>
                  <a:srgbClr val="000000"/>
                </a:solidFill>
                <a:latin typeface="Calibri"/>
              </a:rPr>
              <a:t>Klicken Sie, um das Format des Titeltextes zu bearbeitenTitelmasterformat durch Klicken bearbeiten</a:t>
            </a:r>
            <a:endParaRPr/>
          </a:p>
        </p:txBody>
      </p:sp>
      <p:sp>
        <p:nvSpPr>
          <p:cNvPr id="11" name="PlaceHolder 2"/>
          <p:cNvSpPr>
            <a:spLocks noGrp="1"/>
          </p:cNvSpPr>
          <p:nvPr>
            <p:ph type="body"/>
          </p:nvPr>
        </p:nvSpPr>
        <p:spPr>
          <a:xfrm>
            <a:off x="457200" y="2421000"/>
            <a:ext cx="8229240" cy="3704760"/>
          </a:xfrm>
          <a:prstGeom prst="rect">
            <a:avLst/>
          </a:prstGeom>
        </p:spPr>
        <p:txBody>
          <a:bodyPr/>
          <a:lstStyle/>
          <a:p>
            <a:pPr>
              <a:buSzPct val="45000"/>
              <a:buFont typeface="StarSymbol"/>
              <a:buChar char=""/>
            </a:pPr>
            <a:r>
              <a:rPr lang="de-DE" sz="3200" dirty="0">
                <a:solidFill>
                  <a:srgbClr val="000000"/>
                </a:solidFill>
                <a:latin typeface="Calibri"/>
              </a:rPr>
              <a:t>Klicken Sie, um die Formate des Gliederungstextes zu bearbeiten</a:t>
            </a:r>
            <a:endParaRPr dirty="0"/>
          </a:p>
          <a:p>
            <a:pPr lvl="1">
              <a:buSzPct val="75000"/>
              <a:buFont typeface="StarSymbol"/>
              <a:buChar char=""/>
            </a:pPr>
            <a:r>
              <a:rPr lang="de-DE" sz="3200" dirty="0">
                <a:solidFill>
                  <a:srgbClr val="000000"/>
                </a:solidFill>
                <a:latin typeface="Calibri"/>
              </a:rPr>
              <a:t>Zweite Gliederungsebene</a:t>
            </a:r>
            <a:endParaRPr dirty="0"/>
          </a:p>
          <a:p>
            <a:pPr lvl="2">
              <a:buSzPct val="45000"/>
              <a:buFont typeface="StarSymbol"/>
              <a:buChar char=""/>
            </a:pPr>
            <a:r>
              <a:rPr lang="de-DE" sz="3200" dirty="0">
                <a:solidFill>
                  <a:srgbClr val="000000"/>
                </a:solidFill>
                <a:latin typeface="Calibri"/>
              </a:rPr>
              <a:t>Dritte Gliederungsebene</a:t>
            </a:r>
            <a:endParaRPr dirty="0"/>
          </a:p>
          <a:p>
            <a:pPr lvl="3">
              <a:buSzPct val="75000"/>
              <a:buFont typeface="StarSymbol"/>
              <a:buChar char=""/>
            </a:pPr>
            <a:r>
              <a:rPr lang="de-DE" sz="3200" dirty="0">
                <a:solidFill>
                  <a:srgbClr val="000000"/>
                </a:solidFill>
                <a:latin typeface="Calibri"/>
              </a:rPr>
              <a:t>Vierte Gliederungsebene</a:t>
            </a:r>
            <a:endParaRPr dirty="0"/>
          </a:p>
          <a:p>
            <a:pPr lvl="4">
              <a:buSzPct val="45000"/>
              <a:buFont typeface="StarSymbol"/>
              <a:buChar char=""/>
            </a:pPr>
            <a:r>
              <a:rPr lang="de-DE" sz="3200" dirty="0">
                <a:solidFill>
                  <a:srgbClr val="000000"/>
                </a:solidFill>
                <a:latin typeface="Calibri"/>
              </a:rPr>
              <a:t>Fünfte Gliederungsebene</a:t>
            </a:r>
            <a:endParaRPr dirty="0"/>
          </a:p>
          <a:p>
            <a:pPr lvl="5">
              <a:buSzPct val="45000"/>
              <a:buFont typeface="StarSymbol"/>
              <a:buChar char=""/>
            </a:pPr>
            <a:r>
              <a:rPr lang="de-DE" sz="3200" dirty="0">
                <a:solidFill>
                  <a:srgbClr val="000000"/>
                </a:solidFill>
                <a:latin typeface="Calibri"/>
              </a:rPr>
              <a:t>Sechste Gliederungsebene</a:t>
            </a:r>
            <a:endParaRPr dirty="0"/>
          </a:p>
          <a:p>
            <a:pPr>
              <a:lnSpc>
                <a:spcPct val="100000"/>
              </a:lnSpc>
              <a:buFont typeface="Arial"/>
              <a:buChar char="•"/>
            </a:pPr>
            <a:r>
              <a:rPr lang="de-DE" sz="3200" dirty="0">
                <a:solidFill>
                  <a:srgbClr val="000000"/>
                </a:solidFill>
                <a:latin typeface="Calibri"/>
              </a:rPr>
              <a:t>Siebente </a:t>
            </a:r>
            <a:r>
              <a:rPr lang="de-DE" sz="3200" dirty="0" err="1">
                <a:solidFill>
                  <a:srgbClr val="000000"/>
                </a:solidFill>
                <a:latin typeface="Calibri"/>
              </a:rPr>
              <a:t>GliederungsebeneTextmasterformat</a:t>
            </a:r>
            <a:r>
              <a:rPr lang="de-DE" sz="3200" dirty="0">
                <a:solidFill>
                  <a:srgbClr val="000000"/>
                </a:solidFill>
                <a:latin typeface="Calibri"/>
              </a:rPr>
              <a:t> bearbeiten</a:t>
            </a:r>
            <a:endParaRPr dirty="0"/>
          </a:p>
          <a:p>
            <a:pPr lvl="1">
              <a:lnSpc>
                <a:spcPct val="100000"/>
              </a:lnSpc>
              <a:buFont typeface="Arial"/>
              <a:buChar char="–"/>
            </a:pPr>
            <a:r>
              <a:rPr lang="de-DE" sz="2800" dirty="0">
                <a:solidFill>
                  <a:srgbClr val="000000"/>
                </a:solidFill>
                <a:latin typeface="Calibri"/>
              </a:rPr>
              <a:t>Zweite Ebene</a:t>
            </a:r>
            <a:endParaRPr dirty="0"/>
          </a:p>
          <a:p>
            <a:pPr lvl="2">
              <a:lnSpc>
                <a:spcPct val="100000"/>
              </a:lnSpc>
              <a:buFont typeface="Arial"/>
              <a:buChar char="•"/>
            </a:pPr>
            <a:r>
              <a:rPr lang="de-DE" sz="2400" dirty="0">
                <a:solidFill>
                  <a:srgbClr val="000000"/>
                </a:solidFill>
                <a:latin typeface="Calibri"/>
              </a:rPr>
              <a:t>Dritte Ebene</a:t>
            </a:r>
            <a:endParaRPr dirty="0"/>
          </a:p>
          <a:p>
            <a:pPr lvl="3">
              <a:lnSpc>
                <a:spcPct val="100000"/>
              </a:lnSpc>
              <a:buFont typeface="Arial"/>
              <a:buChar char="–"/>
            </a:pPr>
            <a:r>
              <a:rPr lang="de-DE" sz="2000" dirty="0">
                <a:solidFill>
                  <a:srgbClr val="000000"/>
                </a:solidFill>
                <a:latin typeface="Calibri"/>
              </a:rPr>
              <a:t>Vierte Ebene</a:t>
            </a:r>
            <a:endParaRPr dirty="0"/>
          </a:p>
          <a:p>
            <a:pPr lvl="4">
              <a:lnSpc>
                <a:spcPct val="100000"/>
              </a:lnSpc>
              <a:buFont typeface="Arial"/>
              <a:buChar char="»"/>
            </a:pPr>
            <a:r>
              <a:rPr lang="de-DE" sz="2000" dirty="0">
                <a:solidFill>
                  <a:srgbClr val="000000"/>
                </a:solidFill>
                <a:latin typeface="Calibri"/>
              </a:rPr>
              <a:t>Fünfte Ebene</a:t>
            </a:r>
            <a:endParaRPr dirty="0"/>
          </a:p>
        </p:txBody>
      </p:sp>
      <p:sp>
        <p:nvSpPr>
          <p:cNvPr id="2"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de-DE"/>
              <a:t>21.10.2014 Paderborn/Lippstadt</a:t>
            </a:r>
            <a:endParaRPr/>
          </a:p>
        </p:txBody>
      </p:sp>
      <p:sp>
        <p:nvSpPr>
          <p:cNvPr id="3" name="PlaceHolder 4"/>
          <p:cNvSpPr>
            <a:spLocks noGrp="1"/>
          </p:cNvSpPr>
          <p:nvPr>
            <p:ph type="ftr"/>
          </p:nvPr>
        </p:nvSpPr>
        <p:spPr>
          <a:xfrm>
            <a:off x="3124080" y="6356520"/>
            <a:ext cx="2895120" cy="364680"/>
          </a:xfrm>
          <a:prstGeom prst="rect">
            <a:avLst/>
          </a:prstGeom>
        </p:spPr>
        <p:txBody>
          <a:bodyPr anchor="ctr"/>
          <a:lstStyle/>
          <a:p>
            <a:endParaRPr/>
          </a:p>
        </p:txBody>
      </p:sp>
      <p:sp>
        <p:nvSpPr>
          <p:cNvPr id="4"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25F13387-CFD0-4173-9B0E-92A53CB36F53}" type="slidenum">
              <a:rPr lang="de-DE" sz="1200">
                <a:solidFill>
                  <a:srgbClr val="8B8B8B"/>
                </a:solidFill>
                <a:latin typeface="Calibri"/>
              </a:rPr>
              <a:pPr algn="r">
                <a:lnSpc>
                  <a:spcPct val="100000"/>
                </a:lnSpc>
              </a:pPr>
              <a:t>‹Nr.›</a:t>
            </a:fld>
            <a:endParaRPr/>
          </a:p>
        </p:txBody>
      </p:sp>
      <p:pic>
        <p:nvPicPr>
          <p:cNvPr id="5" name="Picture 3"/>
          <p:cNvPicPr/>
          <p:nvPr/>
        </p:nvPicPr>
        <p:blipFill>
          <a:blip r:embed="rId14" cstate="print"/>
          <a:stretch>
            <a:fillRect/>
          </a:stretch>
        </p:blipFill>
        <p:spPr>
          <a:xfrm>
            <a:off x="5781240" y="182160"/>
            <a:ext cx="3257640" cy="895680"/>
          </a:xfrm>
          <a:prstGeom prst="rect">
            <a:avLst/>
          </a:prstGeom>
          <a:ln>
            <a:noFill/>
          </a:ln>
        </p:spPr>
      </p:pic>
      <p:pic>
        <p:nvPicPr>
          <p:cNvPr id="6" name="Picture 2"/>
          <p:cNvPicPr/>
          <p:nvPr/>
        </p:nvPicPr>
        <p:blipFill>
          <a:blip r:embed="rId15" cstate="print"/>
          <a:stretch>
            <a:fillRect/>
          </a:stretch>
        </p:blipFill>
        <p:spPr>
          <a:xfrm>
            <a:off x="251640" y="182160"/>
            <a:ext cx="2088000" cy="598320"/>
          </a:xfrm>
          <a:prstGeom prst="rect">
            <a:avLst/>
          </a:prstGeom>
          <a:ln>
            <a:noFill/>
          </a:ln>
        </p:spPr>
      </p:pic>
      <p:sp>
        <p:nvSpPr>
          <p:cNvPr id="7" name="CustomShape 6"/>
          <p:cNvSpPr/>
          <p:nvPr/>
        </p:nvSpPr>
        <p:spPr>
          <a:xfrm>
            <a:off x="-2160" y="6173640"/>
            <a:ext cx="2987640" cy="143640"/>
          </a:xfrm>
          <a:prstGeom prst="rect">
            <a:avLst/>
          </a:prstGeom>
          <a:gradFill>
            <a:gsLst>
              <a:gs pos="0">
                <a:srgbClr val="008000"/>
              </a:gs>
              <a:gs pos="100000">
                <a:srgbClr val="FFFFCC"/>
              </a:gs>
            </a:gsLst>
            <a:lin ang="0"/>
          </a:gradFill>
          <a:ln w="25560">
            <a:noFill/>
          </a:ln>
        </p:spPr>
      </p:sp>
      <p:sp>
        <p:nvSpPr>
          <p:cNvPr id="8" name="CustomShape 7"/>
          <p:cNvSpPr/>
          <p:nvPr/>
        </p:nvSpPr>
        <p:spPr>
          <a:xfrm>
            <a:off x="6156000" y="6173640"/>
            <a:ext cx="2987640" cy="143640"/>
          </a:xfrm>
          <a:prstGeom prst="rect">
            <a:avLst/>
          </a:prstGeom>
          <a:gradFill>
            <a:gsLst>
              <a:gs pos="0">
                <a:srgbClr val="FFEFD1"/>
              </a:gs>
              <a:gs pos="100000">
                <a:srgbClr val="D1C39F"/>
              </a:gs>
            </a:gsLst>
            <a:lin ang="10800000"/>
          </a:gradFill>
          <a:ln w="25560">
            <a:noFill/>
          </a:ln>
        </p:spPr>
      </p:sp>
      <p:sp>
        <p:nvSpPr>
          <p:cNvPr id="9" name="CustomShape 8"/>
          <p:cNvSpPr/>
          <p:nvPr/>
        </p:nvSpPr>
        <p:spPr>
          <a:xfrm>
            <a:off x="3088440" y="6173640"/>
            <a:ext cx="2987640" cy="143640"/>
          </a:xfrm>
          <a:prstGeom prst="rect">
            <a:avLst/>
          </a:prstGeom>
          <a:gradFill>
            <a:gsLst>
              <a:gs pos="0">
                <a:srgbClr val="808080"/>
              </a:gs>
              <a:gs pos="100000">
                <a:srgbClr val="FFFFCC"/>
              </a:gs>
            </a:gsLst>
            <a:lin ang="0"/>
          </a:gradFill>
          <a:ln w="25560">
            <a:noFill/>
          </a:ln>
        </p:spPr>
      </p:sp>
      <p:sp>
        <p:nvSpPr>
          <p:cNvPr id="12" name="Rechteck 11"/>
          <p:cNvSpPr/>
          <p:nvPr userDrawn="1"/>
        </p:nvSpPr>
        <p:spPr>
          <a:xfrm>
            <a:off x="6156000" y="6173705"/>
            <a:ext cx="2988000" cy="144016"/>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extLst>
              <a:ext uri="{FF2B5EF4-FFF2-40B4-BE49-F238E27FC236}">
                <a16:creationId xmlns:a16="http://schemas.microsoft.com/office/drawing/2014/main" id="{1D41DEC9-2C52-488C-9782-52640BBE3BF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33160" y="5775831"/>
            <a:ext cx="974141" cy="95642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deed.d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qua-lis.nrw.d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1340768"/>
            <a:ext cx="8229240" cy="3096344"/>
          </a:xfrm>
        </p:spPr>
        <p:txBody>
          <a:bodyPr/>
          <a:lstStyle/>
          <a:p>
            <a:pPr algn="ctr"/>
            <a:r>
              <a:rPr lang="de-DE" sz="4800" dirty="0">
                <a:latin typeface="+mj-lt"/>
              </a:rPr>
              <a:t>ReLv – Rechtschreiben erforschen, Lesen verstehen</a:t>
            </a:r>
            <a:br>
              <a:rPr lang="de-DE" sz="4800" dirty="0">
                <a:latin typeface="+mj-lt"/>
              </a:rPr>
            </a:br>
            <a:r>
              <a:rPr lang="de-DE" sz="4800" dirty="0" smtClean="0">
                <a:latin typeface="+mj-lt"/>
              </a:rPr>
              <a:t/>
            </a:r>
            <a:br>
              <a:rPr lang="de-DE" sz="4800" dirty="0" smtClean="0">
                <a:latin typeface="+mj-lt"/>
              </a:rPr>
            </a:br>
            <a:r>
              <a:rPr lang="de-DE" sz="4800" b="1" dirty="0" smtClean="0">
                <a:latin typeface="+mj-lt"/>
              </a:rPr>
              <a:t>Modul 01</a:t>
            </a:r>
            <a:r>
              <a:rPr lang="de-DE" sz="4800" b="1" dirty="0">
                <a:latin typeface="+mj-lt"/>
              </a:rPr>
              <a:t>: Grundlagen </a:t>
            </a:r>
            <a:endParaRPr lang="de-DE" sz="4800" dirty="0">
              <a:latin typeface="+mj-lt"/>
            </a:endParaRPr>
          </a:p>
        </p:txBody>
      </p:sp>
      <p:sp>
        <p:nvSpPr>
          <p:cNvPr id="3" name="Textfeld 2">
            <a:extLst>
              <a:ext uri="{FF2B5EF4-FFF2-40B4-BE49-F238E27FC236}">
                <a16:creationId xmlns:a16="http://schemas.microsoft.com/office/drawing/2014/main" id="{A735071A-A621-4116-AFAA-E5E04A5D1E02}"/>
              </a:ext>
            </a:extLst>
          </p:cNvPr>
          <p:cNvSpPr txBox="1"/>
          <p:nvPr/>
        </p:nvSpPr>
        <p:spPr>
          <a:xfrm>
            <a:off x="1907704" y="6297665"/>
            <a:ext cx="7056784" cy="553998"/>
          </a:xfrm>
          <a:prstGeom prst="rect">
            <a:avLst/>
          </a:prstGeom>
          <a:noFill/>
        </p:spPr>
        <p:txBody>
          <a:bodyPr wrap="square" rtlCol="0">
            <a:spAutoFit/>
          </a:bodyPr>
          <a:lstStyle/>
          <a:p>
            <a:r>
              <a:rPr lang="de-DE" sz="1000" dirty="0">
                <a:latin typeface="Calibri" panose="020F0502020204030204" pitchFamily="34" charset="0"/>
                <a:cs typeface="Calibri" panose="020F0502020204030204" pitchFamily="34" charset="0"/>
              </a:rPr>
              <a:t>Diese Powerpoint-Präsentation (</a:t>
            </a:r>
            <a:r>
              <a:rPr lang="de-DE" sz="1000" dirty="0" smtClean="0">
                <a:latin typeface="Calibri" panose="020F0502020204030204" pitchFamily="34" charset="0"/>
                <a:cs typeface="Calibri" panose="020F0502020204030204" pitchFamily="34" charset="0"/>
              </a:rPr>
              <a:t>Titel, </a:t>
            </a:r>
            <a:r>
              <a:rPr lang="de-DE" sz="1000" dirty="0">
                <a:latin typeface="Calibri" panose="020F0502020204030204" pitchFamily="34" charset="0"/>
                <a:cs typeface="Calibri" panose="020F0502020204030204" pitchFamily="34" charset="0"/>
              </a:rPr>
              <a:t>Untertitel, Text, Logo, etc. – Abweichungen sind gekennzeichnet) steht unter der Lizenz </a:t>
            </a:r>
            <a:r>
              <a:rPr lang="de-DE" sz="1000" u="sng" dirty="0">
                <a:latin typeface="Calibri" panose="020F0502020204030204" pitchFamily="34" charset="0"/>
                <a:cs typeface="Calibri" panose="020F0502020204030204" pitchFamily="34" charset="0"/>
                <a:hlinkClick r:id="rId3"/>
              </a:rPr>
              <a:t>CC BY-SA 4.0</a:t>
            </a:r>
            <a:r>
              <a:rPr lang="de-DE" sz="1000" dirty="0">
                <a:latin typeface="Calibri" panose="020F0502020204030204" pitchFamily="34" charset="0"/>
                <a:cs typeface="Calibri" panose="020F0502020204030204" pitchFamily="34" charset="0"/>
              </a:rPr>
              <a:t> und kann unter deren Bedingungen kostenlos und frei verwendet, verändert und weitergegeben werden. </a:t>
            </a:r>
            <a:br>
              <a:rPr lang="de-DE" sz="1000" dirty="0">
                <a:latin typeface="Calibri" panose="020F0502020204030204" pitchFamily="34" charset="0"/>
                <a:cs typeface="Calibri" panose="020F0502020204030204" pitchFamily="34" charset="0"/>
              </a:rPr>
            </a:br>
            <a:r>
              <a:rPr lang="de-DE" sz="1000" dirty="0">
                <a:latin typeface="Calibri" panose="020F0502020204030204" pitchFamily="34" charset="0"/>
                <a:cs typeface="Calibri" panose="020F0502020204030204" pitchFamily="34" charset="0"/>
              </a:rPr>
              <a:t>Urheberin im Sinne der Lizenz ist die </a:t>
            </a:r>
            <a:r>
              <a:rPr lang="de-DE" sz="1000" u="sng" dirty="0">
                <a:latin typeface="Calibri" panose="020F0502020204030204" pitchFamily="34" charset="0"/>
                <a:cs typeface="Calibri" panose="020F0502020204030204" pitchFamily="34" charset="0"/>
                <a:hlinkClick r:id="rId4"/>
              </a:rPr>
              <a:t>QUA-LiS NRW</a:t>
            </a:r>
            <a:r>
              <a:rPr lang="de-DE" sz="1000" dirty="0">
                <a:latin typeface="Calibri" panose="020F0502020204030204" pitchFamily="34" charset="0"/>
                <a:cs typeface="Calibri" panose="020F0502020204030204" pitchFamily="34" charset="0"/>
              </a:rPr>
              <a:t>. </a:t>
            </a:r>
          </a:p>
        </p:txBody>
      </p:sp>
      <p:pic>
        <p:nvPicPr>
          <p:cNvPr id="4" name="Grafik 3">
            <a:extLst>
              <a:ext uri="{FF2B5EF4-FFF2-40B4-BE49-F238E27FC236}">
                <a16:creationId xmlns:a16="http://schemas.microsoft.com/office/drawing/2014/main" id="{8B5CA014-18F6-4FCF-819D-F3E1991DF232}"/>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74194" y="6420457"/>
            <a:ext cx="874732" cy="306048"/>
          </a:xfrm>
          <a:prstGeom prst="rect">
            <a:avLst/>
          </a:prstGeom>
        </p:spPr>
      </p:pic>
    </p:spTree>
    <p:extLst>
      <p:ext uri="{BB962C8B-B14F-4D97-AF65-F5344CB8AC3E}">
        <p14:creationId xmlns:p14="http://schemas.microsoft.com/office/powerpoint/2010/main" val="4155327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2"/>
          <p:cNvSpPr txBox="1">
            <a:spLocks/>
          </p:cNvSpPr>
          <p:nvPr/>
        </p:nvSpPr>
        <p:spPr>
          <a:xfrm>
            <a:off x="323528" y="1700808"/>
            <a:ext cx="8229240" cy="3960440"/>
          </a:xfrm>
          <a:prstGeom prst="rect">
            <a:avLst/>
          </a:prstGeom>
        </p:spPr>
        <p:txBody>
          <a:bodyPr lIns="0" tIns="0" rIns="0" bIns="0" anchor="ctr"/>
          <a:lstStyle/>
          <a:p>
            <a:pPr marL="342900" indent="-342900">
              <a:buFont typeface="Arial" panose="020B0604020202020204" pitchFamily="34" charset="0"/>
              <a:buChar char="•"/>
            </a:pPr>
            <a:r>
              <a:rPr lang="de-DE" sz="2000" kern="0" dirty="0">
                <a:solidFill>
                  <a:sysClr val="windowText" lastClr="000000"/>
                </a:solidFill>
              </a:rPr>
              <a:t>Grundlage für alle Strategien ist das Schwingen, dies muss sicher beherrscht werden.</a:t>
            </a:r>
          </a:p>
          <a:p>
            <a:pPr marL="342900" indent="-342900">
              <a:buFont typeface="Arial" panose="020B0604020202020204" pitchFamily="34" charset="0"/>
              <a:buChar char="•"/>
            </a:pPr>
            <a:r>
              <a:rPr lang="de-DE" sz="2000" kern="0" dirty="0">
                <a:solidFill>
                  <a:sysClr val="windowText" lastClr="000000"/>
                </a:solidFill>
              </a:rPr>
              <a:t>Die Lernenden überprüfen: „Ist jeder Buchstabe im Wort hörbar?“</a:t>
            </a:r>
          </a:p>
          <a:p>
            <a:pPr marL="342900" indent="-342900">
              <a:buFont typeface="Arial" panose="020B0604020202020204" pitchFamily="34" charset="0"/>
              <a:buChar char="•"/>
            </a:pPr>
            <a:r>
              <a:rPr lang="de-DE" sz="2000" kern="0" dirty="0">
                <a:solidFill>
                  <a:sysClr val="windowText" lastClr="000000"/>
                </a:solidFill>
              </a:rPr>
              <a:t>Das durch Lehrkräfte ausgewählte Wortmaterial ist entscheidend, denn</a:t>
            </a:r>
          </a:p>
          <a:p>
            <a:pPr marL="971550" lvl="1" indent="-514350">
              <a:buFont typeface="Wingdings" panose="05000000000000000000" pitchFamily="2" charset="2"/>
              <a:buChar char="ü"/>
            </a:pPr>
            <a:r>
              <a:rPr lang="de-DE" sz="2000" kern="0" dirty="0">
                <a:solidFill>
                  <a:sysClr val="windowText" lastClr="000000"/>
                </a:solidFill>
              </a:rPr>
              <a:t>nur durch die geeignete Auswahl kann die Strategieanwendung erworben und geübt werden,</a:t>
            </a:r>
          </a:p>
          <a:p>
            <a:pPr marL="971550" lvl="1" indent="-514350">
              <a:buFont typeface="Wingdings" panose="05000000000000000000" pitchFamily="2" charset="2"/>
              <a:buChar char="ü"/>
            </a:pPr>
            <a:r>
              <a:rPr lang="de-DE" sz="2000" kern="0" dirty="0">
                <a:solidFill>
                  <a:sysClr val="windowText" lastClr="000000"/>
                </a:solidFill>
              </a:rPr>
              <a:t>wenn schwieriges Wortmaterial schon früh genommen wird, finden Lernende noch keine Lösung dafür, wie das lauttreue Schwingen ermöglicht werden kann.</a:t>
            </a:r>
          </a:p>
        </p:txBody>
      </p:sp>
      <p:sp>
        <p:nvSpPr>
          <p:cNvPr id="4" name="Titel 3">
            <a:extLst>
              <a:ext uri="{FF2B5EF4-FFF2-40B4-BE49-F238E27FC236}">
                <a16:creationId xmlns:a16="http://schemas.microsoft.com/office/drawing/2014/main" id="{2FAF4701-2C5A-4B15-8B17-39B5C4819DDB}"/>
              </a:ext>
            </a:extLst>
          </p:cNvPr>
          <p:cNvSpPr txBox="1">
            <a:spLocks/>
          </p:cNvSpPr>
          <p:nvPr/>
        </p:nvSpPr>
        <p:spPr>
          <a:xfrm>
            <a:off x="630384" y="916992"/>
            <a:ext cx="8229240" cy="936216"/>
          </a:xfrm>
          <a:prstGeom prst="rect">
            <a:avLst/>
          </a:prstGeom>
        </p:spPr>
        <p:txBody>
          <a:bodyPr lIns="0" tIns="0" rIns="0" bIns="0" anchor="ctr"/>
          <a:lstStyle/>
          <a:p>
            <a:pPr>
              <a:spcBef>
                <a:spcPts val="300"/>
              </a:spcBef>
              <a:spcAft>
                <a:spcPts val="300"/>
              </a:spcAft>
            </a:pPr>
            <a:r>
              <a:rPr lang="de-DE" sz="2400" b="1" kern="0" dirty="0">
                <a:solidFill>
                  <a:sysClr val="windowText" lastClr="000000"/>
                </a:solidFill>
              </a:rPr>
              <a:t>Bedeutung des Wortmaterials beim Strategieerwerb </a:t>
            </a:r>
          </a:p>
        </p:txBody>
      </p:sp>
    </p:spTree>
    <p:extLst>
      <p:ext uri="{BB962C8B-B14F-4D97-AF65-F5344CB8AC3E}">
        <p14:creationId xmlns:p14="http://schemas.microsoft.com/office/powerpoint/2010/main" val="1458282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395536" y="1700808"/>
            <a:ext cx="8208912" cy="4344090"/>
          </a:xfrm>
          <a:prstGeom prst="rect">
            <a:avLst/>
          </a:prstGeom>
        </p:spPr>
        <p:txBody>
          <a:bodyPr>
            <a:normAutofit/>
          </a:bodyPr>
          <a:lstStyle/>
          <a:p>
            <a:r>
              <a:rPr lang="de-DE" kern="0" dirty="0">
                <a:solidFill>
                  <a:sysClr val="windowText" lastClr="000000"/>
                </a:solidFill>
              </a:rPr>
              <a:t>Beispiel</a:t>
            </a:r>
          </a:p>
          <a:p>
            <a:pPr marL="514350" indent="-514350">
              <a:buFont typeface="+mj-lt"/>
              <a:buAutoNum type="alphaLcParenR"/>
            </a:pPr>
            <a:r>
              <a:rPr lang="de-DE" kern="0" dirty="0">
                <a:solidFill>
                  <a:sysClr val="windowText" lastClr="000000"/>
                </a:solidFill>
              </a:rPr>
              <a:t>Lernende beherrschen noch nicht alle Strategien:</a:t>
            </a:r>
          </a:p>
          <a:p>
            <a:r>
              <a:rPr lang="de-DE" b="1" i="1" kern="0" dirty="0">
                <a:solidFill>
                  <a:sysClr val="windowText" lastClr="000000"/>
                </a:solidFill>
              </a:rPr>
              <a:t>	Wortmaterial: (die) Kälte</a:t>
            </a:r>
          </a:p>
          <a:p>
            <a:pPr marL="457200" lvl="1"/>
            <a:endParaRPr lang="de-DE" kern="0" dirty="0">
              <a:solidFill>
                <a:sysClr val="windowText" lastClr="000000"/>
              </a:solidFill>
            </a:endParaRPr>
          </a:p>
          <a:p>
            <a:pPr marL="457200" lvl="1"/>
            <a:endParaRPr lang="de-DE" kern="0" dirty="0">
              <a:solidFill>
                <a:sysClr val="windowText" lastClr="000000"/>
              </a:solidFill>
            </a:endParaRPr>
          </a:p>
          <a:p>
            <a:pPr marL="457200" lvl="1"/>
            <a:endParaRPr lang="de-DE" kern="0" dirty="0">
              <a:solidFill>
                <a:sysClr val="windowText" lastClr="000000"/>
              </a:solidFill>
            </a:endParaRPr>
          </a:p>
          <a:p>
            <a:pPr marL="457200" lvl="1"/>
            <a:endParaRPr lang="de-DE" kern="0" dirty="0">
              <a:solidFill>
                <a:sysClr val="windowText" lastClr="000000"/>
              </a:solidFill>
            </a:endParaRPr>
          </a:p>
          <a:p>
            <a:pPr marL="457200" lvl="1"/>
            <a:endParaRPr lang="de-DE" kern="0" dirty="0">
              <a:solidFill>
                <a:sysClr val="windowText" lastClr="000000"/>
              </a:solidFill>
            </a:endParaRPr>
          </a:p>
          <a:p>
            <a:pPr marL="457200" lvl="1"/>
            <a:endParaRPr lang="de-DE" kern="0" dirty="0">
              <a:solidFill>
                <a:sysClr val="windowText" lastClr="000000"/>
              </a:solidFill>
            </a:endParaRPr>
          </a:p>
          <a:p>
            <a:pPr marL="514350" indent="-514350">
              <a:buFont typeface="+mj-lt"/>
              <a:buAutoNum type="alphaLcParenR"/>
            </a:pPr>
            <a:r>
              <a:rPr lang="de-DE" kern="0" dirty="0">
                <a:solidFill>
                  <a:sysClr val="windowText" lastClr="000000"/>
                </a:solidFill>
              </a:rPr>
              <a:t>Lernende beherrschen alle Strategien</a:t>
            </a:r>
          </a:p>
          <a:p>
            <a:pPr marL="514350" indent="-514350">
              <a:buFont typeface="+mj-lt"/>
              <a:buAutoNum type="alphaLcParenR"/>
            </a:pPr>
            <a:endParaRPr lang="de-DE" kern="0" dirty="0">
              <a:solidFill>
                <a:sysClr val="windowText" lastClr="000000"/>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3114128197"/>
              </p:ext>
            </p:extLst>
          </p:nvPr>
        </p:nvGraphicFramePr>
        <p:xfrm>
          <a:off x="899592" y="2624740"/>
          <a:ext cx="7920880" cy="1590040"/>
        </p:xfrm>
        <a:graphic>
          <a:graphicData uri="http://schemas.openxmlformats.org/drawingml/2006/table">
            <a:tbl>
              <a:tblPr firstRow="1" bandRow="1">
                <a:tableStyleId>{5C22544A-7EE6-4342-B048-85BDC9FD1C3A}</a:tableStyleId>
              </a:tblPr>
              <a:tblGrid>
                <a:gridCol w="3347812">
                  <a:extLst>
                    <a:ext uri="{9D8B030D-6E8A-4147-A177-3AD203B41FA5}">
                      <a16:colId xmlns:a16="http://schemas.microsoft.com/office/drawing/2014/main" val="3236452142"/>
                    </a:ext>
                  </a:extLst>
                </a:gridCol>
                <a:gridCol w="4573068">
                  <a:extLst>
                    <a:ext uri="{9D8B030D-6E8A-4147-A177-3AD203B41FA5}">
                      <a16:colId xmlns:a16="http://schemas.microsoft.com/office/drawing/2014/main" val="2058002282"/>
                    </a:ext>
                  </a:extLst>
                </a:gridCol>
              </a:tblGrid>
              <a:tr h="1395555">
                <a:tc>
                  <a:txBody>
                    <a:bodyPr/>
                    <a:lstStyle/>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Schwingen:       (die) </a:t>
                      </a:r>
                      <a:r>
                        <a:rPr kumimoji="0" lang="de-DE" sz="2000" b="0" i="0" u="none" strike="noStrike" kern="1200" cap="none" spc="0" normalizeH="0" baseline="0" noProof="0" dirty="0" err="1">
                          <a:ln>
                            <a:noFill/>
                          </a:ln>
                          <a:solidFill>
                            <a:prstClr val="black"/>
                          </a:solidFill>
                          <a:effectLst/>
                          <a:uLnTx/>
                          <a:uFillTx/>
                          <a:latin typeface="Calibri" panose="020F0502020204030204"/>
                          <a:ea typeface="+mn-ea"/>
                          <a:cs typeface="+mn-cs"/>
                        </a:rPr>
                        <a:t>K</a:t>
                      </a:r>
                      <a:r>
                        <a:rPr kumimoji="0" lang="de-DE" sz="2000" b="1" i="0" u="none" strike="noStrike" kern="1200" cap="none" spc="0" normalizeH="0" baseline="0" noProof="0" dirty="0" err="1">
                          <a:ln>
                            <a:noFill/>
                          </a:ln>
                          <a:solidFill>
                            <a:prstClr val="black"/>
                          </a:solidFill>
                          <a:effectLst/>
                          <a:uLnTx/>
                          <a:uFillTx/>
                          <a:latin typeface="Calibri" panose="020F0502020204030204"/>
                          <a:ea typeface="+mn-ea"/>
                          <a:cs typeface="+mn-cs"/>
                        </a:rPr>
                        <a:t>ä</a:t>
                      </a:r>
                      <a:r>
                        <a:rPr kumimoji="0" lang="de-DE" sz="2000" b="0" i="0" u="none" strike="noStrike" kern="1200" cap="none" spc="0" normalizeH="0" baseline="0" noProof="0" dirty="0" err="1">
                          <a:ln>
                            <a:noFill/>
                          </a:ln>
                          <a:solidFill>
                            <a:prstClr val="black"/>
                          </a:solidFill>
                          <a:effectLst/>
                          <a:uLnTx/>
                          <a:uFillTx/>
                          <a:latin typeface="Calibri" panose="020F0502020204030204"/>
                          <a:ea typeface="+mn-ea"/>
                          <a:cs typeface="+mn-cs"/>
                        </a:rPr>
                        <a:t>l</a:t>
                      </a: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de-DE" sz="2000" b="0" i="0" u="none" strike="noStrike" kern="1200" cap="none" spc="0" normalizeH="0" baseline="0" noProof="0" dirty="0" err="1">
                          <a:ln>
                            <a:noFill/>
                          </a:ln>
                          <a:solidFill>
                            <a:prstClr val="black"/>
                          </a:solidFill>
                          <a:effectLst/>
                          <a:uLnTx/>
                          <a:uFillTx/>
                          <a:latin typeface="Calibri" panose="020F0502020204030204"/>
                          <a:ea typeface="+mn-ea"/>
                          <a:cs typeface="+mn-cs"/>
                        </a:rPr>
                        <a:t>te</a:t>
                      </a:r>
                      <a:r>
                        <a:rPr kumimoji="0" lang="de-DE" sz="2000" b="1" i="0" u="none" strike="noStrike" kern="1200" cap="none" spc="0" normalizeH="0" baseline="0" noProof="0" dirty="0">
                          <a:ln>
                            <a:noFill/>
                          </a:ln>
                          <a:solidFill>
                            <a:prstClr val="black"/>
                          </a:solidFill>
                          <a:effectLst/>
                          <a:uLnTx/>
                          <a:uFillTx/>
                          <a:latin typeface="Calibri" panose="020F0502020204030204"/>
                          <a:ea typeface="+mn-ea"/>
                          <a:cs typeface="+mn-cs"/>
                        </a:rPr>
                        <a:t>		</a:t>
                      </a:r>
                    </a:p>
                  </a:txBody>
                  <a:tcPr>
                    <a:solidFill>
                      <a:schemeClr val="bg1"/>
                    </a:solidFill>
                  </a:tcPr>
                </a:tc>
                <a:tc>
                  <a:txBody>
                    <a:bodyPr/>
                    <a:lstStyle/>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Reflexionsergebnisse: </a:t>
                      </a:r>
                    </a:p>
                    <a:p>
                      <a:pPr marL="800100" marR="0" lvl="1"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„Das </a:t>
                      </a:r>
                      <a:r>
                        <a:rPr kumimoji="0" lang="de-DE" sz="2000" b="1" i="0" u="none" strike="noStrike" kern="1200" cap="none" spc="0" normalizeH="0" baseline="0" noProof="0" dirty="0">
                          <a:ln>
                            <a:noFill/>
                          </a:ln>
                          <a:solidFill>
                            <a:prstClr val="black"/>
                          </a:solidFill>
                          <a:effectLst/>
                          <a:uLnTx/>
                          <a:uFillTx/>
                          <a:latin typeface="Calibri" panose="020F0502020204030204"/>
                          <a:ea typeface="+mn-ea"/>
                          <a:cs typeface="+mn-cs"/>
                        </a:rPr>
                        <a:t>l</a:t>
                      </a: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 und das </a:t>
                      </a:r>
                      <a:r>
                        <a:rPr kumimoji="0" lang="de-DE" sz="2000" b="1" i="0" u="none" strike="noStrike" kern="1200" cap="none" spc="0" normalizeH="0" baseline="0" noProof="0" dirty="0">
                          <a:ln>
                            <a:noFill/>
                          </a:ln>
                          <a:solidFill>
                            <a:prstClr val="black"/>
                          </a:solidFill>
                          <a:effectLst/>
                          <a:uLnTx/>
                          <a:uFillTx/>
                          <a:latin typeface="Calibri" panose="020F0502020204030204"/>
                          <a:ea typeface="+mn-ea"/>
                          <a:cs typeface="+mn-cs"/>
                        </a:rPr>
                        <a:t>e</a:t>
                      </a: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 sind deutlich hörbar.“</a:t>
                      </a:r>
                    </a:p>
                    <a:p>
                      <a:pPr marL="800100" marR="0" lvl="1"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„Das </a:t>
                      </a:r>
                      <a:r>
                        <a:rPr kumimoji="0" lang="de-DE" sz="2000" b="1" i="0" u="none" strike="noStrike" kern="1200" cap="none" spc="0" normalizeH="0" baseline="0" noProof="0" dirty="0">
                          <a:ln>
                            <a:noFill/>
                          </a:ln>
                          <a:solidFill>
                            <a:prstClr val="black"/>
                          </a:solidFill>
                          <a:effectLst/>
                          <a:uLnTx/>
                          <a:uFillTx/>
                          <a:latin typeface="Calibri" panose="020F0502020204030204"/>
                          <a:ea typeface="+mn-ea"/>
                          <a:cs typeface="+mn-cs"/>
                        </a:rPr>
                        <a:t>ä</a:t>
                      </a: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 ist nicht hörbar, es könnte auch ein </a:t>
                      </a:r>
                      <a:r>
                        <a:rPr kumimoji="0" lang="de-DE" sz="2000" b="1" i="0" u="none" strike="noStrike" kern="1200" cap="none" spc="0" normalizeH="0" baseline="0" noProof="0" dirty="0">
                          <a:ln>
                            <a:noFill/>
                          </a:ln>
                          <a:solidFill>
                            <a:prstClr val="black"/>
                          </a:solidFill>
                          <a:effectLst/>
                          <a:uLnTx/>
                          <a:uFillTx/>
                          <a:latin typeface="Calibri" panose="020F0502020204030204"/>
                          <a:ea typeface="+mn-ea"/>
                          <a:cs typeface="+mn-cs"/>
                        </a:rPr>
                        <a:t>e</a:t>
                      </a: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 sein!“</a:t>
                      </a:r>
                    </a:p>
                  </a:txBody>
                  <a:tcPr>
                    <a:solidFill>
                      <a:schemeClr val="bg1"/>
                    </a:solidFill>
                  </a:tcPr>
                </a:tc>
                <a:extLst>
                  <a:ext uri="{0D108BD9-81ED-4DB2-BD59-A6C34878D82A}">
                    <a16:rowId xmlns:a16="http://schemas.microsoft.com/office/drawing/2014/main" val="2780756697"/>
                  </a:ext>
                </a:extLst>
              </a:tr>
            </a:tbl>
          </a:graphicData>
        </a:graphic>
      </p:graphicFrame>
      <p:grpSp>
        <p:nvGrpSpPr>
          <p:cNvPr id="7" name="Gruppieren 6"/>
          <p:cNvGrpSpPr/>
          <p:nvPr/>
        </p:nvGrpSpPr>
        <p:grpSpPr>
          <a:xfrm>
            <a:off x="3473264" y="2573365"/>
            <a:ext cx="792088" cy="462965"/>
            <a:chOff x="3772276" y="2687478"/>
            <a:chExt cx="772089" cy="462965"/>
          </a:xfrm>
        </p:grpSpPr>
        <p:sp>
          <p:nvSpPr>
            <p:cNvPr id="8" name="Bogen 7"/>
            <p:cNvSpPr/>
            <p:nvPr/>
          </p:nvSpPr>
          <p:spPr>
            <a:xfrm rot="8127184">
              <a:off x="3772276" y="2688079"/>
              <a:ext cx="488049" cy="444267"/>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9" name="Bogen 8"/>
            <p:cNvSpPr/>
            <p:nvPr/>
          </p:nvSpPr>
          <p:spPr>
            <a:xfrm rot="8127184">
              <a:off x="4100041" y="2687478"/>
              <a:ext cx="444324" cy="462965"/>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aphicFrame>
        <p:nvGraphicFramePr>
          <p:cNvPr id="10" name="Tabelle 9"/>
          <p:cNvGraphicFramePr>
            <a:graphicFrameLocks noGrp="1"/>
          </p:cNvGraphicFramePr>
          <p:nvPr>
            <p:extLst>
              <p:ext uri="{D42A27DB-BD31-4B8C-83A1-F6EECF244321}">
                <p14:modId xmlns:p14="http://schemas.microsoft.com/office/powerpoint/2010/main" val="418368701"/>
              </p:ext>
            </p:extLst>
          </p:nvPr>
        </p:nvGraphicFramePr>
        <p:xfrm>
          <a:off x="899592" y="4581037"/>
          <a:ext cx="7937348" cy="1368244"/>
        </p:xfrm>
        <a:graphic>
          <a:graphicData uri="http://schemas.openxmlformats.org/drawingml/2006/table">
            <a:tbl>
              <a:tblPr firstRow="1" bandRow="1">
                <a:tableStyleId>{5C22544A-7EE6-4342-B048-85BDC9FD1C3A}</a:tableStyleId>
              </a:tblPr>
              <a:tblGrid>
                <a:gridCol w="3384376">
                  <a:extLst>
                    <a:ext uri="{9D8B030D-6E8A-4147-A177-3AD203B41FA5}">
                      <a16:colId xmlns:a16="http://schemas.microsoft.com/office/drawing/2014/main" val="3236452142"/>
                    </a:ext>
                  </a:extLst>
                </a:gridCol>
                <a:gridCol w="4552972">
                  <a:extLst>
                    <a:ext uri="{9D8B030D-6E8A-4147-A177-3AD203B41FA5}">
                      <a16:colId xmlns:a16="http://schemas.microsoft.com/office/drawing/2014/main" val="2058002282"/>
                    </a:ext>
                  </a:extLst>
                </a:gridCol>
              </a:tblGrid>
              <a:tr h="1368244">
                <a:tc>
                  <a:txBody>
                    <a:bodyPr/>
                    <a:lstStyle/>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Schwingen:       (die) </a:t>
                      </a:r>
                      <a:r>
                        <a:rPr kumimoji="0" lang="de-DE" sz="2000" b="0" i="0" u="none" strike="noStrike" kern="1200" cap="none" spc="0" normalizeH="0" baseline="0" noProof="0" dirty="0" err="1">
                          <a:ln>
                            <a:noFill/>
                          </a:ln>
                          <a:solidFill>
                            <a:prstClr val="black"/>
                          </a:solidFill>
                          <a:effectLst/>
                          <a:uLnTx/>
                          <a:uFillTx/>
                          <a:latin typeface="Calibri" panose="020F0502020204030204"/>
                          <a:ea typeface="+mn-ea"/>
                          <a:cs typeface="+mn-cs"/>
                        </a:rPr>
                        <a:t>K</a:t>
                      </a:r>
                      <a:r>
                        <a:rPr kumimoji="0" lang="de-DE" sz="2000" b="1" i="0" u="none" strike="noStrike" kern="1200" cap="none" spc="0" normalizeH="0" baseline="0" noProof="0" dirty="0" err="1">
                          <a:ln>
                            <a:noFill/>
                          </a:ln>
                          <a:solidFill>
                            <a:prstClr val="black"/>
                          </a:solidFill>
                          <a:effectLst/>
                          <a:uLnTx/>
                          <a:uFillTx/>
                          <a:latin typeface="Calibri" panose="020F0502020204030204"/>
                          <a:ea typeface="+mn-ea"/>
                          <a:cs typeface="+mn-cs"/>
                        </a:rPr>
                        <a:t>ä</a:t>
                      </a:r>
                      <a:r>
                        <a:rPr kumimoji="0" lang="de-DE" sz="2000" b="0" i="0" u="none" strike="noStrike" kern="1200" cap="none" spc="0" normalizeH="0" baseline="0" noProof="0" dirty="0" err="1">
                          <a:ln>
                            <a:noFill/>
                          </a:ln>
                          <a:solidFill>
                            <a:prstClr val="black"/>
                          </a:solidFill>
                          <a:effectLst/>
                          <a:uLnTx/>
                          <a:uFillTx/>
                          <a:latin typeface="Calibri" panose="020F0502020204030204"/>
                          <a:ea typeface="+mn-ea"/>
                          <a:cs typeface="+mn-cs"/>
                        </a:rPr>
                        <a:t>l</a:t>
                      </a: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de-DE" sz="2000" b="0" i="0" u="none" strike="noStrike" kern="1200" cap="none" spc="0" normalizeH="0" baseline="0" noProof="0" dirty="0" err="1">
                          <a:ln>
                            <a:noFill/>
                          </a:ln>
                          <a:solidFill>
                            <a:prstClr val="black"/>
                          </a:solidFill>
                          <a:effectLst/>
                          <a:uLnTx/>
                          <a:uFillTx/>
                          <a:latin typeface="Calibri" panose="020F0502020204030204"/>
                          <a:ea typeface="+mn-ea"/>
                          <a:cs typeface="+mn-cs"/>
                        </a:rPr>
                        <a:t>te</a:t>
                      </a:r>
                      <a:endPar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Ableiten: (die Kälte) </a:t>
                      </a: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k</a:t>
                      </a:r>
                      <a:r>
                        <a:rPr kumimoji="0" lang="de-DE" sz="20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a:t>
                      </a: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lt</a:t>
                      </a: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Reflexionsergebnisse: </a:t>
                      </a:r>
                    </a:p>
                    <a:p>
                      <a:pPr marL="800100" marR="0" lvl="1"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„Nicht alles wird durch Schwingen hörbar, </a:t>
                      </a:r>
                      <a:r>
                        <a:rPr kumimoji="0" lang="de-DE" sz="2000" b="1" i="0" u="none" strike="noStrike" kern="1200" cap="none" spc="0" normalizeH="0" baseline="0" noProof="0" dirty="0">
                          <a:ln>
                            <a:noFill/>
                          </a:ln>
                          <a:solidFill>
                            <a:prstClr val="black"/>
                          </a:solidFill>
                          <a:effectLst/>
                          <a:uLnTx/>
                          <a:uFillTx/>
                          <a:latin typeface="Calibri" panose="020F0502020204030204"/>
                          <a:ea typeface="+mn-ea"/>
                          <a:cs typeface="+mn-cs"/>
                        </a:rPr>
                        <a:t>deshalb </a:t>
                      </a:r>
                    </a:p>
                    <a:p>
                      <a:pPr marL="800100" marR="0" lvl="1" indent="-3429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000" b="1" i="0" u="none" strike="noStrike" kern="1200" cap="none" spc="0" normalizeH="0" baseline="0" noProof="0" dirty="0">
                          <a:ln>
                            <a:noFill/>
                          </a:ln>
                          <a:solidFill>
                            <a:prstClr val="black"/>
                          </a:solidFill>
                          <a:effectLst/>
                          <a:uLnTx/>
                          <a:uFillTx/>
                          <a:latin typeface="Calibri" panose="020F0502020204030204"/>
                          <a:ea typeface="+mn-ea"/>
                          <a:cs typeface="+mn-cs"/>
                        </a:rPr>
                        <a:t>muss ich ableiten.“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0756697"/>
                  </a:ext>
                </a:extLst>
              </a:tr>
            </a:tbl>
          </a:graphicData>
        </a:graphic>
      </p:graphicFrame>
      <p:grpSp>
        <p:nvGrpSpPr>
          <p:cNvPr id="17" name="Gruppieren 16"/>
          <p:cNvGrpSpPr/>
          <p:nvPr/>
        </p:nvGrpSpPr>
        <p:grpSpPr>
          <a:xfrm>
            <a:off x="3497677" y="4517788"/>
            <a:ext cx="792088" cy="462965"/>
            <a:chOff x="3772276" y="2687478"/>
            <a:chExt cx="772089" cy="462965"/>
          </a:xfrm>
        </p:grpSpPr>
        <p:sp>
          <p:nvSpPr>
            <p:cNvPr id="18" name="Bogen 17"/>
            <p:cNvSpPr/>
            <p:nvPr/>
          </p:nvSpPr>
          <p:spPr>
            <a:xfrm rot="8127184">
              <a:off x="3772276" y="2688079"/>
              <a:ext cx="488049" cy="444267"/>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9" name="Bogen 18"/>
            <p:cNvSpPr/>
            <p:nvPr/>
          </p:nvSpPr>
          <p:spPr>
            <a:xfrm rot="8127184">
              <a:off x="4100041" y="2687478"/>
              <a:ext cx="444324" cy="462965"/>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sp>
        <p:nvSpPr>
          <p:cNvPr id="13" name="Titel 3">
            <a:extLst>
              <a:ext uri="{FF2B5EF4-FFF2-40B4-BE49-F238E27FC236}">
                <a16:creationId xmlns:a16="http://schemas.microsoft.com/office/drawing/2014/main" id="{F67E616D-9FA8-4517-90DD-3F554DD4B264}"/>
              </a:ext>
            </a:extLst>
          </p:cNvPr>
          <p:cNvSpPr txBox="1">
            <a:spLocks/>
          </p:cNvSpPr>
          <p:nvPr/>
        </p:nvSpPr>
        <p:spPr>
          <a:xfrm>
            <a:off x="630384" y="916992"/>
            <a:ext cx="8229240" cy="936216"/>
          </a:xfrm>
          <a:prstGeom prst="rect">
            <a:avLst/>
          </a:prstGeom>
        </p:spPr>
        <p:txBody>
          <a:bodyPr lIns="0" tIns="0" rIns="0" bIns="0" anchor="ctr"/>
          <a:lstStyle/>
          <a:p>
            <a:pPr>
              <a:spcBef>
                <a:spcPts val="300"/>
              </a:spcBef>
              <a:spcAft>
                <a:spcPts val="300"/>
              </a:spcAft>
            </a:pPr>
            <a:r>
              <a:rPr lang="de-DE" sz="2400" b="1" kern="0" dirty="0">
                <a:solidFill>
                  <a:sysClr val="windowText" lastClr="000000"/>
                </a:solidFill>
              </a:rPr>
              <a:t>Bedeutung des Wortmaterials beim Strategieerwerb </a:t>
            </a:r>
          </a:p>
        </p:txBody>
      </p:sp>
    </p:spTree>
    <p:extLst>
      <p:ext uri="{BB962C8B-B14F-4D97-AF65-F5344CB8AC3E}">
        <p14:creationId xmlns:p14="http://schemas.microsoft.com/office/powerpoint/2010/main" val="2485650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2"/>
          <p:cNvSpPr txBox="1">
            <a:spLocks/>
          </p:cNvSpPr>
          <p:nvPr/>
        </p:nvSpPr>
        <p:spPr>
          <a:xfrm>
            <a:off x="457104" y="1700808"/>
            <a:ext cx="8229240" cy="4065024"/>
          </a:xfrm>
          <a:prstGeom prst="rect">
            <a:avLst/>
          </a:prstGeom>
        </p:spPr>
        <p:txBody>
          <a:bodyPr lIns="0" tIns="0" rIns="0" bIns="0" anchor="ctr"/>
          <a:lstStyle/>
          <a:p>
            <a:pPr>
              <a:spcBef>
                <a:spcPts val="600"/>
              </a:spcBef>
              <a:spcAft>
                <a:spcPts val="600"/>
              </a:spcAft>
            </a:pPr>
            <a:r>
              <a:rPr lang="de-DE" sz="1900" kern="0" dirty="0">
                <a:solidFill>
                  <a:sysClr val="windowText" lastClr="000000"/>
                </a:solidFill>
              </a:rPr>
              <a:t>Eine Reflexion über Wortbildung und lauttreue Rechtschreibung wird möglich, weil die Lernenden die Strategien anwenden und nach und nach erklären können:</a:t>
            </a:r>
          </a:p>
          <a:p>
            <a:pPr marL="285750" indent="-285750">
              <a:spcBef>
                <a:spcPts val="600"/>
              </a:spcBef>
              <a:spcAft>
                <a:spcPts val="600"/>
              </a:spcAft>
              <a:buFont typeface="Wingdings" panose="05000000000000000000" pitchFamily="2" charset="2"/>
              <a:buChar char="ü"/>
            </a:pPr>
            <a:r>
              <a:rPr lang="de-DE" sz="1900" kern="0" dirty="0">
                <a:solidFill>
                  <a:sysClr val="windowText" lastClr="000000"/>
                </a:solidFill>
              </a:rPr>
              <a:t>Was haben Wörter gemeinsam, die man schwingen kann?</a:t>
            </a:r>
          </a:p>
          <a:p>
            <a:pPr marL="285750" indent="-285750">
              <a:spcBef>
                <a:spcPts val="600"/>
              </a:spcBef>
              <a:spcAft>
                <a:spcPts val="600"/>
              </a:spcAft>
              <a:buFont typeface="Wingdings" panose="05000000000000000000" pitchFamily="2" charset="2"/>
              <a:buChar char="ü"/>
            </a:pPr>
            <a:r>
              <a:rPr lang="de-DE" sz="1900" kern="0" dirty="0">
                <a:solidFill>
                  <a:sysClr val="windowText" lastClr="000000"/>
                </a:solidFill>
              </a:rPr>
              <a:t>An welchen Merkmalen erkennt man Wörter, die man verlängern muss?</a:t>
            </a:r>
          </a:p>
          <a:p>
            <a:pPr marL="285750" indent="-285750">
              <a:spcBef>
                <a:spcPts val="600"/>
              </a:spcBef>
              <a:spcAft>
                <a:spcPts val="600"/>
              </a:spcAft>
              <a:buFont typeface="Wingdings" panose="05000000000000000000" pitchFamily="2" charset="2"/>
              <a:buChar char="ü"/>
            </a:pPr>
            <a:r>
              <a:rPr lang="de-DE" sz="1900" kern="0" dirty="0">
                <a:solidFill>
                  <a:sysClr val="windowText" lastClr="000000"/>
                </a:solidFill>
              </a:rPr>
              <a:t>An welchen Merkmalen kann man Wörter erkennen, die man zerlegen muss?</a:t>
            </a:r>
          </a:p>
          <a:p>
            <a:pPr marL="285750" indent="-285750">
              <a:spcBef>
                <a:spcPts val="600"/>
              </a:spcBef>
              <a:spcAft>
                <a:spcPts val="600"/>
              </a:spcAft>
              <a:buFont typeface="Wingdings" panose="05000000000000000000" pitchFamily="2" charset="2"/>
              <a:buChar char="ü"/>
            </a:pPr>
            <a:r>
              <a:rPr lang="de-DE" sz="1900" kern="0" dirty="0">
                <a:solidFill>
                  <a:sysClr val="windowText" lastClr="000000"/>
                </a:solidFill>
              </a:rPr>
              <a:t>Bei welchen Problemstellen hilft das Ableiten?</a:t>
            </a:r>
          </a:p>
          <a:p>
            <a:pPr marL="285750" indent="-285750">
              <a:spcBef>
                <a:spcPts val="600"/>
              </a:spcBef>
              <a:spcAft>
                <a:spcPts val="600"/>
              </a:spcAft>
              <a:buFont typeface="Wingdings" panose="05000000000000000000" pitchFamily="2" charset="2"/>
              <a:buChar char="ü"/>
            </a:pPr>
            <a:r>
              <a:rPr lang="de-DE" sz="1900" kern="0" dirty="0">
                <a:solidFill>
                  <a:sysClr val="windowText" lastClr="000000"/>
                </a:solidFill>
              </a:rPr>
              <a:t>Und nach welchen Kategorien kann man Merkwörter unterscheiden, die man mit keiner Strategie entschlüsseln kann?</a:t>
            </a:r>
          </a:p>
        </p:txBody>
      </p:sp>
      <p:sp>
        <p:nvSpPr>
          <p:cNvPr id="5" name="Titel 3">
            <a:extLst>
              <a:ext uri="{FF2B5EF4-FFF2-40B4-BE49-F238E27FC236}">
                <a16:creationId xmlns:a16="http://schemas.microsoft.com/office/drawing/2014/main" id="{44DB2ECC-9646-44F0-90CD-7E9B1C0BC183}"/>
              </a:ext>
            </a:extLst>
          </p:cNvPr>
          <p:cNvSpPr txBox="1">
            <a:spLocks/>
          </p:cNvSpPr>
          <p:nvPr/>
        </p:nvSpPr>
        <p:spPr>
          <a:xfrm>
            <a:off x="630384" y="916992"/>
            <a:ext cx="8229240" cy="936216"/>
          </a:xfrm>
          <a:prstGeom prst="rect">
            <a:avLst/>
          </a:prstGeom>
        </p:spPr>
        <p:txBody>
          <a:bodyPr lIns="0" tIns="0" rIns="0" bIns="0" anchor="ctr"/>
          <a:lstStyle/>
          <a:p>
            <a:r>
              <a:rPr lang="de-DE" sz="2400" b="1" kern="0" dirty="0">
                <a:solidFill>
                  <a:sysClr val="windowText" lastClr="000000"/>
                </a:solidFill>
              </a:rPr>
              <a:t>Reflexion von Sprache mit Hilfe der Strategien</a:t>
            </a:r>
            <a:r>
              <a:rPr lang="de-DE" sz="2400" dirty="0"/>
              <a:t>	</a:t>
            </a:r>
            <a:endParaRPr lang="de-DE" sz="2400" kern="0" dirty="0">
              <a:solidFill>
                <a:sysClr val="windowText" lastClr="000000"/>
              </a:solidFill>
            </a:endParaRPr>
          </a:p>
        </p:txBody>
      </p:sp>
    </p:spTree>
    <p:extLst>
      <p:ext uri="{BB962C8B-B14F-4D97-AF65-F5344CB8AC3E}">
        <p14:creationId xmlns:p14="http://schemas.microsoft.com/office/powerpoint/2010/main" val="3626220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2"/>
          <p:cNvSpPr txBox="1">
            <a:spLocks/>
          </p:cNvSpPr>
          <p:nvPr/>
        </p:nvSpPr>
        <p:spPr>
          <a:xfrm>
            <a:off x="442935" y="2501912"/>
            <a:ext cx="8229240" cy="2511264"/>
          </a:xfrm>
          <a:prstGeom prst="rect">
            <a:avLst/>
          </a:prstGeom>
        </p:spPr>
        <p:txBody>
          <a:bodyPr lIns="0" tIns="0" rIns="0" bIns="0" anchor="ctr"/>
          <a:lstStyle/>
          <a:p>
            <a:pPr>
              <a:spcBef>
                <a:spcPts val="600"/>
              </a:spcBef>
              <a:spcAft>
                <a:spcPts val="600"/>
              </a:spcAft>
            </a:pPr>
            <a:r>
              <a:rPr lang="de-DE" sz="2000" kern="0" dirty="0">
                <a:solidFill>
                  <a:sysClr val="windowText" lastClr="000000"/>
                </a:solidFill>
              </a:rPr>
              <a:t>Kooperationsmöglichkeiten entstehen</a:t>
            </a:r>
          </a:p>
          <a:p>
            <a:pPr marL="285750" indent="-285750">
              <a:spcBef>
                <a:spcPts val="600"/>
              </a:spcBef>
              <a:spcAft>
                <a:spcPts val="600"/>
              </a:spcAft>
              <a:buFont typeface="Arial" panose="020B0604020202020204" pitchFamily="34" charset="0"/>
              <a:buChar char="•"/>
            </a:pPr>
            <a:r>
              <a:rPr lang="de-DE" sz="2000" kern="0" dirty="0">
                <a:solidFill>
                  <a:sysClr val="windowText" lastClr="000000"/>
                </a:solidFill>
              </a:rPr>
              <a:t>durch das gegenseitige Vorlesen der Wörter, </a:t>
            </a:r>
          </a:p>
          <a:p>
            <a:pPr marL="285750" indent="-285750">
              <a:spcBef>
                <a:spcPts val="600"/>
              </a:spcBef>
              <a:spcAft>
                <a:spcPts val="600"/>
              </a:spcAft>
              <a:buFont typeface="Arial" panose="020B0604020202020204" pitchFamily="34" charset="0"/>
              <a:buChar char="•"/>
            </a:pPr>
            <a:r>
              <a:rPr lang="de-DE" sz="2000" kern="0" dirty="0">
                <a:solidFill>
                  <a:sysClr val="windowText" lastClr="000000"/>
                </a:solidFill>
              </a:rPr>
              <a:t>durch die (auch gemeinsame) Anwendung der Strategien,</a:t>
            </a:r>
          </a:p>
          <a:p>
            <a:pPr marL="285750" indent="-285750">
              <a:spcBef>
                <a:spcPts val="600"/>
              </a:spcBef>
              <a:spcAft>
                <a:spcPts val="600"/>
              </a:spcAft>
              <a:buFont typeface="Arial" panose="020B0604020202020204" pitchFamily="34" charset="0"/>
              <a:buChar char="•"/>
            </a:pPr>
            <a:r>
              <a:rPr lang="de-DE" sz="2000" kern="0" dirty="0">
                <a:solidFill>
                  <a:sysClr val="windowText" lastClr="000000"/>
                </a:solidFill>
              </a:rPr>
              <a:t>durch das gemeinsame Überprüfen der Rechtschreibung, der Lautung und der Anwendung der Strategien,</a:t>
            </a:r>
          </a:p>
          <a:p>
            <a:pPr marL="285750" indent="-285750">
              <a:spcBef>
                <a:spcPts val="600"/>
              </a:spcBef>
              <a:spcAft>
                <a:spcPts val="600"/>
              </a:spcAft>
              <a:buFont typeface="Arial" panose="020B0604020202020204" pitchFamily="34" charset="0"/>
              <a:buChar char="•"/>
            </a:pPr>
            <a:r>
              <a:rPr lang="de-DE" sz="2000" kern="0" dirty="0">
                <a:solidFill>
                  <a:sysClr val="windowText" lastClr="000000"/>
                </a:solidFill>
              </a:rPr>
              <a:t>durch das begründete reziproke Erweitern des Wortschatzes, welcher Sonderfälle, ggfs. fremdsprachiges Wortmaterial, enthält.</a:t>
            </a:r>
            <a:br>
              <a:rPr lang="de-DE" sz="2000" kern="0" dirty="0">
                <a:solidFill>
                  <a:sysClr val="windowText" lastClr="000000"/>
                </a:solidFill>
              </a:rPr>
            </a:br>
            <a:endParaRPr lang="de-DE" sz="2000" kern="0" dirty="0">
              <a:solidFill>
                <a:sysClr val="windowText" lastClr="000000"/>
              </a:solidFill>
            </a:endParaRPr>
          </a:p>
        </p:txBody>
      </p:sp>
      <p:sp>
        <p:nvSpPr>
          <p:cNvPr id="5" name="Titel 3">
            <a:extLst>
              <a:ext uri="{FF2B5EF4-FFF2-40B4-BE49-F238E27FC236}">
                <a16:creationId xmlns:a16="http://schemas.microsoft.com/office/drawing/2014/main" id="{419274EE-66EB-4CA6-994C-B05DCAA1AE58}"/>
              </a:ext>
            </a:extLst>
          </p:cNvPr>
          <p:cNvSpPr txBox="1">
            <a:spLocks/>
          </p:cNvSpPr>
          <p:nvPr/>
        </p:nvSpPr>
        <p:spPr>
          <a:xfrm>
            <a:off x="630384" y="916992"/>
            <a:ext cx="8229240" cy="936216"/>
          </a:xfrm>
          <a:prstGeom prst="rect">
            <a:avLst/>
          </a:prstGeom>
        </p:spPr>
        <p:txBody>
          <a:bodyPr lIns="0" tIns="0" rIns="0" bIns="0" anchor="ctr"/>
          <a:lstStyle/>
          <a:p>
            <a:r>
              <a:rPr lang="de-DE" sz="2400" b="1" kern="0" dirty="0">
                <a:solidFill>
                  <a:sysClr val="windowText" lastClr="000000"/>
                </a:solidFill>
              </a:rPr>
              <a:t>Kooperative Ausrichtung des </a:t>
            </a:r>
            <a:r>
              <a:rPr lang="de-DE" sz="2400" b="1" kern="0" dirty="0" err="1">
                <a:solidFill>
                  <a:sysClr val="windowText" lastClr="000000"/>
                </a:solidFill>
              </a:rPr>
              <a:t>ReLv</a:t>
            </a:r>
            <a:r>
              <a:rPr lang="de-DE" sz="2400" b="1" kern="0" dirty="0">
                <a:solidFill>
                  <a:sysClr val="windowText" lastClr="000000"/>
                </a:solidFill>
              </a:rPr>
              <a:t>-Konzepts</a:t>
            </a:r>
            <a:r>
              <a:rPr lang="de-DE" sz="2400" dirty="0"/>
              <a:t>	</a:t>
            </a:r>
            <a:endParaRPr lang="de-DE" sz="2400" kern="0" dirty="0">
              <a:solidFill>
                <a:sysClr val="windowText" lastClr="000000"/>
              </a:solidFill>
            </a:endParaRPr>
          </a:p>
        </p:txBody>
      </p:sp>
    </p:spTree>
    <p:extLst>
      <p:ext uri="{BB962C8B-B14F-4D97-AF65-F5344CB8AC3E}">
        <p14:creationId xmlns:p14="http://schemas.microsoft.com/office/powerpoint/2010/main" val="1542963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2"/>
          <p:cNvSpPr txBox="1">
            <a:spLocks/>
          </p:cNvSpPr>
          <p:nvPr/>
        </p:nvSpPr>
        <p:spPr>
          <a:xfrm>
            <a:off x="467544" y="1700808"/>
            <a:ext cx="8229240" cy="4122296"/>
          </a:xfrm>
          <a:prstGeom prst="rect">
            <a:avLst/>
          </a:prstGeom>
        </p:spPr>
        <p:txBody>
          <a:bodyPr lIns="0" tIns="0" rIns="0" bIns="0" anchor="ctr"/>
          <a:lstStyle/>
          <a:p>
            <a:pPr marL="285750" indent="-285750">
              <a:lnSpc>
                <a:spcPct val="110000"/>
              </a:lnSpc>
              <a:spcBef>
                <a:spcPts val="600"/>
              </a:spcBef>
              <a:spcAft>
                <a:spcPts val="600"/>
              </a:spcAft>
              <a:buFont typeface="Arial" panose="020B0604020202020204" pitchFamily="34" charset="0"/>
              <a:buChar char="•"/>
            </a:pPr>
            <a:r>
              <a:rPr lang="de-DE" sz="2000" kern="0" dirty="0">
                <a:solidFill>
                  <a:sysClr val="windowText" lastClr="000000"/>
                </a:solidFill>
              </a:rPr>
              <a:t>Das Schwingen wird eigenständig durchgeführt.</a:t>
            </a:r>
          </a:p>
          <a:p>
            <a:pPr marL="285750" indent="-285750">
              <a:lnSpc>
                <a:spcPct val="110000"/>
              </a:lnSpc>
              <a:spcBef>
                <a:spcPts val="600"/>
              </a:spcBef>
              <a:spcAft>
                <a:spcPts val="600"/>
              </a:spcAft>
              <a:buFont typeface="Arial" panose="020B0604020202020204" pitchFamily="34" charset="0"/>
              <a:buChar char="•"/>
            </a:pPr>
            <a:r>
              <a:rPr lang="de-DE" sz="2000" kern="0" dirty="0">
                <a:solidFill>
                  <a:sysClr val="windowText" lastClr="000000"/>
                </a:solidFill>
              </a:rPr>
              <a:t>Lernende können zunehmend selbst erklären, warum sie welche Strategie anwenden müssen.</a:t>
            </a:r>
          </a:p>
          <a:p>
            <a:pPr marL="285750" indent="-285750">
              <a:lnSpc>
                <a:spcPct val="110000"/>
              </a:lnSpc>
              <a:spcBef>
                <a:spcPts val="600"/>
              </a:spcBef>
              <a:spcAft>
                <a:spcPts val="600"/>
              </a:spcAft>
              <a:buFont typeface="Arial" panose="020B0604020202020204" pitchFamily="34" charset="0"/>
              <a:buChar char="•"/>
            </a:pPr>
            <a:r>
              <a:rPr lang="de-DE" sz="2000" kern="0" dirty="0">
                <a:solidFill>
                  <a:sysClr val="windowText" lastClr="000000"/>
                </a:solidFill>
              </a:rPr>
              <a:t>Im Gespräch über die Strategieanwendung wird ein Wissenserwerb der Lernenden in folgenden Bereichen deutlich:</a:t>
            </a:r>
          </a:p>
          <a:p>
            <a:pPr marL="342900" lvl="3" indent="-342900" algn="l">
              <a:buFont typeface="Wingdings" panose="05000000000000000000" pitchFamily="2" charset="2"/>
              <a:buChar char="ü"/>
            </a:pPr>
            <a:r>
              <a:rPr lang="de-DE" sz="2000" kern="0" dirty="0">
                <a:solidFill>
                  <a:sysClr val="windowText" lastClr="000000"/>
                </a:solidFill>
              </a:rPr>
              <a:t>Wortfamilien, verwandte Wörter (Ableiten)</a:t>
            </a:r>
          </a:p>
          <a:p>
            <a:pPr marL="342900" lvl="1" indent="-342900" algn="l">
              <a:buFont typeface="Wingdings" panose="05000000000000000000" pitchFamily="2" charset="2"/>
              <a:buChar char="ü"/>
            </a:pPr>
            <a:r>
              <a:rPr lang="de-DE" sz="2000" kern="0" dirty="0">
                <a:solidFill>
                  <a:sysClr val="windowText" lastClr="000000"/>
                </a:solidFill>
              </a:rPr>
              <a:t>die Unterscheidung von Adjektiven, Verben, Nomen (Verlängern von Nomen läuft anders ab als das von Adjektiven)</a:t>
            </a:r>
          </a:p>
          <a:p>
            <a:pPr marL="342900" lvl="1" indent="-342900" algn="l">
              <a:buFont typeface="Wingdings" panose="05000000000000000000" pitchFamily="2" charset="2"/>
              <a:buChar char="ü"/>
            </a:pPr>
            <a:r>
              <a:rPr lang="de-DE" sz="2000" kern="0" dirty="0">
                <a:solidFill>
                  <a:sysClr val="windowText" lastClr="000000"/>
                </a:solidFill>
              </a:rPr>
              <a:t>Prä- und Suffixe zur Bildung von Adjektiven (Verlängern, Zerlegen)</a:t>
            </a:r>
          </a:p>
          <a:p>
            <a:pPr marL="342900" lvl="1" indent="-342900" algn="l">
              <a:buFont typeface="Wingdings" panose="05000000000000000000" pitchFamily="2" charset="2"/>
              <a:buChar char="ü"/>
            </a:pPr>
            <a:r>
              <a:rPr lang="de-DE" sz="2000" kern="0" dirty="0">
                <a:solidFill>
                  <a:sysClr val="windowText" lastClr="000000"/>
                </a:solidFill>
              </a:rPr>
              <a:t>Komposita als Wortbildungsform</a:t>
            </a:r>
          </a:p>
        </p:txBody>
      </p:sp>
      <p:sp>
        <p:nvSpPr>
          <p:cNvPr id="5" name="Titel 3">
            <a:extLst>
              <a:ext uri="{FF2B5EF4-FFF2-40B4-BE49-F238E27FC236}">
                <a16:creationId xmlns:a16="http://schemas.microsoft.com/office/drawing/2014/main" id="{77249D1B-E13C-4A49-B49D-AD123E6089AC}"/>
              </a:ext>
            </a:extLst>
          </p:cNvPr>
          <p:cNvSpPr txBox="1">
            <a:spLocks/>
          </p:cNvSpPr>
          <p:nvPr/>
        </p:nvSpPr>
        <p:spPr>
          <a:xfrm>
            <a:off x="630384" y="916992"/>
            <a:ext cx="8229240" cy="936216"/>
          </a:xfrm>
          <a:prstGeom prst="rect">
            <a:avLst/>
          </a:prstGeom>
        </p:spPr>
        <p:txBody>
          <a:bodyPr lIns="0" tIns="0" rIns="0" bIns="0" anchor="ctr"/>
          <a:lstStyle/>
          <a:p>
            <a:r>
              <a:rPr lang="de-DE" sz="2400" b="1" kern="0" dirty="0">
                <a:solidFill>
                  <a:sysClr val="windowText" lastClr="000000"/>
                </a:solidFill>
              </a:rPr>
              <a:t>Selbstwirksamkeitserfahrung und Wissenserwerb</a:t>
            </a:r>
            <a:r>
              <a:rPr lang="de-DE" sz="2400" dirty="0"/>
              <a:t>	</a:t>
            </a:r>
            <a:endParaRPr lang="de-DE" sz="2400" kern="0" dirty="0">
              <a:solidFill>
                <a:sysClr val="windowText" lastClr="000000"/>
              </a:solidFill>
            </a:endParaRPr>
          </a:p>
        </p:txBody>
      </p:sp>
    </p:spTree>
    <p:extLst>
      <p:ext uri="{BB962C8B-B14F-4D97-AF65-F5344CB8AC3E}">
        <p14:creationId xmlns:p14="http://schemas.microsoft.com/office/powerpoint/2010/main" val="1764787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457200" y="1556792"/>
            <a:ext cx="8229240" cy="4343232"/>
          </a:xfrm>
          <a:prstGeom prst="rect">
            <a:avLst/>
          </a:prstGeom>
        </p:spPr>
        <p:txBody>
          <a:bodyPr/>
          <a:lstStyle/>
          <a:p>
            <a:pPr marL="285750" indent="-285750">
              <a:lnSpc>
                <a:spcPct val="150000"/>
              </a:lnSpc>
              <a:spcBef>
                <a:spcPts val="300"/>
              </a:spcBef>
              <a:spcAft>
                <a:spcPts val="300"/>
              </a:spcAft>
              <a:buFont typeface="Wingdings" panose="05000000000000000000" pitchFamily="2" charset="2"/>
              <a:buChar char="ü"/>
            </a:pPr>
            <a:r>
              <a:rPr lang="de-DE" sz="2000" kern="0" dirty="0">
                <a:solidFill>
                  <a:sysClr val="windowText" lastClr="000000"/>
                </a:solidFill>
              </a:rPr>
              <a:t>Einführung in das ReLv-Konzept</a:t>
            </a:r>
          </a:p>
          <a:p>
            <a:pPr marL="285750" indent="-285750">
              <a:lnSpc>
                <a:spcPct val="150000"/>
              </a:lnSpc>
              <a:spcBef>
                <a:spcPts val="300"/>
              </a:spcBef>
              <a:spcAft>
                <a:spcPts val="300"/>
              </a:spcAft>
              <a:buFont typeface="Wingdings" panose="05000000000000000000" pitchFamily="2" charset="2"/>
              <a:buChar char="ü"/>
            </a:pPr>
            <a:r>
              <a:rPr lang="de-DE" sz="2000" kern="0" dirty="0">
                <a:solidFill>
                  <a:sysClr val="windowText" lastClr="000000"/>
                </a:solidFill>
              </a:rPr>
              <a:t>Zielsetzungen des ReLv-Konzepts</a:t>
            </a:r>
          </a:p>
          <a:p>
            <a:pPr marL="285750" indent="-285750">
              <a:lnSpc>
                <a:spcPct val="150000"/>
              </a:lnSpc>
              <a:spcBef>
                <a:spcPts val="300"/>
              </a:spcBef>
              <a:spcAft>
                <a:spcPts val="300"/>
              </a:spcAft>
              <a:buFont typeface="Wingdings" panose="05000000000000000000" pitchFamily="2" charset="2"/>
              <a:buChar char="ü"/>
            </a:pPr>
            <a:r>
              <a:rPr lang="de-DE" sz="2000" kern="0" dirty="0">
                <a:solidFill>
                  <a:sysClr val="windowText" lastClr="000000"/>
                </a:solidFill>
              </a:rPr>
              <a:t>Anwendungsbereiche der Rechtschreibstrategien</a:t>
            </a:r>
          </a:p>
          <a:p>
            <a:pPr marL="285750" indent="-285750">
              <a:lnSpc>
                <a:spcPct val="150000"/>
              </a:lnSpc>
              <a:spcBef>
                <a:spcPts val="300"/>
              </a:spcBef>
              <a:spcAft>
                <a:spcPts val="300"/>
              </a:spcAft>
              <a:buFont typeface="Wingdings" panose="05000000000000000000" pitchFamily="2" charset="2"/>
              <a:buChar char="ü"/>
            </a:pPr>
            <a:r>
              <a:rPr lang="de-DE" sz="2000" kern="0" dirty="0">
                <a:solidFill>
                  <a:sysClr val="windowText" lastClr="000000"/>
                </a:solidFill>
              </a:rPr>
              <a:t>Umsetzung im Unterricht</a:t>
            </a:r>
          </a:p>
          <a:p>
            <a:pPr marL="285750" indent="-285750">
              <a:lnSpc>
                <a:spcPct val="150000"/>
              </a:lnSpc>
              <a:spcBef>
                <a:spcPts val="300"/>
              </a:spcBef>
              <a:spcAft>
                <a:spcPts val="300"/>
              </a:spcAft>
              <a:buFont typeface="Wingdings" panose="05000000000000000000" pitchFamily="2" charset="2"/>
              <a:buChar char="ü"/>
            </a:pPr>
            <a:r>
              <a:rPr lang="de-DE" sz="2000" kern="0" dirty="0">
                <a:solidFill>
                  <a:sysClr val="windowText" lastClr="000000"/>
                </a:solidFill>
              </a:rPr>
              <a:t>Bedeutung des Wortmaterials beim Strategieerwerb </a:t>
            </a:r>
          </a:p>
          <a:p>
            <a:pPr marL="285750" indent="-285750">
              <a:lnSpc>
                <a:spcPct val="150000"/>
              </a:lnSpc>
              <a:spcBef>
                <a:spcPts val="300"/>
              </a:spcBef>
              <a:spcAft>
                <a:spcPts val="300"/>
              </a:spcAft>
              <a:buFont typeface="Wingdings" panose="05000000000000000000" pitchFamily="2" charset="2"/>
              <a:buChar char="ü"/>
            </a:pPr>
            <a:r>
              <a:rPr lang="de-DE" sz="2000" kern="0" dirty="0">
                <a:solidFill>
                  <a:sysClr val="windowText" lastClr="000000"/>
                </a:solidFill>
              </a:rPr>
              <a:t>Reflexion von Sprache mit Hilfe der Strategien</a:t>
            </a:r>
          </a:p>
          <a:p>
            <a:pPr marL="285750" indent="-285750">
              <a:lnSpc>
                <a:spcPct val="150000"/>
              </a:lnSpc>
              <a:spcBef>
                <a:spcPts val="300"/>
              </a:spcBef>
              <a:spcAft>
                <a:spcPts val="300"/>
              </a:spcAft>
              <a:buFont typeface="Wingdings" panose="05000000000000000000" pitchFamily="2" charset="2"/>
              <a:buChar char="ü"/>
            </a:pPr>
            <a:r>
              <a:rPr lang="de-DE" sz="2000" kern="0" dirty="0">
                <a:solidFill>
                  <a:sysClr val="windowText" lastClr="000000"/>
                </a:solidFill>
              </a:rPr>
              <a:t>Kooperative Ausrichtung des ReLv-Konzepts</a:t>
            </a:r>
          </a:p>
          <a:p>
            <a:pPr marL="285750" indent="-285750">
              <a:lnSpc>
                <a:spcPct val="150000"/>
              </a:lnSpc>
              <a:spcBef>
                <a:spcPts val="300"/>
              </a:spcBef>
              <a:spcAft>
                <a:spcPts val="300"/>
              </a:spcAft>
              <a:buFont typeface="Wingdings" panose="05000000000000000000" pitchFamily="2" charset="2"/>
              <a:buChar char="ü"/>
            </a:pPr>
            <a:r>
              <a:rPr lang="de-DE" sz="2000" kern="0" dirty="0">
                <a:solidFill>
                  <a:sysClr val="windowText" lastClr="000000"/>
                </a:solidFill>
              </a:rPr>
              <a:t>Selbstwirksamkeitserfahrung und Wissenserwerb</a:t>
            </a:r>
          </a:p>
          <a:p>
            <a:pPr marL="285750" indent="-285750">
              <a:buFont typeface="Wingdings" panose="05000000000000000000" pitchFamily="2" charset="2"/>
              <a:buChar char="ü"/>
            </a:pPr>
            <a:endParaRPr lang="de-DE" kern="0" dirty="0">
              <a:solidFill>
                <a:sysClr val="windowText" lastClr="000000"/>
              </a:solidFill>
            </a:endParaRPr>
          </a:p>
        </p:txBody>
      </p:sp>
      <p:sp>
        <p:nvSpPr>
          <p:cNvPr id="6" name="Titel 3"/>
          <p:cNvSpPr txBox="1">
            <a:spLocks/>
          </p:cNvSpPr>
          <p:nvPr/>
        </p:nvSpPr>
        <p:spPr>
          <a:xfrm>
            <a:off x="477984" y="764592"/>
            <a:ext cx="8229240" cy="936216"/>
          </a:xfrm>
          <a:prstGeom prst="rect">
            <a:avLst/>
          </a:prstGeom>
        </p:spPr>
        <p:txBody>
          <a:bodyPr lIns="0" tIns="0" rIns="0" bIns="0" anchor="ctr"/>
          <a:lstStyle/>
          <a:p>
            <a:r>
              <a:rPr lang="de-DE" sz="2400" b="1" dirty="0"/>
              <a:t>Inhalte der Fortbildung </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3666052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tertitel 5"/>
          <p:cNvSpPr>
            <a:spLocks noGrp="1"/>
          </p:cNvSpPr>
          <p:nvPr>
            <p:ph type="subTitle"/>
          </p:nvPr>
        </p:nvSpPr>
        <p:spPr>
          <a:xfrm>
            <a:off x="467544" y="1385100"/>
            <a:ext cx="8229240" cy="4176576"/>
          </a:xfrm>
        </p:spPr>
        <p:txBody>
          <a:bodyPr/>
          <a:lstStyle/>
          <a:p>
            <a:pPr algn="ctr"/>
            <a:r>
              <a:rPr lang="de-DE" sz="2400" dirty="0"/>
              <a:t>In ReLv geht es um Strategien, nicht um Regeln:</a:t>
            </a:r>
          </a:p>
          <a:p>
            <a:pPr marL="0" indent="0" algn="ctr">
              <a:buNone/>
            </a:pPr>
            <a:endParaRPr lang="de-DE" sz="2400" dirty="0"/>
          </a:p>
          <a:p>
            <a:pPr marL="0" indent="0" algn="ctr">
              <a:buNone/>
            </a:pPr>
            <a:r>
              <a:rPr lang="de-DE" sz="2400" dirty="0"/>
              <a:t>Notieren Sie bitte, was Sie mit den Begriffen </a:t>
            </a:r>
          </a:p>
          <a:p>
            <a:pPr marL="0" indent="0" algn="ctr">
              <a:buNone/>
            </a:pPr>
            <a:r>
              <a:rPr lang="de-DE" sz="2400" dirty="0"/>
              <a:t>„</a:t>
            </a:r>
            <a:r>
              <a:rPr lang="de-DE" sz="2400" b="1" dirty="0"/>
              <a:t>Regeln</a:t>
            </a:r>
            <a:r>
              <a:rPr lang="de-DE" sz="2400" dirty="0"/>
              <a:t>“ und „</a:t>
            </a:r>
            <a:r>
              <a:rPr lang="de-DE" sz="2400" b="1" dirty="0"/>
              <a:t>Strategien</a:t>
            </a:r>
            <a:r>
              <a:rPr lang="de-DE" sz="2400" dirty="0"/>
              <a:t>“ verbinden.</a:t>
            </a:r>
          </a:p>
        </p:txBody>
      </p:sp>
      <p:sp>
        <p:nvSpPr>
          <p:cNvPr id="5" name="Titel 3">
            <a:extLst>
              <a:ext uri="{FF2B5EF4-FFF2-40B4-BE49-F238E27FC236}">
                <a16:creationId xmlns:a16="http://schemas.microsoft.com/office/drawing/2014/main" id="{FFCC033C-160D-4D64-99AC-8A1036C9D5F2}"/>
              </a:ext>
            </a:extLst>
          </p:cNvPr>
          <p:cNvSpPr txBox="1">
            <a:spLocks/>
          </p:cNvSpPr>
          <p:nvPr/>
        </p:nvSpPr>
        <p:spPr>
          <a:xfrm>
            <a:off x="630384" y="916992"/>
            <a:ext cx="8229240" cy="936216"/>
          </a:xfrm>
          <a:prstGeom prst="rect">
            <a:avLst/>
          </a:prstGeom>
        </p:spPr>
        <p:txBody>
          <a:bodyPr lIns="0" tIns="0" rIns="0" bIns="0" anchor="ctr"/>
          <a:lstStyle/>
          <a:p>
            <a:r>
              <a:rPr lang="de-DE" sz="2400" b="1" kern="0" dirty="0">
                <a:solidFill>
                  <a:sysClr val="windowText" lastClr="000000"/>
                </a:solidFill>
              </a:rPr>
              <a:t>Einführung in das </a:t>
            </a:r>
            <a:r>
              <a:rPr lang="de-DE" sz="2400" b="1" kern="0" dirty="0" err="1">
                <a:solidFill>
                  <a:sysClr val="windowText" lastClr="000000"/>
                </a:solidFill>
              </a:rPr>
              <a:t>ReLv</a:t>
            </a:r>
            <a:r>
              <a:rPr lang="de-DE" sz="2400" b="1" kern="0" dirty="0">
                <a:solidFill>
                  <a:sysClr val="windowText" lastClr="000000"/>
                </a:solidFill>
              </a:rPr>
              <a:t>-Konzept</a:t>
            </a:r>
            <a:r>
              <a:rPr lang="de-DE" sz="2400" dirty="0"/>
              <a:t>	</a:t>
            </a:r>
            <a:endParaRPr lang="de-DE" sz="2400" kern="0" dirty="0">
              <a:solidFill>
                <a:sysClr val="windowText" lastClr="000000"/>
              </a:solidFill>
            </a:endParaRPr>
          </a:p>
        </p:txBody>
      </p:sp>
    </p:spTree>
    <p:extLst>
      <p:ext uri="{BB962C8B-B14F-4D97-AF65-F5344CB8AC3E}">
        <p14:creationId xmlns:p14="http://schemas.microsoft.com/office/powerpoint/2010/main" val="3902201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6"/>
          <p:cNvSpPr txBox="1">
            <a:spLocks/>
          </p:cNvSpPr>
          <p:nvPr/>
        </p:nvSpPr>
        <p:spPr>
          <a:xfrm>
            <a:off x="539552" y="2132856"/>
            <a:ext cx="8229240" cy="2736304"/>
          </a:xfrm>
          <a:prstGeom prst="rect">
            <a:avLst/>
          </a:prstGeom>
        </p:spPr>
        <p:txBody>
          <a:bodyPr lIns="0" tIns="0" rIns="0" bIns="0" anchor="ctr"/>
          <a:lstStyle/>
          <a:p>
            <a:pPr algn="ctr"/>
            <a:r>
              <a:rPr lang="de-DE" sz="2000" dirty="0"/>
              <a:t>In ReLv geht es um Strategien, nicht um Regeln:</a:t>
            </a:r>
            <a:endParaRPr lang="de-DE" sz="2000" kern="0" dirty="0">
              <a:solidFill>
                <a:sysClr val="windowText" lastClr="000000"/>
              </a:solidFill>
            </a:endParaRPr>
          </a:p>
          <a:p>
            <a:endParaRPr lang="de-DE" sz="2000" kern="0" dirty="0">
              <a:solidFill>
                <a:sysClr val="windowText" lastClr="000000"/>
              </a:solidFill>
            </a:endParaRPr>
          </a:p>
          <a:p>
            <a:r>
              <a:rPr lang="de-DE" sz="2000" kern="0" dirty="0">
                <a:solidFill>
                  <a:sysClr val="windowText" lastClr="000000"/>
                </a:solidFill>
              </a:rPr>
              <a:t>Tauschen Sie sich zu zweit aus:</a:t>
            </a:r>
          </a:p>
          <a:p>
            <a:pPr marL="342900" lvl="1" indent="-342900">
              <a:buFont typeface="Wingdings" panose="05000000000000000000" pitchFamily="2" charset="2"/>
              <a:buChar char="ü"/>
            </a:pPr>
            <a:r>
              <a:rPr lang="de-DE" sz="2000" kern="0" dirty="0">
                <a:solidFill>
                  <a:sysClr val="windowText" lastClr="000000"/>
                </a:solidFill>
              </a:rPr>
              <a:t>Welches Wissen brauchen Schülerinnen und Schüler, um richtig schreiben zu lernen? </a:t>
            </a:r>
          </a:p>
          <a:p>
            <a:pPr marL="342900" lvl="1" indent="-342900">
              <a:buFont typeface="Wingdings" panose="05000000000000000000" pitchFamily="2" charset="2"/>
              <a:buChar char="ü"/>
            </a:pPr>
            <a:r>
              <a:rPr lang="de-DE" sz="2000" kern="0" dirty="0">
                <a:solidFill>
                  <a:sysClr val="windowText" lastClr="000000"/>
                </a:solidFill>
              </a:rPr>
              <a:t>Welche Rolle können Strategien dabei spielen?</a:t>
            </a:r>
          </a:p>
          <a:p>
            <a:pPr marL="342900" lvl="1" indent="-342900" algn="l">
              <a:buFont typeface="Wingdings" panose="05000000000000000000" pitchFamily="2" charset="2"/>
              <a:buChar char="ü"/>
            </a:pPr>
            <a:r>
              <a:rPr lang="de-DE" sz="2000" kern="0" dirty="0">
                <a:solidFill>
                  <a:sysClr val="windowText" lastClr="000000"/>
                </a:solidFill>
              </a:rPr>
              <a:t>Was kann es bedeuten, Strategien und Regeln im Unterricht zu verbinden?</a:t>
            </a:r>
          </a:p>
          <a:p>
            <a:endParaRPr lang="de-DE" kern="0" dirty="0">
              <a:solidFill>
                <a:sysClr val="windowText" lastClr="000000"/>
              </a:solidFill>
            </a:endParaRPr>
          </a:p>
        </p:txBody>
      </p:sp>
      <p:sp>
        <p:nvSpPr>
          <p:cNvPr id="4" name="Titel 3"/>
          <p:cNvSpPr txBox="1">
            <a:spLocks/>
          </p:cNvSpPr>
          <p:nvPr/>
        </p:nvSpPr>
        <p:spPr>
          <a:xfrm>
            <a:off x="477984" y="764592"/>
            <a:ext cx="8229240" cy="936216"/>
          </a:xfrm>
          <a:prstGeom prst="rect">
            <a:avLst/>
          </a:prstGeom>
        </p:spPr>
        <p:txBody>
          <a:bodyPr lIns="0" tIns="0" rIns="0" bIns="0" anchor="ctr"/>
          <a:lstStyle/>
          <a:p>
            <a:r>
              <a:rPr lang="de-DE" sz="2400" kern="0" dirty="0">
                <a:solidFill>
                  <a:sysClr val="windowText" lastClr="000000"/>
                </a:solidFill>
              </a:rPr>
              <a:t> </a:t>
            </a:r>
          </a:p>
        </p:txBody>
      </p:sp>
      <p:sp>
        <p:nvSpPr>
          <p:cNvPr id="5" name="Titel 3">
            <a:extLst>
              <a:ext uri="{FF2B5EF4-FFF2-40B4-BE49-F238E27FC236}">
                <a16:creationId xmlns:a16="http://schemas.microsoft.com/office/drawing/2014/main" id="{FFCC033C-160D-4D64-99AC-8A1036C9D5F2}"/>
              </a:ext>
            </a:extLst>
          </p:cNvPr>
          <p:cNvSpPr txBox="1">
            <a:spLocks/>
          </p:cNvSpPr>
          <p:nvPr/>
        </p:nvSpPr>
        <p:spPr>
          <a:xfrm>
            <a:off x="630384" y="916992"/>
            <a:ext cx="8229240" cy="936216"/>
          </a:xfrm>
          <a:prstGeom prst="rect">
            <a:avLst/>
          </a:prstGeom>
        </p:spPr>
        <p:txBody>
          <a:bodyPr lIns="0" tIns="0" rIns="0" bIns="0" anchor="ctr"/>
          <a:lstStyle/>
          <a:p>
            <a:r>
              <a:rPr lang="de-DE" sz="2400" b="1" kern="0" dirty="0">
                <a:solidFill>
                  <a:sysClr val="windowText" lastClr="000000"/>
                </a:solidFill>
              </a:rPr>
              <a:t>Einführung in das </a:t>
            </a:r>
            <a:r>
              <a:rPr lang="de-DE" sz="2400" b="1" kern="0" dirty="0" err="1">
                <a:solidFill>
                  <a:sysClr val="windowText" lastClr="000000"/>
                </a:solidFill>
              </a:rPr>
              <a:t>ReLv</a:t>
            </a:r>
            <a:r>
              <a:rPr lang="de-DE" sz="2400" b="1" kern="0" dirty="0">
                <a:solidFill>
                  <a:sysClr val="windowText" lastClr="000000"/>
                </a:solidFill>
              </a:rPr>
              <a:t>-Konzept</a:t>
            </a:r>
            <a:r>
              <a:rPr lang="de-DE" sz="2400" dirty="0"/>
              <a:t>	</a:t>
            </a:r>
            <a:endParaRPr lang="de-DE" sz="2400" kern="0" dirty="0">
              <a:solidFill>
                <a:sysClr val="windowText" lastClr="000000"/>
              </a:solidFill>
            </a:endParaRPr>
          </a:p>
        </p:txBody>
      </p:sp>
    </p:spTree>
    <p:extLst>
      <p:ext uri="{BB962C8B-B14F-4D97-AF65-F5344CB8AC3E}">
        <p14:creationId xmlns:p14="http://schemas.microsoft.com/office/powerpoint/2010/main" val="652517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p:nvPr>
        </p:nvSpPr>
        <p:spPr>
          <a:xfrm>
            <a:off x="611560" y="1700808"/>
            <a:ext cx="8074880" cy="4425312"/>
          </a:xfrm>
        </p:spPr>
        <p:txBody>
          <a:bodyPr/>
          <a:lstStyle/>
          <a:p>
            <a:pPr marL="0" indent="0">
              <a:buNone/>
            </a:pPr>
            <a:r>
              <a:rPr lang="de-DE" sz="2000" dirty="0"/>
              <a:t>Akronym </a:t>
            </a:r>
            <a:r>
              <a:rPr lang="de-DE" sz="2000" i="1" dirty="0"/>
              <a:t>ReLv = Rechtschreiben erforschen – Lesen verstehen</a:t>
            </a:r>
            <a:br>
              <a:rPr lang="de-DE" sz="2000" i="1" dirty="0"/>
            </a:br>
            <a:endParaRPr lang="de-DE" sz="2000" i="1" dirty="0"/>
          </a:p>
          <a:p>
            <a:pPr marL="285750" indent="-285750">
              <a:buFont typeface="Arial" panose="020B0604020202020204" pitchFamily="34" charset="0"/>
              <a:buChar char="•"/>
            </a:pPr>
            <a:r>
              <a:rPr lang="de-CH" sz="2000" dirty="0" err="1"/>
              <a:t>ReLv</a:t>
            </a:r>
            <a:r>
              <a:rPr lang="de-CH" sz="2000" dirty="0"/>
              <a:t> ist ein </a:t>
            </a:r>
            <a:r>
              <a:rPr lang="de-CH" sz="2000" b="1" dirty="0"/>
              <a:t>strategieorientierter </a:t>
            </a:r>
            <a:r>
              <a:rPr lang="de-CH" sz="2000" dirty="0"/>
              <a:t>Rechtschreibansatz.</a:t>
            </a:r>
          </a:p>
          <a:p>
            <a:pPr marL="285750" indent="-285750">
              <a:buFont typeface="Arial" panose="020B0604020202020204" pitchFamily="34" charset="0"/>
              <a:buChar char="•"/>
            </a:pPr>
            <a:r>
              <a:rPr lang="de-CH" sz="2000" dirty="0" err="1"/>
              <a:t>ReLv</a:t>
            </a:r>
            <a:r>
              <a:rPr lang="de-CH" sz="2000" dirty="0"/>
              <a:t> nimmt die </a:t>
            </a:r>
            <a:r>
              <a:rPr lang="de-CH" sz="2000" b="1" dirty="0"/>
              <a:t>Prinzipien der deutschen Sprache</a:t>
            </a:r>
            <a:r>
              <a:rPr lang="de-CH" sz="2000" dirty="0"/>
              <a:t> in den Blick und erforscht sie mit Hilfe von Strategien. </a:t>
            </a:r>
            <a:endParaRPr lang="de-DE" sz="2000" b="1" dirty="0"/>
          </a:p>
          <a:p>
            <a:pPr marL="285750" indent="-285750">
              <a:buFont typeface="Arial" panose="020B0604020202020204" pitchFamily="34" charset="0"/>
              <a:buChar char="•"/>
            </a:pPr>
            <a:r>
              <a:rPr lang="de-CH" sz="2000" dirty="0"/>
              <a:t>Das Konzept orientiert sich an den </a:t>
            </a:r>
            <a:r>
              <a:rPr lang="de-CH" sz="2000" b="1" dirty="0"/>
              <a:t>Strategien der Freiburger Rechtschreibschule </a:t>
            </a:r>
            <a:r>
              <a:rPr lang="de-CH" sz="2000" dirty="0"/>
              <a:t>(Michel, 2002).</a:t>
            </a:r>
          </a:p>
          <a:p>
            <a:pPr marL="285750" indent="-285750">
              <a:buFont typeface="Arial" panose="020B0604020202020204" pitchFamily="34" charset="0"/>
              <a:buChar char="•"/>
            </a:pPr>
            <a:r>
              <a:rPr lang="de-CH" sz="2000" dirty="0"/>
              <a:t>Grundlage des Konzepts sind der Bau der </a:t>
            </a:r>
            <a:r>
              <a:rPr lang="de-CH" sz="2000" b="1" dirty="0"/>
              <a:t>Silben </a:t>
            </a:r>
            <a:r>
              <a:rPr lang="de-CH" sz="2000" dirty="0"/>
              <a:t>und die </a:t>
            </a:r>
            <a:r>
              <a:rPr lang="de-CH" sz="2000" b="1" dirty="0"/>
              <a:t>Konstruktionsprinzipien der Wortbildung.</a:t>
            </a:r>
            <a:endParaRPr lang="de-CH" sz="2000" dirty="0"/>
          </a:p>
          <a:p>
            <a:pPr marL="285750" indent="-285750">
              <a:buFont typeface="Arial" panose="020B0604020202020204" pitchFamily="34" charset="0"/>
              <a:buChar char="•"/>
            </a:pPr>
            <a:r>
              <a:rPr lang="de-CH" sz="2000" dirty="0"/>
              <a:t>Die Strategien werden genutzt, um die </a:t>
            </a:r>
            <a:r>
              <a:rPr lang="de-CH" sz="2000" b="1" dirty="0"/>
              <a:t>Regularien der Sprache </a:t>
            </a:r>
            <a:r>
              <a:rPr lang="de-CH" sz="2000" dirty="0"/>
              <a:t>und der Wortkonstruktion zu erforschen.</a:t>
            </a:r>
            <a:endParaRPr lang="de-DE" sz="2000" b="1" dirty="0"/>
          </a:p>
          <a:p>
            <a:endParaRPr lang="de-DE" sz="2000" dirty="0"/>
          </a:p>
        </p:txBody>
      </p:sp>
      <p:sp>
        <p:nvSpPr>
          <p:cNvPr id="6" name="Titel 3">
            <a:extLst>
              <a:ext uri="{FF2B5EF4-FFF2-40B4-BE49-F238E27FC236}">
                <a16:creationId xmlns:a16="http://schemas.microsoft.com/office/drawing/2014/main" id="{83CDD4EC-E5FA-4591-AE94-1D1C239401D4}"/>
              </a:ext>
            </a:extLst>
          </p:cNvPr>
          <p:cNvSpPr txBox="1">
            <a:spLocks/>
          </p:cNvSpPr>
          <p:nvPr/>
        </p:nvSpPr>
        <p:spPr>
          <a:xfrm>
            <a:off x="630384" y="916992"/>
            <a:ext cx="8229240" cy="936216"/>
          </a:xfrm>
          <a:prstGeom prst="rect">
            <a:avLst/>
          </a:prstGeom>
        </p:spPr>
        <p:txBody>
          <a:bodyPr lIns="0" tIns="0" rIns="0" bIns="0" anchor="ctr"/>
          <a:lstStyle/>
          <a:p>
            <a:r>
              <a:rPr lang="de-DE" sz="2400" b="1" kern="0" dirty="0">
                <a:solidFill>
                  <a:sysClr val="windowText" lastClr="000000"/>
                </a:solidFill>
              </a:rPr>
              <a:t>Einführung in das </a:t>
            </a:r>
            <a:r>
              <a:rPr lang="de-DE" sz="2400" b="1" kern="0" dirty="0" err="1">
                <a:solidFill>
                  <a:sysClr val="windowText" lastClr="000000"/>
                </a:solidFill>
              </a:rPr>
              <a:t>ReLv</a:t>
            </a:r>
            <a:r>
              <a:rPr lang="de-DE" sz="2400" b="1" kern="0" dirty="0">
                <a:solidFill>
                  <a:sysClr val="windowText" lastClr="000000"/>
                </a:solidFill>
              </a:rPr>
              <a:t>-Konzept</a:t>
            </a:r>
            <a:r>
              <a:rPr lang="de-DE" sz="2400" dirty="0"/>
              <a:t>	</a:t>
            </a:r>
            <a:endParaRPr lang="de-DE" sz="2400" kern="0" dirty="0">
              <a:solidFill>
                <a:sysClr val="windowText" lastClr="000000"/>
              </a:solidFill>
            </a:endParaRPr>
          </a:p>
        </p:txBody>
      </p:sp>
    </p:spTree>
    <p:extLst>
      <p:ext uri="{BB962C8B-B14F-4D97-AF65-F5344CB8AC3E}">
        <p14:creationId xmlns:p14="http://schemas.microsoft.com/office/powerpoint/2010/main" val="1469035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8"/>
          <p:cNvSpPr txBox="1">
            <a:spLocks/>
          </p:cNvSpPr>
          <p:nvPr/>
        </p:nvSpPr>
        <p:spPr>
          <a:xfrm>
            <a:off x="457200" y="1700808"/>
            <a:ext cx="8229240" cy="2367136"/>
          </a:xfrm>
          <a:prstGeom prst="rect">
            <a:avLst/>
          </a:prstGeom>
        </p:spPr>
        <p:txBody>
          <a:bodyPr lIns="0" tIns="0" rIns="0" bIns="0" anchor="ctr"/>
          <a:lstStyle/>
          <a:p>
            <a:pPr marL="342900" lvl="8" indent="-342900">
              <a:buFont typeface="Arial" panose="020B0604020202020204" pitchFamily="34" charset="0"/>
              <a:buChar char="•"/>
            </a:pPr>
            <a:endParaRPr lang="de-DE" sz="2000" kern="0" dirty="0">
              <a:solidFill>
                <a:sysClr val="windowText" lastClr="000000"/>
              </a:solidFill>
            </a:endParaRPr>
          </a:p>
          <a:p>
            <a:pPr marL="342900" lvl="8" indent="-342900">
              <a:buFont typeface="Arial" panose="020B0604020202020204" pitchFamily="34" charset="0"/>
              <a:buChar char="•"/>
            </a:pPr>
            <a:endParaRPr lang="de-DE" sz="2000" kern="0" dirty="0">
              <a:solidFill>
                <a:sysClr val="windowText" lastClr="000000"/>
              </a:solidFill>
            </a:endParaRPr>
          </a:p>
          <a:p>
            <a:pPr marL="342900" lvl="8" indent="-342900">
              <a:buFont typeface="Arial" panose="020B0604020202020204" pitchFamily="34" charset="0"/>
              <a:buChar char="•"/>
            </a:pPr>
            <a:endParaRPr lang="de-DE" sz="2000" kern="0" dirty="0">
              <a:solidFill>
                <a:sysClr val="windowText" lastClr="000000"/>
              </a:solidFill>
            </a:endParaRPr>
          </a:p>
          <a:p>
            <a:pPr marL="342900" lvl="8" indent="-342900">
              <a:buFont typeface="Arial" panose="020B0604020202020204" pitchFamily="34" charset="0"/>
              <a:buChar char="•"/>
            </a:pPr>
            <a:r>
              <a:rPr lang="de-DE" sz="2000" kern="0" dirty="0">
                <a:solidFill>
                  <a:sysClr val="windowText" lastClr="000000"/>
                </a:solidFill>
              </a:rPr>
              <a:t>Die Schülerinnen und Schüler können Rechtschreibstrategien einsetzen und Wörter spielerisch mit Hilfe von Strategien untersuchen. </a:t>
            </a:r>
            <a:r>
              <a:rPr lang="de-DE" sz="1400" dirty="0">
                <a:cs typeface="Calibri" panose="020F0502020204030204" pitchFamily="34" charset="0"/>
              </a:rPr>
              <a:t>(KLP Sek I Gymnasium NRW Deutsch, 2019, S. 18)</a:t>
            </a:r>
            <a:endParaRPr lang="de-DE" sz="2000" kern="0" dirty="0">
              <a:solidFill>
                <a:sysClr val="windowText" lastClr="000000"/>
              </a:solidFill>
            </a:endParaRPr>
          </a:p>
          <a:p>
            <a:pPr marL="342900" lvl="8" indent="-342900">
              <a:buFont typeface="Arial" panose="020B0604020202020204" pitchFamily="34" charset="0"/>
              <a:buChar char="•"/>
            </a:pPr>
            <a:r>
              <a:rPr lang="de-DE" sz="2000" kern="0" dirty="0">
                <a:solidFill>
                  <a:sysClr val="windowText" lastClr="000000"/>
                </a:solidFill>
              </a:rPr>
              <a:t>Die Schülerinnen und Schüler werden angeregt, über Lautung und Rechtschreibung zu kommunizieren. </a:t>
            </a:r>
          </a:p>
          <a:p>
            <a:pPr marL="342900" lvl="8" indent="-342900">
              <a:buFont typeface="Arial" panose="020B0604020202020204" pitchFamily="34" charset="0"/>
              <a:buChar char="•"/>
            </a:pPr>
            <a:r>
              <a:rPr lang="de-DE" sz="2000" kern="0" dirty="0">
                <a:solidFill>
                  <a:sysClr val="windowText" lastClr="000000"/>
                </a:solidFill>
              </a:rPr>
              <a:t>Die Schülerinnen und Schüler können Mittel der Wortuntersuchung selbstständig auswählen und erfahren dadurch viel Selbstwirksamkeit</a:t>
            </a:r>
            <a:r>
              <a:rPr lang="de-DE" sz="2400" kern="0" dirty="0">
                <a:solidFill>
                  <a:sysClr val="windowText" lastClr="000000"/>
                </a:solidFill>
              </a:rPr>
              <a:t>.</a:t>
            </a:r>
          </a:p>
        </p:txBody>
      </p:sp>
      <p:sp>
        <p:nvSpPr>
          <p:cNvPr id="5" name="Titel 3">
            <a:extLst>
              <a:ext uri="{FF2B5EF4-FFF2-40B4-BE49-F238E27FC236}">
                <a16:creationId xmlns:a16="http://schemas.microsoft.com/office/drawing/2014/main" id="{F3EA341E-1049-4F54-92C2-6DBD87AFC6E7}"/>
              </a:ext>
            </a:extLst>
          </p:cNvPr>
          <p:cNvSpPr txBox="1">
            <a:spLocks/>
          </p:cNvSpPr>
          <p:nvPr/>
        </p:nvSpPr>
        <p:spPr>
          <a:xfrm>
            <a:off x="630384" y="916992"/>
            <a:ext cx="8229240" cy="936216"/>
          </a:xfrm>
          <a:prstGeom prst="rect">
            <a:avLst/>
          </a:prstGeom>
        </p:spPr>
        <p:txBody>
          <a:bodyPr lIns="0" tIns="0" rIns="0" bIns="0" anchor="ctr"/>
          <a:lstStyle/>
          <a:p>
            <a:r>
              <a:rPr lang="de-DE" sz="2400" b="1" kern="0" dirty="0">
                <a:solidFill>
                  <a:sysClr val="windowText" lastClr="000000"/>
                </a:solidFill>
              </a:rPr>
              <a:t>Zielsetzungen des </a:t>
            </a:r>
            <a:r>
              <a:rPr lang="de-DE" sz="2400" b="1" kern="0" dirty="0" err="1">
                <a:solidFill>
                  <a:sysClr val="windowText" lastClr="000000"/>
                </a:solidFill>
              </a:rPr>
              <a:t>ReLv</a:t>
            </a:r>
            <a:r>
              <a:rPr lang="de-DE" sz="2400" b="1" kern="0" dirty="0">
                <a:solidFill>
                  <a:sysClr val="windowText" lastClr="000000"/>
                </a:solidFill>
              </a:rPr>
              <a:t>-Konzepts</a:t>
            </a:r>
            <a:r>
              <a:rPr lang="de-DE" sz="2400" dirty="0"/>
              <a:t>	</a:t>
            </a:r>
            <a:endParaRPr lang="de-DE" sz="2400" kern="0" dirty="0">
              <a:solidFill>
                <a:sysClr val="windowText" lastClr="000000"/>
              </a:solidFill>
            </a:endParaRPr>
          </a:p>
        </p:txBody>
      </p:sp>
    </p:spTree>
    <p:extLst>
      <p:ext uri="{BB962C8B-B14F-4D97-AF65-F5344CB8AC3E}">
        <p14:creationId xmlns:p14="http://schemas.microsoft.com/office/powerpoint/2010/main" val="4127973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690341429"/>
              </p:ext>
            </p:extLst>
          </p:nvPr>
        </p:nvGraphicFramePr>
        <p:xfrm>
          <a:off x="395536" y="1916832"/>
          <a:ext cx="8229240" cy="3626086"/>
        </p:xfrm>
        <a:graphic>
          <a:graphicData uri="http://schemas.openxmlformats.org/drawingml/2006/table">
            <a:tbl>
              <a:tblPr firstRow="1" bandRow="1">
                <a:tableStyleId>{5940675A-B579-460E-94D1-54222C63F5DA}</a:tableStyleId>
              </a:tblPr>
              <a:tblGrid>
                <a:gridCol w="1872208">
                  <a:extLst>
                    <a:ext uri="{9D8B030D-6E8A-4147-A177-3AD203B41FA5}">
                      <a16:colId xmlns:a16="http://schemas.microsoft.com/office/drawing/2014/main" val="3464672903"/>
                    </a:ext>
                  </a:extLst>
                </a:gridCol>
                <a:gridCol w="6357032">
                  <a:extLst>
                    <a:ext uri="{9D8B030D-6E8A-4147-A177-3AD203B41FA5}">
                      <a16:colId xmlns:a16="http://schemas.microsoft.com/office/drawing/2014/main" val="1707872214"/>
                    </a:ext>
                  </a:extLst>
                </a:gridCol>
              </a:tblGrid>
              <a:tr h="746521">
                <a:tc>
                  <a:txBody>
                    <a:bodyPr/>
                    <a:lstStyle/>
                    <a:p>
                      <a:r>
                        <a:rPr lang="de-DE" b="1" dirty="0"/>
                        <a:t>SCHWINGEN </a:t>
                      </a:r>
                    </a:p>
                  </a:txBody>
                  <a:tcPr/>
                </a:tc>
                <a:tc>
                  <a:txBody>
                    <a:bodyPr/>
                    <a:lstStyle/>
                    <a:p>
                      <a:pPr marL="285750" lvl="0" indent="-285750">
                        <a:buFont typeface="Arial" panose="020B0604020202020204" pitchFamily="34" charset="0"/>
                        <a:buChar char="•"/>
                      </a:pPr>
                      <a:r>
                        <a:rPr lang="de-DE" sz="1400" dirty="0">
                          <a:solidFill>
                            <a:schemeClr val="tx1"/>
                          </a:solidFill>
                          <a:effectLst/>
                          <a:latin typeface="+mn-lt"/>
                          <a:ea typeface="+mn-ea"/>
                          <a:cs typeface="+mn-cs"/>
                        </a:rPr>
                        <a:t>Durch </a:t>
                      </a:r>
                      <a:r>
                        <a:rPr lang="de-DE" sz="1400" b="1" dirty="0">
                          <a:solidFill>
                            <a:schemeClr val="tx1"/>
                          </a:solidFill>
                          <a:effectLst/>
                          <a:latin typeface="+mn-lt"/>
                          <a:ea typeface="+mn-ea"/>
                          <a:cs typeface="+mn-cs"/>
                        </a:rPr>
                        <a:t>Schwingen</a:t>
                      </a:r>
                      <a:r>
                        <a:rPr lang="de-DE" sz="1400" dirty="0">
                          <a:solidFill>
                            <a:schemeClr val="tx1"/>
                          </a:solidFill>
                          <a:effectLst/>
                          <a:latin typeface="+mn-lt"/>
                          <a:ea typeface="+mn-ea"/>
                          <a:cs typeface="+mn-cs"/>
                        </a:rPr>
                        <a:t> werden lauttreue Buchstaben hörbar gemacht. </a:t>
                      </a:r>
                    </a:p>
                    <a:p>
                      <a:pPr marL="285750" lvl="0" indent="-285750">
                        <a:buFont typeface="Arial" panose="020B0604020202020204" pitchFamily="34" charset="0"/>
                        <a:buChar char="•"/>
                      </a:pPr>
                      <a:r>
                        <a:rPr lang="de-DE" sz="1400" dirty="0">
                          <a:solidFill>
                            <a:schemeClr val="tx1"/>
                          </a:solidFill>
                          <a:effectLst/>
                          <a:latin typeface="+mn-lt"/>
                          <a:ea typeface="+mn-ea"/>
                          <a:cs typeface="+mn-cs"/>
                        </a:rPr>
                        <a:t>Durch </a:t>
                      </a:r>
                      <a:r>
                        <a:rPr lang="de-DE" sz="1400" b="1" dirty="0">
                          <a:solidFill>
                            <a:schemeClr val="tx1"/>
                          </a:solidFill>
                          <a:effectLst/>
                          <a:latin typeface="+mn-lt"/>
                          <a:ea typeface="+mn-ea"/>
                          <a:cs typeface="+mn-cs"/>
                        </a:rPr>
                        <a:t>Schwingen</a:t>
                      </a:r>
                      <a:r>
                        <a:rPr lang="de-DE" sz="1400" dirty="0">
                          <a:solidFill>
                            <a:schemeClr val="tx1"/>
                          </a:solidFill>
                          <a:effectLst/>
                          <a:latin typeface="+mn-lt"/>
                          <a:ea typeface="+mn-ea"/>
                          <a:cs typeface="+mn-cs"/>
                        </a:rPr>
                        <a:t> wird identifiziert, welche Buchstaben nicht </a:t>
                      </a:r>
                      <a:r>
                        <a:rPr lang="de-DE" sz="1400" dirty="0" err="1">
                          <a:solidFill>
                            <a:schemeClr val="tx1"/>
                          </a:solidFill>
                          <a:effectLst/>
                          <a:latin typeface="+mn-lt"/>
                          <a:ea typeface="+mn-ea"/>
                          <a:cs typeface="+mn-cs"/>
                        </a:rPr>
                        <a:t>lauttreu</a:t>
                      </a:r>
                      <a:r>
                        <a:rPr lang="de-DE" sz="1400" dirty="0">
                          <a:solidFill>
                            <a:schemeClr val="tx1"/>
                          </a:solidFill>
                          <a:effectLst/>
                          <a:latin typeface="+mn-lt"/>
                          <a:ea typeface="+mn-ea"/>
                          <a:cs typeface="+mn-cs"/>
                        </a:rPr>
                        <a:t> gesprochen werden.</a:t>
                      </a:r>
                    </a:p>
                    <a:p>
                      <a:pPr marL="285750" indent="-285750">
                        <a:buFont typeface="Arial" panose="020B0604020202020204" pitchFamily="34" charset="0"/>
                        <a:buChar char="•"/>
                      </a:pPr>
                      <a:r>
                        <a:rPr lang="de-DE" sz="1400" b="1" dirty="0">
                          <a:solidFill>
                            <a:schemeClr val="tx1"/>
                          </a:solidFill>
                          <a:effectLst/>
                          <a:latin typeface="+mn-lt"/>
                          <a:ea typeface="+mn-ea"/>
                          <a:cs typeface="+mn-cs"/>
                        </a:rPr>
                        <a:t>Schwingen</a:t>
                      </a:r>
                      <a:r>
                        <a:rPr lang="de-DE" sz="1400" dirty="0">
                          <a:solidFill>
                            <a:schemeClr val="tx1"/>
                          </a:solidFill>
                          <a:effectLst/>
                          <a:latin typeface="+mn-lt"/>
                          <a:ea typeface="+mn-ea"/>
                          <a:cs typeface="+mn-cs"/>
                        </a:rPr>
                        <a:t> ist der Ausgangspunkt für die weiteren Strategien.</a:t>
                      </a:r>
                      <a:endParaRPr lang="de-DE" sz="1400" dirty="0">
                        <a:latin typeface="+mj-lt"/>
                        <a:cs typeface="Times New Roman" panose="02020603050405020304" pitchFamily="18" charset="0"/>
                      </a:endParaRPr>
                    </a:p>
                  </a:txBody>
                  <a:tcPr/>
                </a:tc>
                <a:extLst>
                  <a:ext uri="{0D108BD9-81ED-4DB2-BD59-A6C34878D82A}">
                    <a16:rowId xmlns:a16="http://schemas.microsoft.com/office/drawing/2014/main" val="3469251818"/>
                  </a:ext>
                </a:extLst>
              </a:tr>
              <a:tr h="829468">
                <a:tc>
                  <a:txBody>
                    <a:bodyPr/>
                    <a:lstStyle/>
                    <a:p>
                      <a:r>
                        <a:rPr lang="de-DE" b="1" dirty="0"/>
                        <a:t>VERLÄNGERN</a:t>
                      </a:r>
                    </a:p>
                  </a:txBody>
                  <a:tcPr/>
                </a:tc>
                <a:tc>
                  <a:txBody>
                    <a:bodyPr/>
                    <a:lstStyle/>
                    <a:p>
                      <a:pPr marL="285750" indent="-285750">
                        <a:buFont typeface="Arial" panose="020B0604020202020204" pitchFamily="34" charset="0"/>
                        <a:buChar char="•"/>
                      </a:pPr>
                      <a:r>
                        <a:rPr lang="de-DE" sz="1400" dirty="0">
                          <a:solidFill>
                            <a:schemeClr val="tx1"/>
                          </a:solidFill>
                          <a:effectLst/>
                          <a:latin typeface="+mn-lt"/>
                          <a:ea typeface="+mn-ea"/>
                          <a:cs typeface="+mn-cs"/>
                        </a:rPr>
                        <a:t>Durch </a:t>
                      </a:r>
                      <a:r>
                        <a:rPr lang="de-DE" sz="1400" b="1" dirty="0">
                          <a:solidFill>
                            <a:schemeClr val="tx1"/>
                          </a:solidFill>
                          <a:effectLst/>
                          <a:latin typeface="+mn-lt"/>
                          <a:ea typeface="+mn-ea"/>
                          <a:cs typeface="+mn-cs"/>
                        </a:rPr>
                        <a:t>Verlängern</a:t>
                      </a:r>
                      <a:r>
                        <a:rPr lang="de-DE" sz="1400" dirty="0">
                          <a:solidFill>
                            <a:schemeClr val="tx1"/>
                          </a:solidFill>
                          <a:effectLst/>
                          <a:latin typeface="+mn-lt"/>
                          <a:ea typeface="+mn-ea"/>
                          <a:cs typeface="+mn-cs"/>
                        </a:rPr>
                        <a:t> wird erreicht, dass die nicht </a:t>
                      </a:r>
                      <a:r>
                        <a:rPr lang="de-DE" sz="1400" dirty="0" err="1">
                          <a:solidFill>
                            <a:schemeClr val="tx1"/>
                          </a:solidFill>
                          <a:effectLst/>
                          <a:latin typeface="+mn-lt"/>
                          <a:ea typeface="+mn-ea"/>
                          <a:cs typeface="+mn-cs"/>
                        </a:rPr>
                        <a:t>lauttreu</a:t>
                      </a:r>
                      <a:r>
                        <a:rPr lang="de-DE" sz="1400" dirty="0">
                          <a:solidFill>
                            <a:schemeClr val="tx1"/>
                          </a:solidFill>
                          <a:effectLst/>
                          <a:latin typeface="+mn-lt"/>
                          <a:ea typeface="+mn-ea"/>
                          <a:cs typeface="+mn-cs"/>
                        </a:rPr>
                        <a:t> gesprochenen Buchstaben hörbar gemacht werden.</a:t>
                      </a:r>
                      <a:endParaRPr lang="de-DE" sz="1400" dirty="0">
                        <a:latin typeface="+mj-lt"/>
                        <a:cs typeface="Times New Roman" panose="02020603050405020304" pitchFamily="18" charset="0"/>
                      </a:endParaRPr>
                    </a:p>
                  </a:txBody>
                  <a:tcPr/>
                </a:tc>
                <a:extLst>
                  <a:ext uri="{0D108BD9-81ED-4DB2-BD59-A6C34878D82A}">
                    <a16:rowId xmlns:a16="http://schemas.microsoft.com/office/drawing/2014/main" val="47043096"/>
                  </a:ext>
                </a:extLst>
              </a:tr>
              <a:tr h="560109">
                <a:tc>
                  <a:txBody>
                    <a:bodyPr/>
                    <a:lstStyle/>
                    <a:p>
                      <a:r>
                        <a:rPr lang="de-DE" b="1" dirty="0"/>
                        <a:t>ABLEITEN</a:t>
                      </a:r>
                    </a:p>
                  </a:txBody>
                  <a:tcPr/>
                </a:tc>
                <a:tc>
                  <a:txBody>
                    <a:bodyPr/>
                    <a:lstStyle/>
                    <a:p>
                      <a:pPr marL="285750" indent="-285750">
                        <a:buFont typeface="Arial" panose="020B0604020202020204" pitchFamily="34" charset="0"/>
                        <a:buChar char="•"/>
                      </a:pPr>
                      <a:r>
                        <a:rPr lang="de-DE" sz="1400" dirty="0">
                          <a:solidFill>
                            <a:schemeClr val="tx1"/>
                          </a:solidFill>
                          <a:effectLst/>
                          <a:latin typeface="+mn-lt"/>
                          <a:ea typeface="+mn-ea"/>
                          <a:cs typeface="+mn-cs"/>
                        </a:rPr>
                        <a:t>Durch </a:t>
                      </a:r>
                      <a:r>
                        <a:rPr lang="de-DE" sz="1400" b="1" dirty="0">
                          <a:solidFill>
                            <a:schemeClr val="tx1"/>
                          </a:solidFill>
                          <a:effectLst/>
                          <a:latin typeface="+mn-lt"/>
                          <a:ea typeface="+mn-ea"/>
                          <a:cs typeface="+mn-cs"/>
                        </a:rPr>
                        <a:t>Ableiten</a:t>
                      </a:r>
                      <a:r>
                        <a:rPr lang="de-DE" sz="1400" dirty="0">
                          <a:solidFill>
                            <a:schemeClr val="tx1"/>
                          </a:solidFill>
                          <a:effectLst/>
                          <a:latin typeface="+mn-lt"/>
                          <a:ea typeface="+mn-ea"/>
                          <a:cs typeface="+mn-cs"/>
                        </a:rPr>
                        <a:t> wird erreicht, dass die Problemstelle in ihrer korrekten Schreibweise sichtbar und hörbar wird.</a:t>
                      </a:r>
                      <a:endParaRPr lang="de-DE" sz="1400" dirty="0">
                        <a:latin typeface="+mj-lt"/>
                        <a:cs typeface="Times New Roman" panose="02020603050405020304" pitchFamily="18" charset="0"/>
                      </a:endParaRPr>
                    </a:p>
                  </a:txBody>
                  <a:tcPr/>
                </a:tc>
                <a:extLst>
                  <a:ext uri="{0D108BD9-81ED-4DB2-BD59-A6C34878D82A}">
                    <a16:rowId xmlns:a16="http://schemas.microsoft.com/office/drawing/2014/main" val="258591610"/>
                  </a:ext>
                </a:extLst>
              </a:tr>
              <a:tr h="560109">
                <a:tc>
                  <a:txBody>
                    <a:bodyPr/>
                    <a:lstStyle/>
                    <a:p>
                      <a:r>
                        <a:rPr lang="de-DE" b="1" dirty="0"/>
                        <a:t>ZERLEGEN</a:t>
                      </a:r>
                    </a:p>
                  </a:txBody>
                  <a:tcPr/>
                </a:tc>
                <a:tc>
                  <a:txBody>
                    <a:bodyPr/>
                    <a:lstStyle/>
                    <a:p>
                      <a:pPr marL="285750" indent="-285750">
                        <a:buFont typeface="Arial" panose="020B0604020202020204" pitchFamily="34" charset="0"/>
                        <a:buChar char="•"/>
                      </a:pPr>
                      <a:r>
                        <a:rPr lang="de-DE" sz="1400" dirty="0">
                          <a:solidFill>
                            <a:schemeClr val="tx1"/>
                          </a:solidFill>
                          <a:effectLst/>
                          <a:latin typeface="+mn-lt"/>
                          <a:ea typeface="+mn-ea"/>
                          <a:cs typeface="+mn-cs"/>
                        </a:rPr>
                        <a:t>Durch </a:t>
                      </a:r>
                      <a:r>
                        <a:rPr lang="de-DE" sz="1400" b="1" dirty="0">
                          <a:solidFill>
                            <a:schemeClr val="tx1"/>
                          </a:solidFill>
                          <a:effectLst/>
                          <a:latin typeface="+mn-lt"/>
                          <a:ea typeface="+mn-ea"/>
                          <a:cs typeface="+mn-cs"/>
                        </a:rPr>
                        <a:t>Zerlegen</a:t>
                      </a:r>
                      <a:r>
                        <a:rPr lang="de-DE" sz="1400" dirty="0">
                          <a:solidFill>
                            <a:schemeClr val="tx1"/>
                          </a:solidFill>
                          <a:effectLst/>
                          <a:latin typeface="+mn-lt"/>
                          <a:ea typeface="+mn-ea"/>
                          <a:cs typeface="+mn-cs"/>
                        </a:rPr>
                        <a:t> wird ein Kompositum oder eine Derivation so vorbereitet, dass der Teil-Baustein im nächsten Schritt verlängert und dadurch Problemstellen hörbar gemacht werden können.</a:t>
                      </a:r>
                      <a:endParaRPr lang="de-DE" sz="1400" dirty="0">
                        <a:latin typeface="+mj-lt"/>
                        <a:cs typeface="Times New Roman" panose="02020603050405020304" pitchFamily="18" charset="0"/>
                      </a:endParaRPr>
                    </a:p>
                  </a:txBody>
                  <a:tcPr/>
                </a:tc>
                <a:extLst>
                  <a:ext uri="{0D108BD9-81ED-4DB2-BD59-A6C34878D82A}">
                    <a16:rowId xmlns:a16="http://schemas.microsoft.com/office/drawing/2014/main" val="1966775091"/>
                  </a:ext>
                </a:extLst>
              </a:tr>
              <a:tr h="560109">
                <a:tc>
                  <a:txBody>
                    <a:bodyPr/>
                    <a:lstStyle/>
                    <a:p>
                      <a:r>
                        <a:rPr lang="de-DE" b="1" dirty="0"/>
                        <a:t>MERKWORT</a:t>
                      </a:r>
                    </a:p>
                  </a:txBody>
                  <a:tcPr/>
                </a:tc>
                <a:tc>
                  <a:txBody>
                    <a:bodyPr/>
                    <a:lstStyle/>
                    <a:p>
                      <a:pPr marL="285750" indent="-285750">
                        <a:buFont typeface="Arial" panose="020B0604020202020204" pitchFamily="34" charset="0"/>
                        <a:buChar char="•"/>
                      </a:pPr>
                      <a:r>
                        <a:rPr lang="de-DE" sz="1400" dirty="0">
                          <a:solidFill>
                            <a:schemeClr val="tx1"/>
                          </a:solidFill>
                          <a:effectLst/>
                          <a:latin typeface="+mn-lt"/>
                          <a:ea typeface="+mn-ea"/>
                          <a:cs typeface="+mn-cs"/>
                        </a:rPr>
                        <a:t>Wenn trotz Strategien das Hören aller Buchstaben nicht gelingt, dann liegt ein Sonderfall / Fremdwort vor. Das Wort ist dann ein </a:t>
                      </a:r>
                      <a:r>
                        <a:rPr lang="de-DE" sz="1400" b="1" dirty="0">
                          <a:solidFill>
                            <a:schemeClr val="tx1"/>
                          </a:solidFill>
                          <a:effectLst/>
                          <a:latin typeface="+mn-lt"/>
                          <a:ea typeface="+mn-ea"/>
                          <a:cs typeface="+mn-cs"/>
                        </a:rPr>
                        <a:t>Merkwort</a:t>
                      </a:r>
                      <a:r>
                        <a:rPr lang="de-DE" sz="1400" dirty="0">
                          <a:solidFill>
                            <a:schemeClr val="tx1"/>
                          </a:solidFill>
                          <a:effectLst/>
                          <a:latin typeface="+mn-lt"/>
                          <a:ea typeface="+mn-ea"/>
                          <a:cs typeface="+mn-cs"/>
                        </a:rPr>
                        <a:t>.</a:t>
                      </a:r>
                      <a:endParaRPr lang="de-DE" sz="1400" dirty="0">
                        <a:latin typeface="+mj-lt"/>
                        <a:cs typeface="Times New Roman" panose="02020603050405020304" pitchFamily="18" charset="0"/>
                      </a:endParaRPr>
                    </a:p>
                  </a:txBody>
                  <a:tcPr/>
                </a:tc>
                <a:extLst>
                  <a:ext uri="{0D108BD9-81ED-4DB2-BD59-A6C34878D82A}">
                    <a16:rowId xmlns:a16="http://schemas.microsoft.com/office/drawing/2014/main" val="646791445"/>
                  </a:ext>
                </a:extLst>
              </a:tr>
            </a:tbl>
          </a:graphicData>
        </a:graphic>
      </p:graphicFrame>
      <p:sp>
        <p:nvSpPr>
          <p:cNvPr id="4" name="Titel 3">
            <a:extLst>
              <a:ext uri="{FF2B5EF4-FFF2-40B4-BE49-F238E27FC236}">
                <a16:creationId xmlns:a16="http://schemas.microsoft.com/office/drawing/2014/main" id="{9E4A70A3-95DC-4919-8120-96B050C3AD5A}"/>
              </a:ext>
            </a:extLst>
          </p:cNvPr>
          <p:cNvSpPr txBox="1">
            <a:spLocks/>
          </p:cNvSpPr>
          <p:nvPr/>
        </p:nvSpPr>
        <p:spPr>
          <a:xfrm>
            <a:off x="630384" y="916992"/>
            <a:ext cx="8229240" cy="936216"/>
          </a:xfrm>
          <a:prstGeom prst="rect">
            <a:avLst/>
          </a:prstGeom>
        </p:spPr>
        <p:txBody>
          <a:bodyPr lIns="0" tIns="0" rIns="0" bIns="0" anchor="ctr"/>
          <a:lstStyle/>
          <a:p>
            <a:r>
              <a:rPr lang="de-DE" sz="2400" b="1" kern="0" dirty="0">
                <a:solidFill>
                  <a:sysClr val="windowText" lastClr="000000"/>
                </a:solidFill>
              </a:rPr>
              <a:t>Anwendungsbereiche der Rechtschreibstrategien</a:t>
            </a:r>
            <a:r>
              <a:rPr lang="de-DE" sz="2400" b="1" dirty="0"/>
              <a:t>	</a:t>
            </a:r>
            <a:endParaRPr lang="de-DE" sz="2400" b="1" kern="0" dirty="0">
              <a:solidFill>
                <a:sysClr val="windowText" lastClr="000000"/>
              </a:solidFill>
            </a:endParaRPr>
          </a:p>
        </p:txBody>
      </p:sp>
    </p:spTree>
    <p:extLst>
      <p:ext uri="{BB962C8B-B14F-4D97-AF65-F5344CB8AC3E}">
        <p14:creationId xmlns:p14="http://schemas.microsoft.com/office/powerpoint/2010/main" val="255164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4"/>
          <p:cNvSpPr txBox="1">
            <a:spLocks/>
          </p:cNvSpPr>
          <p:nvPr/>
        </p:nvSpPr>
        <p:spPr>
          <a:xfrm>
            <a:off x="467544" y="1700808"/>
            <a:ext cx="8229240" cy="3992904"/>
          </a:xfrm>
          <a:prstGeom prst="rect">
            <a:avLst/>
          </a:prstGeom>
        </p:spPr>
        <p:txBody>
          <a:bodyPr lIns="0" tIns="0" rIns="0" bIns="0" anchor="ctr"/>
          <a:lstStyle/>
          <a:p>
            <a:pPr marL="285750" lvl="1" indent="-285750">
              <a:spcAft>
                <a:spcPts val="600"/>
              </a:spcAft>
              <a:buFont typeface="Arial" panose="020B0604020202020204" pitchFamily="34" charset="0"/>
              <a:buChar char="•"/>
            </a:pPr>
            <a:r>
              <a:rPr lang="de-DE" sz="2000" kern="0" dirty="0">
                <a:solidFill>
                  <a:sysClr val="windowText" lastClr="000000"/>
                </a:solidFill>
              </a:rPr>
              <a:t>Das Wortmaterial wird untersucht (schwingen, zerlegen, ableiten, verlängern), um prüfen zu können, ob alle Buchstaben hörbar sind.</a:t>
            </a:r>
          </a:p>
          <a:p>
            <a:pPr marL="285750" lvl="1" indent="-285750">
              <a:spcAft>
                <a:spcPts val="600"/>
              </a:spcAft>
              <a:buFont typeface="Arial" panose="020B0604020202020204" pitchFamily="34" charset="0"/>
              <a:buChar char="•"/>
            </a:pPr>
            <a:r>
              <a:rPr lang="de-DE" sz="2000" kern="0" dirty="0">
                <a:solidFill>
                  <a:sysClr val="windowText" lastClr="000000"/>
                </a:solidFill>
              </a:rPr>
              <a:t>Im Gespräch darüber, warum eine Strategie nicht ausreicht, wird eine Reflexion möglich über</a:t>
            </a:r>
          </a:p>
          <a:p>
            <a:pPr marL="1371600" lvl="2" indent="-457200">
              <a:spcAft>
                <a:spcPts val="600"/>
              </a:spcAft>
              <a:buFont typeface="Wingdings" panose="05000000000000000000" pitchFamily="2" charset="2"/>
              <a:buChar char="ü"/>
            </a:pPr>
            <a:r>
              <a:rPr lang="de-DE" sz="2000" kern="0" dirty="0">
                <a:solidFill>
                  <a:sysClr val="windowText" lastClr="000000"/>
                </a:solidFill>
              </a:rPr>
              <a:t>Verfahren der Wortbildung (Komposita zerlegen),</a:t>
            </a:r>
          </a:p>
          <a:p>
            <a:pPr marL="1371600" lvl="2" indent="-457200">
              <a:spcAft>
                <a:spcPts val="600"/>
              </a:spcAft>
              <a:buFont typeface="Wingdings" panose="05000000000000000000" pitchFamily="2" charset="2"/>
              <a:buChar char="ü"/>
            </a:pPr>
            <a:r>
              <a:rPr lang="de-DE" sz="2000" kern="0" dirty="0">
                <a:solidFill>
                  <a:sysClr val="windowText" lastClr="000000"/>
                </a:solidFill>
              </a:rPr>
              <a:t>Wortbildung und Abweichungen (Indizien dafür finden, dass es sich um ein Fremdwort handelt, wenn die Strategien kein lauttreues Lesen ermöglichen),</a:t>
            </a:r>
          </a:p>
          <a:p>
            <a:pPr marL="1371600" lvl="2" indent="-457200">
              <a:spcAft>
                <a:spcPts val="600"/>
              </a:spcAft>
              <a:buFont typeface="Wingdings" panose="05000000000000000000" pitchFamily="2" charset="2"/>
              <a:buChar char="ü"/>
            </a:pPr>
            <a:r>
              <a:rPr lang="de-DE" sz="2000" kern="0" dirty="0">
                <a:solidFill>
                  <a:sysClr val="windowText" lastClr="000000"/>
                </a:solidFill>
              </a:rPr>
              <a:t>Rechtschreibstrategien und orthografische Korrektheit auf der Laut-Buchstaben-Ebene (durch Schwingen und ggfs. Anwenden der übrigen Strategien</a:t>
            </a:r>
            <a:r>
              <a:rPr lang="de-DE" kern="0" dirty="0">
                <a:solidFill>
                  <a:sysClr val="windowText" lastClr="000000"/>
                </a:solidFill>
              </a:rPr>
              <a:t>).</a:t>
            </a:r>
          </a:p>
        </p:txBody>
      </p:sp>
      <p:sp>
        <p:nvSpPr>
          <p:cNvPr id="6" name="Titel 3">
            <a:extLst>
              <a:ext uri="{FF2B5EF4-FFF2-40B4-BE49-F238E27FC236}">
                <a16:creationId xmlns:a16="http://schemas.microsoft.com/office/drawing/2014/main" id="{1F530B5B-2CED-48D4-97C6-905EED2ABB67}"/>
              </a:ext>
            </a:extLst>
          </p:cNvPr>
          <p:cNvSpPr txBox="1">
            <a:spLocks/>
          </p:cNvSpPr>
          <p:nvPr/>
        </p:nvSpPr>
        <p:spPr>
          <a:xfrm>
            <a:off x="630384" y="916992"/>
            <a:ext cx="8229240" cy="936216"/>
          </a:xfrm>
          <a:prstGeom prst="rect">
            <a:avLst/>
          </a:prstGeom>
        </p:spPr>
        <p:txBody>
          <a:bodyPr lIns="0" tIns="0" rIns="0" bIns="0" anchor="ctr"/>
          <a:lstStyle/>
          <a:p>
            <a:r>
              <a:rPr lang="de-DE" sz="2400" b="1" kern="0" dirty="0">
                <a:solidFill>
                  <a:sysClr val="windowText" lastClr="000000"/>
                </a:solidFill>
              </a:rPr>
              <a:t>Anwendungsbereiche der Rechtschreibstrategien </a:t>
            </a:r>
            <a:r>
              <a:rPr lang="de-DE" sz="2400" dirty="0"/>
              <a:t>	</a:t>
            </a:r>
            <a:endParaRPr lang="de-DE" sz="2400" kern="0" dirty="0">
              <a:solidFill>
                <a:sysClr val="windowText" lastClr="000000"/>
              </a:solidFill>
            </a:endParaRPr>
          </a:p>
        </p:txBody>
      </p:sp>
    </p:spTree>
    <p:extLst>
      <p:ext uri="{BB962C8B-B14F-4D97-AF65-F5344CB8AC3E}">
        <p14:creationId xmlns:p14="http://schemas.microsoft.com/office/powerpoint/2010/main" val="1036318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2"/>
          <p:cNvSpPr txBox="1">
            <a:spLocks/>
          </p:cNvSpPr>
          <p:nvPr/>
        </p:nvSpPr>
        <p:spPr>
          <a:xfrm>
            <a:off x="467544" y="1700808"/>
            <a:ext cx="8229240" cy="1793794"/>
          </a:xfrm>
          <a:prstGeom prst="rect">
            <a:avLst/>
          </a:prstGeom>
        </p:spPr>
        <p:txBody>
          <a:bodyPr lIns="0" tIns="0" rIns="0" bIns="0" anchor="ctr"/>
          <a:lstStyle/>
          <a:p>
            <a:pPr marL="285750" indent="-285750">
              <a:buFont typeface="Arial" panose="020B0604020202020204" pitchFamily="34" charset="0"/>
              <a:buChar char="•"/>
            </a:pPr>
            <a:r>
              <a:rPr lang="de-DE" sz="2000" kern="0" dirty="0">
                <a:solidFill>
                  <a:sysClr val="windowText" lastClr="000000"/>
                </a:solidFill>
              </a:rPr>
              <a:t>Lehrkräfte wählen geeignetes Wortmaterial zum Untersuchen aus.</a:t>
            </a:r>
          </a:p>
          <a:p>
            <a:pPr marL="285750" indent="-285750">
              <a:buFont typeface="Arial" panose="020B0604020202020204" pitchFamily="34" charset="0"/>
              <a:buChar char="•"/>
            </a:pPr>
            <a:r>
              <a:rPr lang="de-DE" sz="2000" kern="0" dirty="0">
                <a:solidFill>
                  <a:sysClr val="windowText" lastClr="000000"/>
                </a:solidFill>
              </a:rPr>
              <a:t>Untersucht werden nur richtig geschriebene Wörter.</a:t>
            </a:r>
          </a:p>
          <a:p>
            <a:pPr marL="285750" indent="-285750">
              <a:buFont typeface="Arial" panose="020B0604020202020204" pitchFamily="34" charset="0"/>
              <a:buChar char="•"/>
            </a:pPr>
            <a:r>
              <a:rPr lang="de-DE" sz="2000" kern="0" dirty="0">
                <a:solidFill>
                  <a:sysClr val="windowText" lastClr="000000"/>
                </a:solidFill>
              </a:rPr>
              <a:t>Diese werden laut gelesen und der gesprochene Laut wird mit dem geschriebenen Buchstaben verglichen: „</a:t>
            </a:r>
            <a:r>
              <a:rPr lang="de-DE" sz="2000" i="1" kern="0" dirty="0">
                <a:solidFill>
                  <a:sysClr val="windowText" lastClr="000000"/>
                </a:solidFill>
              </a:rPr>
              <a:t>Ist jeder Buchstabe hörbar?“</a:t>
            </a:r>
          </a:p>
        </p:txBody>
      </p:sp>
      <p:pic>
        <p:nvPicPr>
          <p:cNvPr id="6" name="Grafik 5"/>
          <p:cNvPicPr>
            <a:picLocks noChangeAspect="1"/>
          </p:cNvPicPr>
          <p:nvPr/>
        </p:nvPicPr>
        <p:blipFill>
          <a:blip r:embed="rId3" cstate="print"/>
          <a:stretch>
            <a:fillRect/>
          </a:stretch>
        </p:blipFill>
        <p:spPr>
          <a:xfrm>
            <a:off x="320690" y="3501120"/>
            <a:ext cx="8522947" cy="1786283"/>
          </a:xfrm>
          <a:prstGeom prst="rect">
            <a:avLst/>
          </a:prstGeom>
        </p:spPr>
      </p:pic>
      <p:sp>
        <p:nvSpPr>
          <p:cNvPr id="8" name="Titel 3">
            <a:extLst>
              <a:ext uri="{FF2B5EF4-FFF2-40B4-BE49-F238E27FC236}">
                <a16:creationId xmlns:a16="http://schemas.microsoft.com/office/drawing/2014/main" id="{6A355C09-1FA9-4371-8AEB-EAB25FE43A11}"/>
              </a:ext>
            </a:extLst>
          </p:cNvPr>
          <p:cNvSpPr txBox="1">
            <a:spLocks/>
          </p:cNvSpPr>
          <p:nvPr/>
        </p:nvSpPr>
        <p:spPr>
          <a:xfrm>
            <a:off x="630384" y="916992"/>
            <a:ext cx="8229240" cy="936216"/>
          </a:xfrm>
          <a:prstGeom prst="rect">
            <a:avLst/>
          </a:prstGeom>
        </p:spPr>
        <p:txBody>
          <a:bodyPr lIns="0" tIns="0" rIns="0" bIns="0" anchor="ctr"/>
          <a:lstStyle/>
          <a:p>
            <a:r>
              <a:rPr lang="de-DE" sz="2400" b="1" kern="0" dirty="0">
                <a:solidFill>
                  <a:sysClr val="windowText" lastClr="000000"/>
                </a:solidFill>
              </a:rPr>
              <a:t>Umsetzung im Unterricht</a:t>
            </a:r>
            <a:r>
              <a:rPr lang="de-DE" sz="2400" dirty="0"/>
              <a:t>	</a:t>
            </a:r>
            <a:endParaRPr lang="de-DE" sz="2400" kern="0" dirty="0">
              <a:solidFill>
                <a:sysClr val="windowText" lastClr="000000"/>
              </a:solidFill>
            </a:endParaRPr>
          </a:p>
        </p:txBody>
      </p:sp>
      <p:sp>
        <p:nvSpPr>
          <p:cNvPr id="7" name="Textfeld 6"/>
          <p:cNvSpPr txBox="1"/>
          <p:nvPr/>
        </p:nvSpPr>
        <p:spPr>
          <a:xfrm>
            <a:off x="323528" y="5445224"/>
            <a:ext cx="8496944" cy="369332"/>
          </a:xfrm>
          <a:prstGeom prst="rect">
            <a:avLst/>
          </a:prstGeom>
          <a:noFill/>
        </p:spPr>
        <p:txBody>
          <a:bodyPr wrap="square" rtlCol="0">
            <a:spAutoFit/>
          </a:bodyPr>
          <a:lstStyle/>
          <a:p>
            <a:r>
              <a:rPr lang="de-DE" dirty="0"/>
              <a:t>Beispiele Stufe 1: (der) Esel; Stufe 2: (die) Gans; Stufe 3: (die) Vase </a:t>
            </a:r>
          </a:p>
        </p:txBody>
      </p:sp>
    </p:spTree>
    <p:extLst>
      <p:ext uri="{BB962C8B-B14F-4D97-AF65-F5344CB8AC3E}">
        <p14:creationId xmlns:p14="http://schemas.microsoft.com/office/powerpoint/2010/main" val="1911040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2584</Words>
  <PresentationFormat>Bildschirmpräsentation (4:3)</PresentationFormat>
  <Paragraphs>197</Paragraphs>
  <Slides>14</Slides>
  <Notes>14</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14</vt:i4>
      </vt:variant>
    </vt:vector>
  </HeadingPairs>
  <TitlesOfParts>
    <vt:vector size="22" baseType="lpstr">
      <vt:lpstr>Arial</vt:lpstr>
      <vt:lpstr>Calibri</vt:lpstr>
      <vt:lpstr>DejaVu Sans</vt:lpstr>
      <vt:lpstr>StarSymbol</vt:lpstr>
      <vt:lpstr>Symbol</vt:lpstr>
      <vt:lpstr>Times New Roman</vt:lpstr>
      <vt:lpstr>Wingdings</vt:lpstr>
      <vt:lpstr>Office Theme</vt:lpstr>
      <vt:lpstr>ReLv – Rechtschreiben erforschen, Lesen verstehen  Modul 01: Grundlagen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modified xsi:type="dcterms:W3CDTF">2023-07-07T08:16:17Z</dcterms:modified>
</cp:coreProperties>
</file>