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notesMasterIdLst>
    <p:notesMasterId r:id="rId18"/>
  </p:notesMasterIdLst>
  <p:handoutMasterIdLst>
    <p:handoutMasterId r:id="rId19"/>
  </p:handoutMasterIdLst>
  <p:sldIdLst>
    <p:sldId id="273" r:id="rId2"/>
    <p:sldId id="271" r:id="rId3"/>
    <p:sldId id="257" r:id="rId4"/>
    <p:sldId id="258" r:id="rId5"/>
    <p:sldId id="259" r:id="rId6"/>
    <p:sldId id="260" r:id="rId7"/>
    <p:sldId id="261" r:id="rId8"/>
    <p:sldId id="262" r:id="rId9"/>
    <p:sldId id="263" r:id="rId10"/>
    <p:sldId id="264" r:id="rId11"/>
    <p:sldId id="265" r:id="rId12"/>
    <p:sldId id="266" r:id="rId13"/>
    <p:sldId id="269" r:id="rId14"/>
    <p:sldId id="267" r:id="rId15"/>
    <p:sldId id="268" r:id="rId16"/>
    <p:sldId id="270" r:id="rId17"/>
  </p:sldIdLst>
  <p:sldSz cx="9144000" cy="6858000" type="screen4x3"/>
  <p:notesSz cx="7099300" cy="102346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Mittlere Formatvorlage 2 - Akz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0800" autoAdjust="0"/>
  </p:normalViewPr>
  <p:slideViewPr>
    <p:cSldViewPr>
      <p:cViewPr varScale="1">
        <p:scale>
          <a:sx n="45" d="100"/>
          <a:sy n="45" d="100"/>
        </p:scale>
        <p:origin x="1828" y="5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1"/>
            <a:ext cx="3077060" cy="512111"/>
          </a:xfrm>
          <a:prstGeom prst="rect">
            <a:avLst/>
          </a:prstGeom>
        </p:spPr>
        <p:txBody>
          <a:bodyPr vert="horz" lIns="86446" tIns="43223" rIns="86446" bIns="43223" rtlCol="0"/>
          <a:lstStyle>
            <a:lvl1pPr algn="l">
              <a:defRPr sz="1100"/>
            </a:lvl1pPr>
          </a:lstStyle>
          <a:p>
            <a:endParaRPr lang="de-DE"/>
          </a:p>
        </p:txBody>
      </p:sp>
      <p:sp>
        <p:nvSpPr>
          <p:cNvPr id="3" name="Datumsplatzhalter 2"/>
          <p:cNvSpPr>
            <a:spLocks noGrp="1"/>
          </p:cNvSpPr>
          <p:nvPr>
            <p:ph type="dt" sz="quarter" idx="1"/>
          </p:nvPr>
        </p:nvSpPr>
        <p:spPr>
          <a:xfrm>
            <a:off x="4020750" y="1"/>
            <a:ext cx="3077060" cy="512111"/>
          </a:xfrm>
          <a:prstGeom prst="rect">
            <a:avLst/>
          </a:prstGeom>
        </p:spPr>
        <p:txBody>
          <a:bodyPr vert="horz" lIns="86446" tIns="43223" rIns="86446" bIns="43223" rtlCol="0"/>
          <a:lstStyle>
            <a:lvl1pPr algn="r">
              <a:defRPr sz="1100"/>
            </a:lvl1pPr>
          </a:lstStyle>
          <a:p>
            <a:fld id="{B8142196-F7D9-41CC-881E-CE60A4F2C656}" type="datetimeFigureOut">
              <a:rPr lang="de-DE" smtClean="0"/>
              <a:pPr/>
              <a:t>07.07.2023</a:t>
            </a:fld>
            <a:endParaRPr lang="de-DE"/>
          </a:p>
        </p:txBody>
      </p:sp>
      <p:sp>
        <p:nvSpPr>
          <p:cNvPr id="4" name="Fußzeilenplatzhalter 3"/>
          <p:cNvSpPr>
            <a:spLocks noGrp="1"/>
          </p:cNvSpPr>
          <p:nvPr>
            <p:ph type="ftr" sz="quarter" idx="2"/>
          </p:nvPr>
        </p:nvSpPr>
        <p:spPr>
          <a:xfrm>
            <a:off x="0" y="9720984"/>
            <a:ext cx="3077060" cy="512110"/>
          </a:xfrm>
          <a:prstGeom prst="rect">
            <a:avLst/>
          </a:prstGeom>
        </p:spPr>
        <p:txBody>
          <a:bodyPr vert="horz" lIns="86446" tIns="43223" rIns="86446" bIns="43223" rtlCol="0" anchor="b"/>
          <a:lstStyle>
            <a:lvl1pPr algn="l">
              <a:defRPr sz="1100"/>
            </a:lvl1pPr>
          </a:lstStyle>
          <a:p>
            <a:endParaRPr lang="de-DE"/>
          </a:p>
        </p:txBody>
      </p:sp>
      <p:sp>
        <p:nvSpPr>
          <p:cNvPr id="5" name="Foliennummernplatzhalter 4"/>
          <p:cNvSpPr>
            <a:spLocks noGrp="1"/>
          </p:cNvSpPr>
          <p:nvPr>
            <p:ph type="sldNum" sz="quarter" idx="3"/>
          </p:nvPr>
        </p:nvSpPr>
        <p:spPr>
          <a:xfrm>
            <a:off x="4020750" y="9720984"/>
            <a:ext cx="3077060" cy="512110"/>
          </a:xfrm>
          <a:prstGeom prst="rect">
            <a:avLst/>
          </a:prstGeom>
        </p:spPr>
        <p:txBody>
          <a:bodyPr vert="horz" lIns="86446" tIns="43223" rIns="86446" bIns="43223" rtlCol="0" anchor="b"/>
          <a:lstStyle>
            <a:lvl1pPr algn="r">
              <a:defRPr sz="1100"/>
            </a:lvl1pPr>
          </a:lstStyle>
          <a:p>
            <a:fld id="{F2E842E1-6391-465F-B934-712331EAA8AE}" type="slidenum">
              <a:rPr lang="de-DE" smtClean="0"/>
              <a:pPr/>
              <a:t>‹Nr.›</a:t>
            </a:fld>
            <a:endParaRPr lang="de-DE"/>
          </a:p>
        </p:txBody>
      </p:sp>
    </p:spTree>
    <p:extLst>
      <p:ext uri="{BB962C8B-B14F-4D97-AF65-F5344CB8AC3E}">
        <p14:creationId xmlns:p14="http://schemas.microsoft.com/office/powerpoint/2010/main" val="15376878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1"/>
            <a:ext cx="3077060" cy="512111"/>
          </a:xfrm>
          <a:prstGeom prst="rect">
            <a:avLst/>
          </a:prstGeom>
        </p:spPr>
        <p:txBody>
          <a:bodyPr vert="horz" lIns="86446" tIns="43223" rIns="86446" bIns="43223" rtlCol="0"/>
          <a:lstStyle>
            <a:lvl1pPr algn="l">
              <a:defRPr sz="1100"/>
            </a:lvl1pPr>
          </a:lstStyle>
          <a:p>
            <a:endParaRPr lang="de-DE"/>
          </a:p>
        </p:txBody>
      </p:sp>
      <p:sp>
        <p:nvSpPr>
          <p:cNvPr id="3" name="Datumsplatzhalter 2"/>
          <p:cNvSpPr>
            <a:spLocks noGrp="1"/>
          </p:cNvSpPr>
          <p:nvPr>
            <p:ph type="dt" idx="1"/>
          </p:nvPr>
        </p:nvSpPr>
        <p:spPr>
          <a:xfrm>
            <a:off x="4020750" y="1"/>
            <a:ext cx="3077060" cy="512111"/>
          </a:xfrm>
          <a:prstGeom prst="rect">
            <a:avLst/>
          </a:prstGeom>
        </p:spPr>
        <p:txBody>
          <a:bodyPr vert="horz" lIns="86446" tIns="43223" rIns="86446" bIns="43223" rtlCol="0"/>
          <a:lstStyle>
            <a:lvl1pPr algn="r">
              <a:defRPr sz="1100"/>
            </a:lvl1pPr>
          </a:lstStyle>
          <a:p>
            <a:fld id="{901D7FAA-C1FE-43E7-A50F-DD3BEFD19311}" type="datetimeFigureOut">
              <a:rPr lang="de-DE" smtClean="0"/>
              <a:pPr/>
              <a:t>07.07.2023</a:t>
            </a:fld>
            <a:endParaRPr lang="de-DE"/>
          </a:p>
        </p:txBody>
      </p:sp>
      <p:sp>
        <p:nvSpPr>
          <p:cNvPr id="4" name="Folienbildplatzhalter 3"/>
          <p:cNvSpPr>
            <a:spLocks noGrp="1" noRot="1" noChangeAspect="1"/>
          </p:cNvSpPr>
          <p:nvPr>
            <p:ph type="sldImg" idx="2"/>
          </p:nvPr>
        </p:nvSpPr>
        <p:spPr>
          <a:xfrm>
            <a:off x="989013" y="766763"/>
            <a:ext cx="5121275" cy="3840162"/>
          </a:xfrm>
          <a:prstGeom prst="rect">
            <a:avLst/>
          </a:prstGeom>
          <a:noFill/>
          <a:ln w="12700">
            <a:solidFill>
              <a:prstClr val="black"/>
            </a:solidFill>
          </a:ln>
        </p:spPr>
        <p:txBody>
          <a:bodyPr vert="horz" lIns="86446" tIns="43223" rIns="86446" bIns="43223" rtlCol="0" anchor="ctr"/>
          <a:lstStyle/>
          <a:p>
            <a:endParaRPr lang="de-DE"/>
          </a:p>
        </p:txBody>
      </p:sp>
      <p:sp>
        <p:nvSpPr>
          <p:cNvPr id="5" name="Notizenplatzhalter 4"/>
          <p:cNvSpPr>
            <a:spLocks noGrp="1"/>
          </p:cNvSpPr>
          <p:nvPr>
            <p:ph type="body" sz="quarter" idx="3"/>
          </p:nvPr>
        </p:nvSpPr>
        <p:spPr>
          <a:xfrm>
            <a:off x="709634" y="4861251"/>
            <a:ext cx="5680036" cy="4605955"/>
          </a:xfrm>
          <a:prstGeom prst="rect">
            <a:avLst/>
          </a:prstGeom>
        </p:spPr>
        <p:txBody>
          <a:bodyPr vert="horz" lIns="86446" tIns="43223" rIns="86446" bIns="43223"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720984"/>
            <a:ext cx="3077060" cy="512110"/>
          </a:xfrm>
          <a:prstGeom prst="rect">
            <a:avLst/>
          </a:prstGeom>
        </p:spPr>
        <p:txBody>
          <a:bodyPr vert="horz" lIns="86446" tIns="43223" rIns="86446" bIns="43223" rtlCol="0" anchor="b"/>
          <a:lstStyle>
            <a:lvl1pPr algn="l">
              <a:defRPr sz="1100"/>
            </a:lvl1pPr>
          </a:lstStyle>
          <a:p>
            <a:endParaRPr lang="de-DE"/>
          </a:p>
        </p:txBody>
      </p:sp>
      <p:sp>
        <p:nvSpPr>
          <p:cNvPr id="7" name="Foliennummernplatzhalter 6"/>
          <p:cNvSpPr>
            <a:spLocks noGrp="1"/>
          </p:cNvSpPr>
          <p:nvPr>
            <p:ph type="sldNum" sz="quarter" idx="5"/>
          </p:nvPr>
        </p:nvSpPr>
        <p:spPr>
          <a:xfrm>
            <a:off x="4020750" y="9720984"/>
            <a:ext cx="3077060" cy="512110"/>
          </a:xfrm>
          <a:prstGeom prst="rect">
            <a:avLst/>
          </a:prstGeom>
        </p:spPr>
        <p:txBody>
          <a:bodyPr vert="horz" lIns="86446" tIns="43223" rIns="86446" bIns="43223" rtlCol="0" anchor="b"/>
          <a:lstStyle>
            <a:lvl1pPr algn="r">
              <a:defRPr sz="1100"/>
            </a:lvl1pPr>
          </a:lstStyle>
          <a:p>
            <a:fld id="{CEB8CB1F-137B-460C-8DCA-BFC5CA627DF6}" type="slidenum">
              <a:rPr lang="de-DE" smtClean="0"/>
              <a:pPr/>
              <a:t>‹Nr.›</a:t>
            </a:fld>
            <a:endParaRPr lang="de-DE"/>
          </a:p>
        </p:txBody>
      </p:sp>
    </p:spTree>
    <p:extLst>
      <p:ext uri="{BB962C8B-B14F-4D97-AF65-F5344CB8AC3E}">
        <p14:creationId xmlns:p14="http://schemas.microsoft.com/office/powerpoint/2010/main" val="13543906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Diese Powerpoint-Präsentation enthält eine Einführung in </a:t>
            </a:r>
            <a:r>
              <a:rPr lang="de-DE" dirty="0" smtClean="0"/>
              <a:t>die Rechtschreibstrategien zum </a:t>
            </a:r>
            <a:r>
              <a:rPr lang="de-DE" dirty="0"/>
              <a:t>ReLv-Konzept und kann beispielsweise für einen Input im Rahmen einer Fortbildungsveranstaltung oder Beratung von Fachschaften genutzt werden.</a:t>
            </a:r>
          </a:p>
          <a:p>
            <a:r>
              <a:rPr lang="de-DE" dirty="0"/>
              <a:t>Das ReLv-Konzept</a:t>
            </a:r>
            <a:r>
              <a:rPr lang="de-DE" baseline="0" dirty="0"/>
              <a:t> orientiert sich an der Freiburger Rechtschreibschule (FRESCH). FRESCH ist ein Förderkonzept für </a:t>
            </a:r>
            <a:r>
              <a:rPr lang="de-DE" baseline="0" dirty="0" smtClean="0"/>
              <a:t>Schülerinnen und Schüler </a:t>
            </a:r>
            <a:r>
              <a:rPr lang="de-DE" baseline="0" dirty="0"/>
              <a:t>im Grundschulalter mit </a:t>
            </a:r>
            <a:r>
              <a:rPr lang="de-DE" baseline="0" dirty="0" smtClean="0"/>
              <a:t>Lese- oder Rechtschreibschwierigkeiten (LRS), </a:t>
            </a:r>
            <a:r>
              <a:rPr lang="de-DE" baseline="0" dirty="0"/>
              <a:t>das von Heide Buschmann und Günter J. Renk an der Schulpsychologischen Beratungsstelle Waldshut entwickelt worden ist</a:t>
            </a:r>
            <a:r>
              <a:rPr lang="de-DE" baseline="0" dirty="0" smtClean="0"/>
              <a:t>.</a:t>
            </a:r>
          </a:p>
          <a:p>
            <a:pPr marL="0" marR="0" lvl="0" indent="0" algn="l" defTabSz="914400" rtl="0" eaLnBrk="1" fontAlgn="auto" latinLnBrk="0" hangingPunct="1">
              <a:lnSpc>
                <a:spcPct val="100000"/>
              </a:lnSpc>
              <a:spcBef>
                <a:spcPts val="0"/>
              </a:spcBef>
              <a:spcAft>
                <a:spcPts val="0"/>
              </a:spcAft>
              <a:buClrTx/>
              <a:buSzTx/>
              <a:buFontTx/>
              <a:buNone/>
              <a:tabLst/>
              <a:defRPr/>
            </a:pPr>
            <a:r>
              <a:rPr lang="de-DE" sz="1200" i="0" kern="1200" dirty="0" smtClean="0">
                <a:solidFill>
                  <a:schemeClr val="tx1"/>
                </a:solidFill>
                <a:effectLst/>
                <a:latin typeface="+mn-lt"/>
                <a:ea typeface="+mn-ea"/>
                <a:cs typeface="+mn-cs"/>
              </a:rPr>
              <a:t>Vor Einführung des ReLv-Konzepts ist zu beachten, dass die Schülerinnen und Schüler Lesefähigkeiten besitzen, die ein deutliches Lesen, ggfs. lautes Vorlesen, ermöglichen. Es muss beim Anwenden der Strategien deshalb auch bedacht werden, dass ein fehlerhaftes Anwenden der Strategien ein Signal für mangelnde Lesefähigkeit sein kann.  </a:t>
            </a:r>
          </a:p>
          <a:p>
            <a:endParaRPr lang="de-DE" baseline="0" dirty="0"/>
          </a:p>
        </p:txBody>
      </p:sp>
      <p:sp>
        <p:nvSpPr>
          <p:cNvPr id="4" name="Foliennummernplatzhalter 3"/>
          <p:cNvSpPr>
            <a:spLocks noGrp="1"/>
          </p:cNvSpPr>
          <p:nvPr>
            <p:ph type="sldNum" sz="quarter" idx="5"/>
          </p:nvPr>
        </p:nvSpPr>
        <p:spPr/>
        <p:txBody>
          <a:bodyPr/>
          <a:lstStyle/>
          <a:p>
            <a:fld id="{CEB8CB1F-137B-460C-8DCA-BFC5CA627DF6}" type="slidenum">
              <a:rPr lang="de-DE" smtClean="0"/>
              <a:pPr/>
              <a:t>1</a:t>
            </a:fld>
            <a:endParaRPr lang="de-DE" dirty="0"/>
          </a:p>
        </p:txBody>
      </p:sp>
    </p:spTree>
    <p:extLst>
      <p:ext uri="{BB962C8B-B14F-4D97-AF65-F5344CB8AC3E}">
        <p14:creationId xmlns:p14="http://schemas.microsoft.com/office/powerpoint/2010/main" val="8198990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Zur Vertiefung</a:t>
            </a:r>
            <a:r>
              <a:rPr lang="de-DE" baseline="0" dirty="0" smtClean="0"/>
              <a:t> können die Teilnehmenden das Arbeitsblatt </a:t>
            </a:r>
            <a:r>
              <a:rPr lang="de-DE" baseline="0" dirty="0" err="1" smtClean="0"/>
              <a:t>M05</a:t>
            </a:r>
            <a:r>
              <a:rPr lang="de-DE" baseline="0" dirty="0" smtClean="0"/>
              <a:t> Ableiten nutzen (verfügbar im Webauftritt der QUA-LiS NRW zum Projekt JAMBUS NRW unter https://</a:t>
            </a:r>
            <a:r>
              <a:rPr lang="de-DE" baseline="0" dirty="0" err="1" smtClean="0"/>
              <a:t>www.schulentwicklung.nrw.de</a:t>
            </a:r>
            <a:r>
              <a:rPr lang="de-DE" baseline="0" dirty="0" smtClean="0"/>
              <a:t>/</a:t>
            </a:r>
            <a:r>
              <a:rPr lang="de-DE" baseline="0" dirty="0" err="1" smtClean="0"/>
              <a:t>cms</a:t>
            </a:r>
            <a:r>
              <a:rPr lang="de-DE" baseline="0" dirty="0" smtClean="0"/>
              <a:t>/</a:t>
            </a:r>
            <a:r>
              <a:rPr lang="de-DE" baseline="0" dirty="0" err="1" smtClean="0"/>
              <a:t>jambus</a:t>
            </a:r>
            <a:r>
              <a:rPr lang="de-DE" baseline="0" dirty="0" smtClean="0"/>
              <a:t>/</a:t>
            </a:r>
            <a:r>
              <a:rPr lang="de-DE" baseline="0" dirty="0" err="1" smtClean="0"/>
              <a:t>rechtschreibung</a:t>
            </a:r>
            <a:r>
              <a:rPr lang="de-DE" baseline="0" dirty="0" smtClean="0"/>
              <a:t>/</a:t>
            </a:r>
            <a:r>
              <a:rPr lang="de-DE" baseline="0" dirty="0" err="1" smtClean="0"/>
              <a:t>index.html</a:t>
            </a:r>
            <a:r>
              <a:rPr lang="de-DE" baseline="0" dirty="0" smtClean="0"/>
              <a:t>) und sich über die folgende Frage austauschen: </a:t>
            </a:r>
          </a:p>
          <a:p>
            <a:r>
              <a:rPr lang="de-DE" baseline="0" dirty="0" smtClean="0"/>
              <a:t>Wie würde ich dieses Material in meinem Unterricht einsetzen?</a:t>
            </a:r>
            <a:endParaRPr lang="de-DE" dirty="0" smtClean="0"/>
          </a:p>
        </p:txBody>
      </p:sp>
      <p:sp>
        <p:nvSpPr>
          <p:cNvPr id="4" name="Foliennummernplatzhalter 3"/>
          <p:cNvSpPr>
            <a:spLocks noGrp="1"/>
          </p:cNvSpPr>
          <p:nvPr>
            <p:ph type="sldNum" sz="quarter" idx="10"/>
          </p:nvPr>
        </p:nvSpPr>
        <p:spPr/>
        <p:txBody>
          <a:bodyPr/>
          <a:lstStyle/>
          <a:p>
            <a:fld id="{CEB8CB1F-137B-460C-8DCA-BFC5CA627DF6}" type="slidenum">
              <a:rPr lang="de-DE" smtClean="0"/>
              <a:pPr/>
              <a:t>12</a:t>
            </a:fld>
            <a:endParaRPr lang="de-DE"/>
          </a:p>
        </p:txBody>
      </p:sp>
    </p:spTree>
    <p:extLst>
      <p:ext uri="{BB962C8B-B14F-4D97-AF65-F5344CB8AC3E}">
        <p14:creationId xmlns:p14="http://schemas.microsoft.com/office/powerpoint/2010/main" val="26226265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Zur Vertiefung</a:t>
            </a:r>
            <a:r>
              <a:rPr lang="de-DE" baseline="0" dirty="0" smtClean="0"/>
              <a:t> können die Teilnehmenden das Arbeitsblatt </a:t>
            </a:r>
            <a:r>
              <a:rPr lang="de-DE" baseline="0" dirty="0" err="1" smtClean="0"/>
              <a:t>M06</a:t>
            </a:r>
            <a:r>
              <a:rPr lang="de-DE" baseline="0" dirty="0" smtClean="0"/>
              <a:t> „Merkwörter finden“ nutzen (verfügbar im Webauftritt der QUA-LiS NRW zum Projekt JAMBUS NRW unter https://</a:t>
            </a:r>
            <a:r>
              <a:rPr lang="de-DE" baseline="0" dirty="0" err="1" smtClean="0"/>
              <a:t>www.schulentwicklung.nrw.de</a:t>
            </a:r>
            <a:r>
              <a:rPr lang="de-DE" baseline="0" dirty="0" smtClean="0"/>
              <a:t>/</a:t>
            </a:r>
            <a:r>
              <a:rPr lang="de-DE" baseline="0" dirty="0" err="1" smtClean="0"/>
              <a:t>cms</a:t>
            </a:r>
            <a:r>
              <a:rPr lang="de-DE" baseline="0" dirty="0" smtClean="0"/>
              <a:t>/</a:t>
            </a:r>
            <a:r>
              <a:rPr lang="de-DE" baseline="0" dirty="0" err="1" smtClean="0"/>
              <a:t>jambus</a:t>
            </a:r>
            <a:r>
              <a:rPr lang="de-DE" baseline="0" dirty="0" smtClean="0"/>
              <a:t>/</a:t>
            </a:r>
            <a:r>
              <a:rPr lang="de-DE" baseline="0" dirty="0" err="1" smtClean="0"/>
              <a:t>rechtschreibung</a:t>
            </a:r>
            <a:r>
              <a:rPr lang="de-DE" baseline="0" dirty="0" smtClean="0"/>
              <a:t>/</a:t>
            </a:r>
            <a:r>
              <a:rPr lang="de-DE" baseline="0" dirty="0" err="1" smtClean="0"/>
              <a:t>index.html</a:t>
            </a:r>
            <a:r>
              <a:rPr lang="de-DE" baseline="0" dirty="0" smtClean="0"/>
              <a:t>) sich und über die folgende Frage austauschen: </a:t>
            </a:r>
          </a:p>
          <a:p>
            <a:r>
              <a:rPr lang="de-DE" baseline="0" dirty="0" smtClean="0"/>
              <a:t>Wie würde ich dieses Material in meinem Unterricht einsetzen?</a:t>
            </a:r>
            <a:endParaRPr lang="de-DE" dirty="0" smtClean="0"/>
          </a:p>
          <a:p>
            <a:endParaRPr lang="de-DE" dirty="0"/>
          </a:p>
        </p:txBody>
      </p:sp>
      <p:sp>
        <p:nvSpPr>
          <p:cNvPr id="4" name="Foliennummernplatzhalter 3"/>
          <p:cNvSpPr>
            <a:spLocks noGrp="1"/>
          </p:cNvSpPr>
          <p:nvPr>
            <p:ph type="sldNum" sz="quarter" idx="10"/>
          </p:nvPr>
        </p:nvSpPr>
        <p:spPr/>
        <p:txBody>
          <a:bodyPr/>
          <a:lstStyle/>
          <a:p>
            <a:fld id="{CEB8CB1F-137B-460C-8DCA-BFC5CA627DF6}" type="slidenum">
              <a:rPr lang="de-DE" smtClean="0"/>
              <a:pPr/>
              <a:t>13</a:t>
            </a:fld>
            <a:endParaRPr lang="de-DE"/>
          </a:p>
        </p:txBody>
      </p:sp>
    </p:spTree>
    <p:extLst>
      <p:ext uri="{BB962C8B-B14F-4D97-AF65-F5344CB8AC3E}">
        <p14:creationId xmlns:p14="http://schemas.microsoft.com/office/powerpoint/2010/main" val="38956397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„Sagt“ enthält zwei Schwierigkeiten:  weder das –g noch das –t</a:t>
            </a:r>
            <a:r>
              <a:rPr lang="de-DE" baseline="0" dirty="0" smtClean="0"/>
              <a:t> sind </a:t>
            </a:r>
            <a:r>
              <a:rPr lang="de-DE" dirty="0" smtClean="0"/>
              <a:t>hörbar;</a:t>
            </a:r>
            <a:r>
              <a:rPr lang="de-DE" baseline="0" dirty="0" smtClean="0"/>
              <a:t> durch eine </a:t>
            </a:r>
            <a:r>
              <a:rPr lang="de-DE" baseline="0" dirty="0" err="1" smtClean="0"/>
              <a:t>Tempusänderung</a:t>
            </a:r>
            <a:r>
              <a:rPr lang="de-DE" baseline="0" dirty="0" smtClean="0"/>
              <a:t> kann das Wort ebenso verlängert werden: „</a:t>
            </a:r>
            <a:r>
              <a:rPr lang="de-DE" baseline="0" dirty="0" err="1" smtClean="0"/>
              <a:t>sa</a:t>
            </a:r>
            <a:r>
              <a:rPr lang="de-DE" baseline="0" dirty="0" smtClean="0"/>
              <a:t>-gen und „sag-</a:t>
            </a:r>
            <a:r>
              <a:rPr lang="de-DE" baseline="0" dirty="0" err="1" smtClean="0"/>
              <a:t>ten</a:t>
            </a:r>
            <a:r>
              <a:rPr lang="de-DE" baseline="0" dirty="0" smtClean="0"/>
              <a:t>“.</a:t>
            </a:r>
          </a:p>
          <a:p>
            <a:r>
              <a:rPr lang="de-DE" dirty="0" smtClean="0"/>
              <a:t>Zur Vertiefung</a:t>
            </a:r>
            <a:r>
              <a:rPr lang="de-DE" baseline="0" dirty="0" smtClean="0"/>
              <a:t> können die Teilnehmenden das Arbeitsblatt </a:t>
            </a:r>
            <a:r>
              <a:rPr lang="de-DE" baseline="0" dirty="0" err="1" smtClean="0"/>
              <a:t>M07</a:t>
            </a:r>
            <a:r>
              <a:rPr lang="de-DE" baseline="0" dirty="0" smtClean="0"/>
              <a:t> „Wissenserwerb Doppelkonsonanten“ nutzen (verfügbar im Webauftritt der QUA-LiS NRW zum Projekt JAMBUS NRW unter https://</a:t>
            </a:r>
            <a:r>
              <a:rPr lang="de-DE" baseline="0" dirty="0" err="1" smtClean="0"/>
              <a:t>www.schulentwicklung.nrw.de</a:t>
            </a:r>
            <a:r>
              <a:rPr lang="de-DE" baseline="0" dirty="0" smtClean="0"/>
              <a:t>/</a:t>
            </a:r>
            <a:r>
              <a:rPr lang="de-DE" baseline="0" dirty="0" err="1" smtClean="0"/>
              <a:t>cms</a:t>
            </a:r>
            <a:r>
              <a:rPr lang="de-DE" baseline="0" dirty="0" smtClean="0"/>
              <a:t>/</a:t>
            </a:r>
            <a:r>
              <a:rPr lang="de-DE" baseline="0" dirty="0" err="1" smtClean="0"/>
              <a:t>jambus</a:t>
            </a:r>
            <a:r>
              <a:rPr lang="de-DE" baseline="0" dirty="0" smtClean="0"/>
              <a:t>/</a:t>
            </a:r>
            <a:r>
              <a:rPr lang="de-DE" baseline="0" dirty="0" err="1" smtClean="0"/>
              <a:t>rechtschreibung</a:t>
            </a:r>
            <a:r>
              <a:rPr lang="de-DE" baseline="0" dirty="0" smtClean="0"/>
              <a:t>/</a:t>
            </a:r>
            <a:r>
              <a:rPr lang="de-DE" baseline="0" dirty="0" err="1" smtClean="0"/>
              <a:t>index.html</a:t>
            </a:r>
            <a:r>
              <a:rPr lang="de-DE" baseline="0" dirty="0" smtClean="0"/>
              <a:t>) sich und über die folgende Frage austauschen: </a:t>
            </a:r>
          </a:p>
          <a:p>
            <a:r>
              <a:rPr lang="de-DE" baseline="0" dirty="0" smtClean="0"/>
              <a:t>Wie würde ich dieses Material in meinem Unterricht einsetzen?</a:t>
            </a:r>
            <a:endParaRPr lang="de-DE" dirty="0" smtClean="0"/>
          </a:p>
          <a:p>
            <a:endParaRPr lang="de-DE" dirty="0"/>
          </a:p>
        </p:txBody>
      </p:sp>
      <p:sp>
        <p:nvSpPr>
          <p:cNvPr id="4" name="Foliennummernplatzhalter 3"/>
          <p:cNvSpPr>
            <a:spLocks noGrp="1"/>
          </p:cNvSpPr>
          <p:nvPr>
            <p:ph type="sldNum" sz="quarter" idx="10"/>
          </p:nvPr>
        </p:nvSpPr>
        <p:spPr/>
        <p:txBody>
          <a:bodyPr/>
          <a:lstStyle/>
          <a:p>
            <a:fld id="{CEB8CB1F-137B-460C-8DCA-BFC5CA627DF6}" type="slidenum">
              <a:rPr lang="de-DE" smtClean="0"/>
              <a:pPr/>
              <a:t>14</a:t>
            </a:fld>
            <a:endParaRPr lang="de-DE"/>
          </a:p>
        </p:txBody>
      </p:sp>
    </p:spTree>
    <p:extLst>
      <p:ext uri="{BB962C8B-B14F-4D97-AF65-F5344CB8AC3E}">
        <p14:creationId xmlns:p14="http://schemas.microsoft.com/office/powerpoint/2010/main" val="21685861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Zur Vertiefung</a:t>
            </a:r>
            <a:r>
              <a:rPr lang="de-DE" baseline="0" dirty="0" smtClean="0"/>
              <a:t> können die Teilnehmenden das Arbeitsblatt </a:t>
            </a:r>
            <a:r>
              <a:rPr lang="de-DE" baseline="0" dirty="0" err="1" smtClean="0"/>
              <a:t>M08</a:t>
            </a:r>
            <a:r>
              <a:rPr lang="de-DE" baseline="0" dirty="0" smtClean="0"/>
              <a:t> „Wissenserwerb </a:t>
            </a:r>
            <a:r>
              <a:rPr lang="de-DE" baseline="0" dirty="0" err="1" smtClean="0"/>
              <a:t>i-Laut</a:t>
            </a:r>
            <a:r>
              <a:rPr lang="de-DE" baseline="0" dirty="0" smtClean="0"/>
              <a:t>“ nutzen (verfügbar im Webauftritt der QUA-LiS NRW zum Projekt JAMBUS NRW unter https://</a:t>
            </a:r>
            <a:r>
              <a:rPr lang="de-DE" baseline="0" dirty="0" err="1" smtClean="0"/>
              <a:t>www.schulentwicklung.nrw.de</a:t>
            </a:r>
            <a:r>
              <a:rPr lang="de-DE" baseline="0" dirty="0" smtClean="0"/>
              <a:t>/</a:t>
            </a:r>
            <a:r>
              <a:rPr lang="de-DE" baseline="0" dirty="0" err="1" smtClean="0"/>
              <a:t>cms</a:t>
            </a:r>
            <a:r>
              <a:rPr lang="de-DE" baseline="0" dirty="0" smtClean="0"/>
              <a:t>/</a:t>
            </a:r>
            <a:r>
              <a:rPr lang="de-DE" baseline="0" dirty="0" err="1" smtClean="0"/>
              <a:t>jambus</a:t>
            </a:r>
            <a:r>
              <a:rPr lang="de-DE" baseline="0" dirty="0" smtClean="0"/>
              <a:t>/</a:t>
            </a:r>
            <a:r>
              <a:rPr lang="de-DE" baseline="0" dirty="0" err="1" smtClean="0"/>
              <a:t>rechtschreibung</a:t>
            </a:r>
            <a:r>
              <a:rPr lang="de-DE" baseline="0" dirty="0" smtClean="0"/>
              <a:t>/</a:t>
            </a:r>
            <a:r>
              <a:rPr lang="de-DE" baseline="0" dirty="0" err="1" smtClean="0"/>
              <a:t>index.html</a:t>
            </a:r>
            <a:r>
              <a:rPr lang="de-DE" baseline="0" dirty="0" smtClean="0"/>
              <a:t>) sich und über die folgende Frage austauschen: </a:t>
            </a:r>
          </a:p>
          <a:p>
            <a:r>
              <a:rPr lang="de-DE" baseline="0" dirty="0" smtClean="0"/>
              <a:t>Wie würde ich dieses Material in meinem Unterricht einsetzen?</a:t>
            </a:r>
            <a:endParaRPr lang="de-DE" dirty="0" smtClean="0"/>
          </a:p>
          <a:p>
            <a:endParaRPr lang="de-DE" dirty="0"/>
          </a:p>
        </p:txBody>
      </p:sp>
      <p:sp>
        <p:nvSpPr>
          <p:cNvPr id="4" name="Foliennummernplatzhalter 3"/>
          <p:cNvSpPr>
            <a:spLocks noGrp="1"/>
          </p:cNvSpPr>
          <p:nvPr>
            <p:ph type="sldNum" sz="quarter" idx="10"/>
          </p:nvPr>
        </p:nvSpPr>
        <p:spPr/>
        <p:txBody>
          <a:bodyPr/>
          <a:lstStyle/>
          <a:p>
            <a:fld id="{CEB8CB1F-137B-460C-8DCA-BFC5CA627DF6}" type="slidenum">
              <a:rPr lang="de-DE" smtClean="0"/>
              <a:pPr/>
              <a:t>15</a:t>
            </a:fld>
            <a:endParaRPr lang="de-DE"/>
          </a:p>
        </p:txBody>
      </p:sp>
    </p:spTree>
    <p:extLst>
      <p:ext uri="{BB962C8B-B14F-4D97-AF65-F5344CB8AC3E}">
        <p14:creationId xmlns:p14="http://schemas.microsoft.com/office/powerpoint/2010/main" val="35325439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CEB8CB1F-137B-460C-8DCA-BFC5CA627DF6}" type="slidenum">
              <a:rPr lang="de-DE" smtClean="0"/>
              <a:pPr/>
              <a:t>16</a:t>
            </a:fld>
            <a:endParaRPr lang="de-DE"/>
          </a:p>
        </p:txBody>
      </p:sp>
    </p:spTree>
    <p:extLst>
      <p:ext uri="{BB962C8B-B14F-4D97-AF65-F5344CB8AC3E}">
        <p14:creationId xmlns:p14="http://schemas.microsoft.com/office/powerpoint/2010/main" val="15503765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Je nach Sachstand und Bedarf kann auch auf</a:t>
            </a:r>
            <a:r>
              <a:rPr lang="de-DE" baseline="0" dirty="0" smtClean="0"/>
              <a:t> einzelne Aspekte der Übersicht zurückgegriffen werden.</a:t>
            </a:r>
          </a:p>
          <a:p>
            <a:endParaRPr lang="de-DE" dirty="0"/>
          </a:p>
        </p:txBody>
      </p:sp>
      <p:sp>
        <p:nvSpPr>
          <p:cNvPr id="4" name="Foliennummernplatzhalter 3"/>
          <p:cNvSpPr>
            <a:spLocks noGrp="1"/>
          </p:cNvSpPr>
          <p:nvPr>
            <p:ph type="sldNum" sz="quarter" idx="10"/>
          </p:nvPr>
        </p:nvSpPr>
        <p:spPr/>
        <p:txBody>
          <a:bodyPr/>
          <a:lstStyle/>
          <a:p>
            <a:fld id="{CEB8CB1F-137B-460C-8DCA-BFC5CA627DF6}" type="slidenum">
              <a:rPr lang="de-DE" smtClean="0"/>
              <a:pPr/>
              <a:t>2</a:t>
            </a:fld>
            <a:endParaRPr lang="de-DE"/>
          </a:p>
        </p:txBody>
      </p:sp>
    </p:spTree>
    <p:extLst>
      <p:ext uri="{BB962C8B-B14F-4D97-AF65-F5344CB8AC3E}">
        <p14:creationId xmlns:p14="http://schemas.microsoft.com/office/powerpoint/2010/main" val="5784967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Schwingübungen sollten </a:t>
            </a:r>
            <a:r>
              <a:rPr lang="de-DE" b="1" dirty="0" smtClean="0"/>
              <a:t>immer</a:t>
            </a:r>
            <a:r>
              <a:rPr lang="de-DE" dirty="0" smtClean="0"/>
              <a:t> mit der Schreibhand durchgeführt werden.</a:t>
            </a:r>
          </a:p>
          <a:p>
            <a:r>
              <a:rPr lang="de-DE" dirty="0" smtClean="0"/>
              <a:t>Eine</a:t>
            </a:r>
            <a:r>
              <a:rPr lang="de-DE" baseline="0" dirty="0" smtClean="0"/>
              <a:t> </a:t>
            </a:r>
            <a:r>
              <a:rPr lang="de-DE" baseline="0" dirty="0" err="1" smtClean="0"/>
              <a:t>p</a:t>
            </a:r>
            <a:r>
              <a:rPr lang="de-DE" dirty="0" err="1" smtClean="0"/>
              <a:t>assgenaue</a:t>
            </a:r>
            <a:r>
              <a:rPr lang="de-DE" baseline="0" dirty="0" smtClean="0"/>
              <a:t> Abstimmung des Wortmaterials ist sinnvoll. Eine Rücksprache mit den weiteren Fachlehrkräften der Schülerinnen und Schüler der jeweiligen Klasse ist notwendig, um das Verständnis für die Anwendung der Strategien auch im Fachunterricht anderer Fächer zu unterstützen. </a:t>
            </a:r>
            <a:endParaRPr lang="de-DE" dirty="0"/>
          </a:p>
        </p:txBody>
      </p:sp>
      <p:sp>
        <p:nvSpPr>
          <p:cNvPr id="4" name="Foliennummernplatzhalter 3"/>
          <p:cNvSpPr>
            <a:spLocks noGrp="1"/>
          </p:cNvSpPr>
          <p:nvPr>
            <p:ph type="sldNum" sz="quarter" idx="10"/>
          </p:nvPr>
        </p:nvSpPr>
        <p:spPr/>
        <p:txBody>
          <a:bodyPr/>
          <a:lstStyle/>
          <a:p>
            <a:fld id="{CEB8CB1F-137B-460C-8DCA-BFC5CA627DF6}" type="slidenum">
              <a:rPr lang="de-DE" smtClean="0"/>
              <a:pPr/>
              <a:t>3</a:t>
            </a:fld>
            <a:endParaRPr lang="de-DE"/>
          </a:p>
        </p:txBody>
      </p:sp>
    </p:spTree>
    <p:extLst>
      <p:ext uri="{BB962C8B-B14F-4D97-AF65-F5344CB8AC3E}">
        <p14:creationId xmlns:p14="http://schemas.microsoft.com/office/powerpoint/2010/main" val="42933226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smtClean="0"/>
              <a:t>Es</a:t>
            </a:r>
            <a:r>
              <a:rPr lang="de-DE" baseline="0" dirty="0" smtClean="0"/>
              <a:t> besteht eine erhöhte Schwierigkeit bei der richtigen Schreibung der Auslaute. Gehört wird t, geschrieben wird d. Besonders bei den Begriffen tot/Tod ist die Schwierigkeit deutlich erkennbar in der Unsicherheit bei der Schreibung. Durch die Verlängerung ist der Laut dem passenden Graphem zuzuordnen: „Tote Äste bedecken den Waldboden.“ „Dem Tode entronnen, freute er sich seines Lebens.“  Gelingender Strategiegebrauch und Lernzuwachs werden für die Lehrkraft sichtbar, wenn aus zwei Schwingungen drei werden. Die Strategie des Verlängerns funktioniert bei Komposita nur durch vorherige Zerlegung der Worte. </a:t>
            </a:r>
          </a:p>
        </p:txBody>
      </p:sp>
      <p:sp>
        <p:nvSpPr>
          <p:cNvPr id="4" name="Foliennummernplatzhalter 3"/>
          <p:cNvSpPr>
            <a:spLocks noGrp="1"/>
          </p:cNvSpPr>
          <p:nvPr>
            <p:ph type="sldNum" sz="quarter" idx="10"/>
          </p:nvPr>
        </p:nvSpPr>
        <p:spPr/>
        <p:txBody>
          <a:bodyPr/>
          <a:lstStyle/>
          <a:p>
            <a:fld id="{CEB8CB1F-137B-460C-8DCA-BFC5CA627DF6}" type="slidenum">
              <a:rPr lang="de-DE" smtClean="0"/>
              <a:pPr/>
              <a:t>4</a:t>
            </a:fld>
            <a:endParaRPr 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smtClean="0"/>
              <a:t>Präfix: „Vorsilbe</a:t>
            </a:r>
            <a:r>
              <a:rPr lang="de-DE" baseline="0" dirty="0" smtClean="0"/>
              <a:t> wie „</a:t>
            </a:r>
            <a:r>
              <a:rPr lang="de-DE" baseline="0" dirty="0" err="1" smtClean="0"/>
              <a:t>ver</a:t>
            </a:r>
            <a:r>
              <a:rPr lang="de-DE" baseline="0" dirty="0" smtClean="0"/>
              <a:t>“, „vor“, </a:t>
            </a:r>
            <a:r>
              <a:rPr lang="de-DE" baseline="0" dirty="0" err="1" smtClean="0"/>
              <a:t>ent</a:t>
            </a:r>
            <a:r>
              <a:rPr lang="de-DE" baseline="0" dirty="0" smtClean="0"/>
              <a:t>“,  usw.</a:t>
            </a:r>
          </a:p>
          <a:p>
            <a:r>
              <a:rPr lang="de-DE" baseline="0" dirty="0" smtClean="0"/>
              <a:t>Suffix: Nachsilbe  wie  „</a:t>
            </a:r>
            <a:r>
              <a:rPr lang="de-DE" baseline="0" dirty="0" err="1" smtClean="0"/>
              <a:t>keit</a:t>
            </a:r>
            <a:r>
              <a:rPr lang="de-DE" baseline="0" dirty="0" smtClean="0"/>
              <a:t>, „</a:t>
            </a:r>
            <a:r>
              <a:rPr lang="de-DE" baseline="0" dirty="0" err="1" smtClean="0"/>
              <a:t>heit</a:t>
            </a:r>
            <a:r>
              <a:rPr lang="de-DE" baseline="0" dirty="0" smtClean="0"/>
              <a:t>“, „</a:t>
            </a:r>
            <a:r>
              <a:rPr lang="de-DE" baseline="0" dirty="0" err="1" smtClean="0"/>
              <a:t>ung</a:t>
            </a:r>
            <a:r>
              <a:rPr lang="de-DE" baseline="0" dirty="0" smtClean="0"/>
              <a:t>“, usw.</a:t>
            </a:r>
          </a:p>
          <a:p>
            <a:r>
              <a:rPr lang="de-DE" dirty="0" smtClean="0"/>
              <a:t>Affix: </a:t>
            </a:r>
            <a:r>
              <a:rPr lang="de-DE" baseline="0" dirty="0" smtClean="0"/>
              <a:t> </a:t>
            </a:r>
            <a:r>
              <a:rPr lang="de-DE" dirty="0" err="1" smtClean="0"/>
              <a:t>Beisilbe</a:t>
            </a:r>
            <a:r>
              <a:rPr lang="de-DE" baseline="0" dirty="0" smtClean="0"/>
              <a:t> oder „Sinnsilbe“ (Lautelement)</a:t>
            </a:r>
            <a:r>
              <a:rPr lang="de-DE" dirty="0" smtClean="0"/>
              <a:t>.</a:t>
            </a:r>
            <a:r>
              <a:rPr lang="de-DE" baseline="0" dirty="0" smtClean="0"/>
              <a:t> Kein eigenständiger Wortstamm oder Wort, sondern nur Hinzufügung an Wortstämme.</a:t>
            </a:r>
          </a:p>
          <a:p>
            <a:r>
              <a:rPr lang="de-DE" baseline="0" dirty="0" smtClean="0"/>
              <a:t>Bs.: geht: das –t- enthält die Information 3. Person Singular, Präsenz von gehen. Widerstand-</a:t>
            </a:r>
            <a:r>
              <a:rPr lang="de-DE" b="1" baseline="0" dirty="0" smtClean="0"/>
              <a:t>s</a:t>
            </a:r>
            <a:r>
              <a:rPr lang="de-DE" baseline="0" dirty="0" smtClean="0"/>
              <a:t>-</a:t>
            </a:r>
            <a:r>
              <a:rPr lang="de-DE" baseline="0" dirty="0" err="1" smtClean="0"/>
              <a:t>leistung</a:t>
            </a:r>
            <a:r>
              <a:rPr lang="de-DE" baseline="0" dirty="0" smtClean="0"/>
              <a:t>, Relikt des Genitivs: Leistung </a:t>
            </a:r>
            <a:r>
              <a:rPr lang="de-DE" b="1" baseline="0" dirty="0" smtClean="0"/>
              <a:t>des</a:t>
            </a:r>
            <a:r>
              <a:rPr lang="de-DE" baseline="0" dirty="0" smtClean="0"/>
              <a:t> Widerstandes.</a:t>
            </a:r>
          </a:p>
          <a:p>
            <a:r>
              <a:rPr lang="de-DE" dirty="0" smtClean="0"/>
              <a:t>Zur Kenntnis, wann ein Affix beginnt, bedarf es der</a:t>
            </a:r>
            <a:r>
              <a:rPr lang="de-DE" baseline="0" dirty="0" smtClean="0"/>
              <a:t> Wortschatzkenntnis. Anderenfalls sollte es den Schülerinnen und Schülern vorläufig gestattet werden, diese Wörter besser als Merkwörter zu lernen.</a:t>
            </a:r>
            <a:endParaRPr lang="de-DE" dirty="0"/>
          </a:p>
        </p:txBody>
      </p:sp>
      <p:sp>
        <p:nvSpPr>
          <p:cNvPr id="4" name="Foliennummernplatzhalter 3"/>
          <p:cNvSpPr>
            <a:spLocks noGrp="1"/>
          </p:cNvSpPr>
          <p:nvPr>
            <p:ph type="sldNum" sz="quarter" idx="10"/>
          </p:nvPr>
        </p:nvSpPr>
        <p:spPr/>
        <p:txBody>
          <a:bodyPr/>
          <a:lstStyle/>
          <a:p>
            <a:fld id="{CEB8CB1F-137B-460C-8DCA-BFC5CA627DF6}" type="slidenum">
              <a:rPr lang="de-DE" smtClean="0"/>
              <a:pPr/>
              <a:t>5</a:t>
            </a:fld>
            <a:endParaRPr 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smtClean="0"/>
              <a:t>Silben enthalten stets einen Vokal.</a:t>
            </a:r>
            <a:endParaRPr lang="de-DE" dirty="0"/>
          </a:p>
        </p:txBody>
      </p:sp>
      <p:sp>
        <p:nvSpPr>
          <p:cNvPr id="4" name="Foliennummernplatzhalter 3"/>
          <p:cNvSpPr>
            <a:spLocks noGrp="1"/>
          </p:cNvSpPr>
          <p:nvPr>
            <p:ph type="sldNum" sz="quarter" idx="10"/>
          </p:nvPr>
        </p:nvSpPr>
        <p:spPr/>
        <p:txBody>
          <a:bodyPr/>
          <a:lstStyle/>
          <a:p>
            <a:fld id="{CEB8CB1F-137B-460C-8DCA-BFC5CA627DF6}" type="slidenum">
              <a:rPr lang="de-DE" smtClean="0"/>
              <a:pPr/>
              <a:t>6</a:t>
            </a:fld>
            <a:endParaRPr 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Zur Vertiefung</a:t>
            </a:r>
            <a:r>
              <a:rPr lang="de-DE" baseline="0" dirty="0" smtClean="0"/>
              <a:t> können die Teilnehmenden das Arbeitsblatt </a:t>
            </a:r>
            <a:r>
              <a:rPr lang="de-DE" baseline="0" dirty="0" err="1" smtClean="0"/>
              <a:t>M01</a:t>
            </a:r>
            <a:r>
              <a:rPr lang="de-DE" baseline="0" dirty="0" smtClean="0"/>
              <a:t> Schwingen nutzen (verfügbar im Webauftritt der QUA-LiS NRW zum Projekt JAMBUS NRW unter https://</a:t>
            </a:r>
            <a:r>
              <a:rPr lang="de-DE" baseline="0" dirty="0" err="1" smtClean="0"/>
              <a:t>www.schulentwicklung.nrw.de</a:t>
            </a:r>
            <a:r>
              <a:rPr lang="de-DE" baseline="0" dirty="0" smtClean="0"/>
              <a:t>/</a:t>
            </a:r>
            <a:r>
              <a:rPr lang="de-DE" baseline="0" dirty="0" err="1" smtClean="0"/>
              <a:t>cms</a:t>
            </a:r>
            <a:r>
              <a:rPr lang="de-DE" baseline="0" dirty="0" smtClean="0"/>
              <a:t>/</a:t>
            </a:r>
            <a:r>
              <a:rPr lang="de-DE" baseline="0" dirty="0" err="1" smtClean="0"/>
              <a:t>jambus</a:t>
            </a:r>
            <a:r>
              <a:rPr lang="de-DE" baseline="0" dirty="0" smtClean="0"/>
              <a:t>/</a:t>
            </a:r>
            <a:r>
              <a:rPr lang="de-DE" baseline="0" dirty="0" err="1" smtClean="0"/>
              <a:t>rechtschreibung</a:t>
            </a:r>
            <a:r>
              <a:rPr lang="de-DE" baseline="0" dirty="0" smtClean="0"/>
              <a:t>/</a:t>
            </a:r>
            <a:r>
              <a:rPr lang="de-DE" baseline="0" dirty="0" err="1" smtClean="0"/>
              <a:t>index.html</a:t>
            </a:r>
            <a:r>
              <a:rPr lang="de-DE" baseline="0" dirty="0" smtClean="0"/>
              <a:t>) und sich über die folgende Frage austauschen: </a:t>
            </a:r>
          </a:p>
          <a:p>
            <a:r>
              <a:rPr lang="de-DE" baseline="0" dirty="0" smtClean="0"/>
              <a:t>Wie würde ich dieses Material in meinem Unterricht einsetzen?</a:t>
            </a:r>
            <a:endParaRPr lang="de-DE" dirty="0"/>
          </a:p>
        </p:txBody>
      </p:sp>
      <p:sp>
        <p:nvSpPr>
          <p:cNvPr id="4" name="Foliennummernplatzhalter 3"/>
          <p:cNvSpPr>
            <a:spLocks noGrp="1"/>
          </p:cNvSpPr>
          <p:nvPr>
            <p:ph type="sldNum" sz="quarter" idx="10"/>
          </p:nvPr>
        </p:nvSpPr>
        <p:spPr/>
        <p:txBody>
          <a:bodyPr/>
          <a:lstStyle/>
          <a:p>
            <a:fld id="{CEB8CB1F-137B-460C-8DCA-BFC5CA627DF6}" type="slidenum">
              <a:rPr lang="de-DE" smtClean="0"/>
              <a:pPr/>
              <a:t>7</a:t>
            </a:fld>
            <a:endParaRPr lang="de-DE"/>
          </a:p>
        </p:txBody>
      </p:sp>
    </p:spTree>
    <p:extLst>
      <p:ext uri="{BB962C8B-B14F-4D97-AF65-F5344CB8AC3E}">
        <p14:creationId xmlns:p14="http://schemas.microsoft.com/office/powerpoint/2010/main" val="27991068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Zur Vertiefung</a:t>
            </a:r>
            <a:r>
              <a:rPr lang="de-DE" baseline="0" dirty="0" smtClean="0"/>
              <a:t> können die Teilnehmenden das Arbeitsblatt </a:t>
            </a:r>
            <a:r>
              <a:rPr lang="de-DE" baseline="0" dirty="0" err="1" smtClean="0"/>
              <a:t>M03</a:t>
            </a:r>
            <a:r>
              <a:rPr lang="de-DE" baseline="0" dirty="0" smtClean="0"/>
              <a:t> Verlängern nutzen (verfügbar im Webauftritt der QUA-LiS NRW zum Projekt JAMBUS NRW unter https://</a:t>
            </a:r>
            <a:r>
              <a:rPr lang="de-DE" baseline="0" dirty="0" err="1" smtClean="0"/>
              <a:t>www.schulentwicklung.nrw.de</a:t>
            </a:r>
            <a:r>
              <a:rPr lang="de-DE" baseline="0" dirty="0" smtClean="0"/>
              <a:t>/</a:t>
            </a:r>
            <a:r>
              <a:rPr lang="de-DE" baseline="0" dirty="0" err="1" smtClean="0"/>
              <a:t>cms</a:t>
            </a:r>
            <a:r>
              <a:rPr lang="de-DE" baseline="0" dirty="0" smtClean="0"/>
              <a:t>/</a:t>
            </a:r>
            <a:r>
              <a:rPr lang="de-DE" baseline="0" dirty="0" err="1" smtClean="0"/>
              <a:t>jambus</a:t>
            </a:r>
            <a:r>
              <a:rPr lang="de-DE" baseline="0" dirty="0" smtClean="0"/>
              <a:t>/</a:t>
            </a:r>
            <a:r>
              <a:rPr lang="de-DE" baseline="0" dirty="0" err="1" smtClean="0"/>
              <a:t>rechtschreibung</a:t>
            </a:r>
            <a:r>
              <a:rPr lang="de-DE" baseline="0" dirty="0" smtClean="0"/>
              <a:t>/</a:t>
            </a:r>
            <a:r>
              <a:rPr lang="de-DE" baseline="0" dirty="0" err="1" smtClean="0"/>
              <a:t>index.html</a:t>
            </a:r>
            <a:r>
              <a:rPr lang="de-DE" baseline="0" dirty="0" smtClean="0"/>
              <a:t>) und sich über die folgende Frage austauschen: </a:t>
            </a:r>
          </a:p>
          <a:p>
            <a:r>
              <a:rPr lang="de-DE" baseline="0" dirty="0" smtClean="0"/>
              <a:t>Wie würde ich dieses Material in meinem Unterricht einsetzen? </a:t>
            </a:r>
          </a:p>
          <a:p>
            <a:r>
              <a:rPr lang="de-DE" baseline="0" dirty="0" smtClean="0"/>
              <a:t>Ergänzender Hinweis: Hilfreich in Bezug auf den sprachsensiblen Fachunterricht ist die Hinzuziehung des Fachvokabulars unter dem Blickwickel, welche Strategien angewendet werden sollten, um den Fachbegriff korrekt zu schreiben.</a:t>
            </a:r>
            <a:endParaRPr lang="de-DE" dirty="0" smtClean="0"/>
          </a:p>
          <a:p>
            <a:endParaRPr lang="de-DE" dirty="0"/>
          </a:p>
        </p:txBody>
      </p:sp>
      <p:sp>
        <p:nvSpPr>
          <p:cNvPr id="4" name="Foliennummernplatzhalter 3"/>
          <p:cNvSpPr>
            <a:spLocks noGrp="1"/>
          </p:cNvSpPr>
          <p:nvPr>
            <p:ph type="sldNum" sz="quarter" idx="10"/>
          </p:nvPr>
        </p:nvSpPr>
        <p:spPr/>
        <p:txBody>
          <a:bodyPr/>
          <a:lstStyle/>
          <a:p>
            <a:fld id="{CEB8CB1F-137B-460C-8DCA-BFC5CA627DF6}" type="slidenum">
              <a:rPr lang="de-DE" smtClean="0"/>
              <a:pPr/>
              <a:t>9</a:t>
            </a:fld>
            <a:endParaRPr lang="de-DE"/>
          </a:p>
        </p:txBody>
      </p:sp>
    </p:spTree>
    <p:extLst>
      <p:ext uri="{BB962C8B-B14F-4D97-AF65-F5344CB8AC3E}">
        <p14:creationId xmlns:p14="http://schemas.microsoft.com/office/powerpoint/2010/main" val="2360205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Zur Vertiefung</a:t>
            </a:r>
            <a:r>
              <a:rPr lang="de-DE" baseline="0" dirty="0" smtClean="0"/>
              <a:t> können die Teilnehmenden das Arbeitsblatt </a:t>
            </a:r>
            <a:r>
              <a:rPr lang="de-DE" baseline="0" dirty="0" err="1" smtClean="0"/>
              <a:t>M04</a:t>
            </a:r>
            <a:r>
              <a:rPr lang="de-DE" baseline="0" dirty="0" smtClean="0"/>
              <a:t> Zerlegen nutzen (verfügbar im Webauftritt der QUA-LiS NRW zum Projekt JAMBUS NRW unter https://</a:t>
            </a:r>
            <a:r>
              <a:rPr lang="de-DE" baseline="0" dirty="0" err="1" smtClean="0"/>
              <a:t>www.schulentwicklung.nrw.de</a:t>
            </a:r>
            <a:r>
              <a:rPr lang="de-DE" baseline="0" dirty="0" smtClean="0"/>
              <a:t>/</a:t>
            </a:r>
            <a:r>
              <a:rPr lang="de-DE" baseline="0" dirty="0" err="1" smtClean="0"/>
              <a:t>cms</a:t>
            </a:r>
            <a:r>
              <a:rPr lang="de-DE" baseline="0" dirty="0" smtClean="0"/>
              <a:t>/</a:t>
            </a:r>
            <a:r>
              <a:rPr lang="de-DE" baseline="0" dirty="0" err="1" smtClean="0"/>
              <a:t>jambus</a:t>
            </a:r>
            <a:r>
              <a:rPr lang="de-DE" baseline="0" dirty="0" smtClean="0"/>
              <a:t>/</a:t>
            </a:r>
            <a:r>
              <a:rPr lang="de-DE" baseline="0" dirty="0" err="1" smtClean="0"/>
              <a:t>rechtschreibung</a:t>
            </a:r>
            <a:r>
              <a:rPr lang="de-DE" baseline="0" dirty="0" smtClean="0"/>
              <a:t>/</a:t>
            </a:r>
            <a:r>
              <a:rPr lang="de-DE" baseline="0" dirty="0" err="1" smtClean="0"/>
              <a:t>index.html</a:t>
            </a:r>
            <a:r>
              <a:rPr lang="de-DE" baseline="0" dirty="0" smtClean="0"/>
              <a:t>) und sich über die folgende Frage austauschen: </a:t>
            </a:r>
          </a:p>
          <a:p>
            <a:r>
              <a:rPr lang="de-DE" baseline="0" dirty="0" smtClean="0"/>
              <a:t>Wie würde ich dieses Material in meinem Unterricht einsetzen?</a:t>
            </a:r>
            <a:endParaRPr lang="de-DE" dirty="0" smtClean="0"/>
          </a:p>
          <a:p>
            <a:endParaRPr lang="de-DE" dirty="0"/>
          </a:p>
        </p:txBody>
      </p:sp>
      <p:sp>
        <p:nvSpPr>
          <p:cNvPr id="4" name="Foliennummernplatzhalter 3"/>
          <p:cNvSpPr>
            <a:spLocks noGrp="1"/>
          </p:cNvSpPr>
          <p:nvPr>
            <p:ph type="sldNum" sz="quarter" idx="10"/>
          </p:nvPr>
        </p:nvSpPr>
        <p:spPr/>
        <p:txBody>
          <a:bodyPr/>
          <a:lstStyle/>
          <a:p>
            <a:fld id="{CEB8CB1F-137B-460C-8DCA-BFC5CA627DF6}" type="slidenum">
              <a:rPr lang="de-DE" smtClean="0"/>
              <a:pPr/>
              <a:t>11</a:t>
            </a:fld>
            <a:endParaRPr lang="de-DE"/>
          </a:p>
        </p:txBody>
      </p:sp>
    </p:spTree>
    <p:extLst>
      <p:ext uri="{BB962C8B-B14F-4D97-AF65-F5344CB8AC3E}">
        <p14:creationId xmlns:p14="http://schemas.microsoft.com/office/powerpoint/2010/main" val="1771033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67640" y="1196640"/>
            <a:ext cx="8229240" cy="1143000"/>
          </a:xfrm>
          <a:prstGeom prst="rect">
            <a:avLst/>
          </a:prstGeom>
        </p:spPr>
        <p:txBody>
          <a:bodyPr lIns="0" tIns="0" rIns="0" bIns="0" anchor="ctr"/>
          <a:lstStyle/>
          <a:p>
            <a:endParaRPr/>
          </a:p>
        </p:txBody>
      </p:sp>
      <p:sp>
        <p:nvSpPr>
          <p:cNvPr id="32" name="PlaceHolder 2"/>
          <p:cNvSpPr>
            <a:spLocks noGrp="1"/>
          </p:cNvSpPr>
          <p:nvPr>
            <p:ph type="body"/>
          </p:nvPr>
        </p:nvSpPr>
        <p:spPr>
          <a:xfrm>
            <a:off x="457200" y="2421000"/>
            <a:ext cx="8229240" cy="1766880"/>
          </a:xfrm>
          <a:prstGeom prst="rect">
            <a:avLst/>
          </a:prstGeom>
        </p:spPr>
        <p:txBody>
          <a:bodyPr lIns="0" tIns="0" rIns="0" bIns="0"/>
          <a:lstStyle/>
          <a:p>
            <a:endParaRPr/>
          </a:p>
        </p:txBody>
      </p:sp>
      <p:sp>
        <p:nvSpPr>
          <p:cNvPr id="33" name="PlaceHolder 3"/>
          <p:cNvSpPr>
            <a:spLocks noGrp="1"/>
          </p:cNvSpPr>
          <p:nvPr>
            <p:ph type="body"/>
          </p:nvPr>
        </p:nvSpPr>
        <p:spPr>
          <a:xfrm>
            <a:off x="457200" y="4356000"/>
            <a:ext cx="8229240" cy="1766880"/>
          </a:xfrm>
          <a:prstGeom prst="rect">
            <a:avLst/>
          </a:prstGeom>
        </p:spPr>
        <p:txBody>
          <a:bodyPr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67640" y="1196640"/>
            <a:ext cx="8229240" cy="1143000"/>
          </a:xfrm>
          <a:prstGeom prst="rect">
            <a:avLst/>
          </a:prstGeom>
        </p:spPr>
        <p:txBody>
          <a:bodyPr lIns="0" tIns="0" rIns="0" bIns="0" anchor="ctr"/>
          <a:lstStyle/>
          <a:p>
            <a:endParaRPr/>
          </a:p>
        </p:txBody>
      </p:sp>
      <p:sp>
        <p:nvSpPr>
          <p:cNvPr id="35" name="PlaceHolder 2"/>
          <p:cNvSpPr>
            <a:spLocks noGrp="1"/>
          </p:cNvSpPr>
          <p:nvPr>
            <p:ph type="body"/>
          </p:nvPr>
        </p:nvSpPr>
        <p:spPr>
          <a:xfrm>
            <a:off x="457200" y="2421000"/>
            <a:ext cx="4015800" cy="1766880"/>
          </a:xfrm>
          <a:prstGeom prst="rect">
            <a:avLst/>
          </a:prstGeom>
        </p:spPr>
        <p:txBody>
          <a:bodyPr lIns="0" tIns="0" rIns="0" bIns="0"/>
          <a:lstStyle/>
          <a:p>
            <a:endParaRPr/>
          </a:p>
        </p:txBody>
      </p:sp>
      <p:sp>
        <p:nvSpPr>
          <p:cNvPr id="36" name="PlaceHolder 3"/>
          <p:cNvSpPr>
            <a:spLocks noGrp="1"/>
          </p:cNvSpPr>
          <p:nvPr>
            <p:ph type="body"/>
          </p:nvPr>
        </p:nvSpPr>
        <p:spPr>
          <a:xfrm>
            <a:off x="4674240" y="2421000"/>
            <a:ext cx="4015800" cy="1766880"/>
          </a:xfrm>
          <a:prstGeom prst="rect">
            <a:avLst/>
          </a:prstGeom>
        </p:spPr>
        <p:txBody>
          <a:bodyPr lIns="0" tIns="0" rIns="0" bIns="0"/>
          <a:lstStyle/>
          <a:p>
            <a:endParaRPr/>
          </a:p>
        </p:txBody>
      </p:sp>
      <p:sp>
        <p:nvSpPr>
          <p:cNvPr id="37" name="PlaceHolder 4"/>
          <p:cNvSpPr>
            <a:spLocks noGrp="1"/>
          </p:cNvSpPr>
          <p:nvPr>
            <p:ph type="body"/>
          </p:nvPr>
        </p:nvSpPr>
        <p:spPr>
          <a:xfrm>
            <a:off x="4674240" y="4356000"/>
            <a:ext cx="4015800" cy="1766880"/>
          </a:xfrm>
          <a:prstGeom prst="rect">
            <a:avLst/>
          </a:prstGeom>
        </p:spPr>
        <p:txBody>
          <a:bodyPr lIns="0" tIns="0" rIns="0" bIns="0"/>
          <a:lstStyle/>
          <a:p>
            <a:endParaRPr/>
          </a:p>
        </p:txBody>
      </p:sp>
      <p:sp>
        <p:nvSpPr>
          <p:cNvPr id="38" name="PlaceHolder 5"/>
          <p:cNvSpPr>
            <a:spLocks noGrp="1"/>
          </p:cNvSpPr>
          <p:nvPr>
            <p:ph type="body"/>
          </p:nvPr>
        </p:nvSpPr>
        <p:spPr>
          <a:xfrm>
            <a:off x="457200" y="4356000"/>
            <a:ext cx="4015800" cy="1766880"/>
          </a:xfrm>
          <a:prstGeom prst="rect">
            <a:avLst/>
          </a:prstGeom>
        </p:spPr>
        <p:txBody>
          <a:bodyPr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67640" y="1196640"/>
            <a:ext cx="8229240" cy="1143000"/>
          </a:xfrm>
          <a:prstGeom prst="rect">
            <a:avLst/>
          </a:prstGeom>
        </p:spPr>
        <p:txBody>
          <a:bodyPr lIns="0" tIns="0" rIns="0" bIns="0" anchor="ctr"/>
          <a:lstStyle/>
          <a:p>
            <a:endParaRPr/>
          </a:p>
        </p:txBody>
      </p:sp>
      <p:sp>
        <p:nvSpPr>
          <p:cNvPr id="40" name="PlaceHolder 2"/>
          <p:cNvSpPr>
            <a:spLocks noGrp="1"/>
          </p:cNvSpPr>
          <p:nvPr>
            <p:ph type="body"/>
          </p:nvPr>
        </p:nvSpPr>
        <p:spPr>
          <a:xfrm>
            <a:off x="457200" y="2421000"/>
            <a:ext cx="8229240" cy="3704760"/>
          </a:xfrm>
          <a:prstGeom prst="rect">
            <a:avLst/>
          </a:prstGeom>
        </p:spPr>
        <p:txBody>
          <a:bodyPr lIns="0" tIns="0" rIns="0" bIns="0"/>
          <a:lstStyle/>
          <a:p>
            <a:endParaRPr/>
          </a:p>
        </p:txBody>
      </p:sp>
      <p:sp>
        <p:nvSpPr>
          <p:cNvPr id="41" name="PlaceHolder 3"/>
          <p:cNvSpPr>
            <a:spLocks noGrp="1"/>
          </p:cNvSpPr>
          <p:nvPr>
            <p:ph type="body"/>
          </p:nvPr>
        </p:nvSpPr>
        <p:spPr>
          <a:xfrm>
            <a:off x="457200" y="2421000"/>
            <a:ext cx="8229240" cy="3704760"/>
          </a:xfrm>
          <a:prstGeom prst="rect">
            <a:avLst/>
          </a:prstGeom>
        </p:spPr>
        <p:txBody>
          <a:bodyPr lIns="0" tIns="0" rIns="0" bIns="0"/>
          <a:lstStyle/>
          <a:p>
            <a:endParaRPr/>
          </a:p>
        </p:txBody>
      </p:sp>
      <p:pic>
        <p:nvPicPr>
          <p:cNvPr id="42" name="Grafik 41"/>
          <p:cNvPicPr/>
          <p:nvPr/>
        </p:nvPicPr>
        <p:blipFill>
          <a:blip r:embed="rId2" cstate="print"/>
          <a:stretch>
            <a:fillRect/>
          </a:stretch>
        </p:blipFill>
        <p:spPr>
          <a:xfrm>
            <a:off x="2250000" y="2420640"/>
            <a:ext cx="4643280" cy="3704760"/>
          </a:xfrm>
          <a:prstGeom prst="rect">
            <a:avLst/>
          </a:prstGeom>
          <a:ln>
            <a:noFill/>
          </a:ln>
        </p:spPr>
      </p:pic>
      <p:pic>
        <p:nvPicPr>
          <p:cNvPr id="43" name="Grafik 42"/>
          <p:cNvPicPr/>
          <p:nvPr/>
        </p:nvPicPr>
        <p:blipFill>
          <a:blip r:embed="rId2" cstate="print"/>
          <a:stretch>
            <a:fillRect/>
          </a:stretch>
        </p:blipFill>
        <p:spPr>
          <a:xfrm>
            <a:off x="2250000" y="2420640"/>
            <a:ext cx="4643280" cy="3704760"/>
          </a:xfrm>
          <a:prstGeom prst="rect">
            <a:avLst/>
          </a:prstGeom>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67640" y="1196640"/>
            <a:ext cx="8229240" cy="1143000"/>
          </a:xfrm>
          <a:prstGeom prst="rect">
            <a:avLst/>
          </a:prstGeom>
        </p:spPr>
        <p:txBody>
          <a:bodyPr lIns="0" tIns="0" rIns="0" bIns="0" anchor="ctr"/>
          <a:lstStyle/>
          <a:p>
            <a:endParaRPr/>
          </a:p>
        </p:txBody>
      </p:sp>
      <p:sp>
        <p:nvSpPr>
          <p:cNvPr id="11" name="PlaceHolder 2"/>
          <p:cNvSpPr>
            <a:spLocks noGrp="1"/>
          </p:cNvSpPr>
          <p:nvPr>
            <p:ph type="subTitle"/>
          </p:nvPr>
        </p:nvSpPr>
        <p:spPr>
          <a:xfrm>
            <a:off x="457200" y="2421000"/>
            <a:ext cx="8229240" cy="3705120"/>
          </a:xfrm>
          <a:prstGeom prst="rect">
            <a:avLst/>
          </a:prstGeom>
        </p:spPr>
        <p:txBody>
          <a:bodyPr lIns="0" tIns="0" rIns="0" bIns="0" anchor="ctr"/>
          <a:lstStyle/>
          <a:p>
            <a:pPr algn="ctr"/>
            <a:endParaRPr/>
          </a:p>
        </p:txBody>
      </p:sp>
      <p:pic>
        <p:nvPicPr>
          <p:cNvPr id="4" name="Grafik 3">
            <a:extLst>
              <a:ext uri="{FF2B5EF4-FFF2-40B4-BE49-F238E27FC236}">
                <a16:creationId xmlns:a16="http://schemas.microsoft.com/office/drawing/2014/main" id="{1D41DEC9-2C52-488C-9782-52640BBE3BF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3160" y="5775831"/>
            <a:ext cx="974141" cy="956429"/>
          </a:xfrm>
          <a:prstGeom prst="rect">
            <a:avLst/>
          </a:prstGeom>
        </p:spPr>
      </p:pic>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67640" y="1196640"/>
            <a:ext cx="8229240" cy="1143000"/>
          </a:xfrm>
          <a:prstGeom prst="rect">
            <a:avLst/>
          </a:prstGeom>
        </p:spPr>
        <p:txBody>
          <a:bodyPr lIns="0" tIns="0" rIns="0" bIns="0" anchor="ctr"/>
          <a:lstStyle/>
          <a:p>
            <a:endParaRPr/>
          </a:p>
        </p:txBody>
      </p:sp>
      <p:sp>
        <p:nvSpPr>
          <p:cNvPr id="13" name="PlaceHolder 2"/>
          <p:cNvSpPr>
            <a:spLocks noGrp="1"/>
          </p:cNvSpPr>
          <p:nvPr>
            <p:ph type="body"/>
          </p:nvPr>
        </p:nvSpPr>
        <p:spPr>
          <a:xfrm>
            <a:off x="457200" y="2421000"/>
            <a:ext cx="8229240" cy="3704760"/>
          </a:xfrm>
          <a:prstGeom prst="rect">
            <a:avLst/>
          </a:prstGeom>
        </p:spPr>
        <p:txBody>
          <a:bodyPr lIns="0" tIns="0" rIns="0" bIns="0"/>
          <a:lstStyle/>
          <a:p>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67640" y="1196640"/>
            <a:ext cx="8229240" cy="1143000"/>
          </a:xfrm>
          <a:prstGeom prst="rect">
            <a:avLst/>
          </a:prstGeom>
        </p:spPr>
        <p:txBody>
          <a:bodyPr lIns="0" tIns="0" rIns="0" bIns="0" anchor="ctr"/>
          <a:lstStyle/>
          <a:p>
            <a:endParaRPr/>
          </a:p>
        </p:txBody>
      </p:sp>
      <p:sp>
        <p:nvSpPr>
          <p:cNvPr id="15" name="PlaceHolder 2"/>
          <p:cNvSpPr>
            <a:spLocks noGrp="1"/>
          </p:cNvSpPr>
          <p:nvPr>
            <p:ph type="body"/>
          </p:nvPr>
        </p:nvSpPr>
        <p:spPr>
          <a:xfrm>
            <a:off x="457200" y="2421000"/>
            <a:ext cx="4015800" cy="3704760"/>
          </a:xfrm>
          <a:prstGeom prst="rect">
            <a:avLst/>
          </a:prstGeom>
        </p:spPr>
        <p:txBody>
          <a:bodyPr lIns="0" tIns="0" rIns="0" bIns="0"/>
          <a:lstStyle/>
          <a:p>
            <a:endParaRPr/>
          </a:p>
        </p:txBody>
      </p:sp>
      <p:sp>
        <p:nvSpPr>
          <p:cNvPr id="16" name="PlaceHolder 3"/>
          <p:cNvSpPr>
            <a:spLocks noGrp="1"/>
          </p:cNvSpPr>
          <p:nvPr>
            <p:ph type="body"/>
          </p:nvPr>
        </p:nvSpPr>
        <p:spPr>
          <a:xfrm>
            <a:off x="4674240" y="2421000"/>
            <a:ext cx="4015800" cy="3704760"/>
          </a:xfrm>
          <a:prstGeom prst="rect">
            <a:avLst/>
          </a:prstGeom>
        </p:spPr>
        <p:txBody>
          <a:bodyPr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67640" y="1196640"/>
            <a:ext cx="8229240" cy="1143000"/>
          </a:xfrm>
          <a:prstGeom prst="rect">
            <a:avLst/>
          </a:prstGeom>
        </p:spPr>
        <p:txBody>
          <a:bodyPr lIns="0" tIns="0" rIns="0" bIns="0" anchor="ct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67640" y="1196640"/>
            <a:ext cx="8229240" cy="5298120"/>
          </a:xfrm>
          <a:prstGeom prst="rect">
            <a:avLst/>
          </a:prstGeom>
        </p:spPr>
        <p:txBody>
          <a:bodyPr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67640" y="1196640"/>
            <a:ext cx="8229240" cy="1143000"/>
          </a:xfrm>
          <a:prstGeom prst="rect">
            <a:avLst/>
          </a:prstGeom>
        </p:spPr>
        <p:txBody>
          <a:bodyPr lIns="0" tIns="0" rIns="0" bIns="0" anchor="ctr"/>
          <a:lstStyle/>
          <a:p>
            <a:endParaRPr/>
          </a:p>
        </p:txBody>
      </p:sp>
      <p:sp>
        <p:nvSpPr>
          <p:cNvPr id="20" name="PlaceHolder 2"/>
          <p:cNvSpPr>
            <a:spLocks noGrp="1"/>
          </p:cNvSpPr>
          <p:nvPr>
            <p:ph type="body"/>
          </p:nvPr>
        </p:nvSpPr>
        <p:spPr>
          <a:xfrm>
            <a:off x="457200" y="2421000"/>
            <a:ext cx="4015800" cy="1766880"/>
          </a:xfrm>
          <a:prstGeom prst="rect">
            <a:avLst/>
          </a:prstGeom>
        </p:spPr>
        <p:txBody>
          <a:bodyPr lIns="0" tIns="0" rIns="0" bIns="0"/>
          <a:lstStyle/>
          <a:p>
            <a:endParaRPr/>
          </a:p>
        </p:txBody>
      </p:sp>
      <p:sp>
        <p:nvSpPr>
          <p:cNvPr id="21" name="PlaceHolder 3"/>
          <p:cNvSpPr>
            <a:spLocks noGrp="1"/>
          </p:cNvSpPr>
          <p:nvPr>
            <p:ph type="body"/>
          </p:nvPr>
        </p:nvSpPr>
        <p:spPr>
          <a:xfrm>
            <a:off x="457200" y="4356000"/>
            <a:ext cx="4015800" cy="1766880"/>
          </a:xfrm>
          <a:prstGeom prst="rect">
            <a:avLst/>
          </a:prstGeom>
        </p:spPr>
        <p:txBody>
          <a:bodyPr lIns="0" tIns="0" rIns="0" bIns="0"/>
          <a:lstStyle/>
          <a:p>
            <a:endParaRPr/>
          </a:p>
        </p:txBody>
      </p:sp>
      <p:sp>
        <p:nvSpPr>
          <p:cNvPr id="22" name="PlaceHolder 4"/>
          <p:cNvSpPr>
            <a:spLocks noGrp="1"/>
          </p:cNvSpPr>
          <p:nvPr>
            <p:ph type="body"/>
          </p:nvPr>
        </p:nvSpPr>
        <p:spPr>
          <a:xfrm>
            <a:off x="4674240" y="2421000"/>
            <a:ext cx="4015800" cy="3704760"/>
          </a:xfrm>
          <a:prstGeom prst="rect">
            <a:avLst/>
          </a:prstGeom>
        </p:spPr>
        <p:txBody>
          <a:bodyPr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67640" y="1196640"/>
            <a:ext cx="8229240" cy="1143000"/>
          </a:xfrm>
          <a:prstGeom prst="rect">
            <a:avLst/>
          </a:prstGeom>
        </p:spPr>
        <p:txBody>
          <a:bodyPr lIns="0" tIns="0" rIns="0" bIns="0" anchor="ctr"/>
          <a:lstStyle/>
          <a:p>
            <a:endParaRPr/>
          </a:p>
        </p:txBody>
      </p:sp>
      <p:sp>
        <p:nvSpPr>
          <p:cNvPr id="24" name="PlaceHolder 2"/>
          <p:cNvSpPr>
            <a:spLocks noGrp="1"/>
          </p:cNvSpPr>
          <p:nvPr>
            <p:ph type="body"/>
          </p:nvPr>
        </p:nvSpPr>
        <p:spPr>
          <a:xfrm>
            <a:off x="457200" y="2421000"/>
            <a:ext cx="4015800" cy="3704760"/>
          </a:xfrm>
          <a:prstGeom prst="rect">
            <a:avLst/>
          </a:prstGeom>
        </p:spPr>
        <p:txBody>
          <a:bodyPr lIns="0" tIns="0" rIns="0" bIns="0"/>
          <a:lstStyle/>
          <a:p>
            <a:endParaRPr/>
          </a:p>
        </p:txBody>
      </p:sp>
      <p:sp>
        <p:nvSpPr>
          <p:cNvPr id="25" name="PlaceHolder 3"/>
          <p:cNvSpPr>
            <a:spLocks noGrp="1"/>
          </p:cNvSpPr>
          <p:nvPr>
            <p:ph type="body"/>
          </p:nvPr>
        </p:nvSpPr>
        <p:spPr>
          <a:xfrm>
            <a:off x="4674240" y="2421000"/>
            <a:ext cx="4015800" cy="1766880"/>
          </a:xfrm>
          <a:prstGeom prst="rect">
            <a:avLst/>
          </a:prstGeom>
        </p:spPr>
        <p:txBody>
          <a:bodyPr lIns="0" tIns="0" rIns="0" bIns="0"/>
          <a:lstStyle/>
          <a:p>
            <a:endParaRPr/>
          </a:p>
        </p:txBody>
      </p:sp>
      <p:sp>
        <p:nvSpPr>
          <p:cNvPr id="26" name="PlaceHolder 4"/>
          <p:cNvSpPr>
            <a:spLocks noGrp="1"/>
          </p:cNvSpPr>
          <p:nvPr>
            <p:ph type="body"/>
          </p:nvPr>
        </p:nvSpPr>
        <p:spPr>
          <a:xfrm>
            <a:off x="4674240" y="4356000"/>
            <a:ext cx="4015800" cy="1766880"/>
          </a:xfrm>
          <a:prstGeom prst="rect">
            <a:avLst/>
          </a:prstGeom>
        </p:spPr>
        <p:txBody>
          <a:bodyPr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67640" y="1196640"/>
            <a:ext cx="8229240" cy="1143000"/>
          </a:xfrm>
          <a:prstGeom prst="rect">
            <a:avLst/>
          </a:prstGeom>
        </p:spPr>
        <p:txBody>
          <a:bodyPr lIns="0" tIns="0" rIns="0" bIns="0" anchor="ctr"/>
          <a:lstStyle/>
          <a:p>
            <a:endParaRPr/>
          </a:p>
        </p:txBody>
      </p:sp>
      <p:sp>
        <p:nvSpPr>
          <p:cNvPr id="28" name="PlaceHolder 2"/>
          <p:cNvSpPr>
            <a:spLocks noGrp="1"/>
          </p:cNvSpPr>
          <p:nvPr>
            <p:ph type="body"/>
          </p:nvPr>
        </p:nvSpPr>
        <p:spPr>
          <a:xfrm>
            <a:off x="457200" y="2421000"/>
            <a:ext cx="4015800" cy="1766880"/>
          </a:xfrm>
          <a:prstGeom prst="rect">
            <a:avLst/>
          </a:prstGeom>
        </p:spPr>
        <p:txBody>
          <a:bodyPr lIns="0" tIns="0" rIns="0" bIns="0"/>
          <a:lstStyle/>
          <a:p>
            <a:endParaRPr/>
          </a:p>
        </p:txBody>
      </p:sp>
      <p:sp>
        <p:nvSpPr>
          <p:cNvPr id="29" name="PlaceHolder 3"/>
          <p:cNvSpPr>
            <a:spLocks noGrp="1"/>
          </p:cNvSpPr>
          <p:nvPr>
            <p:ph type="body"/>
          </p:nvPr>
        </p:nvSpPr>
        <p:spPr>
          <a:xfrm>
            <a:off x="4674240" y="2421000"/>
            <a:ext cx="4015800" cy="1766880"/>
          </a:xfrm>
          <a:prstGeom prst="rect">
            <a:avLst/>
          </a:prstGeom>
        </p:spPr>
        <p:txBody>
          <a:bodyPr lIns="0" tIns="0" rIns="0" bIns="0"/>
          <a:lstStyle/>
          <a:p>
            <a:endParaRPr/>
          </a:p>
        </p:txBody>
      </p:sp>
      <p:sp>
        <p:nvSpPr>
          <p:cNvPr id="30" name="PlaceHolder 4"/>
          <p:cNvSpPr>
            <a:spLocks noGrp="1"/>
          </p:cNvSpPr>
          <p:nvPr>
            <p:ph type="body"/>
          </p:nvPr>
        </p:nvSpPr>
        <p:spPr>
          <a:xfrm>
            <a:off x="457200" y="4356000"/>
            <a:ext cx="8229240" cy="1766880"/>
          </a:xfrm>
          <a:prstGeom prst="rect">
            <a:avLst/>
          </a:prstGeom>
        </p:spPr>
        <p:txBody>
          <a:bodyPr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 name="PlaceHolder 1"/>
          <p:cNvSpPr>
            <a:spLocks noGrp="1"/>
          </p:cNvSpPr>
          <p:nvPr>
            <p:ph type="title"/>
          </p:nvPr>
        </p:nvSpPr>
        <p:spPr>
          <a:xfrm>
            <a:off x="467640" y="1196640"/>
            <a:ext cx="8229240" cy="1142640"/>
          </a:xfrm>
          <a:prstGeom prst="rect">
            <a:avLst/>
          </a:prstGeom>
        </p:spPr>
        <p:txBody>
          <a:bodyPr anchor="ctr"/>
          <a:lstStyle/>
          <a:p>
            <a:pPr algn="ctr">
              <a:lnSpc>
                <a:spcPct val="100000"/>
              </a:lnSpc>
            </a:pPr>
            <a:r>
              <a:rPr lang="de-DE" sz="4400">
                <a:solidFill>
                  <a:srgbClr val="000000"/>
                </a:solidFill>
                <a:latin typeface="Calibri"/>
              </a:rPr>
              <a:t>Klicken Sie, um das Format des Titeltextes zu bearbeitenTitelmasterformat durch Klicken bearbeiten</a:t>
            </a:r>
            <a:endParaRPr/>
          </a:p>
        </p:txBody>
      </p:sp>
      <p:sp>
        <p:nvSpPr>
          <p:cNvPr id="11" name="PlaceHolder 2"/>
          <p:cNvSpPr>
            <a:spLocks noGrp="1"/>
          </p:cNvSpPr>
          <p:nvPr>
            <p:ph type="body"/>
          </p:nvPr>
        </p:nvSpPr>
        <p:spPr>
          <a:xfrm>
            <a:off x="457200" y="2421000"/>
            <a:ext cx="8229240" cy="3704760"/>
          </a:xfrm>
          <a:prstGeom prst="rect">
            <a:avLst/>
          </a:prstGeom>
        </p:spPr>
        <p:txBody>
          <a:bodyPr/>
          <a:lstStyle/>
          <a:p>
            <a:pPr>
              <a:buSzPct val="45000"/>
              <a:buFont typeface="StarSymbol"/>
              <a:buChar char=""/>
            </a:pPr>
            <a:r>
              <a:rPr lang="de-DE" sz="3200" dirty="0">
                <a:solidFill>
                  <a:srgbClr val="000000"/>
                </a:solidFill>
                <a:latin typeface="Calibri"/>
              </a:rPr>
              <a:t>Klicken Sie, um die Formate des Gliederungstextes zu bearbeiten</a:t>
            </a:r>
            <a:endParaRPr dirty="0"/>
          </a:p>
          <a:p>
            <a:pPr lvl="1">
              <a:buSzPct val="75000"/>
              <a:buFont typeface="StarSymbol"/>
              <a:buChar char=""/>
            </a:pPr>
            <a:r>
              <a:rPr lang="de-DE" sz="3200" dirty="0">
                <a:solidFill>
                  <a:srgbClr val="000000"/>
                </a:solidFill>
                <a:latin typeface="Calibri"/>
              </a:rPr>
              <a:t>Zweite Gliederungsebene</a:t>
            </a:r>
            <a:endParaRPr dirty="0"/>
          </a:p>
          <a:p>
            <a:pPr lvl="2">
              <a:buSzPct val="45000"/>
              <a:buFont typeface="StarSymbol"/>
              <a:buChar char=""/>
            </a:pPr>
            <a:r>
              <a:rPr lang="de-DE" sz="3200" dirty="0">
                <a:solidFill>
                  <a:srgbClr val="000000"/>
                </a:solidFill>
                <a:latin typeface="Calibri"/>
              </a:rPr>
              <a:t>Dritte Gliederungsebene</a:t>
            </a:r>
            <a:endParaRPr dirty="0"/>
          </a:p>
          <a:p>
            <a:pPr lvl="3">
              <a:buSzPct val="75000"/>
              <a:buFont typeface="StarSymbol"/>
              <a:buChar char=""/>
            </a:pPr>
            <a:r>
              <a:rPr lang="de-DE" sz="3200" dirty="0">
                <a:solidFill>
                  <a:srgbClr val="000000"/>
                </a:solidFill>
                <a:latin typeface="Calibri"/>
              </a:rPr>
              <a:t>Vierte Gliederungsebene</a:t>
            </a:r>
            <a:endParaRPr dirty="0"/>
          </a:p>
          <a:p>
            <a:pPr lvl="4">
              <a:buSzPct val="45000"/>
              <a:buFont typeface="StarSymbol"/>
              <a:buChar char=""/>
            </a:pPr>
            <a:r>
              <a:rPr lang="de-DE" sz="3200" dirty="0">
                <a:solidFill>
                  <a:srgbClr val="000000"/>
                </a:solidFill>
                <a:latin typeface="Calibri"/>
              </a:rPr>
              <a:t>Fünfte Gliederungsebene</a:t>
            </a:r>
            <a:endParaRPr dirty="0"/>
          </a:p>
          <a:p>
            <a:pPr lvl="5">
              <a:buSzPct val="45000"/>
              <a:buFont typeface="StarSymbol"/>
              <a:buChar char=""/>
            </a:pPr>
            <a:r>
              <a:rPr lang="de-DE" sz="3200" dirty="0">
                <a:solidFill>
                  <a:srgbClr val="000000"/>
                </a:solidFill>
                <a:latin typeface="Calibri"/>
              </a:rPr>
              <a:t>Sechste Gliederungsebene</a:t>
            </a:r>
            <a:endParaRPr dirty="0"/>
          </a:p>
          <a:p>
            <a:pPr>
              <a:lnSpc>
                <a:spcPct val="100000"/>
              </a:lnSpc>
              <a:buFont typeface="Arial"/>
              <a:buChar char="•"/>
            </a:pPr>
            <a:r>
              <a:rPr lang="de-DE" sz="3200" dirty="0">
                <a:solidFill>
                  <a:srgbClr val="000000"/>
                </a:solidFill>
                <a:latin typeface="Calibri"/>
              </a:rPr>
              <a:t>Siebente </a:t>
            </a:r>
            <a:r>
              <a:rPr lang="de-DE" sz="3200" dirty="0" err="1">
                <a:solidFill>
                  <a:srgbClr val="000000"/>
                </a:solidFill>
                <a:latin typeface="Calibri"/>
              </a:rPr>
              <a:t>GliederungsebeneTextmasterformat</a:t>
            </a:r>
            <a:r>
              <a:rPr lang="de-DE" sz="3200" dirty="0">
                <a:solidFill>
                  <a:srgbClr val="000000"/>
                </a:solidFill>
                <a:latin typeface="Calibri"/>
              </a:rPr>
              <a:t> bearbeiten</a:t>
            </a:r>
            <a:endParaRPr dirty="0"/>
          </a:p>
          <a:p>
            <a:pPr lvl="1">
              <a:lnSpc>
                <a:spcPct val="100000"/>
              </a:lnSpc>
              <a:buFont typeface="Arial"/>
              <a:buChar char="–"/>
            </a:pPr>
            <a:r>
              <a:rPr lang="de-DE" sz="2800" dirty="0">
                <a:solidFill>
                  <a:srgbClr val="000000"/>
                </a:solidFill>
                <a:latin typeface="Calibri"/>
              </a:rPr>
              <a:t>Zweite Ebene</a:t>
            </a:r>
            <a:endParaRPr dirty="0"/>
          </a:p>
          <a:p>
            <a:pPr lvl="2">
              <a:lnSpc>
                <a:spcPct val="100000"/>
              </a:lnSpc>
              <a:buFont typeface="Arial"/>
              <a:buChar char="•"/>
            </a:pPr>
            <a:r>
              <a:rPr lang="de-DE" sz="2400" dirty="0">
                <a:solidFill>
                  <a:srgbClr val="000000"/>
                </a:solidFill>
                <a:latin typeface="Calibri"/>
              </a:rPr>
              <a:t>Dritte Ebene</a:t>
            </a:r>
            <a:endParaRPr dirty="0"/>
          </a:p>
          <a:p>
            <a:pPr lvl="3">
              <a:lnSpc>
                <a:spcPct val="100000"/>
              </a:lnSpc>
              <a:buFont typeface="Arial"/>
              <a:buChar char="–"/>
            </a:pPr>
            <a:r>
              <a:rPr lang="de-DE" sz="2000" dirty="0">
                <a:solidFill>
                  <a:srgbClr val="000000"/>
                </a:solidFill>
                <a:latin typeface="Calibri"/>
              </a:rPr>
              <a:t>Vierte Ebene</a:t>
            </a:r>
            <a:endParaRPr dirty="0"/>
          </a:p>
          <a:p>
            <a:pPr lvl="4">
              <a:lnSpc>
                <a:spcPct val="100000"/>
              </a:lnSpc>
              <a:buFont typeface="Arial"/>
              <a:buChar char="»"/>
            </a:pPr>
            <a:r>
              <a:rPr lang="de-DE" sz="2000" dirty="0">
                <a:solidFill>
                  <a:srgbClr val="000000"/>
                </a:solidFill>
                <a:latin typeface="Calibri"/>
              </a:rPr>
              <a:t>Fünfte Ebene</a:t>
            </a:r>
            <a:endParaRPr dirty="0"/>
          </a:p>
        </p:txBody>
      </p:sp>
      <p:sp>
        <p:nvSpPr>
          <p:cNvPr id="2" name="PlaceHolder 3"/>
          <p:cNvSpPr>
            <a:spLocks noGrp="1"/>
          </p:cNvSpPr>
          <p:nvPr>
            <p:ph type="dt"/>
          </p:nvPr>
        </p:nvSpPr>
        <p:spPr>
          <a:xfrm>
            <a:off x="457200" y="6356520"/>
            <a:ext cx="2133360" cy="364680"/>
          </a:xfrm>
          <a:prstGeom prst="rect">
            <a:avLst/>
          </a:prstGeom>
        </p:spPr>
        <p:txBody>
          <a:bodyPr anchor="ctr"/>
          <a:lstStyle/>
          <a:p>
            <a:pPr>
              <a:lnSpc>
                <a:spcPct val="100000"/>
              </a:lnSpc>
            </a:pPr>
            <a:r>
              <a:rPr lang="de-DE" smtClean="0"/>
              <a:t>21.10.2014 Paderborn/Lippstadt</a:t>
            </a:r>
            <a:endParaRPr/>
          </a:p>
        </p:txBody>
      </p:sp>
      <p:sp>
        <p:nvSpPr>
          <p:cNvPr id="3" name="PlaceHolder 4"/>
          <p:cNvSpPr>
            <a:spLocks noGrp="1"/>
          </p:cNvSpPr>
          <p:nvPr>
            <p:ph type="ftr"/>
          </p:nvPr>
        </p:nvSpPr>
        <p:spPr>
          <a:xfrm>
            <a:off x="3124080" y="6356520"/>
            <a:ext cx="2895120" cy="364680"/>
          </a:xfrm>
          <a:prstGeom prst="rect">
            <a:avLst/>
          </a:prstGeom>
        </p:spPr>
        <p:txBody>
          <a:bodyPr anchor="ctr"/>
          <a:lstStyle/>
          <a:p>
            <a:endParaRPr/>
          </a:p>
        </p:txBody>
      </p:sp>
      <p:sp>
        <p:nvSpPr>
          <p:cNvPr id="4" name="PlaceHolder 5"/>
          <p:cNvSpPr>
            <a:spLocks noGrp="1"/>
          </p:cNvSpPr>
          <p:nvPr>
            <p:ph type="sldNum"/>
          </p:nvPr>
        </p:nvSpPr>
        <p:spPr>
          <a:xfrm>
            <a:off x="6553080" y="6356520"/>
            <a:ext cx="2133360" cy="364680"/>
          </a:xfrm>
          <a:prstGeom prst="rect">
            <a:avLst/>
          </a:prstGeom>
        </p:spPr>
        <p:txBody>
          <a:bodyPr anchor="ctr"/>
          <a:lstStyle/>
          <a:p>
            <a:pPr algn="r">
              <a:lnSpc>
                <a:spcPct val="100000"/>
              </a:lnSpc>
            </a:pPr>
            <a:fld id="{25F13387-CFD0-4173-9B0E-92A53CB36F53}" type="slidenum">
              <a:rPr lang="de-DE" sz="1200">
                <a:solidFill>
                  <a:srgbClr val="8B8B8B"/>
                </a:solidFill>
                <a:latin typeface="Calibri"/>
              </a:rPr>
              <a:pPr algn="r">
                <a:lnSpc>
                  <a:spcPct val="100000"/>
                </a:lnSpc>
              </a:pPr>
              <a:t>‹Nr.›</a:t>
            </a:fld>
            <a:endParaRPr/>
          </a:p>
        </p:txBody>
      </p:sp>
      <p:pic>
        <p:nvPicPr>
          <p:cNvPr id="5" name="Picture 3"/>
          <p:cNvPicPr/>
          <p:nvPr/>
        </p:nvPicPr>
        <p:blipFill>
          <a:blip r:embed="rId14" cstate="print"/>
          <a:stretch>
            <a:fillRect/>
          </a:stretch>
        </p:blipFill>
        <p:spPr>
          <a:xfrm>
            <a:off x="5781240" y="182160"/>
            <a:ext cx="3257640" cy="895680"/>
          </a:xfrm>
          <a:prstGeom prst="rect">
            <a:avLst/>
          </a:prstGeom>
          <a:ln>
            <a:noFill/>
          </a:ln>
        </p:spPr>
      </p:pic>
      <p:pic>
        <p:nvPicPr>
          <p:cNvPr id="6" name="Picture 2"/>
          <p:cNvPicPr/>
          <p:nvPr/>
        </p:nvPicPr>
        <p:blipFill>
          <a:blip r:embed="rId15" cstate="print"/>
          <a:stretch>
            <a:fillRect/>
          </a:stretch>
        </p:blipFill>
        <p:spPr>
          <a:xfrm>
            <a:off x="251640" y="182160"/>
            <a:ext cx="2088000" cy="598320"/>
          </a:xfrm>
          <a:prstGeom prst="rect">
            <a:avLst/>
          </a:prstGeom>
          <a:ln>
            <a:noFill/>
          </a:ln>
        </p:spPr>
      </p:pic>
      <p:sp>
        <p:nvSpPr>
          <p:cNvPr id="7" name="CustomShape 6"/>
          <p:cNvSpPr/>
          <p:nvPr/>
        </p:nvSpPr>
        <p:spPr>
          <a:xfrm>
            <a:off x="-2160" y="6173640"/>
            <a:ext cx="2987640" cy="143640"/>
          </a:xfrm>
          <a:prstGeom prst="rect">
            <a:avLst/>
          </a:prstGeom>
          <a:gradFill>
            <a:gsLst>
              <a:gs pos="0">
                <a:srgbClr val="008000"/>
              </a:gs>
              <a:gs pos="100000">
                <a:srgbClr val="FFFFCC"/>
              </a:gs>
            </a:gsLst>
            <a:lin ang="0"/>
          </a:gradFill>
          <a:ln w="25560">
            <a:noFill/>
          </a:ln>
        </p:spPr>
      </p:sp>
      <p:sp>
        <p:nvSpPr>
          <p:cNvPr id="8" name="CustomShape 7"/>
          <p:cNvSpPr/>
          <p:nvPr/>
        </p:nvSpPr>
        <p:spPr>
          <a:xfrm>
            <a:off x="6156000" y="6173640"/>
            <a:ext cx="2987640" cy="143640"/>
          </a:xfrm>
          <a:prstGeom prst="rect">
            <a:avLst/>
          </a:prstGeom>
          <a:gradFill>
            <a:gsLst>
              <a:gs pos="0">
                <a:srgbClr val="FFEFD1"/>
              </a:gs>
              <a:gs pos="100000">
                <a:srgbClr val="D1C39F"/>
              </a:gs>
            </a:gsLst>
            <a:lin ang="10800000"/>
          </a:gradFill>
          <a:ln w="25560">
            <a:noFill/>
          </a:ln>
        </p:spPr>
      </p:sp>
      <p:sp>
        <p:nvSpPr>
          <p:cNvPr id="9" name="CustomShape 8"/>
          <p:cNvSpPr/>
          <p:nvPr/>
        </p:nvSpPr>
        <p:spPr>
          <a:xfrm>
            <a:off x="3088440" y="6173640"/>
            <a:ext cx="2987640" cy="143640"/>
          </a:xfrm>
          <a:prstGeom prst="rect">
            <a:avLst/>
          </a:prstGeom>
          <a:gradFill>
            <a:gsLst>
              <a:gs pos="0">
                <a:srgbClr val="808080"/>
              </a:gs>
              <a:gs pos="100000">
                <a:srgbClr val="FFFFCC"/>
              </a:gs>
            </a:gsLst>
            <a:lin ang="0"/>
          </a:gradFill>
          <a:ln w="25560">
            <a:noFill/>
          </a:ln>
        </p:spPr>
      </p:sp>
      <p:sp>
        <p:nvSpPr>
          <p:cNvPr id="12" name="Rechteck 11"/>
          <p:cNvSpPr/>
          <p:nvPr userDrawn="1"/>
        </p:nvSpPr>
        <p:spPr>
          <a:xfrm>
            <a:off x="6156000" y="6173705"/>
            <a:ext cx="2988000" cy="144016"/>
          </a:xfrm>
          <a:prstGeom prst="rect">
            <a:avLst/>
          </a:prstGeom>
          <a:gradFill flip="none" rotWithShape="1">
            <a:gsLst>
              <a:gs pos="1000">
                <a:srgbClr val="FFFFCC"/>
              </a:gs>
              <a:gs pos="100000">
                <a:srgbClr val="FF0000"/>
              </a:gs>
              <a:gs pos="100000">
                <a:srgbClr val="D1C39F"/>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ftr="0"/>
  <p:txStyles>
    <p:titleStyle/>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sa/4.0/deed.de"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hyperlink" Target="http://www.qua-lis.nrw.d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11560" y="1340768"/>
            <a:ext cx="8229240" cy="3096344"/>
          </a:xfrm>
        </p:spPr>
        <p:txBody>
          <a:bodyPr/>
          <a:lstStyle/>
          <a:p>
            <a:pPr algn="ctr"/>
            <a:r>
              <a:rPr lang="de-DE" sz="4800" dirty="0" smtClean="0">
                <a:latin typeface="+mj-lt"/>
              </a:rPr>
              <a:t/>
            </a:r>
            <a:br>
              <a:rPr lang="de-DE" sz="4800" dirty="0" smtClean="0">
                <a:latin typeface="+mj-lt"/>
              </a:rPr>
            </a:br>
            <a:r>
              <a:rPr lang="de-DE" sz="4800" dirty="0" err="1" smtClean="0">
                <a:latin typeface="+mj-lt"/>
              </a:rPr>
              <a:t>ReLv</a:t>
            </a:r>
            <a:r>
              <a:rPr lang="de-DE" sz="4800" dirty="0" smtClean="0">
                <a:latin typeface="+mj-lt"/>
              </a:rPr>
              <a:t> </a:t>
            </a:r>
            <a:r>
              <a:rPr lang="de-DE" sz="4800" dirty="0">
                <a:latin typeface="+mj-lt"/>
              </a:rPr>
              <a:t>– Rechtschreiben erforschen, Lesen </a:t>
            </a:r>
            <a:r>
              <a:rPr lang="de-DE" sz="4800" dirty="0" smtClean="0">
                <a:latin typeface="+mj-lt"/>
              </a:rPr>
              <a:t>verstehen</a:t>
            </a:r>
            <a:br>
              <a:rPr lang="de-DE" sz="4800" dirty="0" smtClean="0">
                <a:latin typeface="+mj-lt"/>
              </a:rPr>
            </a:br>
            <a:r>
              <a:rPr lang="de-DE" sz="4800" dirty="0" smtClean="0">
                <a:latin typeface="+mj-lt"/>
              </a:rPr>
              <a:t/>
            </a:r>
            <a:br>
              <a:rPr lang="de-DE" sz="4800" dirty="0" smtClean="0">
                <a:latin typeface="+mj-lt"/>
              </a:rPr>
            </a:br>
            <a:r>
              <a:rPr lang="de-DE" sz="4800" b="1" dirty="0" smtClean="0"/>
              <a:t>Modul 02: Einführung in die Rechtschreibstrategien</a:t>
            </a:r>
            <a:endParaRPr lang="de-DE" sz="4800" dirty="0">
              <a:latin typeface="+mj-lt"/>
            </a:endParaRPr>
          </a:p>
        </p:txBody>
      </p:sp>
      <p:sp>
        <p:nvSpPr>
          <p:cNvPr id="3" name="Textfeld 2">
            <a:extLst>
              <a:ext uri="{FF2B5EF4-FFF2-40B4-BE49-F238E27FC236}">
                <a16:creationId xmlns:a16="http://schemas.microsoft.com/office/drawing/2014/main" id="{A735071A-A621-4116-AFAA-E5E04A5D1E02}"/>
              </a:ext>
            </a:extLst>
          </p:cNvPr>
          <p:cNvSpPr txBox="1"/>
          <p:nvPr/>
        </p:nvSpPr>
        <p:spPr>
          <a:xfrm>
            <a:off x="1907704" y="6297665"/>
            <a:ext cx="7056784" cy="553998"/>
          </a:xfrm>
          <a:prstGeom prst="rect">
            <a:avLst/>
          </a:prstGeom>
          <a:noFill/>
        </p:spPr>
        <p:txBody>
          <a:bodyPr wrap="square" rtlCol="0">
            <a:spAutoFit/>
          </a:bodyPr>
          <a:lstStyle/>
          <a:p>
            <a:r>
              <a:rPr lang="de-DE" sz="1000" dirty="0">
                <a:latin typeface="Calibri" panose="020F0502020204030204" pitchFamily="34" charset="0"/>
                <a:cs typeface="Calibri" panose="020F0502020204030204" pitchFamily="34" charset="0"/>
              </a:rPr>
              <a:t>Diese Powerpoint-Präsentation (</a:t>
            </a:r>
            <a:r>
              <a:rPr lang="de-DE" sz="1000" dirty="0" smtClean="0">
                <a:latin typeface="Calibri" panose="020F0502020204030204" pitchFamily="34" charset="0"/>
                <a:cs typeface="Calibri" panose="020F0502020204030204" pitchFamily="34" charset="0"/>
              </a:rPr>
              <a:t>Titel, </a:t>
            </a:r>
            <a:r>
              <a:rPr lang="de-DE" sz="1000" dirty="0">
                <a:latin typeface="Calibri" panose="020F0502020204030204" pitchFamily="34" charset="0"/>
                <a:cs typeface="Calibri" panose="020F0502020204030204" pitchFamily="34" charset="0"/>
              </a:rPr>
              <a:t>Untertitel, Text, Logo, etc. – Abweichungen sind gekennzeichnet) steht unter der Lizenz </a:t>
            </a:r>
            <a:r>
              <a:rPr lang="de-DE" sz="1000" u="sng" dirty="0">
                <a:latin typeface="Calibri" panose="020F0502020204030204" pitchFamily="34" charset="0"/>
                <a:cs typeface="Calibri" panose="020F0502020204030204" pitchFamily="34" charset="0"/>
                <a:hlinkClick r:id="rId3"/>
              </a:rPr>
              <a:t>CC BY-SA 4.0</a:t>
            </a:r>
            <a:r>
              <a:rPr lang="de-DE" sz="1000" dirty="0">
                <a:latin typeface="Calibri" panose="020F0502020204030204" pitchFamily="34" charset="0"/>
                <a:cs typeface="Calibri" panose="020F0502020204030204" pitchFamily="34" charset="0"/>
              </a:rPr>
              <a:t> und kann unter deren Bedingungen kostenlos und frei verwendet, verändert und weitergegeben werden. </a:t>
            </a:r>
            <a:br>
              <a:rPr lang="de-DE" sz="1000" dirty="0">
                <a:latin typeface="Calibri" panose="020F0502020204030204" pitchFamily="34" charset="0"/>
                <a:cs typeface="Calibri" panose="020F0502020204030204" pitchFamily="34" charset="0"/>
              </a:rPr>
            </a:br>
            <a:r>
              <a:rPr lang="de-DE" sz="1000" dirty="0">
                <a:latin typeface="Calibri" panose="020F0502020204030204" pitchFamily="34" charset="0"/>
                <a:cs typeface="Calibri" panose="020F0502020204030204" pitchFamily="34" charset="0"/>
              </a:rPr>
              <a:t>Urheberin im Sinne der Lizenz ist die </a:t>
            </a:r>
            <a:r>
              <a:rPr lang="de-DE" sz="1000" u="sng" dirty="0">
                <a:latin typeface="Calibri" panose="020F0502020204030204" pitchFamily="34" charset="0"/>
                <a:cs typeface="Calibri" panose="020F0502020204030204" pitchFamily="34" charset="0"/>
                <a:hlinkClick r:id="rId4"/>
              </a:rPr>
              <a:t>QUA-LiS NRW</a:t>
            </a:r>
            <a:r>
              <a:rPr lang="de-DE" sz="1000" dirty="0">
                <a:latin typeface="Calibri" panose="020F0502020204030204" pitchFamily="34" charset="0"/>
                <a:cs typeface="Calibri" panose="020F0502020204030204" pitchFamily="34" charset="0"/>
              </a:rPr>
              <a:t>. </a:t>
            </a:r>
          </a:p>
        </p:txBody>
      </p:sp>
      <p:pic>
        <p:nvPicPr>
          <p:cNvPr id="4" name="Grafik 3">
            <a:extLst>
              <a:ext uri="{FF2B5EF4-FFF2-40B4-BE49-F238E27FC236}">
                <a16:creationId xmlns:a16="http://schemas.microsoft.com/office/drawing/2014/main" id="{8B5CA014-18F6-4FCF-819D-F3E1991DF232}"/>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174194" y="6420457"/>
            <a:ext cx="874732" cy="306048"/>
          </a:xfrm>
          <a:prstGeom prst="rect">
            <a:avLst/>
          </a:prstGeom>
        </p:spPr>
      </p:pic>
    </p:spTree>
    <p:extLst>
      <p:ext uri="{BB962C8B-B14F-4D97-AF65-F5344CB8AC3E}">
        <p14:creationId xmlns:p14="http://schemas.microsoft.com/office/powerpoint/2010/main" val="26370109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2"/>
          <p:cNvSpPr txBox="1">
            <a:spLocks/>
          </p:cNvSpPr>
          <p:nvPr/>
        </p:nvSpPr>
        <p:spPr>
          <a:xfrm>
            <a:off x="454428" y="1430341"/>
            <a:ext cx="8508674" cy="4620171"/>
          </a:xfrm>
          <a:prstGeom prst="rect">
            <a:avLst/>
          </a:prstGeom>
        </p:spPr>
        <p:txBody>
          <a:bodyPr>
            <a:normAutofit fontScale="85000" lnSpcReduction="10000"/>
          </a:bodyPr>
          <a:lstStyle/>
          <a:p>
            <a:pPr>
              <a:lnSpc>
                <a:spcPct val="120000"/>
              </a:lnSpc>
              <a:spcAft>
                <a:spcPts val="600"/>
              </a:spcAft>
            </a:pPr>
            <a:r>
              <a:rPr lang="de-DE" sz="2100" kern="0" dirty="0" smtClean="0">
                <a:solidFill>
                  <a:sysClr val="windowText" lastClr="000000"/>
                </a:solidFill>
              </a:rPr>
              <a:t>Voraussetzung:</a:t>
            </a:r>
          </a:p>
          <a:p>
            <a:pPr marL="285750" indent="-285750">
              <a:lnSpc>
                <a:spcPct val="120000"/>
              </a:lnSpc>
              <a:spcAft>
                <a:spcPts val="600"/>
              </a:spcAft>
              <a:buFont typeface="Arial" panose="020B0604020202020204" pitchFamily="34" charset="0"/>
              <a:buChar char="•"/>
            </a:pPr>
            <a:r>
              <a:rPr lang="de-DE" kern="0" dirty="0" smtClean="0">
                <a:solidFill>
                  <a:sysClr val="windowText" lastClr="000000"/>
                </a:solidFill>
              </a:rPr>
              <a:t>Das Schwingen und das Verlängern werden beherrscht.</a:t>
            </a:r>
          </a:p>
          <a:p>
            <a:pPr marL="285750" indent="-285750">
              <a:lnSpc>
                <a:spcPct val="120000"/>
              </a:lnSpc>
              <a:spcAft>
                <a:spcPts val="600"/>
              </a:spcAft>
              <a:buFont typeface="Arial" panose="020B0604020202020204" pitchFamily="34" charset="0"/>
              <a:buChar char="•"/>
            </a:pPr>
            <a:r>
              <a:rPr lang="de-DE" kern="0" dirty="0" smtClean="0">
                <a:solidFill>
                  <a:sysClr val="windowText" lastClr="000000"/>
                </a:solidFill>
              </a:rPr>
              <a:t>Ein Bewusstsein, dass es aus mehreren Wörtern bzw. Endungen zusammengesetzte Wörter gibt.</a:t>
            </a:r>
          </a:p>
          <a:p>
            <a:pPr marL="285750" indent="-285750">
              <a:lnSpc>
                <a:spcPct val="120000"/>
              </a:lnSpc>
              <a:spcAft>
                <a:spcPts val="600"/>
              </a:spcAft>
              <a:buFont typeface="Arial" panose="020B0604020202020204" pitchFamily="34" charset="0"/>
              <a:buChar char="•"/>
            </a:pPr>
            <a:r>
              <a:rPr lang="de-DE" kern="0" dirty="0" smtClean="0">
                <a:solidFill>
                  <a:sysClr val="windowText" lastClr="000000"/>
                </a:solidFill>
              </a:rPr>
              <a:t>Auswahl des Wortmaterials: Mehrsilbige Wörter, die man zerlegen kann, und die man anders schreibt als man spricht:</a:t>
            </a:r>
          </a:p>
          <a:p>
            <a:pPr>
              <a:lnSpc>
                <a:spcPct val="120000"/>
              </a:lnSpc>
              <a:spcAft>
                <a:spcPts val="600"/>
              </a:spcAft>
            </a:pPr>
            <a:endParaRPr lang="de-DE" kern="0" dirty="0" smtClean="0">
              <a:solidFill>
                <a:sysClr val="windowText" lastClr="000000"/>
              </a:solidFill>
            </a:endParaRPr>
          </a:p>
          <a:p>
            <a:pPr>
              <a:lnSpc>
                <a:spcPct val="120000"/>
              </a:lnSpc>
              <a:spcAft>
                <a:spcPts val="600"/>
              </a:spcAft>
            </a:pPr>
            <a:endParaRPr lang="de-DE" kern="0" dirty="0" smtClean="0">
              <a:solidFill>
                <a:sysClr val="windowText" lastClr="000000"/>
              </a:solidFill>
            </a:endParaRPr>
          </a:p>
          <a:p>
            <a:pPr>
              <a:lnSpc>
                <a:spcPct val="120000"/>
              </a:lnSpc>
              <a:spcAft>
                <a:spcPts val="600"/>
              </a:spcAft>
            </a:pPr>
            <a:r>
              <a:rPr lang="de-DE" kern="0" dirty="0" smtClean="0">
                <a:solidFill>
                  <a:sysClr val="windowText" lastClr="000000"/>
                </a:solidFill>
              </a:rPr>
              <a:t>Anwendung von Schwingen, lauttreuer Schreibung und dann Verlängern kann deutlich machen:</a:t>
            </a:r>
          </a:p>
          <a:p>
            <a:pPr marL="285750" indent="-285750">
              <a:lnSpc>
                <a:spcPct val="110000"/>
              </a:lnSpc>
              <a:spcAft>
                <a:spcPts val="600"/>
              </a:spcAft>
              <a:buFont typeface="Wingdings" panose="05000000000000000000" pitchFamily="2" charset="2"/>
              <a:buChar char="ü"/>
            </a:pPr>
            <a:r>
              <a:rPr lang="de-DE" kern="0" dirty="0" smtClean="0">
                <a:solidFill>
                  <a:sysClr val="windowText" lastClr="000000"/>
                </a:solidFill>
              </a:rPr>
              <a:t>Schwingen macht nicht alle Buchstaben </a:t>
            </a:r>
            <a:r>
              <a:rPr lang="de-DE" kern="0" dirty="0" err="1" smtClean="0">
                <a:solidFill>
                  <a:sysClr val="windowText" lastClr="000000"/>
                </a:solidFill>
              </a:rPr>
              <a:t>lauttreu</a:t>
            </a:r>
            <a:r>
              <a:rPr lang="de-DE" kern="0" dirty="0" smtClean="0">
                <a:solidFill>
                  <a:sysClr val="windowText" lastClr="000000"/>
                </a:solidFill>
              </a:rPr>
              <a:t> hörbar.</a:t>
            </a:r>
          </a:p>
          <a:p>
            <a:pPr marL="285750" indent="-285750">
              <a:lnSpc>
                <a:spcPct val="110000"/>
              </a:lnSpc>
              <a:spcAft>
                <a:spcPts val="600"/>
              </a:spcAft>
              <a:buFont typeface="Wingdings" panose="05000000000000000000" pitchFamily="2" charset="2"/>
              <a:buChar char="ü"/>
            </a:pPr>
            <a:r>
              <a:rPr lang="de-DE" kern="0" dirty="0" smtClean="0">
                <a:solidFill>
                  <a:sysClr val="windowText" lastClr="000000"/>
                </a:solidFill>
              </a:rPr>
              <a:t>Verlängern löst das Problem nicht, denn: (die) Hand </a:t>
            </a:r>
            <a:r>
              <a:rPr lang="de-DE" kern="0" dirty="0" err="1" smtClean="0">
                <a:solidFill>
                  <a:sysClr val="windowText" lastClr="000000"/>
                </a:solidFill>
              </a:rPr>
              <a:t>ta</a:t>
            </a:r>
            <a:r>
              <a:rPr lang="de-DE" kern="0" dirty="0" smtClean="0">
                <a:solidFill>
                  <a:sysClr val="windowText" lastClr="000000"/>
                </a:solidFill>
              </a:rPr>
              <a:t> </a:t>
            </a:r>
            <a:r>
              <a:rPr lang="de-DE" kern="0" dirty="0" err="1" smtClean="0">
                <a:solidFill>
                  <a:sysClr val="windowText" lastClr="000000"/>
                </a:solidFill>
              </a:rPr>
              <a:t>sche</a:t>
            </a:r>
            <a:r>
              <a:rPr lang="de-DE" b="1" kern="0" dirty="0" err="1" smtClean="0">
                <a:solidFill>
                  <a:sysClr val="windowText" lastClr="000000"/>
                </a:solidFill>
              </a:rPr>
              <a:t>n</a:t>
            </a:r>
            <a:r>
              <a:rPr lang="de-DE" kern="0" dirty="0" smtClean="0">
                <a:solidFill>
                  <a:sysClr val="windowText" lastClr="000000"/>
                </a:solidFill>
              </a:rPr>
              <a:t> macht das nicht hörbare </a:t>
            </a:r>
            <a:r>
              <a:rPr lang="de-DE" b="1" kern="0" dirty="0" smtClean="0">
                <a:solidFill>
                  <a:sysClr val="windowText" lastClr="000000"/>
                </a:solidFill>
              </a:rPr>
              <a:t>d</a:t>
            </a:r>
            <a:r>
              <a:rPr lang="de-DE" kern="0" dirty="0" smtClean="0">
                <a:solidFill>
                  <a:sysClr val="windowText" lastClr="000000"/>
                </a:solidFill>
              </a:rPr>
              <a:t> noch nicht hörbar.</a:t>
            </a:r>
          </a:p>
          <a:p>
            <a:pPr marL="285750" indent="-285750">
              <a:lnSpc>
                <a:spcPct val="110000"/>
              </a:lnSpc>
              <a:spcAft>
                <a:spcPts val="600"/>
              </a:spcAft>
              <a:buFont typeface="Wingdings" panose="05000000000000000000" pitchFamily="2" charset="2"/>
              <a:buChar char="ü"/>
            </a:pPr>
            <a:r>
              <a:rPr lang="de-DE" kern="0" dirty="0" smtClean="0">
                <a:solidFill>
                  <a:sysClr val="windowText" lastClr="000000"/>
                </a:solidFill>
              </a:rPr>
              <a:t>Man kann aber die Wörter in </a:t>
            </a:r>
            <a:r>
              <a:rPr lang="de-DE" b="1" kern="0" dirty="0" smtClean="0">
                <a:solidFill>
                  <a:sysClr val="windowText" lastClr="000000"/>
                </a:solidFill>
              </a:rPr>
              <a:t>(die) Hand + (die) Tasche </a:t>
            </a:r>
            <a:r>
              <a:rPr lang="de-DE" kern="0" dirty="0" smtClean="0">
                <a:solidFill>
                  <a:sysClr val="windowText" lastClr="000000"/>
                </a:solidFill>
              </a:rPr>
              <a:t>sowie </a:t>
            </a:r>
            <a:r>
              <a:rPr lang="de-DE" b="1" kern="0" dirty="0" smtClean="0">
                <a:solidFill>
                  <a:sysClr val="windowText" lastClr="000000"/>
                </a:solidFill>
              </a:rPr>
              <a:t>(das) Kind + </a:t>
            </a:r>
            <a:r>
              <a:rPr lang="de-DE" b="1" kern="0" dirty="0" err="1" smtClean="0">
                <a:solidFill>
                  <a:sysClr val="windowText" lastClr="000000"/>
                </a:solidFill>
              </a:rPr>
              <a:t>lich</a:t>
            </a:r>
            <a:r>
              <a:rPr lang="de-DE" b="1" kern="0" dirty="0" smtClean="0">
                <a:solidFill>
                  <a:sysClr val="windowText" lastClr="000000"/>
                </a:solidFill>
              </a:rPr>
              <a:t> </a:t>
            </a:r>
            <a:r>
              <a:rPr lang="de-DE" kern="0" dirty="0" smtClean="0">
                <a:solidFill>
                  <a:sysClr val="windowText" lastClr="000000"/>
                </a:solidFill>
              </a:rPr>
              <a:t>zerlegen.</a:t>
            </a:r>
          </a:p>
          <a:p>
            <a:pPr marL="285750" indent="-285750">
              <a:lnSpc>
                <a:spcPct val="110000"/>
              </a:lnSpc>
              <a:spcAft>
                <a:spcPts val="600"/>
              </a:spcAft>
              <a:buFont typeface="Wingdings" panose="05000000000000000000" pitchFamily="2" charset="2"/>
              <a:buChar char="ü"/>
            </a:pPr>
            <a:r>
              <a:rPr lang="de-DE" kern="0" dirty="0" smtClean="0">
                <a:solidFill>
                  <a:sysClr val="windowText" lastClr="000000"/>
                </a:solidFill>
              </a:rPr>
              <a:t>Wenn ich nun verlängere, wird </a:t>
            </a:r>
            <a:r>
              <a:rPr lang="de-DE" kern="0" dirty="0" smtClean="0"/>
              <a:t>der Buchstabe </a:t>
            </a:r>
            <a:r>
              <a:rPr lang="de-DE" b="1" kern="0" dirty="0" smtClean="0">
                <a:solidFill>
                  <a:sysClr val="windowText" lastClr="000000"/>
                </a:solidFill>
              </a:rPr>
              <a:t>d</a:t>
            </a:r>
            <a:r>
              <a:rPr lang="de-DE" kern="0" dirty="0" smtClean="0">
                <a:solidFill>
                  <a:sysClr val="windowText" lastClr="000000"/>
                </a:solidFill>
              </a:rPr>
              <a:t> hörbar: </a:t>
            </a:r>
            <a:r>
              <a:rPr lang="de-DE" b="1" kern="0" dirty="0" smtClean="0">
                <a:solidFill>
                  <a:sysClr val="windowText" lastClr="000000"/>
                </a:solidFill>
              </a:rPr>
              <a:t>(die) Hände </a:t>
            </a:r>
            <a:r>
              <a:rPr lang="de-DE" kern="0" dirty="0" smtClean="0">
                <a:solidFill>
                  <a:sysClr val="windowText" lastClr="000000"/>
                </a:solidFill>
              </a:rPr>
              <a:t>sowie </a:t>
            </a:r>
            <a:r>
              <a:rPr lang="de-DE" b="1" kern="0" dirty="0" smtClean="0">
                <a:solidFill>
                  <a:sysClr val="windowText" lastClr="000000"/>
                </a:solidFill>
              </a:rPr>
              <a:t>(die) Kinder</a:t>
            </a:r>
          </a:p>
          <a:p>
            <a:pPr>
              <a:lnSpc>
                <a:spcPct val="120000"/>
              </a:lnSpc>
            </a:pPr>
            <a:endParaRPr lang="de-DE" kern="0" dirty="0" smtClean="0">
              <a:solidFill>
                <a:sysClr val="windowText" lastClr="000000"/>
              </a:solidFill>
            </a:endParaRPr>
          </a:p>
        </p:txBody>
      </p:sp>
      <p:graphicFrame>
        <p:nvGraphicFramePr>
          <p:cNvPr id="6" name="Tabelle 5"/>
          <p:cNvGraphicFramePr>
            <a:graphicFrameLocks noGrp="1"/>
          </p:cNvGraphicFramePr>
          <p:nvPr>
            <p:extLst>
              <p:ext uri="{D42A27DB-BD31-4B8C-83A1-F6EECF244321}">
                <p14:modId xmlns:p14="http://schemas.microsoft.com/office/powerpoint/2010/main" val="2230045188"/>
              </p:ext>
            </p:extLst>
          </p:nvPr>
        </p:nvGraphicFramePr>
        <p:xfrm>
          <a:off x="505215" y="3274010"/>
          <a:ext cx="8082107" cy="474152"/>
        </p:xfrm>
        <a:graphic>
          <a:graphicData uri="http://schemas.openxmlformats.org/drawingml/2006/table">
            <a:tbl>
              <a:tblPr/>
              <a:tblGrid>
                <a:gridCol w="8082107">
                  <a:extLst>
                    <a:ext uri="{9D8B030D-6E8A-4147-A177-3AD203B41FA5}">
                      <a16:colId xmlns:a16="http://schemas.microsoft.com/office/drawing/2014/main" val="111276928"/>
                    </a:ext>
                  </a:extLst>
                </a:gridCol>
              </a:tblGrid>
              <a:tr h="474152">
                <a:tc>
                  <a:txBody>
                    <a:bodyPr/>
                    <a:lstStyle/>
                    <a:p>
                      <a:pPr algn="ctr">
                        <a:lnSpc>
                          <a:spcPct val="100000"/>
                        </a:lnSpc>
                      </a:pPr>
                      <a:r>
                        <a:rPr lang="de-DE" sz="1800" dirty="0" smtClean="0"/>
                        <a:t>(die) Han</a:t>
                      </a:r>
                      <a:r>
                        <a:rPr lang="de-DE" sz="1800" b="1" dirty="0" smtClean="0"/>
                        <a:t>d</a:t>
                      </a:r>
                      <a:r>
                        <a:rPr lang="de-DE" sz="1800" dirty="0" smtClean="0"/>
                        <a:t>tasche          kin</a:t>
                      </a:r>
                      <a:r>
                        <a:rPr lang="de-DE" sz="1800" b="1" dirty="0" smtClean="0"/>
                        <a:t>d</a:t>
                      </a:r>
                      <a:r>
                        <a:rPr lang="de-DE" sz="1800" dirty="0" smtClean="0"/>
                        <a:t>lich</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158972818"/>
                  </a:ext>
                </a:extLst>
              </a:tr>
            </a:tbl>
          </a:graphicData>
        </a:graphic>
      </p:graphicFrame>
      <p:sp>
        <p:nvSpPr>
          <p:cNvPr id="7" name="Titel 3"/>
          <p:cNvSpPr txBox="1">
            <a:spLocks/>
          </p:cNvSpPr>
          <p:nvPr/>
        </p:nvSpPr>
        <p:spPr>
          <a:xfrm>
            <a:off x="477984" y="764592"/>
            <a:ext cx="8229240" cy="936216"/>
          </a:xfrm>
          <a:prstGeom prst="rect">
            <a:avLst/>
          </a:prstGeom>
        </p:spPr>
        <p:txBody>
          <a:bodyPr lIns="0" tIns="0" rIns="0" bIns="0" anchor="ctr"/>
          <a:lstStyle/>
          <a:p>
            <a:r>
              <a:rPr lang="de-DE" sz="2400" b="1" dirty="0" smtClean="0"/>
              <a:t>Vermittlung der Strategie Zerlegen</a:t>
            </a:r>
            <a:endParaRPr lang="de-DE" sz="2400" b="1" kern="0" dirty="0">
              <a:solidFill>
                <a:sysClr val="windowText" lastClr="000000"/>
              </a:solidFill>
              <a:latin typeface="+mj-lt"/>
            </a:endParaRPr>
          </a:p>
        </p:txBody>
      </p:sp>
    </p:spTree>
    <p:extLst>
      <p:ext uri="{BB962C8B-B14F-4D97-AF65-F5344CB8AC3E}">
        <p14:creationId xmlns:p14="http://schemas.microsoft.com/office/powerpoint/2010/main" val="22529874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2"/>
          <p:cNvSpPr txBox="1">
            <a:spLocks/>
          </p:cNvSpPr>
          <p:nvPr/>
        </p:nvSpPr>
        <p:spPr>
          <a:xfrm>
            <a:off x="371447" y="1365005"/>
            <a:ext cx="8292650" cy="4231179"/>
          </a:xfrm>
          <a:prstGeom prst="rect">
            <a:avLst/>
          </a:prstGeom>
        </p:spPr>
        <p:txBody>
          <a:bodyPr>
            <a:normAutofit/>
          </a:bodyPr>
          <a:lstStyle/>
          <a:p>
            <a:endParaRPr lang="de-DE" sz="2000" kern="0" dirty="0" smtClean="0">
              <a:solidFill>
                <a:sysClr val="windowText" lastClr="000000"/>
              </a:solidFill>
            </a:endParaRPr>
          </a:p>
          <a:p>
            <a:pPr marL="514350" indent="-514350">
              <a:buFont typeface="+mj-lt"/>
              <a:buAutoNum type="arabicPeriod"/>
            </a:pPr>
            <a:r>
              <a:rPr lang="de-DE" sz="2000" kern="0" dirty="0" smtClean="0">
                <a:solidFill>
                  <a:sysClr val="windowText" lastClr="000000"/>
                </a:solidFill>
              </a:rPr>
              <a:t>Vergleich von Komposita sowie Diskussion der Unterschiede:</a:t>
            </a:r>
          </a:p>
          <a:p>
            <a:pPr marL="514350" indent="-514350">
              <a:buFont typeface="+mj-lt"/>
              <a:buAutoNum type="arabicPeriod"/>
            </a:pPr>
            <a:endParaRPr lang="de-DE" sz="2000" kern="0" dirty="0">
              <a:solidFill>
                <a:sysClr val="windowText" lastClr="000000"/>
              </a:solidFill>
            </a:endParaRPr>
          </a:p>
          <a:p>
            <a:pPr marL="514350" indent="-514350">
              <a:buFont typeface="+mj-lt"/>
              <a:buAutoNum type="arabicPeriod"/>
            </a:pPr>
            <a:endParaRPr lang="de-DE" sz="2000" kern="0" dirty="0" smtClean="0">
              <a:solidFill>
                <a:sysClr val="windowText" lastClr="000000"/>
              </a:solidFill>
            </a:endParaRPr>
          </a:p>
          <a:p>
            <a:pPr marL="514350" indent="-514350">
              <a:buFont typeface="+mj-lt"/>
              <a:buAutoNum type="arabicPeriod"/>
            </a:pPr>
            <a:endParaRPr lang="de-DE" sz="2000" kern="0" dirty="0" smtClean="0">
              <a:solidFill>
                <a:sysClr val="windowText" lastClr="000000"/>
              </a:solidFill>
            </a:endParaRPr>
          </a:p>
          <a:p>
            <a:pPr marL="514350" indent="-514350">
              <a:buFont typeface="+mj-lt"/>
              <a:buAutoNum type="arabicPeriod"/>
            </a:pPr>
            <a:endParaRPr lang="de-DE" sz="2000" kern="0" dirty="0" smtClean="0">
              <a:solidFill>
                <a:sysClr val="windowText" lastClr="000000"/>
              </a:solidFill>
            </a:endParaRPr>
          </a:p>
          <a:p>
            <a:pPr marL="514350" indent="-514350">
              <a:buFont typeface="+mj-lt"/>
              <a:buAutoNum type="arabicPeriod"/>
            </a:pPr>
            <a:endParaRPr lang="de-DE" sz="2000" kern="0" dirty="0" smtClean="0">
              <a:solidFill>
                <a:sysClr val="windowText" lastClr="000000"/>
              </a:solidFill>
            </a:endParaRPr>
          </a:p>
          <a:p>
            <a:pPr marL="457200" indent="-457200">
              <a:buFont typeface="+mj-lt"/>
              <a:buAutoNum type="arabicPeriod"/>
            </a:pPr>
            <a:endParaRPr lang="de-DE" sz="2000" kern="0" dirty="0" smtClean="0">
              <a:solidFill>
                <a:sysClr val="windowText" lastClr="000000"/>
              </a:solidFill>
            </a:endParaRPr>
          </a:p>
          <a:p>
            <a:pPr marL="457200" indent="-457200">
              <a:buFont typeface="+mj-lt"/>
              <a:buAutoNum type="arabicPeriod"/>
            </a:pPr>
            <a:r>
              <a:rPr lang="de-DE" sz="2000" kern="0" dirty="0" smtClean="0">
                <a:solidFill>
                  <a:sysClr val="windowText" lastClr="000000"/>
                </a:solidFill>
              </a:rPr>
              <a:t>Einführen der Begriffe Präfix und Suffix:</a:t>
            </a:r>
          </a:p>
        </p:txBody>
      </p:sp>
      <p:graphicFrame>
        <p:nvGraphicFramePr>
          <p:cNvPr id="6" name="Tabelle 5"/>
          <p:cNvGraphicFramePr>
            <a:graphicFrameLocks noGrp="1"/>
          </p:cNvGraphicFramePr>
          <p:nvPr>
            <p:extLst>
              <p:ext uri="{D42A27DB-BD31-4B8C-83A1-F6EECF244321}">
                <p14:modId xmlns:p14="http://schemas.microsoft.com/office/powerpoint/2010/main" val="2511890557"/>
              </p:ext>
            </p:extLst>
          </p:nvPr>
        </p:nvGraphicFramePr>
        <p:xfrm>
          <a:off x="401589" y="2067316"/>
          <a:ext cx="8123916" cy="1654130"/>
        </p:xfrm>
        <a:graphic>
          <a:graphicData uri="http://schemas.openxmlformats.org/drawingml/2006/table">
            <a:tbl>
              <a:tblPr>
                <a:tableStyleId>{2D5ABB26-0587-4C30-8999-92F81FD0307C}</a:tableStyleId>
              </a:tblPr>
              <a:tblGrid>
                <a:gridCol w="2707972">
                  <a:extLst>
                    <a:ext uri="{9D8B030D-6E8A-4147-A177-3AD203B41FA5}">
                      <a16:colId xmlns:a16="http://schemas.microsoft.com/office/drawing/2014/main" val="111276928"/>
                    </a:ext>
                  </a:extLst>
                </a:gridCol>
                <a:gridCol w="2707972">
                  <a:extLst>
                    <a:ext uri="{9D8B030D-6E8A-4147-A177-3AD203B41FA5}">
                      <a16:colId xmlns:a16="http://schemas.microsoft.com/office/drawing/2014/main" val="901154866"/>
                    </a:ext>
                  </a:extLst>
                </a:gridCol>
                <a:gridCol w="2707972">
                  <a:extLst>
                    <a:ext uri="{9D8B030D-6E8A-4147-A177-3AD203B41FA5}">
                      <a16:colId xmlns:a16="http://schemas.microsoft.com/office/drawing/2014/main" val="3757128397"/>
                    </a:ext>
                  </a:extLst>
                </a:gridCol>
              </a:tblGrid>
              <a:tr h="495890">
                <a:tc>
                  <a:txBody>
                    <a:bodyPr/>
                    <a:lstStyle/>
                    <a:p>
                      <a:pPr algn="ctr">
                        <a:lnSpc>
                          <a:spcPct val="100000"/>
                        </a:lnSpc>
                      </a:pPr>
                      <a:r>
                        <a:rPr lang="de-DE" sz="1800" dirty="0" smtClean="0"/>
                        <a:t>(der) Feuersalamander</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a:lnSpc>
                          <a:spcPct val="100000"/>
                        </a:lnSpc>
                      </a:pPr>
                      <a:r>
                        <a:rPr lang="de-DE" sz="1800" dirty="0" smtClean="0"/>
                        <a:t>(die) Schil</a:t>
                      </a:r>
                      <a:r>
                        <a:rPr lang="de-DE" sz="1800" b="1" dirty="0" smtClean="0"/>
                        <a:t>d</a:t>
                      </a:r>
                      <a:r>
                        <a:rPr lang="de-DE" sz="1800" dirty="0" smtClean="0"/>
                        <a:t>kröte </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800" dirty="0" smtClean="0"/>
                        <a:t>(die)</a:t>
                      </a:r>
                      <a:r>
                        <a:rPr lang="de-DE" sz="1800" baseline="0" dirty="0" smtClean="0"/>
                        <a:t> Forelle</a:t>
                      </a:r>
                      <a:endParaRPr lang="de-DE" sz="1800" dirty="0" smtClean="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lumMod val="85000"/>
                      </a:schemeClr>
                    </a:solidFill>
                  </a:tcPr>
                </a:tc>
                <a:extLst>
                  <a:ext uri="{0D108BD9-81ED-4DB2-BD59-A6C34878D82A}">
                    <a16:rowId xmlns:a16="http://schemas.microsoft.com/office/drawing/2014/main" val="4158972818"/>
                  </a:ext>
                </a:extLst>
              </a:tr>
              <a:tr h="440575">
                <a:tc>
                  <a:txBody>
                    <a:bodyPr/>
                    <a:lstStyle/>
                    <a:p>
                      <a:pPr algn="ctr">
                        <a:lnSpc>
                          <a:spcPct val="100000"/>
                        </a:lnSpc>
                      </a:pPr>
                      <a:r>
                        <a:rPr lang="de-DE" sz="1600" dirty="0" smtClean="0"/>
                        <a:t>(das) Feuer + (der)</a:t>
                      </a:r>
                      <a:r>
                        <a:rPr lang="de-DE" sz="1600" baseline="0" dirty="0" smtClean="0"/>
                        <a:t> Salamander</a:t>
                      </a:r>
                      <a:endParaRPr lang="de-DE" sz="1600" dirty="0" smtClean="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lumMod val="85000"/>
                      </a:schemeClr>
                    </a:solidFill>
                  </a:tcPr>
                </a:tc>
                <a:tc>
                  <a:txBody>
                    <a:bodyPr/>
                    <a:lstStyle/>
                    <a:p>
                      <a:pPr algn="ctr">
                        <a:lnSpc>
                          <a:spcPct val="100000"/>
                        </a:lnSpc>
                      </a:pPr>
                      <a:r>
                        <a:rPr lang="de-DE" sz="1600" dirty="0" smtClean="0"/>
                        <a:t>(das)</a:t>
                      </a:r>
                      <a:r>
                        <a:rPr lang="de-DE" sz="1600" baseline="0" dirty="0" smtClean="0"/>
                        <a:t> Schild + (die) Kröte</a:t>
                      </a:r>
                      <a:endParaRPr lang="de-DE" sz="1600" dirty="0" smtClean="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lumMod val="85000"/>
                      </a:schemeClr>
                    </a:solidFill>
                  </a:tcPr>
                </a:tc>
                <a:tc rowSpan="2">
                  <a:txBody>
                    <a:bodyPr/>
                    <a:lstStyle/>
                    <a:p>
                      <a:pPr algn="l">
                        <a:lnSpc>
                          <a:spcPct val="100000"/>
                        </a:lnSpc>
                      </a:pPr>
                      <a:r>
                        <a:rPr lang="de-DE" sz="1600" dirty="0" smtClean="0"/>
                        <a:t>= kann man nicht zerlegen, durch Schwingen </a:t>
                      </a:r>
                      <a:br>
                        <a:rPr lang="de-DE" sz="1600" dirty="0" smtClean="0"/>
                      </a:br>
                      <a:r>
                        <a:rPr lang="de-DE" sz="1600" b="1" dirty="0" smtClean="0"/>
                        <a:t>alles hörbar</a:t>
                      </a:r>
                    </a:p>
                  </a:txBody>
                  <a:tcPr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67911129"/>
                  </a:ext>
                </a:extLst>
              </a:tr>
              <a:tr h="407323">
                <a:tc>
                  <a:txBody>
                    <a:bodyPr/>
                    <a:lstStyle/>
                    <a:p>
                      <a:pPr algn="l">
                        <a:lnSpc>
                          <a:spcPct val="100000"/>
                        </a:lnSpc>
                      </a:pPr>
                      <a:r>
                        <a:rPr lang="de-DE" sz="1600" dirty="0" smtClean="0"/>
                        <a:t>= kann man zerlegen,</a:t>
                      </a:r>
                      <a:r>
                        <a:rPr lang="de-DE" sz="1600" baseline="0" dirty="0" smtClean="0"/>
                        <a:t> </a:t>
                      </a:r>
                      <a:br>
                        <a:rPr lang="de-DE" sz="1600" baseline="0" dirty="0" smtClean="0"/>
                      </a:br>
                      <a:r>
                        <a:rPr lang="de-DE" sz="1600" b="1" baseline="0" dirty="0" smtClean="0"/>
                        <a:t>alles hörbar</a:t>
                      </a:r>
                      <a:endParaRPr lang="de-DE" sz="1600" b="1" dirty="0" smtClean="0"/>
                    </a:p>
                  </a:txBody>
                  <a:tcPr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lumMod val="85000"/>
                      </a:schemeClr>
                    </a:solidFill>
                  </a:tcPr>
                </a:tc>
                <a:tc>
                  <a:txBody>
                    <a:bodyPr/>
                    <a:lstStyle/>
                    <a:p>
                      <a:pPr algn="l">
                        <a:lnSpc>
                          <a:spcPct val="100000"/>
                        </a:lnSpc>
                      </a:pPr>
                      <a:r>
                        <a:rPr lang="de-DE" sz="1600" dirty="0" smtClean="0"/>
                        <a:t>= kann man zerlegen, </a:t>
                      </a:r>
                      <a:br>
                        <a:rPr lang="de-DE" sz="1600" dirty="0" smtClean="0"/>
                      </a:br>
                      <a:r>
                        <a:rPr lang="de-DE" sz="1600" b="1" dirty="0" smtClean="0"/>
                        <a:t>nicht</a:t>
                      </a:r>
                      <a:r>
                        <a:rPr lang="de-DE" sz="1600" dirty="0" smtClean="0"/>
                        <a:t> alles hörbar</a:t>
                      </a:r>
                    </a:p>
                  </a:txBody>
                  <a:tcPr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lumMod val="85000"/>
                      </a:schemeClr>
                    </a:solidFill>
                  </a:tcPr>
                </a:tc>
                <a:tc vMerge="1">
                  <a:txBody>
                    <a:bodyPr/>
                    <a:lstStyle/>
                    <a:p>
                      <a:pPr algn="ctr">
                        <a:lnSpc>
                          <a:spcPct val="100000"/>
                        </a:lnSpc>
                      </a:pPr>
                      <a:endParaRPr lang="de-DE" sz="2000" dirty="0" smtClean="0"/>
                    </a:p>
                  </a:txBody>
                  <a:tcPr anchor="ctr">
                    <a:lnL w="19050" cap="flat" cmpd="sng" algn="ctr">
                      <a:solidFill>
                        <a:schemeClr val="tx1"/>
                      </a:solidFill>
                      <a:prstDash val="solid"/>
                      <a:round/>
                      <a:headEnd type="none" w="med" len="med"/>
                      <a:tailEnd type="none" w="med" len="med"/>
                    </a:lnL>
                    <a:solidFill>
                      <a:schemeClr val="bg1">
                        <a:lumMod val="85000"/>
                      </a:schemeClr>
                    </a:solidFill>
                  </a:tcPr>
                </a:tc>
                <a:extLst>
                  <a:ext uri="{0D108BD9-81ED-4DB2-BD59-A6C34878D82A}">
                    <a16:rowId xmlns:a16="http://schemas.microsoft.com/office/drawing/2014/main" val="3166467292"/>
                  </a:ext>
                </a:extLst>
              </a:tr>
            </a:tbl>
          </a:graphicData>
        </a:graphic>
      </p:graphicFrame>
      <p:graphicFrame>
        <p:nvGraphicFramePr>
          <p:cNvPr id="7" name="Tabelle 6"/>
          <p:cNvGraphicFramePr>
            <a:graphicFrameLocks noGrp="1"/>
          </p:cNvGraphicFramePr>
          <p:nvPr>
            <p:extLst>
              <p:ext uri="{D42A27DB-BD31-4B8C-83A1-F6EECF244321}">
                <p14:modId xmlns:p14="http://schemas.microsoft.com/office/powerpoint/2010/main" val="661020094"/>
              </p:ext>
            </p:extLst>
          </p:nvPr>
        </p:nvGraphicFramePr>
        <p:xfrm>
          <a:off x="371447" y="4221088"/>
          <a:ext cx="8123916" cy="1597532"/>
        </p:xfrm>
        <a:graphic>
          <a:graphicData uri="http://schemas.openxmlformats.org/drawingml/2006/table">
            <a:tbl>
              <a:tblPr>
                <a:tableStyleId>{2D5ABB26-0587-4C30-8999-92F81FD0307C}</a:tableStyleId>
              </a:tblPr>
              <a:tblGrid>
                <a:gridCol w="2707972">
                  <a:extLst>
                    <a:ext uri="{9D8B030D-6E8A-4147-A177-3AD203B41FA5}">
                      <a16:colId xmlns:a16="http://schemas.microsoft.com/office/drawing/2014/main" val="111276928"/>
                    </a:ext>
                  </a:extLst>
                </a:gridCol>
                <a:gridCol w="2707972">
                  <a:extLst>
                    <a:ext uri="{9D8B030D-6E8A-4147-A177-3AD203B41FA5}">
                      <a16:colId xmlns:a16="http://schemas.microsoft.com/office/drawing/2014/main" val="901154866"/>
                    </a:ext>
                  </a:extLst>
                </a:gridCol>
                <a:gridCol w="2707972">
                  <a:extLst>
                    <a:ext uri="{9D8B030D-6E8A-4147-A177-3AD203B41FA5}">
                      <a16:colId xmlns:a16="http://schemas.microsoft.com/office/drawing/2014/main" val="3757128397"/>
                    </a:ext>
                  </a:extLst>
                </a:gridCol>
              </a:tblGrid>
              <a:tr h="517116">
                <a:tc>
                  <a:txBody>
                    <a:bodyPr/>
                    <a:lstStyle/>
                    <a:p>
                      <a:pPr algn="ctr">
                        <a:lnSpc>
                          <a:spcPct val="100000"/>
                        </a:lnSpc>
                      </a:pPr>
                      <a:r>
                        <a:rPr lang="de-DE" sz="1800" dirty="0" smtClean="0"/>
                        <a:t>(die) Freun</a:t>
                      </a:r>
                      <a:r>
                        <a:rPr lang="de-DE" sz="1800" b="1" dirty="0" smtClean="0"/>
                        <a:t>d</a:t>
                      </a:r>
                      <a:r>
                        <a:rPr lang="de-DE" sz="1800" dirty="0" smtClean="0"/>
                        <a:t>lichkeit</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lumMod val="85000"/>
                      </a:schemeClr>
                    </a:solidFill>
                  </a:tcPr>
                </a:tc>
                <a:tc>
                  <a:txBody>
                    <a:bodyPr/>
                    <a:lstStyle/>
                    <a:p>
                      <a:pPr algn="ctr">
                        <a:lnSpc>
                          <a:spcPct val="100000"/>
                        </a:lnSpc>
                      </a:pPr>
                      <a:r>
                        <a:rPr lang="de-DE" sz="1800" dirty="0" smtClean="0"/>
                        <a:t>unfreun</a:t>
                      </a:r>
                      <a:r>
                        <a:rPr lang="de-DE" sz="1800" b="1" dirty="0" smtClean="0"/>
                        <a:t>d</a:t>
                      </a:r>
                      <a:r>
                        <a:rPr lang="de-DE" sz="1800" dirty="0" smtClean="0"/>
                        <a:t>lich</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800" dirty="0" smtClean="0"/>
                        <a:t>(das) Zeu</a:t>
                      </a:r>
                      <a:r>
                        <a:rPr lang="de-DE" sz="1800" b="1" dirty="0" smtClean="0"/>
                        <a:t>g</a:t>
                      </a:r>
                      <a:r>
                        <a:rPr lang="de-DE" sz="1800" dirty="0" smtClean="0"/>
                        <a:t>nis</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lumMod val="85000"/>
                      </a:schemeClr>
                    </a:solidFill>
                  </a:tcPr>
                </a:tc>
                <a:extLst>
                  <a:ext uri="{0D108BD9-81ED-4DB2-BD59-A6C34878D82A}">
                    <a16:rowId xmlns:a16="http://schemas.microsoft.com/office/drawing/2014/main" val="4158972818"/>
                  </a:ext>
                </a:extLst>
              </a:tr>
              <a:tr h="506969">
                <a:tc>
                  <a:txBody>
                    <a:bodyPr/>
                    <a:lstStyle/>
                    <a:p>
                      <a:pPr algn="ctr">
                        <a:lnSpc>
                          <a:spcPct val="100000"/>
                        </a:lnSpc>
                      </a:pPr>
                      <a:r>
                        <a:rPr lang="de-DE" sz="1600" dirty="0" smtClean="0"/>
                        <a:t>(der) Freun</a:t>
                      </a:r>
                      <a:r>
                        <a:rPr lang="de-DE" sz="1600" b="1" dirty="0" smtClean="0"/>
                        <a:t>d</a:t>
                      </a:r>
                      <a:r>
                        <a:rPr lang="de-DE" sz="1600" dirty="0" smtClean="0"/>
                        <a:t> + </a:t>
                      </a:r>
                      <a:r>
                        <a:rPr lang="de-DE" sz="1600" dirty="0" err="1" smtClean="0"/>
                        <a:t>lich</a:t>
                      </a:r>
                      <a:r>
                        <a:rPr lang="de-DE" sz="1600" dirty="0" smtClean="0"/>
                        <a:t> + </a:t>
                      </a:r>
                      <a:r>
                        <a:rPr lang="de-DE" sz="1600" dirty="0" err="1" smtClean="0"/>
                        <a:t>keit</a:t>
                      </a:r>
                      <a:endParaRPr lang="de-DE" sz="1600" dirty="0" smtClean="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lumMod val="85000"/>
                      </a:schemeClr>
                    </a:solidFill>
                  </a:tcPr>
                </a:tc>
                <a:tc>
                  <a:txBody>
                    <a:bodyPr/>
                    <a:lstStyle/>
                    <a:p>
                      <a:pPr algn="ctr">
                        <a:lnSpc>
                          <a:spcPct val="100000"/>
                        </a:lnSpc>
                      </a:pPr>
                      <a:r>
                        <a:rPr lang="de-DE" sz="1600" dirty="0" err="1" smtClean="0"/>
                        <a:t>un</a:t>
                      </a:r>
                      <a:r>
                        <a:rPr lang="de-DE" sz="1600" dirty="0" smtClean="0"/>
                        <a:t> + (der) Freun</a:t>
                      </a:r>
                      <a:r>
                        <a:rPr lang="de-DE" sz="1600" b="1" dirty="0" smtClean="0"/>
                        <a:t>d</a:t>
                      </a:r>
                      <a:r>
                        <a:rPr lang="de-DE" sz="1600" dirty="0" smtClean="0"/>
                        <a:t> + </a:t>
                      </a:r>
                      <a:r>
                        <a:rPr lang="de-DE" sz="1600" dirty="0" err="1" smtClean="0"/>
                        <a:t>lich</a:t>
                      </a:r>
                      <a:endParaRPr lang="de-DE" sz="1600" dirty="0" smtClean="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lumMod val="85000"/>
                      </a:schemeClr>
                    </a:solidFill>
                  </a:tcPr>
                </a:tc>
                <a:tc>
                  <a:txBody>
                    <a:bodyPr/>
                    <a:lstStyle/>
                    <a:p>
                      <a:pPr algn="ctr">
                        <a:lnSpc>
                          <a:spcPct val="100000"/>
                        </a:lnSpc>
                      </a:pPr>
                      <a:r>
                        <a:rPr lang="de-DE" sz="1600" dirty="0" smtClean="0"/>
                        <a:t>(das) Zeu</a:t>
                      </a:r>
                      <a:r>
                        <a:rPr lang="de-DE" sz="1600" b="1" dirty="0" smtClean="0"/>
                        <a:t>g</a:t>
                      </a:r>
                      <a:r>
                        <a:rPr lang="de-DE" sz="1600" dirty="0" smtClean="0"/>
                        <a:t> + </a:t>
                      </a:r>
                      <a:r>
                        <a:rPr lang="de-DE" sz="1600" dirty="0" err="1" smtClean="0"/>
                        <a:t>nis</a:t>
                      </a:r>
                      <a:endParaRPr lang="de-DE" sz="1600" dirty="0" smtClean="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lumMod val="85000"/>
                      </a:schemeClr>
                    </a:solidFill>
                  </a:tcPr>
                </a:tc>
                <a:extLst>
                  <a:ext uri="{0D108BD9-81ED-4DB2-BD59-A6C34878D82A}">
                    <a16:rowId xmlns:a16="http://schemas.microsoft.com/office/drawing/2014/main" val="3166467292"/>
                  </a:ext>
                </a:extLst>
              </a:tr>
              <a:tr h="573447">
                <a:tc gridSpan="3">
                  <a:txBody>
                    <a:bodyPr/>
                    <a:lstStyle/>
                    <a:p>
                      <a:pPr algn="ctr">
                        <a:lnSpc>
                          <a:spcPct val="100000"/>
                        </a:lnSpc>
                      </a:pPr>
                      <a:r>
                        <a:rPr lang="de-DE" sz="1600" dirty="0" smtClean="0"/>
                        <a:t>= wenn ich das</a:t>
                      </a:r>
                      <a:r>
                        <a:rPr lang="de-DE" sz="1600" baseline="0" dirty="0" smtClean="0"/>
                        <a:t> Wort zerlege, kann ich die schwierige Stelle verlängern: (die) </a:t>
                      </a:r>
                      <a:r>
                        <a:rPr lang="de-DE" sz="1600" baseline="0" dirty="0" err="1" smtClean="0"/>
                        <a:t>Freun</a:t>
                      </a:r>
                      <a:r>
                        <a:rPr lang="de-DE" sz="1600" baseline="0" dirty="0" smtClean="0"/>
                        <a:t> </a:t>
                      </a:r>
                      <a:r>
                        <a:rPr lang="de-DE" sz="1600" b="1" baseline="0" dirty="0" smtClean="0"/>
                        <a:t>de</a:t>
                      </a:r>
                      <a:endParaRPr lang="de-DE" sz="1600" b="1" dirty="0" smtClean="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a:lnSpc>
                          <a:spcPct val="100000"/>
                        </a:lnSpc>
                      </a:pPr>
                      <a:endParaRPr lang="de-DE" sz="2000" dirty="0" smtClean="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lumMod val="85000"/>
                      </a:schemeClr>
                    </a:solidFill>
                  </a:tcPr>
                </a:tc>
                <a:tc hMerge="1">
                  <a:txBody>
                    <a:bodyPr/>
                    <a:lstStyle/>
                    <a:p>
                      <a:pPr algn="ctr">
                        <a:lnSpc>
                          <a:spcPct val="100000"/>
                        </a:lnSpc>
                      </a:pPr>
                      <a:endParaRPr lang="de-DE" sz="2000" dirty="0" smtClean="0"/>
                    </a:p>
                  </a:txBody>
                  <a:tcPr anchor="ctr">
                    <a:lnL w="19050" cap="flat" cmpd="sng" algn="ctr">
                      <a:solidFill>
                        <a:schemeClr val="tx1"/>
                      </a:solidFill>
                      <a:prstDash val="solid"/>
                      <a:round/>
                      <a:headEnd type="none" w="med" len="med"/>
                      <a:tailEnd type="none" w="med" len="med"/>
                    </a:lnL>
                    <a:solidFill>
                      <a:schemeClr val="bg1">
                        <a:lumMod val="85000"/>
                      </a:schemeClr>
                    </a:solidFill>
                  </a:tcPr>
                </a:tc>
                <a:extLst>
                  <a:ext uri="{0D108BD9-81ED-4DB2-BD59-A6C34878D82A}">
                    <a16:rowId xmlns:a16="http://schemas.microsoft.com/office/drawing/2014/main" val="476479437"/>
                  </a:ext>
                </a:extLst>
              </a:tr>
            </a:tbl>
          </a:graphicData>
        </a:graphic>
      </p:graphicFrame>
      <p:sp>
        <p:nvSpPr>
          <p:cNvPr id="8" name="Titel 3"/>
          <p:cNvSpPr txBox="1">
            <a:spLocks/>
          </p:cNvSpPr>
          <p:nvPr/>
        </p:nvSpPr>
        <p:spPr>
          <a:xfrm>
            <a:off x="477984" y="764592"/>
            <a:ext cx="8229240" cy="936216"/>
          </a:xfrm>
          <a:prstGeom prst="rect">
            <a:avLst/>
          </a:prstGeom>
        </p:spPr>
        <p:txBody>
          <a:bodyPr lIns="0" tIns="0" rIns="0" bIns="0" anchor="ctr"/>
          <a:lstStyle/>
          <a:p>
            <a:r>
              <a:rPr lang="de-DE" sz="2400" b="1" dirty="0" smtClean="0"/>
              <a:t>Vermittlung der Strategie Zerlegen</a:t>
            </a:r>
            <a:endParaRPr lang="de-DE" sz="2400" b="1" kern="0" dirty="0">
              <a:solidFill>
                <a:sysClr val="windowText" lastClr="000000"/>
              </a:solidFill>
              <a:latin typeface="+mj-lt"/>
            </a:endParaRPr>
          </a:p>
        </p:txBody>
      </p:sp>
    </p:spTree>
    <p:extLst>
      <p:ext uri="{BB962C8B-B14F-4D97-AF65-F5344CB8AC3E}">
        <p14:creationId xmlns:p14="http://schemas.microsoft.com/office/powerpoint/2010/main" val="25805421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2"/>
          <p:cNvSpPr txBox="1">
            <a:spLocks/>
          </p:cNvSpPr>
          <p:nvPr/>
        </p:nvSpPr>
        <p:spPr>
          <a:xfrm>
            <a:off x="447085" y="1412776"/>
            <a:ext cx="8436666" cy="446449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Font typeface="Arial" panose="020B0604020202020204" pitchFamily="34" charset="0"/>
              <a:buNone/>
            </a:pPr>
            <a:r>
              <a:rPr lang="de-DE" sz="1800" dirty="0" smtClean="0"/>
              <a:t>Voraussetzung:</a:t>
            </a:r>
          </a:p>
          <a:p>
            <a:pPr>
              <a:lnSpc>
                <a:spcPct val="120000"/>
              </a:lnSpc>
              <a:spcBef>
                <a:spcPts val="600"/>
              </a:spcBef>
            </a:pPr>
            <a:r>
              <a:rPr lang="de-DE" sz="1600" dirty="0" smtClean="0"/>
              <a:t>Das Schwingen wird beherrscht.</a:t>
            </a:r>
          </a:p>
          <a:p>
            <a:pPr>
              <a:lnSpc>
                <a:spcPct val="120000"/>
              </a:lnSpc>
              <a:spcBef>
                <a:spcPts val="600"/>
              </a:spcBef>
            </a:pPr>
            <a:r>
              <a:rPr lang="de-DE" sz="1600" dirty="0" smtClean="0"/>
              <a:t>Wissen um verwandte Wörter und Wortfamilien: „Gibt es ein Beweiswort für die Schreibung?“</a:t>
            </a:r>
          </a:p>
          <a:p>
            <a:pPr>
              <a:lnSpc>
                <a:spcPct val="120000"/>
              </a:lnSpc>
              <a:spcBef>
                <a:spcPts val="600"/>
              </a:spcBef>
            </a:pPr>
            <a:r>
              <a:rPr lang="de-DE" sz="1600" dirty="0" smtClean="0"/>
              <a:t>Auswahl des Wortmaterials: Wörter mit</a:t>
            </a:r>
            <a:r>
              <a:rPr lang="de-DE" sz="1600" b="1" dirty="0" smtClean="0"/>
              <a:t> ä / </a:t>
            </a:r>
            <a:r>
              <a:rPr lang="de-DE" sz="1600" b="1" dirty="0" err="1" smtClean="0"/>
              <a:t>äu</a:t>
            </a:r>
            <a:r>
              <a:rPr lang="de-DE" sz="1600" b="1" dirty="0" smtClean="0"/>
              <a:t> </a:t>
            </a:r>
            <a:r>
              <a:rPr lang="de-DE" sz="1600" dirty="0" smtClean="0"/>
              <a:t>sowie Wörter mit </a:t>
            </a:r>
            <a:r>
              <a:rPr lang="de-DE" sz="1600" b="1" dirty="0" smtClean="0"/>
              <a:t>e / </a:t>
            </a:r>
            <a:r>
              <a:rPr lang="de-DE" sz="1600" b="1" dirty="0" err="1" smtClean="0"/>
              <a:t>eu</a:t>
            </a:r>
            <a:endParaRPr lang="de-DE" sz="1600" b="1" dirty="0" smtClean="0"/>
          </a:p>
          <a:p>
            <a:pPr>
              <a:lnSpc>
                <a:spcPct val="120000"/>
              </a:lnSpc>
              <a:spcBef>
                <a:spcPts val="600"/>
              </a:spcBef>
            </a:pPr>
            <a:endParaRPr lang="de-DE" sz="1600" b="1" dirty="0"/>
          </a:p>
          <a:p>
            <a:pPr>
              <a:lnSpc>
                <a:spcPct val="120000"/>
              </a:lnSpc>
              <a:spcBef>
                <a:spcPts val="600"/>
              </a:spcBef>
            </a:pPr>
            <a:endParaRPr lang="de-DE" sz="1600" dirty="0" smtClean="0"/>
          </a:p>
          <a:p>
            <a:pPr marL="0" indent="0">
              <a:lnSpc>
                <a:spcPct val="120000"/>
              </a:lnSpc>
              <a:spcBef>
                <a:spcPts val="600"/>
              </a:spcBef>
              <a:buFont typeface="Arial" panose="020B0604020202020204" pitchFamily="34" charset="0"/>
              <a:buNone/>
            </a:pPr>
            <a:r>
              <a:rPr lang="de-DE" sz="1600" dirty="0" smtClean="0"/>
              <a:t>Vergleichendes Untersuchen (Hörbarmachen der Buchstaben) kann deutlich machen:</a:t>
            </a:r>
          </a:p>
          <a:p>
            <a:pPr>
              <a:lnSpc>
                <a:spcPct val="100000"/>
              </a:lnSpc>
              <a:spcBef>
                <a:spcPts val="600"/>
              </a:spcBef>
              <a:buFont typeface="Wingdings" panose="05000000000000000000" pitchFamily="2" charset="2"/>
              <a:buChar char="ü"/>
            </a:pPr>
            <a:r>
              <a:rPr lang="de-DE" sz="1600" b="1" dirty="0" smtClean="0"/>
              <a:t>Ä</a:t>
            </a:r>
            <a:r>
              <a:rPr lang="de-DE" sz="1600" dirty="0" smtClean="0"/>
              <a:t> und </a:t>
            </a:r>
            <a:r>
              <a:rPr lang="de-DE" sz="1600" b="1" dirty="0" smtClean="0"/>
              <a:t>e</a:t>
            </a:r>
            <a:r>
              <a:rPr lang="de-DE" sz="1600" dirty="0" smtClean="0"/>
              <a:t> sowie </a:t>
            </a:r>
            <a:r>
              <a:rPr lang="de-DE" sz="1600" b="1" dirty="0" err="1" smtClean="0"/>
              <a:t>äu</a:t>
            </a:r>
            <a:r>
              <a:rPr lang="de-DE" sz="1600" dirty="0" smtClean="0"/>
              <a:t> und </a:t>
            </a:r>
            <a:r>
              <a:rPr lang="de-DE" sz="1600" b="1" dirty="0" err="1" smtClean="0"/>
              <a:t>eu</a:t>
            </a:r>
            <a:r>
              <a:rPr lang="de-DE" sz="1600" dirty="0" smtClean="0"/>
              <a:t> hören sich gleich an, werden aber verschieden geschrieben (</a:t>
            </a:r>
            <a:r>
              <a:rPr lang="de-DE" sz="1600" dirty="0" err="1" smtClean="0"/>
              <a:t>Problembewusstsein</a:t>
            </a:r>
            <a:r>
              <a:rPr lang="de-DE" sz="1600" dirty="0" smtClean="0"/>
              <a:t>).</a:t>
            </a:r>
          </a:p>
          <a:p>
            <a:pPr>
              <a:lnSpc>
                <a:spcPct val="100000"/>
              </a:lnSpc>
              <a:spcBef>
                <a:spcPts val="600"/>
              </a:spcBef>
              <a:buFont typeface="Wingdings" panose="05000000000000000000" pitchFamily="2" charset="2"/>
              <a:buChar char="ü"/>
            </a:pPr>
            <a:r>
              <a:rPr lang="de-DE" sz="1600" dirty="0" smtClean="0"/>
              <a:t>Wörter, zu denen es Beweiswörter gibt, werden mit </a:t>
            </a:r>
            <a:r>
              <a:rPr lang="de-DE" sz="1600" b="1" dirty="0" err="1" smtClean="0"/>
              <a:t>äu</a:t>
            </a:r>
            <a:r>
              <a:rPr lang="de-DE" sz="1600" dirty="0" smtClean="0"/>
              <a:t> oder </a:t>
            </a:r>
            <a:r>
              <a:rPr lang="de-DE" sz="1600" b="1" dirty="0" smtClean="0"/>
              <a:t>ä</a:t>
            </a:r>
            <a:r>
              <a:rPr lang="de-DE" sz="1600" dirty="0" smtClean="0"/>
              <a:t> verschriftet.</a:t>
            </a:r>
          </a:p>
          <a:p>
            <a:pPr>
              <a:lnSpc>
                <a:spcPct val="100000"/>
              </a:lnSpc>
              <a:spcBef>
                <a:spcPts val="600"/>
              </a:spcBef>
              <a:buFont typeface="Wingdings" panose="05000000000000000000" pitchFamily="2" charset="2"/>
              <a:buChar char="ü"/>
            </a:pPr>
            <a:r>
              <a:rPr lang="de-DE" sz="1600" dirty="0" smtClean="0"/>
              <a:t>(die) B</a:t>
            </a:r>
            <a:r>
              <a:rPr lang="de-DE" sz="1600" b="1" dirty="0" smtClean="0"/>
              <a:t>eu</a:t>
            </a:r>
            <a:r>
              <a:rPr lang="de-DE" sz="1600" dirty="0" smtClean="0"/>
              <a:t>te = kein Beweiswort (keine Ableitung sinnvoll möglich) </a:t>
            </a:r>
            <a:r>
              <a:rPr lang="de-DE" sz="1600" dirty="0" smtClean="0">
                <a:sym typeface="Wingdings" panose="05000000000000000000" pitchFamily="2" charset="2"/>
              </a:rPr>
              <a:t></a:t>
            </a:r>
            <a:r>
              <a:rPr lang="de-DE" sz="1600" b="1" dirty="0" smtClean="0">
                <a:sym typeface="Wingdings" panose="05000000000000000000" pitchFamily="2" charset="2"/>
              </a:rPr>
              <a:t> mit </a:t>
            </a:r>
            <a:r>
              <a:rPr lang="de-DE" sz="1600" b="1" dirty="0" err="1" smtClean="0">
                <a:sym typeface="Wingdings" panose="05000000000000000000" pitchFamily="2" charset="2"/>
              </a:rPr>
              <a:t>eu</a:t>
            </a:r>
            <a:endParaRPr lang="de-DE" sz="1600" b="1" dirty="0" smtClean="0">
              <a:sym typeface="Wingdings" panose="05000000000000000000" pitchFamily="2" charset="2"/>
            </a:endParaRPr>
          </a:p>
          <a:p>
            <a:pPr>
              <a:lnSpc>
                <a:spcPct val="100000"/>
              </a:lnSpc>
              <a:spcBef>
                <a:spcPts val="600"/>
              </a:spcBef>
              <a:buFont typeface="Wingdings" panose="05000000000000000000" pitchFamily="2" charset="2"/>
              <a:buChar char="ü"/>
            </a:pPr>
            <a:r>
              <a:rPr lang="de-DE" sz="1600" dirty="0" smtClean="0">
                <a:sym typeface="Wingdings" panose="05000000000000000000" pitchFamily="2" charset="2"/>
              </a:rPr>
              <a:t>(die) K</a:t>
            </a:r>
            <a:r>
              <a:rPr lang="de-DE" sz="1600" b="1" dirty="0" smtClean="0">
                <a:sym typeface="Wingdings" panose="05000000000000000000" pitchFamily="2" charset="2"/>
              </a:rPr>
              <a:t>äu</a:t>
            </a:r>
            <a:r>
              <a:rPr lang="de-DE" sz="1600" dirty="0" smtClean="0">
                <a:sym typeface="Wingdings" panose="05000000000000000000" pitchFamily="2" charset="2"/>
              </a:rPr>
              <a:t>ze = Beweiswort: (der) Kauz  </a:t>
            </a:r>
            <a:r>
              <a:rPr lang="de-DE" sz="1600" b="1" dirty="0" smtClean="0">
                <a:sym typeface="Wingdings" panose="05000000000000000000" pitchFamily="2" charset="2"/>
              </a:rPr>
              <a:t>mit </a:t>
            </a:r>
            <a:r>
              <a:rPr lang="de-DE" sz="1600" b="1" dirty="0" err="1" smtClean="0">
                <a:sym typeface="Wingdings" panose="05000000000000000000" pitchFamily="2" charset="2"/>
              </a:rPr>
              <a:t>äu</a:t>
            </a:r>
            <a:endParaRPr lang="de-DE" sz="1600" b="1" dirty="0" smtClean="0"/>
          </a:p>
        </p:txBody>
      </p:sp>
      <p:graphicFrame>
        <p:nvGraphicFramePr>
          <p:cNvPr id="6" name="Tabelle 5"/>
          <p:cNvGraphicFramePr>
            <a:graphicFrameLocks noGrp="1"/>
          </p:cNvGraphicFramePr>
          <p:nvPr>
            <p:extLst>
              <p:ext uri="{D42A27DB-BD31-4B8C-83A1-F6EECF244321}">
                <p14:modId xmlns:p14="http://schemas.microsoft.com/office/powerpoint/2010/main" val="326585044"/>
              </p:ext>
            </p:extLst>
          </p:nvPr>
        </p:nvGraphicFramePr>
        <p:xfrm>
          <a:off x="464671" y="3292302"/>
          <a:ext cx="8010491" cy="495250"/>
        </p:xfrm>
        <a:graphic>
          <a:graphicData uri="http://schemas.openxmlformats.org/drawingml/2006/table">
            <a:tbl>
              <a:tblPr/>
              <a:tblGrid>
                <a:gridCol w="8010491">
                  <a:extLst>
                    <a:ext uri="{9D8B030D-6E8A-4147-A177-3AD203B41FA5}">
                      <a16:colId xmlns:a16="http://schemas.microsoft.com/office/drawing/2014/main" val="111276928"/>
                    </a:ext>
                  </a:extLst>
                </a:gridCol>
              </a:tblGrid>
              <a:tr h="495250">
                <a:tc>
                  <a:txBody>
                    <a:bodyPr/>
                    <a:lstStyle/>
                    <a:p>
                      <a:pPr algn="ctr">
                        <a:lnSpc>
                          <a:spcPct val="100000"/>
                        </a:lnSpc>
                      </a:pPr>
                      <a:r>
                        <a:rPr lang="de-DE" sz="1800" dirty="0" smtClean="0"/>
                        <a:t>heute       (die) Käuze</a:t>
                      </a:r>
                      <a:r>
                        <a:rPr lang="de-DE" sz="1800" baseline="0" dirty="0" smtClean="0"/>
                        <a:t>       </a:t>
                      </a:r>
                      <a:r>
                        <a:rPr lang="de-DE" sz="1800" dirty="0" smtClean="0"/>
                        <a:t>   (die)</a:t>
                      </a:r>
                      <a:r>
                        <a:rPr lang="de-DE" sz="1800" baseline="0" dirty="0" smtClean="0"/>
                        <a:t> Ärmel</a:t>
                      </a:r>
                      <a:r>
                        <a:rPr lang="de-DE" sz="1800" dirty="0" smtClean="0"/>
                        <a:t>       (die) Beute       (die) Meute</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158972818"/>
                  </a:ext>
                </a:extLst>
              </a:tr>
            </a:tbl>
          </a:graphicData>
        </a:graphic>
      </p:graphicFrame>
      <p:sp>
        <p:nvSpPr>
          <p:cNvPr id="7" name="Titel 3"/>
          <p:cNvSpPr txBox="1">
            <a:spLocks/>
          </p:cNvSpPr>
          <p:nvPr/>
        </p:nvSpPr>
        <p:spPr>
          <a:xfrm>
            <a:off x="477984" y="764592"/>
            <a:ext cx="8229240" cy="936216"/>
          </a:xfrm>
          <a:prstGeom prst="rect">
            <a:avLst/>
          </a:prstGeom>
        </p:spPr>
        <p:txBody>
          <a:bodyPr lIns="0" tIns="0" rIns="0" bIns="0" anchor="ctr"/>
          <a:lstStyle/>
          <a:p>
            <a:r>
              <a:rPr lang="de-DE" sz="2400" b="1" dirty="0" smtClean="0"/>
              <a:t>Vermittlung der Strategie Ableiten</a:t>
            </a:r>
            <a:endParaRPr lang="de-DE" sz="2400" b="1" kern="0" dirty="0">
              <a:solidFill>
                <a:sysClr val="windowText" lastClr="000000"/>
              </a:solidFill>
              <a:latin typeface="+mj-lt"/>
            </a:endParaRPr>
          </a:p>
        </p:txBody>
      </p:sp>
    </p:spTree>
    <p:extLst>
      <p:ext uri="{BB962C8B-B14F-4D97-AF65-F5344CB8AC3E}">
        <p14:creationId xmlns:p14="http://schemas.microsoft.com/office/powerpoint/2010/main" val="32362856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2"/>
          <p:cNvSpPr txBox="1">
            <a:spLocks/>
          </p:cNvSpPr>
          <p:nvPr/>
        </p:nvSpPr>
        <p:spPr>
          <a:xfrm>
            <a:off x="455814" y="1484783"/>
            <a:ext cx="8436666" cy="4392489"/>
          </a:xfrm>
          <a:prstGeom prst="rect">
            <a:avLst/>
          </a:prstGeom>
        </p:spPr>
        <p:txBody>
          <a:bodyPr>
            <a:normAutofit fontScale="92500" lnSpcReduction="20000"/>
          </a:bodyPr>
          <a:lstStyle/>
          <a:p>
            <a:pPr>
              <a:spcBef>
                <a:spcPts val="600"/>
              </a:spcBef>
            </a:pPr>
            <a:r>
              <a:rPr lang="de-DE" sz="1900" kern="0" dirty="0" smtClean="0">
                <a:solidFill>
                  <a:sysClr val="windowText" lastClr="000000"/>
                </a:solidFill>
              </a:rPr>
              <a:t>Voraussetzung:</a:t>
            </a:r>
          </a:p>
          <a:p>
            <a:pPr marL="285750" indent="-285750">
              <a:spcBef>
                <a:spcPts val="600"/>
              </a:spcBef>
              <a:buFont typeface="Arial" panose="020B0604020202020204" pitchFamily="34" charset="0"/>
              <a:buChar char="•"/>
            </a:pPr>
            <a:r>
              <a:rPr lang="de-DE" kern="0" dirty="0" smtClean="0">
                <a:solidFill>
                  <a:sysClr val="windowText" lastClr="000000"/>
                </a:solidFill>
              </a:rPr>
              <a:t>Das Beherrschen aller bisherigen Strategien</a:t>
            </a:r>
          </a:p>
          <a:p>
            <a:pPr marL="285750" indent="-285750">
              <a:spcBef>
                <a:spcPts val="600"/>
              </a:spcBef>
              <a:buFont typeface="Arial" panose="020B0604020202020204" pitchFamily="34" charset="0"/>
              <a:buChar char="•"/>
            </a:pPr>
            <a:r>
              <a:rPr lang="de-DE" kern="0" dirty="0" smtClean="0">
                <a:solidFill>
                  <a:sysClr val="windowText" lastClr="000000"/>
                </a:solidFill>
              </a:rPr>
              <a:t>Wortmaterial: Wörter mit fremdsprachigem Hintergrund</a:t>
            </a:r>
          </a:p>
          <a:p>
            <a:pPr marL="285750" indent="-285750">
              <a:spcBef>
                <a:spcPts val="600"/>
              </a:spcBef>
              <a:buFont typeface="Arial" panose="020B0604020202020204" pitchFamily="34" charset="0"/>
              <a:buChar char="•"/>
            </a:pPr>
            <a:r>
              <a:rPr lang="de-DE" kern="0" dirty="0" smtClean="0">
                <a:solidFill>
                  <a:sysClr val="windowText" lastClr="000000"/>
                </a:solidFill>
              </a:rPr>
              <a:t>Das Wortmaterial soll verschiedene Kategorien enthalten, z. B. </a:t>
            </a:r>
          </a:p>
          <a:p>
            <a:pPr marL="742950" lvl="2" indent="-285750">
              <a:spcBef>
                <a:spcPts val="600"/>
              </a:spcBef>
              <a:buFont typeface="Courier New" panose="02070309020205020404" pitchFamily="49" charset="0"/>
              <a:buChar char="o"/>
            </a:pPr>
            <a:r>
              <a:rPr lang="de-DE" sz="1700" kern="0" dirty="0" smtClean="0">
                <a:solidFill>
                  <a:sysClr val="windowText" lastClr="000000"/>
                </a:solidFill>
              </a:rPr>
              <a:t>der verschiedene Klang eines Buchstabens, </a:t>
            </a:r>
          </a:p>
          <a:p>
            <a:pPr marL="742950" lvl="2" indent="-285750">
              <a:spcBef>
                <a:spcPts val="600"/>
              </a:spcBef>
              <a:buFont typeface="Courier New" panose="02070309020205020404" pitchFamily="49" charset="0"/>
              <a:buChar char="o"/>
            </a:pPr>
            <a:r>
              <a:rPr lang="de-DE" sz="1700" kern="0" dirty="0" smtClean="0">
                <a:solidFill>
                  <a:sysClr val="windowText" lastClr="000000"/>
                </a:solidFill>
              </a:rPr>
              <a:t>ungewöhnliche Buchstabenkombinationen, und</a:t>
            </a:r>
          </a:p>
          <a:p>
            <a:pPr marL="742950" lvl="2" indent="-285750">
              <a:spcBef>
                <a:spcPts val="600"/>
              </a:spcBef>
              <a:buFont typeface="Courier New" panose="02070309020205020404" pitchFamily="49" charset="0"/>
              <a:buChar char="o"/>
            </a:pPr>
            <a:r>
              <a:rPr lang="de-DE" sz="1700" kern="0" dirty="0" smtClean="0">
                <a:solidFill>
                  <a:sysClr val="windowText" lastClr="000000"/>
                </a:solidFill>
              </a:rPr>
              <a:t>sie zu verlängern ist nicht möglich.</a:t>
            </a:r>
          </a:p>
          <a:p>
            <a:pPr marL="0" lvl="1">
              <a:spcBef>
                <a:spcPts val="600"/>
              </a:spcBef>
            </a:pPr>
            <a:endParaRPr lang="de-DE" kern="0" dirty="0" smtClean="0">
              <a:solidFill>
                <a:sysClr val="windowText" lastClr="000000"/>
              </a:solidFill>
            </a:endParaRPr>
          </a:p>
          <a:p>
            <a:pPr marL="0" lvl="1">
              <a:spcBef>
                <a:spcPts val="600"/>
              </a:spcBef>
            </a:pPr>
            <a:endParaRPr lang="de-DE" kern="0" dirty="0" smtClean="0">
              <a:solidFill>
                <a:sysClr val="windowText" lastClr="000000"/>
              </a:solidFill>
            </a:endParaRPr>
          </a:p>
          <a:p>
            <a:pPr>
              <a:lnSpc>
                <a:spcPct val="110000"/>
              </a:lnSpc>
              <a:spcBef>
                <a:spcPts val="600"/>
              </a:spcBef>
            </a:pPr>
            <a:r>
              <a:rPr lang="de-DE" kern="0" dirty="0" smtClean="0">
                <a:solidFill>
                  <a:sysClr val="windowText" lastClr="000000"/>
                </a:solidFill>
              </a:rPr>
              <a:t>Beim Untersuchen der Wörter kann deutlich werden:</a:t>
            </a:r>
          </a:p>
          <a:p>
            <a:pPr marL="285750" indent="-285750">
              <a:lnSpc>
                <a:spcPct val="110000"/>
              </a:lnSpc>
              <a:spcBef>
                <a:spcPts val="600"/>
              </a:spcBef>
              <a:buFont typeface="Wingdings" panose="05000000000000000000" pitchFamily="2" charset="2"/>
              <a:buChar char="ü"/>
            </a:pPr>
            <a:r>
              <a:rPr lang="de-DE" kern="0" dirty="0" smtClean="0">
                <a:solidFill>
                  <a:sysClr val="windowText" lastClr="000000"/>
                </a:solidFill>
              </a:rPr>
              <a:t>Zuordnung der Wörter zu verschiedenen Kategorien</a:t>
            </a:r>
          </a:p>
          <a:p>
            <a:pPr marL="285750" indent="-285750">
              <a:lnSpc>
                <a:spcPct val="110000"/>
              </a:lnSpc>
              <a:spcBef>
                <a:spcPts val="600"/>
              </a:spcBef>
              <a:buFont typeface="Wingdings" panose="05000000000000000000" pitchFamily="2" charset="2"/>
              <a:buChar char="ü"/>
            </a:pPr>
            <a:r>
              <a:rPr lang="de-DE" kern="0" dirty="0" smtClean="0">
                <a:solidFill>
                  <a:sysClr val="windowText" lastClr="000000"/>
                </a:solidFill>
              </a:rPr>
              <a:t>Alle haben Stellen gemeinsam, wo man anders spricht als man schreibt.</a:t>
            </a:r>
          </a:p>
          <a:p>
            <a:pPr marL="285750" indent="-285750">
              <a:lnSpc>
                <a:spcPct val="110000"/>
              </a:lnSpc>
              <a:spcBef>
                <a:spcPts val="600"/>
              </a:spcBef>
              <a:buFont typeface="Wingdings" panose="05000000000000000000" pitchFamily="2" charset="2"/>
              <a:buChar char="ü"/>
            </a:pPr>
            <a:r>
              <a:rPr lang="de-DE" kern="0" dirty="0" smtClean="0">
                <a:solidFill>
                  <a:sysClr val="windowText" lastClr="000000"/>
                </a:solidFill>
              </a:rPr>
              <a:t>Alle haben gemeinsam, dass die Strategien nicht dazu führen, die Problemstelle hörbar zu machen.</a:t>
            </a:r>
          </a:p>
          <a:p>
            <a:pPr marL="285750" indent="-285750">
              <a:lnSpc>
                <a:spcPct val="110000"/>
              </a:lnSpc>
              <a:spcBef>
                <a:spcPts val="600"/>
              </a:spcBef>
              <a:buFont typeface="Wingdings" panose="05000000000000000000" pitchFamily="2" charset="2"/>
              <a:buChar char="ü"/>
            </a:pPr>
            <a:r>
              <a:rPr lang="de-DE" kern="0" dirty="0" smtClean="0">
                <a:solidFill>
                  <a:sysClr val="windowText" lastClr="000000"/>
                </a:solidFill>
              </a:rPr>
              <a:t>Untersuchungsergebnis: Es handelt sich um Merkwörter!</a:t>
            </a:r>
          </a:p>
          <a:p>
            <a:pPr>
              <a:lnSpc>
                <a:spcPct val="110000"/>
              </a:lnSpc>
              <a:spcBef>
                <a:spcPts val="600"/>
              </a:spcBef>
            </a:pPr>
            <a:endParaRPr lang="de-DE" kern="0" dirty="0" smtClean="0">
              <a:solidFill>
                <a:sysClr val="windowText" lastClr="000000"/>
              </a:solidFill>
            </a:endParaRPr>
          </a:p>
        </p:txBody>
      </p:sp>
      <p:graphicFrame>
        <p:nvGraphicFramePr>
          <p:cNvPr id="6" name="Tabelle 5"/>
          <p:cNvGraphicFramePr>
            <a:graphicFrameLocks noGrp="1"/>
          </p:cNvGraphicFramePr>
          <p:nvPr>
            <p:extLst>
              <p:ext uri="{D42A27DB-BD31-4B8C-83A1-F6EECF244321}">
                <p14:modId xmlns:p14="http://schemas.microsoft.com/office/powerpoint/2010/main" val="3604109925"/>
              </p:ext>
            </p:extLst>
          </p:nvPr>
        </p:nvGraphicFramePr>
        <p:xfrm>
          <a:off x="251520" y="3449922"/>
          <a:ext cx="8347163" cy="462210"/>
        </p:xfrm>
        <a:graphic>
          <a:graphicData uri="http://schemas.openxmlformats.org/drawingml/2006/table">
            <a:tbl>
              <a:tblPr/>
              <a:tblGrid>
                <a:gridCol w="8347163">
                  <a:extLst>
                    <a:ext uri="{9D8B030D-6E8A-4147-A177-3AD203B41FA5}">
                      <a16:colId xmlns:a16="http://schemas.microsoft.com/office/drawing/2014/main" val="111276928"/>
                    </a:ext>
                  </a:extLst>
                </a:gridCol>
              </a:tblGrid>
              <a:tr h="462210">
                <a:tc>
                  <a:txBody>
                    <a:bodyPr/>
                    <a:lstStyle/>
                    <a:p>
                      <a:pPr algn="ctr">
                        <a:lnSpc>
                          <a:spcPct val="100000"/>
                        </a:lnSpc>
                      </a:pPr>
                      <a:r>
                        <a:rPr lang="de-DE" sz="1800" dirty="0" smtClean="0"/>
                        <a:t>(die) </a:t>
                      </a:r>
                      <a:r>
                        <a:rPr lang="de-DE" sz="1800" b="1" dirty="0" smtClean="0"/>
                        <a:t>Ph</a:t>
                      </a:r>
                      <a:r>
                        <a:rPr lang="de-DE" sz="1800" dirty="0" smtClean="0"/>
                        <a:t>ysik       (die) </a:t>
                      </a:r>
                      <a:r>
                        <a:rPr lang="de-DE" sz="1800" b="1" dirty="0" smtClean="0"/>
                        <a:t>V</a:t>
                      </a:r>
                      <a:r>
                        <a:rPr lang="de-DE" sz="1800" dirty="0" smtClean="0"/>
                        <a:t>ase</a:t>
                      </a:r>
                      <a:r>
                        <a:rPr lang="de-DE" sz="1800" baseline="0" dirty="0" smtClean="0"/>
                        <a:t>      o</a:t>
                      </a:r>
                      <a:r>
                        <a:rPr lang="de-DE" sz="1800" b="1" baseline="0" dirty="0" smtClean="0"/>
                        <a:t>b</a:t>
                      </a:r>
                      <a:r>
                        <a:rPr lang="de-DE" sz="1800" baseline="0" dirty="0" smtClean="0"/>
                        <a:t>  </a:t>
                      </a:r>
                      <a:r>
                        <a:rPr lang="de-DE" sz="1800" dirty="0" smtClean="0"/>
                        <a:t>    (der) </a:t>
                      </a:r>
                      <a:r>
                        <a:rPr lang="de-DE" sz="1800" b="1" dirty="0" smtClean="0"/>
                        <a:t>V</a:t>
                      </a:r>
                      <a:r>
                        <a:rPr lang="de-DE" sz="1800" dirty="0" smtClean="0"/>
                        <a:t>ater      O</a:t>
                      </a:r>
                      <a:r>
                        <a:rPr lang="de-DE" sz="1800" b="1" dirty="0" smtClean="0"/>
                        <a:t>b</a:t>
                      </a:r>
                      <a:r>
                        <a:rPr lang="de-DE" sz="1800" dirty="0" smtClean="0"/>
                        <a:t>st</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158972818"/>
                  </a:ext>
                </a:extLst>
              </a:tr>
            </a:tbl>
          </a:graphicData>
        </a:graphic>
      </p:graphicFrame>
      <p:sp>
        <p:nvSpPr>
          <p:cNvPr id="7" name="Titel 3"/>
          <p:cNvSpPr txBox="1">
            <a:spLocks/>
          </p:cNvSpPr>
          <p:nvPr/>
        </p:nvSpPr>
        <p:spPr>
          <a:xfrm>
            <a:off x="477984" y="764592"/>
            <a:ext cx="8229240" cy="936216"/>
          </a:xfrm>
          <a:prstGeom prst="rect">
            <a:avLst/>
          </a:prstGeom>
        </p:spPr>
        <p:txBody>
          <a:bodyPr lIns="0" tIns="0" rIns="0" bIns="0" anchor="ctr"/>
          <a:lstStyle/>
          <a:p>
            <a:r>
              <a:rPr lang="de-DE" sz="2400" b="1" dirty="0" smtClean="0"/>
              <a:t>Vermittlung der Strategie Merken</a:t>
            </a:r>
            <a:endParaRPr lang="de-DE" sz="2400" b="1" kern="0" dirty="0">
              <a:solidFill>
                <a:sysClr val="windowText" lastClr="000000"/>
              </a:solidFill>
              <a:latin typeface="+mj-lt"/>
            </a:endParaRPr>
          </a:p>
        </p:txBody>
      </p:sp>
    </p:spTree>
    <p:extLst>
      <p:ext uri="{BB962C8B-B14F-4D97-AF65-F5344CB8AC3E}">
        <p14:creationId xmlns:p14="http://schemas.microsoft.com/office/powerpoint/2010/main" val="17959036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2"/>
          <p:cNvSpPr txBox="1">
            <a:spLocks/>
          </p:cNvSpPr>
          <p:nvPr/>
        </p:nvSpPr>
        <p:spPr>
          <a:xfrm>
            <a:off x="389312" y="1628800"/>
            <a:ext cx="8287144" cy="4871752"/>
          </a:xfrm>
          <a:prstGeom prst="rect">
            <a:avLst/>
          </a:prstGeom>
        </p:spPr>
        <p:txBody>
          <a:bodyPr>
            <a:normAutofit lnSpcReduction="10000"/>
          </a:bodyPr>
          <a:lstStyle/>
          <a:p>
            <a:pPr>
              <a:spcBef>
                <a:spcPts val="600"/>
              </a:spcBef>
            </a:pPr>
            <a:r>
              <a:rPr lang="de-DE" kern="0" dirty="0" smtClean="0">
                <a:solidFill>
                  <a:sysClr val="windowText" lastClr="000000"/>
                </a:solidFill>
              </a:rPr>
              <a:t>Voraussetzung: </a:t>
            </a:r>
          </a:p>
          <a:p>
            <a:pPr marL="285750" indent="-285750">
              <a:spcBef>
                <a:spcPts val="600"/>
              </a:spcBef>
              <a:buFont typeface="Arial" panose="020B0604020202020204" pitchFamily="34" charset="0"/>
              <a:buChar char="•"/>
            </a:pPr>
            <a:r>
              <a:rPr lang="de-DE" kern="0" dirty="0" smtClean="0">
                <a:solidFill>
                  <a:sysClr val="windowText" lastClr="000000"/>
                </a:solidFill>
              </a:rPr>
              <a:t>Die Strategien werden beherrscht, vor allem Schwingen und Verlängern.</a:t>
            </a:r>
          </a:p>
          <a:p>
            <a:pPr marL="285750" indent="-285750">
              <a:spcBef>
                <a:spcPts val="600"/>
              </a:spcBef>
              <a:buFont typeface="Arial" panose="020B0604020202020204" pitchFamily="34" charset="0"/>
              <a:buChar char="•"/>
            </a:pPr>
            <a:r>
              <a:rPr lang="de-DE" kern="0" dirty="0" smtClean="0">
                <a:solidFill>
                  <a:sysClr val="windowText" lastClr="000000"/>
                </a:solidFill>
              </a:rPr>
              <a:t>Fähigkeit, offene und geschlossene Silben erkennen zu können</a:t>
            </a:r>
          </a:p>
          <a:p>
            <a:pPr marL="285750" indent="-285750">
              <a:spcBef>
                <a:spcPts val="600"/>
              </a:spcBef>
              <a:buFont typeface="Arial" panose="020B0604020202020204" pitchFamily="34" charset="0"/>
              <a:buChar char="•"/>
            </a:pPr>
            <a:r>
              <a:rPr lang="de-DE" kern="0" dirty="0" smtClean="0">
                <a:solidFill>
                  <a:sysClr val="windowText" lastClr="000000"/>
                </a:solidFill>
              </a:rPr>
              <a:t>Wissen, dass beim Verlängern evtl. schwierige Stellen in die nächste Silbe wandern (das Kin</a:t>
            </a:r>
            <a:r>
              <a:rPr lang="de-DE" b="1" kern="0" dirty="0" smtClean="0">
                <a:solidFill>
                  <a:sysClr val="windowText" lastClr="000000"/>
                </a:solidFill>
              </a:rPr>
              <a:t>d</a:t>
            </a:r>
            <a:r>
              <a:rPr lang="de-DE" kern="0" dirty="0" smtClean="0">
                <a:solidFill>
                  <a:sysClr val="windowText" lastClr="000000"/>
                </a:solidFill>
              </a:rPr>
              <a:t>  -  die Kin</a:t>
            </a:r>
            <a:r>
              <a:rPr lang="de-DE" b="1" kern="0" dirty="0" smtClean="0">
                <a:solidFill>
                  <a:sysClr val="windowText" lastClr="000000"/>
                </a:solidFill>
              </a:rPr>
              <a:t>d</a:t>
            </a:r>
            <a:r>
              <a:rPr lang="de-DE" kern="0" dirty="0" smtClean="0">
                <a:solidFill>
                  <a:sysClr val="windowText" lastClr="000000"/>
                </a:solidFill>
              </a:rPr>
              <a:t>er).</a:t>
            </a:r>
          </a:p>
          <a:p>
            <a:endParaRPr lang="de-DE" kern="0" dirty="0" smtClean="0">
              <a:solidFill>
                <a:sysClr val="windowText" lastClr="000000"/>
              </a:solidFill>
            </a:endParaRPr>
          </a:p>
          <a:p>
            <a:endParaRPr lang="de-DE" kern="0" dirty="0" smtClean="0">
              <a:solidFill>
                <a:sysClr val="windowText" lastClr="000000"/>
              </a:solidFill>
            </a:endParaRPr>
          </a:p>
          <a:p>
            <a:pPr>
              <a:spcBef>
                <a:spcPts val="600"/>
              </a:spcBef>
            </a:pPr>
            <a:r>
              <a:rPr lang="de-DE" kern="0" dirty="0" smtClean="0">
                <a:solidFill>
                  <a:sysClr val="windowText" lastClr="000000"/>
                </a:solidFill>
              </a:rPr>
              <a:t>Untersuchen der Wörter, Ergebnisse:</a:t>
            </a:r>
          </a:p>
          <a:p>
            <a:pPr marL="285750" indent="-285750">
              <a:spcBef>
                <a:spcPts val="600"/>
              </a:spcBef>
              <a:buFont typeface="Wingdings" panose="05000000000000000000" pitchFamily="2" charset="2"/>
              <a:buChar char="ü"/>
            </a:pPr>
            <a:r>
              <a:rPr lang="de-DE" kern="0" dirty="0" smtClean="0">
                <a:solidFill>
                  <a:sysClr val="windowText" lastClr="000000"/>
                </a:solidFill>
              </a:rPr>
              <a:t>Einsilber mit Stellen, die man nicht hörbar machen kann</a:t>
            </a:r>
          </a:p>
          <a:p>
            <a:pPr marL="285750" indent="-285750">
              <a:spcBef>
                <a:spcPts val="600"/>
              </a:spcBef>
              <a:buFont typeface="Wingdings" panose="05000000000000000000" pitchFamily="2" charset="2"/>
              <a:buChar char="ü"/>
            </a:pPr>
            <a:r>
              <a:rPr lang="de-DE" kern="0" dirty="0" smtClean="0">
                <a:solidFill>
                  <a:sysClr val="windowText" lastClr="000000"/>
                </a:solidFill>
              </a:rPr>
              <a:t>Alle Wörter klingen nach geschlossenen Silben.</a:t>
            </a:r>
          </a:p>
          <a:p>
            <a:pPr marL="285750" indent="-285750">
              <a:spcBef>
                <a:spcPts val="600"/>
              </a:spcBef>
              <a:buFont typeface="Wingdings" panose="05000000000000000000" pitchFamily="2" charset="2"/>
              <a:buChar char="ü"/>
            </a:pPr>
            <a:r>
              <a:rPr lang="de-DE" kern="0" dirty="0" smtClean="0">
                <a:solidFill>
                  <a:sysClr val="windowText" lastClr="000000"/>
                </a:solidFill>
              </a:rPr>
              <a:t>Wenn man verlängert, werden Doppelkonsonanten hörbar:</a:t>
            </a:r>
          </a:p>
          <a:p>
            <a:pPr>
              <a:spcBef>
                <a:spcPts val="600"/>
              </a:spcBef>
            </a:pPr>
            <a:r>
              <a:rPr lang="de-DE" kern="0" dirty="0" smtClean="0">
                <a:solidFill>
                  <a:sysClr val="windowText" lastClr="000000"/>
                </a:solidFill>
              </a:rPr>
              <a:t>			re</a:t>
            </a:r>
            <a:r>
              <a:rPr lang="de-DE" b="1" kern="0" dirty="0" smtClean="0">
                <a:solidFill>
                  <a:sysClr val="windowText" lastClr="000000"/>
                </a:solidFill>
              </a:rPr>
              <a:t>nn</a:t>
            </a:r>
            <a:r>
              <a:rPr lang="de-DE" kern="0" dirty="0" smtClean="0">
                <a:solidFill>
                  <a:sysClr val="windowText" lastClr="000000"/>
                </a:solidFill>
              </a:rPr>
              <a:t>t          (wir) </a:t>
            </a:r>
            <a:r>
              <a:rPr lang="de-DE" kern="0" dirty="0" err="1" smtClean="0">
                <a:solidFill>
                  <a:sysClr val="windowText" lastClr="000000"/>
                </a:solidFill>
              </a:rPr>
              <a:t>re</a:t>
            </a:r>
            <a:r>
              <a:rPr lang="de-DE" b="1" kern="0" dirty="0" err="1" smtClean="0">
                <a:solidFill>
                  <a:sysClr val="windowText" lastClr="000000"/>
                </a:solidFill>
              </a:rPr>
              <a:t>n</a:t>
            </a:r>
            <a:r>
              <a:rPr lang="de-DE" kern="0" dirty="0" smtClean="0">
                <a:solidFill>
                  <a:sysClr val="windowText" lastClr="000000"/>
                </a:solidFill>
              </a:rPr>
              <a:t> </a:t>
            </a:r>
            <a:r>
              <a:rPr lang="de-DE" b="1" kern="0" dirty="0" err="1" smtClean="0">
                <a:solidFill>
                  <a:sysClr val="windowText" lastClr="000000"/>
                </a:solidFill>
              </a:rPr>
              <a:t>n</a:t>
            </a:r>
            <a:r>
              <a:rPr lang="de-DE" kern="0" dirty="0" err="1" smtClean="0">
                <a:solidFill>
                  <a:sysClr val="windowText" lastClr="000000"/>
                </a:solidFill>
              </a:rPr>
              <a:t>en</a:t>
            </a:r>
            <a:endParaRPr lang="de-DE" kern="0" dirty="0" smtClean="0">
              <a:solidFill>
                <a:sysClr val="windowText" lastClr="000000"/>
              </a:solidFill>
            </a:endParaRPr>
          </a:p>
          <a:p>
            <a:pPr marL="285750" indent="-285750">
              <a:spcBef>
                <a:spcPts val="600"/>
              </a:spcBef>
              <a:buFont typeface="Wingdings" panose="05000000000000000000" pitchFamily="2" charset="2"/>
              <a:buChar char="ü"/>
            </a:pPr>
            <a:r>
              <a:rPr lang="de-DE" kern="0" dirty="0" smtClean="0">
                <a:solidFill>
                  <a:sysClr val="windowText" lastClr="000000"/>
                </a:solidFill>
              </a:rPr>
              <a:t>Durch Verlängern wird die Silbenstruktur deutlich, eine geschlossene wird zu einer offenen Silbe:</a:t>
            </a:r>
          </a:p>
          <a:p>
            <a:pPr>
              <a:spcBef>
                <a:spcPts val="600"/>
              </a:spcBef>
            </a:pPr>
            <a:r>
              <a:rPr lang="de-DE" kern="0" dirty="0" smtClean="0">
                <a:solidFill>
                  <a:sysClr val="windowText" lastClr="000000"/>
                </a:solidFill>
              </a:rPr>
              <a:t>			sagt            (wir) </a:t>
            </a:r>
            <a:r>
              <a:rPr lang="de-DE" kern="0" dirty="0" err="1" smtClean="0">
                <a:solidFill>
                  <a:sysClr val="windowText" lastClr="000000"/>
                </a:solidFill>
              </a:rPr>
              <a:t>sa</a:t>
            </a:r>
            <a:r>
              <a:rPr lang="de-DE" kern="0" dirty="0" smtClean="0">
                <a:solidFill>
                  <a:sysClr val="windowText" lastClr="000000"/>
                </a:solidFill>
              </a:rPr>
              <a:t> gen</a:t>
            </a:r>
          </a:p>
          <a:p>
            <a:endParaRPr lang="de-DE" kern="0" dirty="0" smtClean="0">
              <a:solidFill>
                <a:sysClr val="windowText" lastClr="000000"/>
              </a:solidFill>
            </a:endParaRPr>
          </a:p>
        </p:txBody>
      </p:sp>
      <p:graphicFrame>
        <p:nvGraphicFramePr>
          <p:cNvPr id="6" name="Tabelle 5"/>
          <p:cNvGraphicFramePr>
            <a:graphicFrameLocks noGrp="1"/>
          </p:cNvGraphicFramePr>
          <p:nvPr>
            <p:extLst>
              <p:ext uri="{D42A27DB-BD31-4B8C-83A1-F6EECF244321}">
                <p14:modId xmlns:p14="http://schemas.microsoft.com/office/powerpoint/2010/main" val="1063703791"/>
              </p:ext>
            </p:extLst>
          </p:nvPr>
        </p:nvGraphicFramePr>
        <p:xfrm>
          <a:off x="251520" y="3212977"/>
          <a:ext cx="8123284" cy="396240"/>
        </p:xfrm>
        <a:graphic>
          <a:graphicData uri="http://schemas.openxmlformats.org/drawingml/2006/table">
            <a:tbl>
              <a:tblPr/>
              <a:tblGrid>
                <a:gridCol w="8123284">
                  <a:extLst>
                    <a:ext uri="{9D8B030D-6E8A-4147-A177-3AD203B41FA5}">
                      <a16:colId xmlns:a16="http://schemas.microsoft.com/office/drawing/2014/main" val="111276928"/>
                    </a:ext>
                  </a:extLst>
                </a:gridCol>
              </a:tblGrid>
              <a:tr h="360040">
                <a:tc>
                  <a:txBody>
                    <a:bodyPr/>
                    <a:lstStyle/>
                    <a:p>
                      <a:pPr algn="ctr">
                        <a:lnSpc>
                          <a:spcPct val="100000"/>
                        </a:lnSpc>
                      </a:pPr>
                      <a:r>
                        <a:rPr lang="de-DE" sz="2000" dirty="0" smtClean="0"/>
                        <a:t>re</a:t>
                      </a:r>
                      <a:r>
                        <a:rPr lang="de-DE" sz="2000" b="1" dirty="0" smtClean="0"/>
                        <a:t>nn</a:t>
                      </a:r>
                      <a:r>
                        <a:rPr lang="de-DE" sz="2000" dirty="0" smtClean="0"/>
                        <a:t>t       ro</a:t>
                      </a:r>
                      <a:r>
                        <a:rPr lang="de-DE" sz="2000" b="1" dirty="0" smtClean="0"/>
                        <a:t>ll</a:t>
                      </a:r>
                      <a:r>
                        <a:rPr lang="de-DE" sz="2000" dirty="0" smtClean="0"/>
                        <a:t>t       sagt</a:t>
                      </a:r>
                      <a:r>
                        <a:rPr lang="de-DE" sz="2000" baseline="0" dirty="0" smtClean="0"/>
                        <a:t>       </a:t>
                      </a:r>
                      <a:r>
                        <a:rPr lang="de-DE" sz="2000" dirty="0" smtClean="0"/>
                        <a:t>wild       kalt</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158972818"/>
                  </a:ext>
                </a:extLst>
              </a:tr>
            </a:tbl>
          </a:graphicData>
        </a:graphic>
      </p:graphicFrame>
      <p:sp>
        <p:nvSpPr>
          <p:cNvPr id="7" name="Titel 3"/>
          <p:cNvSpPr txBox="1">
            <a:spLocks/>
          </p:cNvSpPr>
          <p:nvPr/>
        </p:nvSpPr>
        <p:spPr>
          <a:xfrm>
            <a:off x="477984" y="764592"/>
            <a:ext cx="8229240" cy="936216"/>
          </a:xfrm>
          <a:prstGeom prst="rect">
            <a:avLst/>
          </a:prstGeom>
        </p:spPr>
        <p:txBody>
          <a:bodyPr lIns="0" tIns="0" rIns="0" bIns="0" anchor="ctr"/>
          <a:lstStyle/>
          <a:p>
            <a:r>
              <a:rPr lang="de-DE" sz="2400" b="1" dirty="0" smtClean="0"/>
              <a:t>Reflexion über Rechtschreib-Regeln: Doppelkonsonanten</a:t>
            </a:r>
            <a:endParaRPr lang="de-DE" sz="2400" b="1" kern="0" dirty="0">
              <a:solidFill>
                <a:sysClr val="windowText" lastClr="000000"/>
              </a:solidFill>
              <a:latin typeface="+mj-lt"/>
            </a:endParaRPr>
          </a:p>
        </p:txBody>
      </p:sp>
    </p:spTree>
    <p:extLst>
      <p:ext uri="{BB962C8B-B14F-4D97-AF65-F5344CB8AC3E}">
        <p14:creationId xmlns:p14="http://schemas.microsoft.com/office/powerpoint/2010/main" val="5719278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2"/>
          <p:cNvSpPr txBox="1">
            <a:spLocks/>
          </p:cNvSpPr>
          <p:nvPr/>
        </p:nvSpPr>
        <p:spPr>
          <a:xfrm>
            <a:off x="448888" y="1512393"/>
            <a:ext cx="8443592" cy="4871752"/>
          </a:xfrm>
          <a:prstGeom prst="rect">
            <a:avLst/>
          </a:prstGeom>
        </p:spPr>
        <p:txBody>
          <a:bodyPr>
            <a:normAutofit/>
          </a:bodyPr>
          <a:lstStyle/>
          <a:p>
            <a:r>
              <a:rPr lang="de-DE" kern="0" dirty="0" smtClean="0">
                <a:solidFill>
                  <a:sysClr val="windowText" lastClr="000000"/>
                </a:solidFill>
              </a:rPr>
              <a:t>Voraussetzungen: </a:t>
            </a:r>
          </a:p>
          <a:p>
            <a:pPr marL="285750" indent="-285750">
              <a:buFont typeface="Arial" panose="020B0604020202020204" pitchFamily="34" charset="0"/>
              <a:buChar char="•"/>
            </a:pPr>
            <a:r>
              <a:rPr lang="de-DE" sz="1600" kern="0" dirty="0" smtClean="0">
                <a:solidFill>
                  <a:sysClr val="windowText" lastClr="000000"/>
                </a:solidFill>
              </a:rPr>
              <a:t>Das Schwingen, Verlängern und Zerlegen wird beherrscht.</a:t>
            </a:r>
          </a:p>
          <a:p>
            <a:pPr marL="285750" indent="-285750">
              <a:buFont typeface="Arial" panose="020B0604020202020204" pitchFamily="34" charset="0"/>
              <a:buChar char="•"/>
            </a:pPr>
            <a:r>
              <a:rPr lang="de-DE" sz="1600" kern="0" dirty="0" smtClean="0">
                <a:solidFill>
                  <a:sysClr val="windowText" lastClr="000000"/>
                </a:solidFill>
              </a:rPr>
              <a:t>Fähigkeit, offene und geschlossene Silben erkennen zu können</a:t>
            </a:r>
          </a:p>
          <a:p>
            <a:pPr marL="457200" indent="-457200">
              <a:spcAft>
                <a:spcPts val="1200"/>
              </a:spcAft>
              <a:buFont typeface="Arial" panose="020B0604020202020204" pitchFamily="34" charset="0"/>
              <a:buChar char="•"/>
            </a:pPr>
            <a:r>
              <a:rPr lang="de-DE" sz="1600" kern="0" dirty="0" smtClean="0">
                <a:solidFill>
                  <a:sysClr val="windowText" lastClr="000000"/>
                </a:solidFill>
              </a:rPr>
              <a:t>Wissen, </a:t>
            </a:r>
            <a:r>
              <a:rPr lang="de-DE" sz="1600" kern="0" dirty="0">
                <a:solidFill>
                  <a:sysClr val="windowText" lastClr="000000"/>
                </a:solidFill>
              </a:rPr>
              <a:t>dass Einsilber zum Erkennen der Silbenstruktur verlängert werden </a:t>
            </a:r>
            <a:r>
              <a:rPr lang="de-DE" sz="1600" kern="0" dirty="0" smtClean="0">
                <a:solidFill>
                  <a:sysClr val="windowText" lastClr="000000"/>
                </a:solidFill>
              </a:rPr>
              <a:t>müssen</a:t>
            </a:r>
          </a:p>
          <a:p>
            <a:r>
              <a:rPr lang="de-DE" sz="1600" kern="0" dirty="0" smtClean="0">
                <a:solidFill>
                  <a:sysClr val="windowText" lastClr="000000"/>
                </a:solidFill>
              </a:rPr>
              <a:t>Vorgehen:</a:t>
            </a:r>
          </a:p>
          <a:p>
            <a:pPr marL="285750" indent="-285750">
              <a:buFont typeface="Arial" panose="020B0604020202020204" pitchFamily="34" charset="0"/>
              <a:buChar char="•"/>
            </a:pPr>
            <a:r>
              <a:rPr lang="de-DE" sz="1600" kern="0" dirty="0" smtClean="0">
                <a:solidFill>
                  <a:sysClr val="windowText" lastClr="000000"/>
                </a:solidFill>
              </a:rPr>
              <a:t>Die Silbenstruktur wird beschrieben, Einsilber werden verlängert </a:t>
            </a:r>
            <a:r>
              <a:rPr lang="de-DE" sz="1600" b="1" kern="0" dirty="0" smtClean="0">
                <a:solidFill>
                  <a:sysClr val="windowText" lastClr="000000"/>
                </a:solidFill>
                <a:sym typeface="Wingdings" panose="05000000000000000000" pitchFamily="2" charset="2"/>
              </a:rPr>
              <a:t> Ziel ist Zweisilber</a:t>
            </a:r>
            <a:endParaRPr lang="de-DE" sz="1600" b="1" kern="0" dirty="0" smtClean="0">
              <a:solidFill>
                <a:sysClr val="windowText" lastClr="000000"/>
              </a:solidFill>
            </a:endParaRPr>
          </a:p>
          <a:p>
            <a:pPr marL="285750" indent="-285750">
              <a:buFont typeface="Arial" panose="020B0604020202020204" pitchFamily="34" charset="0"/>
              <a:buChar char="•"/>
            </a:pPr>
            <a:r>
              <a:rPr lang="de-DE" sz="1600" kern="0" dirty="0" smtClean="0">
                <a:solidFill>
                  <a:sysClr val="windowText" lastClr="000000"/>
                </a:solidFill>
              </a:rPr>
              <a:t>Beispielwörter werden in die Spalten 1 bis 3 begründet eingeordnet.</a:t>
            </a:r>
          </a:p>
          <a:p>
            <a:pPr marL="285750" indent="-285750">
              <a:buFont typeface="Arial" panose="020B0604020202020204" pitchFamily="34" charset="0"/>
              <a:buChar char="•"/>
            </a:pPr>
            <a:r>
              <a:rPr lang="de-DE" sz="1600" kern="0" dirty="0" smtClean="0">
                <a:solidFill>
                  <a:sysClr val="windowText" lastClr="000000"/>
                </a:solidFill>
              </a:rPr>
              <a:t>Schreibung von </a:t>
            </a:r>
            <a:r>
              <a:rPr lang="de-DE" sz="1600" b="1" kern="0" dirty="0" err="1" smtClean="0">
                <a:solidFill>
                  <a:sysClr val="windowText" lastClr="000000"/>
                </a:solidFill>
              </a:rPr>
              <a:t>ie</a:t>
            </a:r>
            <a:r>
              <a:rPr lang="de-DE" sz="1600" kern="0" dirty="0" smtClean="0">
                <a:solidFill>
                  <a:sysClr val="windowText" lastClr="000000"/>
                </a:solidFill>
              </a:rPr>
              <a:t> oder </a:t>
            </a:r>
            <a:r>
              <a:rPr lang="de-DE" sz="1600" b="1" kern="0" dirty="0" smtClean="0">
                <a:solidFill>
                  <a:sysClr val="windowText" lastClr="000000"/>
                </a:solidFill>
              </a:rPr>
              <a:t>i</a:t>
            </a:r>
            <a:r>
              <a:rPr lang="de-DE" sz="1600" kern="0" dirty="0" smtClean="0">
                <a:solidFill>
                  <a:sysClr val="windowText" lastClr="000000"/>
                </a:solidFill>
              </a:rPr>
              <a:t> diskutieren, Zusammenhänge mit Silbenstruktur erläutern:</a:t>
            </a:r>
          </a:p>
          <a:p>
            <a:pPr marL="285750" indent="-285750">
              <a:buFont typeface="Arial" panose="020B0604020202020204" pitchFamily="34" charset="0"/>
              <a:buChar char="•"/>
            </a:pPr>
            <a:endParaRPr lang="de-DE" sz="1600" kern="0" dirty="0">
              <a:solidFill>
                <a:sysClr val="windowText" lastClr="000000"/>
              </a:solidFill>
            </a:endParaRPr>
          </a:p>
          <a:p>
            <a:pPr marL="285750" indent="-285750">
              <a:buFont typeface="Arial" panose="020B0604020202020204" pitchFamily="34" charset="0"/>
              <a:buChar char="•"/>
            </a:pPr>
            <a:endParaRPr lang="de-DE" sz="1600" kern="0" dirty="0" smtClean="0">
              <a:solidFill>
                <a:sysClr val="windowText" lastClr="000000"/>
              </a:solidFill>
            </a:endParaRPr>
          </a:p>
          <a:p>
            <a:endParaRPr lang="de-DE" sz="1600" kern="0" dirty="0">
              <a:solidFill>
                <a:sysClr val="windowText" lastClr="000000"/>
              </a:solidFill>
            </a:endParaRPr>
          </a:p>
          <a:p>
            <a:pPr marL="285750" indent="-285750">
              <a:buFont typeface="Arial" panose="020B0604020202020204" pitchFamily="34" charset="0"/>
              <a:buChar char="•"/>
            </a:pPr>
            <a:endParaRPr lang="de-DE" sz="1600" kern="0" dirty="0" smtClean="0">
              <a:solidFill>
                <a:sysClr val="windowText" lastClr="000000"/>
              </a:solidFill>
            </a:endParaRPr>
          </a:p>
          <a:p>
            <a:endParaRPr lang="de-DE" sz="1600" kern="0" dirty="0" smtClean="0">
              <a:solidFill>
                <a:sysClr val="windowText" lastClr="000000"/>
              </a:solidFill>
            </a:endParaRPr>
          </a:p>
          <a:p>
            <a:endParaRPr lang="de-DE" sz="1600" kern="0" dirty="0" smtClean="0">
              <a:solidFill>
                <a:sysClr val="windowText" lastClr="000000"/>
              </a:solidFill>
            </a:endParaRPr>
          </a:p>
          <a:p>
            <a:endParaRPr lang="de-DE" sz="1600" kern="0" dirty="0" smtClean="0">
              <a:solidFill>
                <a:sysClr val="windowText" lastClr="000000"/>
              </a:solidFill>
            </a:endParaRPr>
          </a:p>
          <a:p>
            <a:r>
              <a:rPr lang="de-DE" sz="1600" kern="0" dirty="0" smtClean="0">
                <a:solidFill>
                  <a:sysClr val="windowText" lastClr="000000"/>
                </a:solidFill>
              </a:rPr>
              <a:t>= meistens schreibt man i; wenn die erste Silbe offen ist, schreibt man </a:t>
            </a:r>
            <a:r>
              <a:rPr lang="de-DE" sz="1600" kern="0" dirty="0" err="1" smtClean="0">
                <a:solidFill>
                  <a:sysClr val="windowText" lastClr="000000"/>
                </a:solidFill>
              </a:rPr>
              <a:t>ie</a:t>
            </a:r>
            <a:endParaRPr lang="de-DE" sz="1600" kern="0" dirty="0" smtClean="0">
              <a:solidFill>
                <a:sysClr val="windowText" lastClr="000000"/>
              </a:solidFill>
            </a:endParaRPr>
          </a:p>
          <a:p>
            <a:endParaRPr lang="de-DE" sz="1600" kern="0" dirty="0" smtClean="0">
              <a:solidFill>
                <a:sysClr val="windowText" lastClr="000000"/>
              </a:solidFill>
            </a:endParaRPr>
          </a:p>
          <a:p>
            <a:endParaRPr lang="de-DE" sz="1600" kern="0" dirty="0" smtClean="0">
              <a:solidFill>
                <a:sysClr val="windowText" lastClr="000000"/>
              </a:solidFill>
            </a:endParaRPr>
          </a:p>
        </p:txBody>
      </p:sp>
      <p:graphicFrame>
        <p:nvGraphicFramePr>
          <p:cNvPr id="6" name="Tabelle 5"/>
          <p:cNvGraphicFramePr>
            <a:graphicFrameLocks noGrp="1"/>
          </p:cNvGraphicFramePr>
          <p:nvPr>
            <p:extLst>
              <p:ext uri="{D42A27DB-BD31-4B8C-83A1-F6EECF244321}">
                <p14:modId xmlns:p14="http://schemas.microsoft.com/office/powerpoint/2010/main" val="3362421257"/>
              </p:ext>
            </p:extLst>
          </p:nvPr>
        </p:nvGraphicFramePr>
        <p:xfrm>
          <a:off x="448085" y="3933056"/>
          <a:ext cx="8199108" cy="1188752"/>
        </p:xfrm>
        <a:graphic>
          <a:graphicData uri="http://schemas.openxmlformats.org/drawingml/2006/table">
            <a:tbl>
              <a:tblPr firstRow="1" firstCol="1" bandRow="1">
                <a:tableStyleId>{5C22544A-7EE6-4342-B048-85BDC9FD1C3A}</a:tableStyleId>
              </a:tblPr>
              <a:tblGrid>
                <a:gridCol w="2733036">
                  <a:extLst>
                    <a:ext uri="{9D8B030D-6E8A-4147-A177-3AD203B41FA5}">
                      <a16:colId xmlns:a16="http://schemas.microsoft.com/office/drawing/2014/main" val="2333087771"/>
                    </a:ext>
                  </a:extLst>
                </a:gridCol>
                <a:gridCol w="2733036">
                  <a:extLst>
                    <a:ext uri="{9D8B030D-6E8A-4147-A177-3AD203B41FA5}">
                      <a16:colId xmlns:a16="http://schemas.microsoft.com/office/drawing/2014/main" val="490831468"/>
                    </a:ext>
                  </a:extLst>
                </a:gridCol>
                <a:gridCol w="2733036">
                  <a:extLst>
                    <a:ext uri="{9D8B030D-6E8A-4147-A177-3AD203B41FA5}">
                      <a16:colId xmlns:a16="http://schemas.microsoft.com/office/drawing/2014/main" val="2894766044"/>
                    </a:ext>
                  </a:extLst>
                </a:gridCol>
              </a:tblGrid>
              <a:tr h="579488">
                <a:tc>
                  <a:txBody>
                    <a:bodyPr/>
                    <a:lstStyle/>
                    <a:p>
                      <a:pPr>
                        <a:lnSpc>
                          <a:spcPct val="107000"/>
                        </a:lnSpc>
                        <a:spcBef>
                          <a:spcPts val="100"/>
                        </a:spcBef>
                        <a:spcAft>
                          <a:spcPts val="100"/>
                        </a:spcAft>
                      </a:pPr>
                      <a:r>
                        <a:rPr lang="de-CH" sz="1400" b="1" dirty="0">
                          <a:solidFill>
                            <a:schemeClr val="tx1"/>
                          </a:solidFill>
                          <a:effectLst/>
                          <a:latin typeface="+mn-lt"/>
                        </a:rPr>
                        <a:t>erste Silbe offen</a:t>
                      </a:r>
                      <a:endParaRPr lang="de-DE" sz="1400" b="1"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85000"/>
                      </a:schemeClr>
                    </a:solidFill>
                  </a:tcPr>
                </a:tc>
                <a:tc>
                  <a:txBody>
                    <a:bodyPr/>
                    <a:lstStyle/>
                    <a:p>
                      <a:pPr>
                        <a:lnSpc>
                          <a:spcPct val="107000"/>
                        </a:lnSpc>
                        <a:spcBef>
                          <a:spcPts val="100"/>
                        </a:spcBef>
                        <a:spcAft>
                          <a:spcPts val="100"/>
                        </a:spcAft>
                      </a:pPr>
                      <a:r>
                        <a:rPr lang="de-CH" sz="1400" b="1" dirty="0">
                          <a:solidFill>
                            <a:schemeClr val="tx1"/>
                          </a:solidFill>
                          <a:effectLst/>
                          <a:latin typeface="+mn-lt"/>
                        </a:rPr>
                        <a:t>erste Silbe geschlossen, zwei verschiedene Konsonanten</a:t>
                      </a:r>
                      <a:endParaRPr lang="de-DE" sz="1400" b="1"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85000"/>
                      </a:schemeClr>
                    </a:solidFill>
                  </a:tcPr>
                </a:tc>
                <a:tc>
                  <a:txBody>
                    <a:bodyPr/>
                    <a:lstStyle/>
                    <a:p>
                      <a:pPr>
                        <a:lnSpc>
                          <a:spcPct val="107000"/>
                        </a:lnSpc>
                        <a:spcBef>
                          <a:spcPts val="100"/>
                        </a:spcBef>
                        <a:spcAft>
                          <a:spcPts val="100"/>
                        </a:spcAft>
                      </a:pPr>
                      <a:r>
                        <a:rPr lang="de-CH" sz="1400" b="1" dirty="0">
                          <a:solidFill>
                            <a:schemeClr val="tx1"/>
                          </a:solidFill>
                          <a:effectLst/>
                          <a:latin typeface="+mn-lt"/>
                        </a:rPr>
                        <a:t>erste Silbe geschlossen, zwei gleiche Konsonanten</a:t>
                      </a:r>
                      <a:endParaRPr lang="de-DE" sz="1400" b="1"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204877836"/>
                  </a:ext>
                </a:extLst>
              </a:tr>
              <a:tr h="315767">
                <a:tc>
                  <a:txBody>
                    <a:bodyPr/>
                    <a:lstStyle/>
                    <a:p>
                      <a:pPr algn="just">
                        <a:lnSpc>
                          <a:spcPct val="107000"/>
                        </a:lnSpc>
                        <a:spcBef>
                          <a:spcPts val="100"/>
                        </a:spcBef>
                        <a:spcAft>
                          <a:spcPts val="100"/>
                        </a:spcAft>
                      </a:pPr>
                      <a:r>
                        <a:rPr lang="de-CH" sz="1800" b="0" dirty="0">
                          <a:solidFill>
                            <a:schemeClr val="tx1"/>
                          </a:solidFill>
                          <a:effectLst/>
                          <a:latin typeface="+mn-lt"/>
                          <a:ea typeface="Times New Roman" panose="02020603050405020304" pitchFamily="18" charset="0"/>
                          <a:cs typeface="Calibri" panose="020F0502020204030204" pitchFamily="34" charset="0"/>
                        </a:rPr>
                        <a:t>l</a:t>
                      </a:r>
                      <a:r>
                        <a:rPr lang="de-CH" sz="1800" b="1" dirty="0">
                          <a:solidFill>
                            <a:schemeClr val="tx1"/>
                          </a:solidFill>
                          <a:effectLst/>
                          <a:latin typeface="+mn-lt"/>
                          <a:ea typeface="Times New Roman" panose="02020603050405020304" pitchFamily="18" charset="0"/>
                          <a:cs typeface="Calibri" panose="020F0502020204030204" pitchFamily="34" charset="0"/>
                        </a:rPr>
                        <a:t>ie</a:t>
                      </a:r>
                      <a:r>
                        <a:rPr lang="de-CH" sz="1800" b="0" dirty="0">
                          <a:solidFill>
                            <a:schemeClr val="tx1"/>
                          </a:solidFill>
                          <a:effectLst/>
                          <a:latin typeface="+mn-lt"/>
                          <a:ea typeface="Times New Roman" panose="02020603050405020304" pitchFamily="18" charset="0"/>
                          <a:cs typeface="Calibri" panose="020F0502020204030204" pitchFamily="34" charset="0"/>
                        </a:rPr>
                        <a:t>ben</a:t>
                      </a:r>
                      <a:endParaRPr lang="de-DE" sz="1800" b="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chemeClr val="bg1">
                        <a:lumMod val="85000"/>
                      </a:schemeClr>
                    </a:solidFill>
                  </a:tcPr>
                </a:tc>
                <a:tc>
                  <a:txBody>
                    <a:bodyPr/>
                    <a:lstStyle/>
                    <a:p>
                      <a:pPr algn="just">
                        <a:lnSpc>
                          <a:spcPct val="107000"/>
                        </a:lnSpc>
                        <a:spcBef>
                          <a:spcPts val="100"/>
                        </a:spcBef>
                        <a:spcAft>
                          <a:spcPts val="100"/>
                        </a:spcAft>
                      </a:pPr>
                      <a:r>
                        <a:rPr lang="de-CH" sz="1800" b="0" dirty="0">
                          <a:solidFill>
                            <a:schemeClr val="tx1"/>
                          </a:solidFill>
                          <a:effectLst/>
                          <a:latin typeface="+mn-lt"/>
                          <a:ea typeface="Times New Roman" panose="02020603050405020304" pitchFamily="18" charset="0"/>
                          <a:cs typeface="Calibri" panose="020F0502020204030204" pitchFamily="34" charset="0"/>
                        </a:rPr>
                        <a:t>der W</a:t>
                      </a:r>
                      <a:r>
                        <a:rPr lang="de-CH" sz="1800" b="1" dirty="0">
                          <a:solidFill>
                            <a:schemeClr val="tx1"/>
                          </a:solidFill>
                          <a:effectLst/>
                          <a:latin typeface="+mn-lt"/>
                          <a:ea typeface="Times New Roman" panose="02020603050405020304" pitchFamily="18" charset="0"/>
                          <a:cs typeface="Calibri" panose="020F0502020204030204" pitchFamily="34" charset="0"/>
                        </a:rPr>
                        <a:t>i</a:t>
                      </a:r>
                      <a:r>
                        <a:rPr lang="de-CH" sz="1800" b="0" dirty="0">
                          <a:solidFill>
                            <a:schemeClr val="tx1"/>
                          </a:solidFill>
                          <a:effectLst/>
                          <a:latin typeface="+mn-lt"/>
                          <a:ea typeface="Times New Roman" panose="02020603050405020304" pitchFamily="18" charset="0"/>
                          <a:cs typeface="Calibri" panose="020F0502020204030204" pitchFamily="34" charset="0"/>
                        </a:rPr>
                        <a:t>nter</a:t>
                      </a:r>
                      <a:endParaRPr lang="de-DE" sz="1800" b="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lnT w="19050" cap="flat" cmpd="sng" algn="ctr">
                      <a:solidFill>
                        <a:schemeClr val="tx1"/>
                      </a:solidFill>
                      <a:prstDash val="solid"/>
                      <a:round/>
                      <a:headEnd type="none" w="med" len="med"/>
                      <a:tailEnd type="none" w="med" len="med"/>
                    </a:lnT>
                    <a:solidFill>
                      <a:schemeClr val="bg1">
                        <a:lumMod val="85000"/>
                      </a:schemeClr>
                    </a:solidFill>
                  </a:tcPr>
                </a:tc>
                <a:tc>
                  <a:txBody>
                    <a:bodyPr/>
                    <a:lstStyle/>
                    <a:p>
                      <a:pPr algn="just">
                        <a:lnSpc>
                          <a:spcPct val="107000"/>
                        </a:lnSpc>
                        <a:spcBef>
                          <a:spcPts val="100"/>
                        </a:spcBef>
                        <a:spcAft>
                          <a:spcPts val="100"/>
                        </a:spcAft>
                      </a:pPr>
                      <a:r>
                        <a:rPr lang="de-CH" sz="1800" b="0" dirty="0">
                          <a:solidFill>
                            <a:schemeClr val="tx1"/>
                          </a:solidFill>
                          <a:effectLst/>
                          <a:latin typeface="+mn-lt"/>
                          <a:ea typeface="Times New Roman" panose="02020603050405020304" pitchFamily="18" charset="0"/>
                          <a:cs typeface="Calibri" panose="020F0502020204030204" pitchFamily="34" charset="0"/>
                        </a:rPr>
                        <a:t>die L</a:t>
                      </a:r>
                      <a:r>
                        <a:rPr lang="de-CH" sz="1800" b="1" dirty="0">
                          <a:solidFill>
                            <a:schemeClr val="tx1"/>
                          </a:solidFill>
                          <a:effectLst/>
                          <a:latin typeface="+mn-lt"/>
                          <a:ea typeface="Times New Roman" panose="02020603050405020304" pitchFamily="18" charset="0"/>
                          <a:cs typeface="Calibri" panose="020F0502020204030204" pitchFamily="34" charset="0"/>
                        </a:rPr>
                        <a:t>i</a:t>
                      </a:r>
                      <a:r>
                        <a:rPr lang="de-CH" sz="1800" b="0" dirty="0">
                          <a:solidFill>
                            <a:schemeClr val="tx1"/>
                          </a:solidFill>
                          <a:effectLst/>
                          <a:latin typeface="+mn-lt"/>
                          <a:ea typeface="Times New Roman" panose="02020603050405020304" pitchFamily="18" charset="0"/>
                          <a:cs typeface="Calibri" panose="020F0502020204030204" pitchFamily="34" charset="0"/>
                        </a:rPr>
                        <a:t>ppe</a:t>
                      </a:r>
                      <a:endParaRPr lang="de-DE" sz="1800" b="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lumMod val="85000"/>
                      </a:schemeClr>
                    </a:solidFill>
                  </a:tcPr>
                </a:tc>
                <a:extLst>
                  <a:ext uri="{0D108BD9-81ED-4DB2-BD59-A6C34878D82A}">
                    <a16:rowId xmlns:a16="http://schemas.microsoft.com/office/drawing/2014/main" val="2123627664"/>
                  </a:ext>
                </a:extLst>
              </a:tr>
              <a:tr h="243415">
                <a:tc>
                  <a:txBody>
                    <a:bodyPr/>
                    <a:lstStyle/>
                    <a:p>
                      <a:pPr algn="just">
                        <a:lnSpc>
                          <a:spcPct val="107000"/>
                        </a:lnSpc>
                        <a:spcBef>
                          <a:spcPts val="100"/>
                        </a:spcBef>
                        <a:spcAft>
                          <a:spcPts val="100"/>
                        </a:spcAft>
                      </a:pPr>
                      <a:r>
                        <a:rPr lang="de-CH" sz="1800" b="0" dirty="0">
                          <a:solidFill>
                            <a:schemeClr val="tx1"/>
                          </a:solidFill>
                          <a:effectLst/>
                          <a:latin typeface="+mn-lt"/>
                          <a:ea typeface="Times New Roman" panose="02020603050405020304" pitchFamily="18" charset="0"/>
                          <a:cs typeface="Calibri" panose="020F0502020204030204" pitchFamily="34" charset="0"/>
                        </a:rPr>
                        <a:t>die Z</a:t>
                      </a:r>
                      <a:r>
                        <a:rPr lang="de-CH" sz="1800" b="1" dirty="0">
                          <a:solidFill>
                            <a:schemeClr val="tx1"/>
                          </a:solidFill>
                          <a:effectLst/>
                          <a:latin typeface="+mn-lt"/>
                          <a:ea typeface="Times New Roman" panose="02020603050405020304" pitchFamily="18" charset="0"/>
                          <a:cs typeface="Calibri" panose="020F0502020204030204" pitchFamily="34" charset="0"/>
                        </a:rPr>
                        <a:t>ie</a:t>
                      </a:r>
                      <a:r>
                        <a:rPr lang="de-CH" sz="1800" b="0" dirty="0">
                          <a:solidFill>
                            <a:schemeClr val="tx1"/>
                          </a:solidFill>
                          <a:effectLst/>
                          <a:latin typeface="+mn-lt"/>
                          <a:ea typeface="Times New Roman" panose="02020603050405020304" pitchFamily="18" charset="0"/>
                          <a:cs typeface="Calibri" panose="020F0502020204030204" pitchFamily="34" charset="0"/>
                        </a:rPr>
                        <a:t>ge</a:t>
                      </a:r>
                      <a:endParaRPr lang="de-DE" sz="1800" b="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lnL w="19050"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solidFill>
                      <a:schemeClr val="bg1">
                        <a:lumMod val="85000"/>
                      </a:schemeClr>
                    </a:solidFill>
                  </a:tcPr>
                </a:tc>
                <a:tc>
                  <a:txBody>
                    <a:bodyPr/>
                    <a:lstStyle/>
                    <a:p>
                      <a:pPr algn="just">
                        <a:lnSpc>
                          <a:spcPct val="107000"/>
                        </a:lnSpc>
                        <a:spcBef>
                          <a:spcPts val="100"/>
                        </a:spcBef>
                        <a:spcAft>
                          <a:spcPts val="100"/>
                        </a:spcAft>
                      </a:pPr>
                      <a:r>
                        <a:rPr lang="de-CH" sz="1800" b="0" dirty="0">
                          <a:solidFill>
                            <a:schemeClr val="tx1"/>
                          </a:solidFill>
                          <a:effectLst/>
                          <a:latin typeface="+mn-lt"/>
                          <a:ea typeface="Times New Roman" panose="02020603050405020304" pitchFamily="18" charset="0"/>
                          <a:cs typeface="Calibri" panose="020F0502020204030204" pitchFamily="34" charset="0"/>
                        </a:rPr>
                        <a:t>die K</a:t>
                      </a:r>
                      <a:r>
                        <a:rPr lang="de-CH" sz="1800" b="1" dirty="0">
                          <a:solidFill>
                            <a:schemeClr val="tx1"/>
                          </a:solidFill>
                          <a:effectLst/>
                          <a:latin typeface="+mn-lt"/>
                          <a:ea typeface="Times New Roman" panose="02020603050405020304" pitchFamily="18" charset="0"/>
                          <a:cs typeface="Calibri" panose="020F0502020204030204" pitchFamily="34" charset="0"/>
                        </a:rPr>
                        <a:t>i</a:t>
                      </a:r>
                      <a:r>
                        <a:rPr lang="de-CH" sz="1800" b="0" dirty="0">
                          <a:solidFill>
                            <a:schemeClr val="tx1"/>
                          </a:solidFill>
                          <a:effectLst/>
                          <a:latin typeface="+mn-lt"/>
                          <a:ea typeface="Times New Roman" panose="02020603050405020304" pitchFamily="18" charset="0"/>
                          <a:cs typeface="Calibri" panose="020F0502020204030204" pitchFamily="34" charset="0"/>
                        </a:rPr>
                        <a:t>nder</a:t>
                      </a:r>
                      <a:endParaRPr lang="de-DE" sz="1800" b="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lnB w="19050" cap="flat" cmpd="sng" algn="ctr">
                      <a:solidFill>
                        <a:schemeClr val="tx1"/>
                      </a:solidFill>
                      <a:prstDash val="solid"/>
                      <a:round/>
                      <a:headEnd type="none" w="med" len="med"/>
                      <a:tailEnd type="none" w="med" len="med"/>
                    </a:lnB>
                    <a:solidFill>
                      <a:schemeClr val="bg1">
                        <a:lumMod val="85000"/>
                      </a:schemeClr>
                    </a:solidFill>
                  </a:tcPr>
                </a:tc>
                <a:tc>
                  <a:txBody>
                    <a:bodyPr/>
                    <a:lstStyle/>
                    <a:p>
                      <a:pPr algn="just">
                        <a:lnSpc>
                          <a:spcPct val="107000"/>
                        </a:lnSpc>
                        <a:spcBef>
                          <a:spcPts val="100"/>
                        </a:spcBef>
                        <a:spcAft>
                          <a:spcPts val="100"/>
                        </a:spcAft>
                      </a:pPr>
                      <a:r>
                        <a:rPr lang="de-CH" sz="1800" b="0" dirty="0">
                          <a:solidFill>
                            <a:schemeClr val="tx1"/>
                          </a:solidFill>
                          <a:effectLst/>
                          <a:latin typeface="+mn-lt"/>
                          <a:ea typeface="Times New Roman" panose="02020603050405020304" pitchFamily="18" charset="0"/>
                          <a:cs typeface="Calibri" panose="020F0502020204030204" pitchFamily="34" charset="0"/>
                        </a:rPr>
                        <a:t>der W</a:t>
                      </a:r>
                      <a:r>
                        <a:rPr lang="de-CH" sz="1800" b="1" dirty="0">
                          <a:solidFill>
                            <a:schemeClr val="tx1"/>
                          </a:solidFill>
                          <a:effectLst/>
                          <a:latin typeface="+mn-lt"/>
                          <a:ea typeface="Times New Roman" panose="02020603050405020304" pitchFamily="18" charset="0"/>
                          <a:cs typeface="Calibri" panose="020F0502020204030204" pitchFamily="34" charset="0"/>
                        </a:rPr>
                        <a:t>i</a:t>
                      </a:r>
                      <a:r>
                        <a:rPr lang="de-CH" sz="1800" b="0" dirty="0">
                          <a:solidFill>
                            <a:schemeClr val="tx1"/>
                          </a:solidFill>
                          <a:effectLst/>
                          <a:latin typeface="+mn-lt"/>
                          <a:ea typeface="Times New Roman" panose="02020603050405020304" pitchFamily="18" charset="0"/>
                          <a:cs typeface="Calibri" panose="020F0502020204030204" pitchFamily="34" charset="0"/>
                        </a:rPr>
                        <a:t>dder</a:t>
                      </a:r>
                      <a:endParaRPr lang="de-DE" sz="1800" b="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686128789"/>
                  </a:ext>
                </a:extLst>
              </a:tr>
            </a:tbl>
          </a:graphicData>
        </a:graphic>
      </p:graphicFrame>
      <p:sp>
        <p:nvSpPr>
          <p:cNvPr id="7" name="Titel 3"/>
          <p:cNvSpPr txBox="1">
            <a:spLocks/>
          </p:cNvSpPr>
          <p:nvPr/>
        </p:nvSpPr>
        <p:spPr>
          <a:xfrm>
            <a:off x="477984" y="764592"/>
            <a:ext cx="8229240" cy="936216"/>
          </a:xfrm>
          <a:prstGeom prst="rect">
            <a:avLst/>
          </a:prstGeom>
        </p:spPr>
        <p:txBody>
          <a:bodyPr lIns="0" tIns="0" rIns="0" bIns="0" anchor="ctr"/>
          <a:lstStyle/>
          <a:p>
            <a:r>
              <a:rPr lang="de-DE" sz="2400" b="1" dirty="0" smtClean="0"/>
              <a:t>Reflexion über Rechtschreib-Regeln: i oder </a:t>
            </a:r>
            <a:r>
              <a:rPr lang="de-DE" sz="2400" b="1" dirty="0" err="1" smtClean="0"/>
              <a:t>ie</a:t>
            </a:r>
            <a:r>
              <a:rPr lang="de-DE" sz="2400" b="1" dirty="0" smtClean="0"/>
              <a:t>?</a:t>
            </a:r>
            <a:endParaRPr lang="de-DE" sz="2400" b="1" kern="0" dirty="0">
              <a:solidFill>
                <a:sysClr val="windowText" lastClr="000000"/>
              </a:solidFill>
              <a:latin typeface="+mj-lt"/>
            </a:endParaRPr>
          </a:p>
        </p:txBody>
      </p:sp>
    </p:spTree>
    <p:extLst>
      <p:ext uri="{BB962C8B-B14F-4D97-AF65-F5344CB8AC3E}">
        <p14:creationId xmlns:p14="http://schemas.microsoft.com/office/powerpoint/2010/main" val="28341661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2"/>
          <p:cNvSpPr txBox="1">
            <a:spLocks/>
          </p:cNvSpPr>
          <p:nvPr/>
        </p:nvSpPr>
        <p:spPr>
          <a:xfrm>
            <a:off x="323528" y="1484784"/>
            <a:ext cx="8496944" cy="4608512"/>
          </a:xfrm>
          <a:prstGeom prst="rect">
            <a:avLst/>
          </a:prstGeom>
        </p:spPr>
        <p:txBody>
          <a:bodyPr>
            <a:normAutofit/>
          </a:bodyPr>
          <a:lstStyle/>
          <a:p>
            <a:r>
              <a:rPr lang="de-DE" kern="0" dirty="0" smtClean="0">
                <a:solidFill>
                  <a:sysClr val="windowText" lastClr="000000"/>
                </a:solidFill>
              </a:rPr>
              <a:t>Voraussetzung: </a:t>
            </a:r>
          </a:p>
          <a:p>
            <a:pPr marL="457200" indent="-457200">
              <a:buFont typeface="Arial" panose="020B0604020202020204" pitchFamily="34" charset="0"/>
              <a:buChar char="•"/>
            </a:pPr>
            <a:r>
              <a:rPr lang="de-DE" sz="1600" kern="0" dirty="0" smtClean="0">
                <a:solidFill>
                  <a:sysClr val="windowText" lastClr="000000"/>
                </a:solidFill>
              </a:rPr>
              <a:t>Das Schwingen, Verlängern und Zerlegen wird beherrscht.</a:t>
            </a:r>
          </a:p>
          <a:p>
            <a:pPr marL="457200" indent="-457200">
              <a:buFont typeface="Arial" panose="020B0604020202020204" pitchFamily="34" charset="0"/>
              <a:buChar char="•"/>
            </a:pPr>
            <a:r>
              <a:rPr lang="de-DE" sz="1600" kern="0" dirty="0" smtClean="0">
                <a:solidFill>
                  <a:sysClr val="windowText" lastClr="000000"/>
                </a:solidFill>
              </a:rPr>
              <a:t>Fähigkeit, offene und geschlossene Silben erkennen zu können</a:t>
            </a:r>
          </a:p>
          <a:p>
            <a:pPr marL="457200" indent="-457200">
              <a:spcAft>
                <a:spcPts val="1200"/>
              </a:spcAft>
              <a:buFont typeface="Arial" panose="020B0604020202020204" pitchFamily="34" charset="0"/>
              <a:buChar char="•"/>
            </a:pPr>
            <a:r>
              <a:rPr lang="de-DE" sz="1600" kern="0" dirty="0" smtClean="0">
                <a:solidFill>
                  <a:sysClr val="windowText" lastClr="000000"/>
                </a:solidFill>
              </a:rPr>
              <a:t>Wissen, dass Einsilber zum Erkennen der Silbenstruktur verlängert werden müssen</a:t>
            </a:r>
          </a:p>
          <a:p>
            <a:r>
              <a:rPr lang="de-DE" sz="1600" kern="0" dirty="0" smtClean="0">
                <a:solidFill>
                  <a:sysClr val="windowText" lastClr="000000"/>
                </a:solidFill>
              </a:rPr>
              <a:t>Vorgehen:</a:t>
            </a:r>
          </a:p>
          <a:p>
            <a:pPr marL="457200" indent="-457200">
              <a:buFont typeface="Arial" panose="020B0604020202020204" pitchFamily="34" charset="0"/>
              <a:buChar char="•"/>
            </a:pPr>
            <a:r>
              <a:rPr lang="de-DE" sz="1600" kern="0" dirty="0" smtClean="0">
                <a:solidFill>
                  <a:sysClr val="windowText" lastClr="000000"/>
                </a:solidFill>
              </a:rPr>
              <a:t>Silbenstruktur beschreiben, Einsilber verlängern </a:t>
            </a:r>
            <a:r>
              <a:rPr lang="de-DE" sz="1600" kern="0" dirty="0" smtClean="0">
                <a:solidFill>
                  <a:sysClr val="windowText" lastClr="000000"/>
                </a:solidFill>
                <a:sym typeface="Wingdings" panose="05000000000000000000" pitchFamily="2" charset="2"/>
              </a:rPr>
              <a:t> </a:t>
            </a:r>
            <a:r>
              <a:rPr lang="de-DE" sz="1600" b="1" kern="0" dirty="0" smtClean="0">
                <a:solidFill>
                  <a:sysClr val="windowText" lastClr="000000"/>
                </a:solidFill>
                <a:sym typeface="Wingdings" panose="05000000000000000000" pitchFamily="2" charset="2"/>
              </a:rPr>
              <a:t>Ziel ist der Zweisilber</a:t>
            </a:r>
            <a:endParaRPr lang="de-DE" sz="1600" b="1" kern="0" dirty="0" smtClean="0">
              <a:solidFill>
                <a:sysClr val="windowText" lastClr="000000"/>
              </a:solidFill>
            </a:endParaRPr>
          </a:p>
          <a:p>
            <a:pPr marL="457200" indent="-457200">
              <a:buFont typeface="Arial" panose="020B0604020202020204" pitchFamily="34" charset="0"/>
              <a:buChar char="•"/>
            </a:pPr>
            <a:r>
              <a:rPr lang="de-DE" sz="1600" kern="0" dirty="0" smtClean="0">
                <a:solidFill>
                  <a:sysClr val="windowText" lastClr="000000"/>
                </a:solidFill>
              </a:rPr>
              <a:t>Beispielwörter begründet in die Spalten 1 bis 3 einordnen</a:t>
            </a:r>
          </a:p>
          <a:p>
            <a:pPr marL="457200" indent="-457200">
              <a:buFont typeface="Arial" panose="020B0604020202020204" pitchFamily="34" charset="0"/>
              <a:buChar char="•"/>
            </a:pPr>
            <a:r>
              <a:rPr lang="de-DE" sz="1600" kern="0" dirty="0" smtClean="0">
                <a:solidFill>
                  <a:sysClr val="windowText" lastClr="000000"/>
                </a:solidFill>
              </a:rPr>
              <a:t>Schreibung von </a:t>
            </a:r>
            <a:r>
              <a:rPr lang="de-DE" sz="1600" b="1" kern="0" dirty="0" smtClean="0">
                <a:solidFill>
                  <a:sysClr val="windowText" lastClr="000000"/>
                </a:solidFill>
              </a:rPr>
              <a:t>s, </a:t>
            </a:r>
            <a:r>
              <a:rPr lang="de-DE" sz="1600" b="1" kern="0" dirty="0" err="1" smtClean="0">
                <a:solidFill>
                  <a:sysClr val="windowText" lastClr="000000"/>
                </a:solidFill>
              </a:rPr>
              <a:t>ss</a:t>
            </a:r>
            <a:r>
              <a:rPr lang="de-DE" sz="1600" kern="0" dirty="0" smtClean="0">
                <a:solidFill>
                  <a:sysClr val="windowText" lastClr="000000"/>
                </a:solidFill>
              </a:rPr>
              <a:t> oder </a:t>
            </a:r>
            <a:r>
              <a:rPr lang="de-DE" sz="1600" b="1" kern="0" dirty="0" smtClean="0">
                <a:solidFill>
                  <a:sysClr val="windowText" lastClr="000000"/>
                </a:solidFill>
              </a:rPr>
              <a:t>ß</a:t>
            </a:r>
            <a:r>
              <a:rPr lang="de-DE" sz="1600" kern="0" dirty="0" smtClean="0">
                <a:solidFill>
                  <a:sysClr val="windowText" lastClr="000000"/>
                </a:solidFill>
              </a:rPr>
              <a:t> diskutieren, Zusammenhänge mit Silbenstruktur erläutern:</a:t>
            </a:r>
          </a:p>
          <a:p>
            <a:pPr marL="457200" indent="-457200">
              <a:buFont typeface="Arial" panose="020B0604020202020204" pitchFamily="34" charset="0"/>
              <a:buChar char="•"/>
            </a:pPr>
            <a:endParaRPr lang="de-DE" sz="1600" kern="0" dirty="0">
              <a:solidFill>
                <a:sysClr val="windowText" lastClr="000000"/>
              </a:solidFill>
            </a:endParaRPr>
          </a:p>
          <a:p>
            <a:endParaRPr lang="de-DE" sz="1600" kern="0" dirty="0" smtClean="0">
              <a:solidFill>
                <a:sysClr val="windowText" lastClr="000000"/>
              </a:solidFill>
            </a:endParaRPr>
          </a:p>
          <a:p>
            <a:pPr marL="457200" indent="-457200">
              <a:buFont typeface="Arial" panose="020B0604020202020204" pitchFamily="34" charset="0"/>
              <a:buChar char="•"/>
            </a:pPr>
            <a:endParaRPr lang="de-DE" sz="1600" kern="0" dirty="0" smtClean="0">
              <a:solidFill>
                <a:sysClr val="windowText" lastClr="000000"/>
              </a:solidFill>
            </a:endParaRPr>
          </a:p>
          <a:p>
            <a:endParaRPr lang="de-DE" sz="900" kern="0" dirty="0" smtClean="0">
              <a:solidFill>
                <a:sysClr val="windowText" lastClr="000000"/>
              </a:solidFill>
            </a:endParaRPr>
          </a:p>
          <a:p>
            <a:endParaRPr lang="de-DE" sz="900" kern="0" dirty="0" smtClean="0">
              <a:solidFill>
                <a:sysClr val="windowText" lastClr="000000"/>
              </a:solidFill>
            </a:endParaRPr>
          </a:p>
          <a:p>
            <a:endParaRPr lang="de-DE" sz="900" kern="0" dirty="0" smtClean="0">
              <a:solidFill>
                <a:sysClr val="windowText" lastClr="000000"/>
              </a:solidFill>
            </a:endParaRPr>
          </a:p>
          <a:p>
            <a:endParaRPr lang="de-DE" sz="900" kern="0" dirty="0" smtClean="0">
              <a:solidFill>
                <a:sysClr val="windowText" lastClr="000000"/>
              </a:solidFill>
            </a:endParaRPr>
          </a:p>
          <a:p>
            <a:endParaRPr lang="de-DE" sz="800" kern="0" dirty="0" smtClean="0">
              <a:solidFill>
                <a:sysClr val="windowText" lastClr="000000"/>
              </a:solidFill>
            </a:endParaRPr>
          </a:p>
          <a:p>
            <a:r>
              <a:rPr lang="de-DE" sz="1600" b="1" kern="0" dirty="0" smtClean="0">
                <a:solidFill>
                  <a:sysClr val="windowText" lastClr="000000"/>
                </a:solidFill>
              </a:rPr>
              <a:t>= </a:t>
            </a:r>
            <a:r>
              <a:rPr lang="de-DE" sz="1600" kern="0" dirty="0" smtClean="0">
                <a:solidFill>
                  <a:sysClr val="windowText" lastClr="000000"/>
                </a:solidFill>
              </a:rPr>
              <a:t>bei offener erster Silbe </a:t>
            </a:r>
            <a:r>
              <a:rPr lang="de-DE" sz="1600" b="1" kern="0" dirty="0" smtClean="0">
                <a:solidFill>
                  <a:sysClr val="windowText" lastClr="000000"/>
                </a:solidFill>
              </a:rPr>
              <a:t>ß</a:t>
            </a:r>
            <a:r>
              <a:rPr lang="de-DE" sz="1600" kern="0" dirty="0" smtClean="0">
                <a:solidFill>
                  <a:sysClr val="windowText" lastClr="000000"/>
                </a:solidFill>
              </a:rPr>
              <a:t>, wenn der Laut zischend gesprochen wird</a:t>
            </a:r>
          </a:p>
          <a:p>
            <a:r>
              <a:rPr lang="de-DE" sz="1600" b="1" kern="0" dirty="0" smtClean="0">
                <a:solidFill>
                  <a:sysClr val="windowText" lastClr="000000"/>
                </a:solidFill>
              </a:rPr>
              <a:t>= </a:t>
            </a:r>
            <a:r>
              <a:rPr lang="de-DE" sz="1600" kern="0" dirty="0" smtClean="0">
                <a:solidFill>
                  <a:sysClr val="windowText" lastClr="000000"/>
                </a:solidFill>
              </a:rPr>
              <a:t>Doppelkonsonanten werden durch Verlängern und Schwingen hörbar</a:t>
            </a:r>
          </a:p>
          <a:p>
            <a:r>
              <a:rPr lang="de-DE" sz="1600" b="1" kern="0" dirty="0" smtClean="0">
                <a:solidFill>
                  <a:sysClr val="windowText" lastClr="000000"/>
                </a:solidFill>
              </a:rPr>
              <a:t>= </a:t>
            </a:r>
            <a:r>
              <a:rPr lang="de-DE" sz="1600" kern="0" dirty="0" smtClean="0">
                <a:solidFill>
                  <a:sysClr val="windowText" lastClr="000000"/>
                </a:solidFill>
              </a:rPr>
              <a:t>bei verschiedenen Konsonanten </a:t>
            </a:r>
            <a:r>
              <a:rPr lang="de-DE" sz="1600" b="1" kern="0" dirty="0" smtClean="0">
                <a:solidFill>
                  <a:sysClr val="windowText" lastClr="000000"/>
                </a:solidFill>
              </a:rPr>
              <a:t>s</a:t>
            </a:r>
            <a:r>
              <a:rPr lang="de-DE" sz="1600" kern="0" dirty="0" smtClean="0">
                <a:solidFill>
                  <a:sysClr val="windowText" lastClr="000000"/>
                </a:solidFill>
              </a:rPr>
              <a:t>, wenn die Aussprache weich ist</a:t>
            </a:r>
          </a:p>
        </p:txBody>
      </p:sp>
      <p:graphicFrame>
        <p:nvGraphicFramePr>
          <p:cNvPr id="6" name="Tabelle 5"/>
          <p:cNvGraphicFramePr>
            <a:graphicFrameLocks noGrp="1"/>
          </p:cNvGraphicFramePr>
          <p:nvPr>
            <p:extLst>
              <p:ext uri="{D42A27DB-BD31-4B8C-83A1-F6EECF244321}">
                <p14:modId xmlns:p14="http://schemas.microsoft.com/office/powerpoint/2010/main" val="1772557065"/>
              </p:ext>
            </p:extLst>
          </p:nvPr>
        </p:nvGraphicFramePr>
        <p:xfrm>
          <a:off x="323528" y="3717032"/>
          <a:ext cx="7995972" cy="1156177"/>
        </p:xfrm>
        <a:graphic>
          <a:graphicData uri="http://schemas.openxmlformats.org/drawingml/2006/table">
            <a:tbl>
              <a:tblPr firstRow="1" firstCol="1" bandRow="1">
                <a:tableStyleId>{5C22544A-7EE6-4342-B048-85BDC9FD1C3A}</a:tableStyleId>
              </a:tblPr>
              <a:tblGrid>
                <a:gridCol w="1332662">
                  <a:extLst>
                    <a:ext uri="{9D8B030D-6E8A-4147-A177-3AD203B41FA5}">
                      <a16:colId xmlns:a16="http://schemas.microsoft.com/office/drawing/2014/main" val="2333087771"/>
                    </a:ext>
                  </a:extLst>
                </a:gridCol>
                <a:gridCol w="1332662">
                  <a:extLst>
                    <a:ext uri="{9D8B030D-6E8A-4147-A177-3AD203B41FA5}">
                      <a16:colId xmlns:a16="http://schemas.microsoft.com/office/drawing/2014/main" val="3399431560"/>
                    </a:ext>
                  </a:extLst>
                </a:gridCol>
                <a:gridCol w="2665324">
                  <a:extLst>
                    <a:ext uri="{9D8B030D-6E8A-4147-A177-3AD203B41FA5}">
                      <a16:colId xmlns:a16="http://schemas.microsoft.com/office/drawing/2014/main" val="490831468"/>
                    </a:ext>
                  </a:extLst>
                </a:gridCol>
                <a:gridCol w="2665324">
                  <a:extLst>
                    <a:ext uri="{9D8B030D-6E8A-4147-A177-3AD203B41FA5}">
                      <a16:colId xmlns:a16="http://schemas.microsoft.com/office/drawing/2014/main" val="2894766044"/>
                    </a:ext>
                  </a:extLst>
                </a:gridCol>
              </a:tblGrid>
              <a:tr h="579488">
                <a:tc gridSpan="2">
                  <a:txBody>
                    <a:bodyPr/>
                    <a:lstStyle/>
                    <a:p>
                      <a:pPr>
                        <a:lnSpc>
                          <a:spcPct val="107000"/>
                        </a:lnSpc>
                        <a:spcBef>
                          <a:spcPts val="100"/>
                        </a:spcBef>
                        <a:spcAft>
                          <a:spcPts val="100"/>
                        </a:spcAft>
                      </a:pPr>
                      <a:r>
                        <a:rPr lang="de-CH" sz="1400" b="1" dirty="0">
                          <a:solidFill>
                            <a:sysClr val="windowText" lastClr="000000"/>
                          </a:solidFill>
                          <a:effectLst/>
                        </a:rPr>
                        <a:t>erste Silbe offen</a:t>
                      </a:r>
                      <a:endParaRPr lang="de-DE" sz="1400" b="1" dirty="0">
                        <a:solidFill>
                          <a:sysClr val="windowText" lastClr="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nSpc>
                          <a:spcPct val="107000"/>
                        </a:lnSpc>
                        <a:spcBef>
                          <a:spcPts val="100"/>
                        </a:spcBef>
                        <a:spcAft>
                          <a:spcPts val="100"/>
                        </a:spcAft>
                      </a:pPr>
                      <a:endParaRPr lang="de-DE" sz="1800" b="1" dirty="0">
                        <a:solidFill>
                          <a:sysClr val="windowText" lastClr="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chemeClr val="bg1">
                        <a:lumMod val="85000"/>
                      </a:schemeClr>
                    </a:solidFill>
                  </a:tcPr>
                </a:tc>
                <a:tc>
                  <a:txBody>
                    <a:bodyPr/>
                    <a:lstStyle/>
                    <a:p>
                      <a:pPr>
                        <a:lnSpc>
                          <a:spcPct val="107000"/>
                        </a:lnSpc>
                        <a:spcBef>
                          <a:spcPts val="100"/>
                        </a:spcBef>
                        <a:spcAft>
                          <a:spcPts val="100"/>
                        </a:spcAft>
                      </a:pPr>
                      <a:r>
                        <a:rPr lang="de-CH" sz="1400" b="1" dirty="0">
                          <a:solidFill>
                            <a:sysClr val="windowText" lastClr="000000"/>
                          </a:solidFill>
                          <a:effectLst/>
                        </a:rPr>
                        <a:t>erste Silbe geschlossen, zwei verschiedene Konsonanten</a:t>
                      </a:r>
                      <a:endParaRPr lang="de-DE" sz="1400" b="1" dirty="0">
                        <a:solidFill>
                          <a:sysClr val="windowText" lastClr="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85000"/>
                      </a:schemeClr>
                    </a:solidFill>
                  </a:tcPr>
                </a:tc>
                <a:tc>
                  <a:txBody>
                    <a:bodyPr/>
                    <a:lstStyle/>
                    <a:p>
                      <a:pPr>
                        <a:lnSpc>
                          <a:spcPct val="107000"/>
                        </a:lnSpc>
                        <a:spcBef>
                          <a:spcPts val="100"/>
                        </a:spcBef>
                        <a:spcAft>
                          <a:spcPts val="100"/>
                        </a:spcAft>
                      </a:pPr>
                      <a:r>
                        <a:rPr lang="de-CH" sz="1400" b="1" dirty="0">
                          <a:solidFill>
                            <a:sysClr val="windowText" lastClr="000000"/>
                          </a:solidFill>
                          <a:effectLst/>
                        </a:rPr>
                        <a:t>erste Silbe geschlossen, zwei gleiche Konsonanten</a:t>
                      </a:r>
                      <a:endParaRPr lang="de-DE" sz="1400" b="1" dirty="0">
                        <a:solidFill>
                          <a:sysClr val="windowText" lastClr="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204877836"/>
                  </a:ext>
                </a:extLst>
              </a:tr>
              <a:tr h="315767">
                <a:tc>
                  <a:txBody>
                    <a:bodyPr/>
                    <a:lstStyle/>
                    <a:p>
                      <a:pPr algn="just">
                        <a:lnSpc>
                          <a:spcPct val="107000"/>
                        </a:lnSpc>
                        <a:spcAft>
                          <a:spcPts val="0"/>
                        </a:spcAft>
                      </a:pPr>
                      <a:r>
                        <a:rPr lang="de-CH"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die Gräser</a:t>
                      </a:r>
                      <a:endParaRPr lang="de-DE" sz="16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just">
                        <a:lnSpc>
                          <a:spcPct val="107000"/>
                        </a:lnSpc>
                        <a:spcAft>
                          <a:spcPts val="0"/>
                        </a:spcAft>
                      </a:pPr>
                      <a:r>
                        <a:rPr lang="de-CH"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weißer</a:t>
                      </a:r>
                      <a:endParaRPr lang="de-DE" sz="16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just">
                        <a:lnSpc>
                          <a:spcPct val="107000"/>
                        </a:lnSpc>
                        <a:spcAft>
                          <a:spcPts val="0"/>
                        </a:spcAft>
                      </a:pPr>
                      <a:r>
                        <a:rPr lang="de-CH"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die Gänse</a:t>
                      </a:r>
                      <a:endParaRPr lang="de-DE" sz="16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just">
                        <a:lnSpc>
                          <a:spcPct val="107000"/>
                        </a:lnSpc>
                        <a:spcAft>
                          <a:spcPts val="0"/>
                        </a:spcAft>
                      </a:pPr>
                      <a:r>
                        <a:rPr lang="de-CH"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hassen</a:t>
                      </a:r>
                      <a:endParaRPr lang="de-DE" sz="16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123627664"/>
                  </a:ext>
                </a:extLst>
              </a:tr>
              <a:tr h="243415">
                <a:tc>
                  <a:txBody>
                    <a:bodyPr/>
                    <a:lstStyle/>
                    <a:p>
                      <a:pPr algn="just">
                        <a:lnSpc>
                          <a:spcPct val="107000"/>
                        </a:lnSpc>
                        <a:spcAft>
                          <a:spcPts val="0"/>
                        </a:spcAft>
                      </a:pPr>
                      <a:r>
                        <a:rPr lang="de-CH"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rasen</a:t>
                      </a:r>
                      <a:endParaRPr lang="de-DE" sz="16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just">
                        <a:lnSpc>
                          <a:spcPct val="107000"/>
                        </a:lnSpc>
                        <a:spcAft>
                          <a:spcPts val="0"/>
                        </a:spcAft>
                      </a:pPr>
                      <a:r>
                        <a:rPr lang="de-CH"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heißen</a:t>
                      </a:r>
                      <a:endParaRPr lang="de-DE" sz="16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just">
                        <a:lnSpc>
                          <a:spcPct val="107000"/>
                        </a:lnSpc>
                        <a:spcAft>
                          <a:spcPts val="0"/>
                        </a:spcAft>
                      </a:pPr>
                      <a:r>
                        <a:rPr lang="de-CH"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bremsen</a:t>
                      </a:r>
                      <a:endParaRPr lang="de-DE" sz="16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just">
                        <a:lnSpc>
                          <a:spcPct val="107000"/>
                        </a:lnSpc>
                        <a:spcAft>
                          <a:spcPts val="0"/>
                        </a:spcAft>
                      </a:pPr>
                      <a:r>
                        <a:rPr lang="de-CH"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passen</a:t>
                      </a:r>
                      <a:endParaRPr lang="de-DE" sz="16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686128789"/>
                  </a:ext>
                </a:extLst>
              </a:tr>
            </a:tbl>
          </a:graphicData>
        </a:graphic>
      </p:graphicFrame>
      <p:sp>
        <p:nvSpPr>
          <p:cNvPr id="7" name="Titel 3"/>
          <p:cNvSpPr txBox="1">
            <a:spLocks/>
          </p:cNvSpPr>
          <p:nvPr/>
        </p:nvSpPr>
        <p:spPr>
          <a:xfrm>
            <a:off x="477984" y="764592"/>
            <a:ext cx="8229240" cy="936216"/>
          </a:xfrm>
          <a:prstGeom prst="rect">
            <a:avLst/>
          </a:prstGeom>
        </p:spPr>
        <p:txBody>
          <a:bodyPr lIns="0" tIns="0" rIns="0" bIns="0" anchor="ctr"/>
          <a:lstStyle/>
          <a:p>
            <a:r>
              <a:rPr lang="de-DE" sz="2400" b="1" dirty="0" smtClean="0"/>
              <a:t>Reflexion über Rechtschreib-Regel: s, </a:t>
            </a:r>
            <a:r>
              <a:rPr lang="de-DE" sz="2400" b="1" dirty="0" err="1" smtClean="0"/>
              <a:t>ss</a:t>
            </a:r>
            <a:r>
              <a:rPr lang="de-DE" sz="2400" b="1" dirty="0" smtClean="0"/>
              <a:t> oder ß?</a:t>
            </a:r>
            <a:endParaRPr lang="de-DE" sz="2400" b="1" kern="0" dirty="0">
              <a:solidFill>
                <a:sysClr val="windowText" lastClr="000000"/>
              </a:solidFill>
              <a:latin typeface="+mj-lt"/>
            </a:endParaRPr>
          </a:p>
        </p:txBody>
      </p:sp>
    </p:spTree>
    <p:extLst>
      <p:ext uri="{BB962C8B-B14F-4D97-AF65-F5344CB8AC3E}">
        <p14:creationId xmlns:p14="http://schemas.microsoft.com/office/powerpoint/2010/main" val="2458810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a:spLocks noGrp="1"/>
          </p:cNvSpPr>
          <p:nvPr>
            <p:ph type="subTitle"/>
          </p:nvPr>
        </p:nvSpPr>
        <p:spPr>
          <a:xfrm>
            <a:off x="457200" y="1556792"/>
            <a:ext cx="8229240" cy="4176464"/>
          </a:xfrm>
        </p:spPr>
        <p:txBody>
          <a:bodyPr/>
          <a:lstStyle/>
          <a:p>
            <a:pPr marL="342900" indent="-342900">
              <a:lnSpc>
                <a:spcPct val="150000"/>
              </a:lnSpc>
              <a:spcBef>
                <a:spcPts val="200"/>
              </a:spcBef>
              <a:spcAft>
                <a:spcPts val="200"/>
              </a:spcAft>
              <a:buFont typeface="Wingdings" panose="05000000000000000000" pitchFamily="2" charset="2"/>
              <a:buChar char="ü"/>
            </a:pPr>
            <a:r>
              <a:rPr lang="de-DE" sz="2000" dirty="0" smtClean="0"/>
              <a:t>Merkmale des Strategiegebrauchs nach </a:t>
            </a:r>
            <a:r>
              <a:rPr lang="de-DE" sz="2000" dirty="0" err="1" smtClean="0"/>
              <a:t>ReLv</a:t>
            </a:r>
            <a:endParaRPr lang="de-DE" sz="2000" dirty="0" smtClean="0"/>
          </a:p>
          <a:p>
            <a:pPr marL="342900" indent="-342900">
              <a:lnSpc>
                <a:spcPct val="150000"/>
              </a:lnSpc>
              <a:buFont typeface="Wingdings" panose="05000000000000000000" pitchFamily="2" charset="2"/>
              <a:buChar char="ü"/>
            </a:pPr>
            <a:r>
              <a:rPr lang="de-DE" sz="2000" dirty="0" smtClean="0"/>
              <a:t>Vermittlung der Strategie Schwingen</a:t>
            </a:r>
          </a:p>
          <a:p>
            <a:pPr marL="342900" indent="-342900">
              <a:lnSpc>
                <a:spcPct val="150000"/>
              </a:lnSpc>
              <a:buFont typeface="Wingdings" panose="05000000000000000000" pitchFamily="2" charset="2"/>
              <a:buChar char="ü"/>
            </a:pPr>
            <a:r>
              <a:rPr lang="de-DE" sz="2000" dirty="0" smtClean="0"/>
              <a:t>Vermittlung der Strategie Verlängern</a:t>
            </a:r>
          </a:p>
          <a:p>
            <a:pPr marL="342900" indent="-342900">
              <a:lnSpc>
                <a:spcPct val="150000"/>
              </a:lnSpc>
              <a:buFont typeface="Wingdings" panose="05000000000000000000" pitchFamily="2" charset="2"/>
              <a:buChar char="ü"/>
            </a:pPr>
            <a:r>
              <a:rPr lang="de-DE" sz="2000" dirty="0" smtClean="0"/>
              <a:t>Vermittlung der Strategie Zerlegen</a:t>
            </a:r>
          </a:p>
          <a:p>
            <a:pPr marL="342900" indent="-342900">
              <a:lnSpc>
                <a:spcPct val="150000"/>
              </a:lnSpc>
              <a:buFont typeface="Wingdings" panose="05000000000000000000" pitchFamily="2" charset="2"/>
              <a:buChar char="ü"/>
            </a:pPr>
            <a:r>
              <a:rPr lang="de-DE" sz="2000" dirty="0" smtClean="0"/>
              <a:t>Vermittlung der Strategie Ableiten</a:t>
            </a:r>
          </a:p>
          <a:p>
            <a:pPr marL="342900" indent="-342900">
              <a:lnSpc>
                <a:spcPct val="150000"/>
              </a:lnSpc>
              <a:buFont typeface="Wingdings" panose="05000000000000000000" pitchFamily="2" charset="2"/>
              <a:buChar char="ü"/>
            </a:pPr>
            <a:r>
              <a:rPr lang="de-DE" sz="2000" dirty="0" smtClean="0"/>
              <a:t>Vermittlung der Strategie Merken</a:t>
            </a:r>
          </a:p>
          <a:p>
            <a:pPr marL="342900" indent="-342900">
              <a:lnSpc>
                <a:spcPct val="150000"/>
              </a:lnSpc>
              <a:buFont typeface="Wingdings" panose="05000000000000000000" pitchFamily="2" charset="2"/>
              <a:buChar char="ü"/>
            </a:pPr>
            <a:r>
              <a:rPr lang="de-DE" sz="2000" dirty="0" smtClean="0"/>
              <a:t>Reflexion über Rechtschreib-Regeln:</a:t>
            </a:r>
          </a:p>
          <a:p>
            <a:pPr marL="742950" lvl="2" indent="-285750">
              <a:spcBef>
                <a:spcPts val="600"/>
              </a:spcBef>
              <a:buFont typeface="Courier New" panose="02070309020205020404" pitchFamily="49" charset="0"/>
              <a:buChar char="o"/>
            </a:pPr>
            <a:r>
              <a:rPr lang="de-DE" sz="1700" kern="0" dirty="0" smtClean="0">
                <a:solidFill>
                  <a:sysClr val="windowText" lastClr="000000"/>
                </a:solidFill>
              </a:rPr>
              <a:t>Schreibung von Doppelkonsonanten,</a:t>
            </a:r>
          </a:p>
          <a:p>
            <a:pPr marL="742950" lvl="2" indent="-285750">
              <a:spcBef>
                <a:spcPts val="600"/>
              </a:spcBef>
              <a:buFont typeface="Courier New" panose="02070309020205020404" pitchFamily="49" charset="0"/>
              <a:buChar char="o"/>
            </a:pPr>
            <a:r>
              <a:rPr lang="de-DE" sz="1700" dirty="0" smtClean="0"/>
              <a:t>Schreibung von </a:t>
            </a:r>
            <a:r>
              <a:rPr lang="de-DE" sz="1700" b="1" dirty="0" smtClean="0"/>
              <a:t>i </a:t>
            </a:r>
            <a:r>
              <a:rPr lang="de-DE" sz="1700" dirty="0" smtClean="0"/>
              <a:t>oder</a:t>
            </a:r>
            <a:r>
              <a:rPr lang="de-DE" sz="1700" b="1" dirty="0" smtClean="0"/>
              <a:t> </a:t>
            </a:r>
            <a:r>
              <a:rPr lang="de-DE" sz="1700" b="1" dirty="0" err="1" smtClean="0"/>
              <a:t>ie</a:t>
            </a:r>
            <a:r>
              <a:rPr lang="de-DE" sz="1700" dirty="0" smtClean="0"/>
              <a:t>,</a:t>
            </a:r>
          </a:p>
          <a:p>
            <a:pPr marL="742950" lvl="2" indent="-285750">
              <a:spcBef>
                <a:spcPts val="600"/>
              </a:spcBef>
              <a:buFont typeface="Courier New" panose="02070309020205020404" pitchFamily="49" charset="0"/>
              <a:buChar char="o"/>
            </a:pPr>
            <a:r>
              <a:rPr lang="de-DE" sz="1700" dirty="0" smtClean="0"/>
              <a:t>Schreibung von </a:t>
            </a:r>
            <a:r>
              <a:rPr lang="de-DE" sz="1700" b="1" dirty="0" smtClean="0"/>
              <a:t>s</a:t>
            </a:r>
            <a:r>
              <a:rPr lang="de-DE" sz="1700" dirty="0" smtClean="0"/>
              <a:t>, </a:t>
            </a:r>
            <a:r>
              <a:rPr lang="de-DE" sz="1700" b="1" dirty="0" err="1" smtClean="0"/>
              <a:t>ss</a:t>
            </a:r>
            <a:r>
              <a:rPr lang="de-DE" sz="1700" b="1" dirty="0" smtClean="0"/>
              <a:t> </a:t>
            </a:r>
            <a:r>
              <a:rPr lang="de-DE" sz="1700" dirty="0" smtClean="0"/>
              <a:t>oder </a:t>
            </a:r>
            <a:r>
              <a:rPr lang="de-DE" sz="1700" b="1" dirty="0" smtClean="0"/>
              <a:t>ß</a:t>
            </a:r>
            <a:endParaRPr lang="de-DE" sz="2000" dirty="0" smtClean="0"/>
          </a:p>
        </p:txBody>
      </p:sp>
      <p:sp>
        <p:nvSpPr>
          <p:cNvPr id="5" name="Titel 3"/>
          <p:cNvSpPr txBox="1">
            <a:spLocks/>
          </p:cNvSpPr>
          <p:nvPr/>
        </p:nvSpPr>
        <p:spPr>
          <a:xfrm>
            <a:off x="477984" y="764592"/>
            <a:ext cx="8229240" cy="936216"/>
          </a:xfrm>
          <a:prstGeom prst="rect">
            <a:avLst/>
          </a:prstGeom>
        </p:spPr>
        <p:txBody>
          <a:bodyPr lIns="0" tIns="0" rIns="0" bIns="0" anchor="ctr"/>
          <a:lstStyle/>
          <a:p>
            <a:r>
              <a:rPr lang="de-DE" sz="2400" b="1" dirty="0"/>
              <a:t>Inhalte der Fortbildung </a:t>
            </a:r>
            <a:endParaRPr lang="de-DE" sz="2400" b="1" kern="0" dirty="0">
              <a:solidFill>
                <a:sysClr val="windowText" lastClr="000000"/>
              </a:solidFill>
              <a:latin typeface="+mj-lt"/>
            </a:endParaRPr>
          </a:p>
        </p:txBody>
      </p:sp>
    </p:spTree>
    <p:extLst>
      <p:ext uri="{BB962C8B-B14F-4D97-AF65-F5344CB8AC3E}">
        <p14:creationId xmlns:p14="http://schemas.microsoft.com/office/powerpoint/2010/main" val="36512053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2"/>
          <p:cNvSpPr txBox="1">
            <a:spLocks/>
          </p:cNvSpPr>
          <p:nvPr/>
        </p:nvSpPr>
        <p:spPr>
          <a:xfrm>
            <a:off x="395536" y="1484784"/>
            <a:ext cx="8424936" cy="4320481"/>
          </a:xfrm>
          <a:prstGeom prst="rect">
            <a:avLst/>
          </a:prstGeom>
        </p:spPr>
        <p:txBody>
          <a:bodyPr>
            <a:noAutofit/>
          </a:bodyPr>
          <a:lstStyle/>
          <a:p>
            <a:pPr marL="342900" indent="-342900">
              <a:lnSpc>
                <a:spcPct val="110000"/>
              </a:lnSpc>
              <a:buFont typeface="Arial" panose="020B0604020202020204" pitchFamily="34" charset="0"/>
              <a:buChar char="•"/>
            </a:pPr>
            <a:r>
              <a:rPr lang="de-DE" sz="2000" b="1" kern="0" dirty="0" smtClean="0">
                <a:solidFill>
                  <a:sysClr val="windowText" lastClr="000000"/>
                </a:solidFill>
              </a:rPr>
              <a:t>Ziel</a:t>
            </a:r>
            <a:r>
              <a:rPr lang="de-DE" sz="2000" kern="0" dirty="0" smtClean="0">
                <a:solidFill>
                  <a:sysClr val="windowText" lastClr="000000"/>
                </a:solidFill>
              </a:rPr>
              <a:t> aller </a:t>
            </a:r>
            <a:r>
              <a:rPr lang="de-DE" sz="2000" kern="0" dirty="0" err="1" smtClean="0">
                <a:solidFill>
                  <a:sysClr val="windowText" lastClr="000000"/>
                </a:solidFill>
              </a:rPr>
              <a:t>ReLv</a:t>
            </a:r>
            <a:r>
              <a:rPr lang="de-DE" sz="2000" kern="0" dirty="0" smtClean="0">
                <a:solidFill>
                  <a:sysClr val="windowText" lastClr="000000"/>
                </a:solidFill>
              </a:rPr>
              <a:t>-Strategien ist, Wörter zu untersuchen und ggfs. zu verändern, damit alle Buchstaben schwingend hörbar sind. </a:t>
            </a:r>
          </a:p>
          <a:p>
            <a:pPr marL="285750" indent="-285750">
              <a:lnSpc>
                <a:spcPct val="110000"/>
              </a:lnSpc>
              <a:spcBef>
                <a:spcPts val="600"/>
              </a:spcBef>
              <a:spcAft>
                <a:spcPts val="600"/>
              </a:spcAft>
              <a:buFont typeface="Arial" panose="020B0604020202020204" pitchFamily="34" charset="0"/>
              <a:buChar char="•"/>
            </a:pPr>
            <a:r>
              <a:rPr lang="de-DE" sz="2000" kern="0" dirty="0" smtClean="0">
                <a:solidFill>
                  <a:sysClr val="windowText" lastClr="000000"/>
                </a:solidFill>
              </a:rPr>
              <a:t>Das </a:t>
            </a:r>
            <a:r>
              <a:rPr lang="de-DE" sz="2000" b="1" kern="0" dirty="0" smtClean="0">
                <a:solidFill>
                  <a:sysClr val="windowText" lastClr="000000"/>
                </a:solidFill>
              </a:rPr>
              <a:t>Wortmaterial</a:t>
            </a:r>
            <a:r>
              <a:rPr lang="de-DE" sz="2000" kern="0" dirty="0" smtClean="0">
                <a:solidFill>
                  <a:sysClr val="windowText" lastClr="000000"/>
                </a:solidFill>
              </a:rPr>
              <a:t>, welches die Lehrkraft den Lernenden zum Erwerb und zum Üben des Umgangs mit den Strategien gibt, muss zu bereits beherrschten Strategien passen.</a:t>
            </a:r>
          </a:p>
          <a:p>
            <a:pPr marL="285750" indent="-285750">
              <a:lnSpc>
                <a:spcPct val="110000"/>
              </a:lnSpc>
              <a:spcBef>
                <a:spcPts val="600"/>
              </a:spcBef>
              <a:spcAft>
                <a:spcPts val="600"/>
              </a:spcAft>
              <a:buFont typeface="Arial" panose="020B0604020202020204" pitchFamily="34" charset="0"/>
              <a:buChar char="•"/>
            </a:pPr>
            <a:r>
              <a:rPr lang="de-DE" sz="2000" kern="0" dirty="0" smtClean="0">
                <a:solidFill>
                  <a:sysClr val="windowText" lastClr="000000"/>
                </a:solidFill>
              </a:rPr>
              <a:t>Die Strategien sind aufeinander </a:t>
            </a:r>
            <a:r>
              <a:rPr lang="de-DE" sz="2000" b="1" kern="0" dirty="0" smtClean="0">
                <a:solidFill>
                  <a:sysClr val="windowText" lastClr="000000"/>
                </a:solidFill>
              </a:rPr>
              <a:t>aufbauend</a:t>
            </a:r>
            <a:r>
              <a:rPr lang="de-DE" sz="2000" kern="0" dirty="0" smtClean="0">
                <a:solidFill>
                  <a:sysClr val="windowText" lastClr="000000"/>
                </a:solidFill>
              </a:rPr>
              <a:t>, weil alle Strategien auf das Schwingen bezogen sind. Schwingen muss als Basis-Strategie zwingend beherrscht werden.</a:t>
            </a:r>
          </a:p>
          <a:p>
            <a:pPr marL="285750" indent="-285750">
              <a:lnSpc>
                <a:spcPct val="110000"/>
              </a:lnSpc>
              <a:spcBef>
                <a:spcPts val="600"/>
              </a:spcBef>
              <a:spcAft>
                <a:spcPts val="600"/>
              </a:spcAft>
              <a:buFont typeface="Arial" panose="020B0604020202020204" pitchFamily="34" charset="0"/>
              <a:buChar char="•"/>
            </a:pPr>
            <a:r>
              <a:rPr lang="de-DE" sz="2000" kern="0" dirty="0" smtClean="0">
                <a:solidFill>
                  <a:sysClr val="windowText" lastClr="000000"/>
                </a:solidFill>
              </a:rPr>
              <a:t>Die Strategien sind einander </a:t>
            </a:r>
            <a:r>
              <a:rPr lang="de-DE" sz="2000" b="1" kern="0" dirty="0" smtClean="0">
                <a:solidFill>
                  <a:sysClr val="windowText" lastClr="000000"/>
                </a:solidFill>
              </a:rPr>
              <a:t>ergänzend</a:t>
            </a:r>
            <a:r>
              <a:rPr lang="de-DE" sz="2000" kern="0" dirty="0" smtClean="0">
                <a:solidFill>
                  <a:sysClr val="windowText" lastClr="000000"/>
                </a:solidFill>
              </a:rPr>
              <a:t>, weil je nach Wortmaterial verschiedene Strategien und Strategiekombinationen zu dem Ziel führen, ein Wort schwingbar, also die Buchstaben hörbar zu machen.</a:t>
            </a:r>
          </a:p>
        </p:txBody>
      </p:sp>
      <p:sp>
        <p:nvSpPr>
          <p:cNvPr id="6" name="Titel 3"/>
          <p:cNvSpPr txBox="1">
            <a:spLocks/>
          </p:cNvSpPr>
          <p:nvPr/>
        </p:nvSpPr>
        <p:spPr>
          <a:xfrm>
            <a:off x="477984" y="764592"/>
            <a:ext cx="8229240" cy="936216"/>
          </a:xfrm>
          <a:prstGeom prst="rect">
            <a:avLst/>
          </a:prstGeom>
        </p:spPr>
        <p:txBody>
          <a:bodyPr lIns="0" tIns="0" rIns="0" bIns="0" anchor="ctr"/>
          <a:lstStyle/>
          <a:p>
            <a:r>
              <a:rPr lang="de-DE" sz="2400" b="1" dirty="0" smtClean="0"/>
              <a:t>Merkmale des Strategiegebrauchs nach </a:t>
            </a:r>
            <a:r>
              <a:rPr lang="de-DE" sz="2400" b="1" dirty="0" err="1" smtClean="0"/>
              <a:t>ReLv</a:t>
            </a:r>
            <a:endParaRPr lang="de-DE" sz="2400" b="1" kern="0" dirty="0">
              <a:solidFill>
                <a:sysClr val="windowText" lastClr="000000"/>
              </a:solidFill>
              <a:latin typeface="+mj-lt"/>
            </a:endParaRPr>
          </a:p>
        </p:txBody>
      </p:sp>
    </p:spTree>
    <p:extLst>
      <p:ext uri="{BB962C8B-B14F-4D97-AF65-F5344CB8AC3E}">
        <p14:creationId xmlns:p14="http://schemas.microsoft.com/office/powerpoint/2010/main" val="3346644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2"/>
          <p:cNvSpPr txBox="1">
            <a:spLocks/>
          </p:cNvSpPr>
          <p:nvPr/>
        </p:nvSpPr>
        <p:spPr>
          <a:xfrm>
            <a:off x="251521" y="1700808"/>
            <a:ext cx="8640960" cy="4476155"/>
          </a:xfrm>
          <a:prstGeom prst="rect">
            <a:avLst/>
          </a:prstGeom>
        </p:spPr>
        <p:txBody>
          <a:bodyPr>
            <a:noAutofit/>
          </a:bodyPr>
          <a:lstStyle/>
          <a:p>
            <a:r>
              <a:rPr lang="de-DE" sz="2000" kern="0" dirty="0" smtClean="0">
                <a:solidFill>
                  <a:sysClr val="windowText" lastClr="000000"/>
                </a:solidFill>
              </a:rPr>
              <a:t>Beispiele zum kumulativen Verhältnis der Strategien</a:t>
            </a:r>
          </a:p>
          <a:p>
            <a:r>
              <a:rPr lang="de-DE" sz="2000" kern="0" dirty="0" smtClean="0">
                <a:solidFill>
                  <a:sysClr val="windowText" lastClr="000000"/>
                </a:solidFill>
              </a:rPr>
              <a:t>Sie </a:t>
            </a:r>
            <a:r>
              <a:rPr lang="de-DE" sz="2000" b="1" kern="0" dirty="0" smtClean="0">
                <a:solidFill>
                  <a:sysClr val="windowText" lastClr="000000"/>
                </a:solidFill>
              </a:rPr>
              <a:t>bauen aufeinander </a:t>
            </a:r>
            <a:r>
              <a:rPr lang="de-DE" sz="2000" kern="0" dirty="0" smtClean="0">
                <a:solidFill>
                  <a:sysClr val="windowText" lastClr="000000"/>
                </a:solidFill>
              </a:rPr>
              <a:t>auf: </a:t>
            </a:r>
          </a:p>
          <a:p>
            <a:pPr marL="457200" lvl="1"/>
            <a:r>
              <a:rPr lang="de-DE" sz="2000" kern="0" dirty="0" smtClean="0">
                <a:solidFill>
                  <a:sysClr val="windowText" lastClr="000000"/>
                </a:solidFill>
              </a:rPr>
              <a:t>(der) A </a:t>
            </a:r>
            <a:r>
              <a:rPr lang="de-DE" sz="2000" kern="0" dirty="0" err="1" smtClean="0">
                <a:solidFill>
                  <a:sysClr val="windowText" lastClr="000000"/>
                </a:solidFill>
              </a:rPr>
              <a:t>ben</a:t>
            </a:r>
            <a:r>
              <a:rPr lang="de-DE" sz="2000" b="1" kern="0" dirty="0" err="1" smtClean="0">
                <a:solidFill>
                  <a:sysClr val="windowText" lastClr="000000"/>
                </a:solidFill>
              </a:rPr>
              <a:t>d</a:t>
            </a:r>
            <a:r>
              <a:rPr lang="de-DE" sz="2000" kern="0" dirty="0" smtClean="0">
                <a:solidFill>
                  <a:sysClr val="windowText" lastClr="000000"/>
                </a:solidFill>
              </a:rPr>
              <a:t>        (die) A </a:t>
            </a:r>
            <a:r>
              <a:rPr lang="de-DE" sz="2000" kern="0" dirty="0" err="1" smtClean="0">
                <a:solidFill>
                  <a:sysClr val="windowText" lastClr="000000"/>
                </a:solidFill>
              </a:rPr>
              <a:t>ben</a:t>
            </a:r>
            <a:r>
              <a:rPr lang="de-DE" sz="2000" kern="0" dirty="0" smtClean="0">
                <a:solidFill>
                  <a:sysClr val="windowText" lastClr="000000"/>
                </a:solidFill>
              </a:rPr>
              <a:t> </a:t>
            </a:r>
            <a:r>
              <a:rPr lang="de-DE" sz="2000" b="1" kern="0" dirty="0" smtClean="0">
                <a:solidFill>
                  <a:sysClr val="windowText" lastClr="000000"/>
                </a:solidFill>
              </a:rPr>
              <a:t>d</a:t>
            </a:r>
            <a:r>
              <a:rPr lang="de-DE" sz="2000" kern="0" dirty="0" smtClean="0">
                <a:solidFill>
                  <a:sysClr val="windowText" lastClr="000000"/>
                </a:solidFill>
              </a:rPr>
              <a:t>e </a:t>
            </a:r>
            <a:r>
              <a:rPr lang="de-DE" sz="2800" kern="0" dirty="0" smtClean="0">
                <a:solidFill>
                  <a:sysClr val="windowText" lastClr="000000"/>
                </a:solidFill>
              </a:rPr>
              <a:t/>
            </a:r>
            <a:br>
              <a:rPr lang="de-DE" sz="2800" kern="0" dirty="0" smtClean="0">
                <a:solidFill>
                  <a:sysClr val="windowText" lastClr="000000"/>
                </a:solidFill>
              </a:rPr>
            </a:br>
            <a:endParaRPr lang="de-DE" sz="2800" kern="0" dirty="0" smtClean="0">
              <a:solidFill>
                <a:sysClr val="windowText" lastClr="000000"/>
              </a:solidFill>
            </a:endParaRPr>
          </a:p>
          <a:p>
            <a:pPr marL="800100" lvl="1" indent="-342900">
              <a:buFont typeface="Wingdings" panose="05000000000000000000" pitchFamily="2" charset="2"/>
              <a:buChar char="ü"/>
            </a:pPr>
            <a:r>
              <a:rPr lang="de-DE" sz="2000" kern="0" dirty="0" smtClean="0">
                <a:solidFill>
                  <a:sysClr val="windowText" lastClr="000000"/>
                </a:solidFill>
                <a:sym typeface="Wingdings" panose="05000000000000000000" pitchFamily="2" charset="2"/>
              </a:rPr>
              <a:t>Verlängern macht es möglich, durch Schwingen alles hörbar zu machen.</a:t>
            </a:r>
          </a:p>
          <a:p>
            <a:pPr marL="457200" lvl="1"/>
            <a:endParaRPr lang="de-DE" kern="0" dirty="0" smtClean="0">
              <a:solidFill>
                <a:sysClr val="windowText" lastClr="000000"/>
              </a:solidFill>
              <a:sym typeface="Wingdings" panose="05000000000000000000" pitchFamily="2" charset="2"/>
            </a:endParaRPr>
          </a:p>
          <a:p>
            <a:r>
              <a:rPr lang="de-DE" sz="2000" kern="0" dirty="0" smtClean="0">
                <a:solidFill>
                  <a:sysClr val="windowText" lastClr="000000"/>
                </a:solidFill>
              </a:rPr>
              <a:t>Sie </a:t>
            </a:r>
            <a:r>
              <a:rPr lang="de-DE" sz="2000" b="1" kern="0" dirty="0" smtClean="0">
                <a:solidFill>
                  <a:sysClr val="windowText" lastClr="000000"/>
                </a:solidFill>
              </a:rPr>
              <a:t>ergänzen</a:t>
            </a:r>
            <a:r>
              <a:rPr lang="de-DE" sz="2000" kern="0" dirty="0" smtClean="0">
                <a:solidFill>
                  <a:sysClr val="windowText" lastClr="000000"/>
                </a:solidFill>
              </a:rPr>
              <a:t> sich: </a:t>
            </a:r>
          </a:p>
          <a:p>
            <a:pPr marL="457200" lvl="1"/>
            <a:r>
              <a:rPr lang="de-DE" sz="2000" kern="0" dirty="0" smtClean="0">
                <a:solidFill>
                  <a:sysClr val="windowText" lastClr="000000"/>
                </a:solidFill>
              </a:rPr>
              <a:t>(die) Schil</a:t>
            </a:r>
            <a:r>
              <a:rPr lang="de-DE" sz="2000" b="1" kern="0" dirty="0" smtClean="0">
                <a:solidFill>
                  <a:sysClr val="windowText" lastClr="000000"/>
                </a:solidFill>
              </a:rPr>
              <a:t>d</a:t>
            </a:r>
            <a:r>
              <a:rPr lang="de-DE" sz="2000" kern="0" dirty="0" smtClean="0">
                <a:solidFill>
                  <a:sysClr val="windowText" lastClr="000000"/>
                </a:solidFill>
              </a:rPr>
              <a:t> </a:t>
            </a:r>
            <a:r>
              <a:rPr lang="de-DE" sz="2000" kern="0" dirty="0" err="1" smtClean="0">
                <a:solidFill>
                  <a:sysClr val="windowText" lastClr="000000"/>
                </a:solidFill>
              </a:rPr>
              <a:t>krö</a:t>
            </a:r>
            <a:r>
              <a:rPr lang="de-DE" sz="2000" kern="0" dirty="0" smtClean="0">
                <a:solidFill>
                  <a:sysClr val="windowText" lastClr="000000"/>
                </a:solidFill>
              </a:rPr>
              <a:t> </a:t>
            </a:r>
            <a:r>
              <a:rPr lang="de-DE" sz="2000" kern="0" dirty="0" err="1" smtClean="0">
                <a:solidFill>
                  <a:sysClr val="windowText" lastClr="000000"/>
                </a:solidFill>
              </a:rPr>
              <a:t>te</a:t>
            </a:r>
            <a:r>
              <a:rPr lang="de-DE" sz="2000" kern="0" dirty="0" smtClean="0">
                <a:solidFill>
                  <a:sysClr val="windowText" lastClr="000000"/>
                </a:solidFill>
              </a:rPr>
              <a:t>         (das) Schil</a:t>
            </a:r>
            <a:r>
              <a:rPr lang="de-DE" sz="2000" b="1" kern="0" dirty="0" smtClean="0">
                <a:solidFill>
                  <a:sysClr val="windowText" lastClr="000000"/>
                </a:solidFill>
              </a:rPr>
              <a:t>d</a:t>
            </a:r>
            <a:r>
              <a:rPr lang="de-DE" sz="2000" kern="0" dirty="0" smtClean="0">
                <a:solidFill>
                  <a:sysClr val="windowText" lastClr="000000"/>
                </a:solidFill>
              </a:rPr>
              <a:t>         (die) </a:t>
            </a:r>
            <a:r>
              <a:rPr lang="de-DE" sz="2000" kern="0" dirty="0" err="1" smtClean="0">
                <a:solidFill>
                  <a:sysClr val="windowText" lastClr="000000"/>
                </a:solidFill>
              </a:rPr>
              <a:t>Schil</a:t>
            </a:r>
            <a:r>
              <a:rPr lang="de-DE" sz="2000" kern="0" dirty="0" smtClean="0">
                <a:solidFill>
                  <a:sysClr val="windowText" lastClr="000000"/>
                </a:solidFill>
              </a:rPr>
              <a:t> </a:t>
            </a:r>
            <a:r>
              <a:rPr lang="de-DE" sz="2000" b="1" kern="0" dirty="0" smtClean="0">
                <a:solidFill>
                  <a:sysClr val="windowText" lastClr="000000"/>
                </a:solidFill>
              </a:rPr>
              <a:t>d</a:t>
            </a:r>
            <a:r>
              <a:rPr lang="de-DE" sz="2000" kern="0" dirty="0" smtClean="0">
                <a:solidFill>
                  <a:sysClr val="windowText" lastClr="000000"/>
                </a:solidFill>
              </a:rPr>
              <a:t>e </a:t>
            </a:r>
          </a:p>
          <a:p>
            <a:pPr marL="457200" lvl="1"/>
            <a:endParaRPr lang="de-DE" sz="2800" kern="0" dirty="0" smtClean="0">
              <a:solidFill>
                <a:sysClr val="windowText" lastClr="000000"/>
              </a:solidFill>
              <a:sym typeface="Wingdings" panose="05000000000000000000" pitchFamily="2" charset="2"/>
            </a:endParaRPr>
          </a:p>
          <a:p>
            <a:pPr marL="800100" lvl="1" indent="-342900">
              <a:buFont typeface="Wingdings" panose="05000000000000000000" pitchFamily="2" charset="2"/>
              <a:buChar char="ü"/>
            </a:pPr>
            <a:r>
              <a:rPr lang="de-DE" sz="2000" kern="0" dirty="0" smtClean="0">
                <a:solidFill>
                  <a:sysClr val="windowText" lastClr="000000"/>
                </a:solidFill>
                <a:sym typeface="Wingdings" panose="05000000000000000000" pitchFamily="2" charset="2"/>
              </a:rPr>
              <a:t>Zerlegen macht das Verlängern möglich, das Verlängern ermöglicht das lauttreue Schwingen.</a:t>
            </a:r>
            <a:endParaRPr lang="de-DE" sz="3200" kern="0" dirty="0" smtClean="0">
              <a:solidFill>
                <a:sysClr val="windowText" lastClr="000000"/>
              </a:solidFill>
            </a:endParaRPr>
          </a:p>
        </p:txBody>
      </p:sp>
      <p:grpSp>
        <p:nvGrpSpPr>
          <p:cNvPr id="6" name="Gruppieren 5"/>
          <p:cNvGrpSpPr/>
          <p:nvPr/>
        </p:nvGrpSpPr>
        <p:grpSpPr>
          <a:xfrm>
            <a:off x="1215891" y="2105681"/>
            <a:ext cx="1191018" cy="603240"/>
            <a:chOff x="5779192" y="2176057"/>
            <a:chExt cx="1075822" cy="629304"/>
          </a:xfrm>
        </p:grpSpPr>
        <p:sp>
          <p:nvSpPr>
            <p:cNvPr id="7" name="Bogen 6"/>
            <p:cNvSpPr/>
            <p:nvPr/>
          </p:nvSpPr>
          <p:spPr>
            <a:xfrm rot="8127184">
              <a:off x="5779192" y="2359068"/>
              <a:ext cx="488049" cy="444267"/>
            </a:xfrm>
            <a:prstGeom prst="arc">
              <a:avLst>
                <a:gd name="adj1" fmla="val 16261198"/>
                <a:gd name="adj2" fmla="val 197999"/>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8" name="Bogen 7"/>
            <p:cNvSpPr/>
            <p:nvPr/>
          </p:nvSpPr>
          <p:spPr>
            <a:xfrm rot="8247470">
              <a:off x="6072616" y="2176057"/>
              <a:ext cx="782398" cy="629304"/>
            </a:xfrm>
            <a:prstGeom prst="arc">
              <a:avLst>
                <a:gd name="adj1" fmla="val 16261198"/>
                <a:gd name="adj2" fmla="val 197999"/>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grpSp>
      <p:grpSp>
        <p:nvGrpSpPr>
          <p:cNvPr id="9" name="Gruppieren 8"/>
          <p:cNvGrpSpPr/>
          <p:nvPr/>
        </p:nvGrpSpPr>
        <p:grpSpPr>
          <a:xfrm>
            <a:off x="3307450" y="2200940"/>
            <a:ext cx="1051899" cy="549042"/>
            <a:chOff x="7882498" y="2078553"/>
            <a:chExt cx="1377702" cy="746331"/>
          </a:xfrm>
        </p:grpSpPr>
        <p:grpSp>
          <p:nvGrpSpPr>
            <p:cNvPr id="10" name="Gruppieren 9"/>
            <p:cNvGrpSpPr/>
            <p:nvPr/>
          </p:nvGrpSpPr>
          <p:grpSpPr>
            <a:xfrm>
              <a:off x="7882498" y="2078553"/>
              <a:ext cx="1106816" cy="746331"/>
              <a:chOff x="7882498" y="2078553"/>
              <a:chExt cx="1106816" cy="746331"/>
            </a:xfrm>
          </p:grpSpPr>
          <p:sp>
            <p:nvSpPr>
              <p:cNvPr id="12" name="Bogen 11"/>
              <p:cNvSpPr/>
              <p:nvPr/>
            </p:nvSpPr>
            <p:spPr>
              <a:xfrm rot="8455049">
                <a:off x="7882498" y="2309849"/>
                <a:ext cx="545705" cy="468694"/>
              </a:xfrm>
              <a:prstGeom prst="arc">
                <a:avLst>
                  <a:gd name="adj1" fmla="val 16261198"/>
                  <a:gd name="adj2" fmla="val 197999"/>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13" name="Bogen 12"/>
              <p:cNvSpPr/>
              <p:nvPr/>
            </p:nvSpPr>
            <p:spPr>
              <a:xfrm rot="8127184">
                <a:off x="8187321" y="2078553"/>
                <a:ext cx="801993" cy="746331"/>
              </a:xfrm>
              <a:prstGeom prst="arc">
                <a:avLst>
                  <a:gd name="adj1" fmla="val 16261198"/>
                  <a:gd name="adj2" fmla="val 197999"/>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grpSp>
        <p:sp>
          <p:nvSpPr>
            <p:cNvPr id="11" name="Bogen 10"/>
            <p:cNvSpPr/>
            <p:nvPr/>
          </p:nvSpPr>
          <p:spPr>
            <a:xfrm rot="8127184">
              <a:off x="8772151" y="2346499"/>
              <a:ext cx="488049" cy="444267"/>
            </a:xfrm>
            <a:prstGeom prst="arc">
              <a:avLst>
                <a:gd name="adj1" fmla="val 16261198"/>
                <a:gd name="adj2" fmla="val 197999"/>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grpSp>
      <p:grpSp>
        <p:nvGrpSpPr>
          <p:cNvPr id="26" name="Gruppieren 25"/>
          <p:cNvGrpSpPr/>
          <p:nvPr/>
        </p:nvGrpSpPr>
        <p:grpSpPr>
          <a:xfrm>
            <a:off x="1153494" y="3381153"/>
            <a:ext cx="1770460" cy="1341184"/>
            <a:chOff x="1392822" y="2694912"/>
            <a:chExt cx="2218907" cy="2242723"/>
          </a:xfrm>
        </p:grpSpPr>
        <p:sp>
          <p:nvSpPr>
            <p:cNvPr id="16" name="Bogen 15"/>
            <p:cNvSpPr/>
            <p:nvPr/>
          </p:nvSpPr>
          <p:spPr>
            <a:xfrm rot="8455049">
              <a:off x="1392822" y="2694912"/>
              <a:ext cx="1276193" cy="2242723"/>
            </a:xfrm>
            <a:prstGeom prst="arc">
              <a:avLst>
                <a:gd name="adj1" fmla="val 16261198"/>
                <a:gd name="adj2" fmla="val 20104501"/>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17" name="Bogen 16"/>
            <p:cNvSpPr/>
            <p:nvPr/>
          </p:nvSpPr>
          <p:spPr>
            <a:xfrm rot="8127184">
              <a:off x="2474862" y="3954111"/>
              <a:ext cx="639318" cy="912225"/>
            </a:xfrm>
            <a:prstGeom prst="arc">
              <a:avLst>
                <a:gd name="adj1" fmla="val 16261198"/>
                <a:gd name="adj2" fmla="val 197999"/>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18" name="Bogen 17"/>
            <p:cNvSpPr/>
            <p:nvPr/>
          </p:nvSpPr>
          <p:spPr>
            <a:xfrm rot="8127184">
              <a:off x="2993740" y="3976366"/>
              <a:ext cx="617989" cy="918739"/>
            </a:xfrm>
            <a:prstGeom prst="arc">
              <a:avLst>
                <a:gd name="adj1" fmla="val 16261198"/>
                <a:gd name="adj2" fmla="val 197999"/>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grpSp>
      <p:grpSp>
        <p:nvGrpSpPr>
          <p:cNvPr id="2" name="Gruppieren 1"/>
          <p:cNvGrpSpPr/>
          <p:nvPr/>
        </p:nvGrpSpPr>
        <p:grpSpPr>
          <a:xfrm>
            <a:off x="5856663" y="3829583"/>
            <a:ext cx="1283013" cy="888591"/>
            <a:chOff x="6941183" y="4201722"/>
            <a:chExt cx="1283013" cy="888591"/>
          </a:xfrm>
        </p:grpSpPr>
        <p:sp>
          <p:nvSpPr>
            <p:cNvPr id="24" name="Bogen 23"/>
            <p:cNvSpPr/>
            <p:nvPr/>
          </p:nvSpPr>
          <p:spPr>
            <a:xfrm rot="8127184">
              <a:off x="6941183" y="4201722"/>
              <a:ext cx="837337" cy="888591"/>
            </a:xfrm>
            <a:prstGeom prst="arc">
              <a:avLst>
                <a:gd name="adj1" fmla="val 16261198"/>
                <a:gd name="adj2" fmla="val 197999"/>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25" name="Bogen 24"/>
            <p:cNvSpPr/>
            <p:nvPr/>
          </p:nvSpPr>
          <p:spPr>
            <a:xfrm rot="7490567">
              <a:off x="7559451" y="4353299"/>
              <a:ext cx="558845" cy="770644"/>
            </a:xfrm>
            <a:prstGeom prst="arc">
              <a:avLst>
                <a:gd name="adj1" fmla="val 16261198"/>
                <a:gd name="adj2" fmla="val 197999"/>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grpSp>
      <p:sp>
        <p:nvSpPr>
          <p:cNvPr id="19" name="Titel 3"/>
          <p:cNvSpPr txBox="1">
            <a:spLocks/>
          </p:cNvSpPr>
          <p:nvPr/>
        </p:nvSpPr>
        <p:spPr>
          <a:xfrm>
            <a:off x="477984" y="764592"/>
            <a:ext cx="8229240" cy="936216"/>
          </a:xfrm>
          <a:prstGeom prst="rect">
            <a:avLst/>
          </a:prstGeom>
        </p:spPr>
        <p:txBody>
          <a:bodyPr lIns="0" tIns="0" rIns="0" bIns="0" anchor="ctr"/>
          <a:lstStyle/>
          <a:p>
            <a:r>
              <a:rPr lang="de-DE" sz="2400" b="1" dirty="0" smtClean="0"/>
              <a:t>Merkmale des Strategiegebrauchs nach </a:t>
            </a:r>
            <a:r>
              <a:rPr lang="de-DE" sz="2400" b="1" dirty="0" err="1" smtClean="0"/>
              <a:t>ReLv</a:t>
            </a:r>
            <a:endParaRPr lang="de-DE" sz="2400" b="1" kern="0" dirty="0">
              <a:solidFill>
                <a:sysClr val="windowText" lastClr="000000"/>
              </a:solidFill>
              <a:latin typeface="+mj-lt"/>
            </a:endParaRPr>
          </a:p>
        </p:txBody>
      </p:sp>
    </p:spTree>
    <p:extLst>
      <p:ext uri="{BB962C8B-B14F-4D97-AF65-F5344CB8AC3E}">
        <p14:creationId xmlns:p14="http://schemas.microsoft.com/office/powerpoint/2010/main" val="1744961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2"/>
          <p:cNvSpPr txBox="1">
            <a:spLocks/>
          </p:cNvSpPr>
          <p:nvPr/>
        </p:nvSpPr>
        <p:spPr>
          <a:xfrm>
            <a:off x="395536" y="1484785"/>
            <a:ext cx="8568952" cy="4692178"/>
          </a:xfrm>
          <a:prstGeom prst="rect">
            <a:avLst/>
          </a:prstGeom>
        </p:spPr>
        <p:txBody>
          <a:bodyPr/>
          <a:lstStyle/>
          <a:p>
            <a:r>
              <a:rPr lang="de-DE" sz="2000" kern="0" dirty="0" smtClean="0">
                <a:solidFill>
                  <a:sysClr val="windowText" lastClr="000000"/>
                </a:solidFill>
              </a:rPr>
              <a:t>Das Anwenden der Strategien erfordert:</a:t>
            </a:r>
          </a:p>
          <a:p>
            <a:endParaRPr lang="de-DE" sz="2000" kern="0" dirty="0" smtClean="0">
              <a:solidFill>
                <a:sysClr val="windowText" lastClr="000000"/>
              </a:solidFill>
            </a:endParaRPr>
          </a:p>
          <a:p>
            <a:pPr marL="285750" indent="-285750">
              <a:spcBef>
                <a:spcPts val="600"/>
              </a:spcBef>
              <a:spcAft>
                <a:spcPts val="600"/>
              </a:spcAft>
              <a:buFont typeface="Arial" panose="020B0604020202020204" pitchFamily="34" charset="0"/>
              <a:buChar char="•"/>
            </a:pPr>
            <a:r>
              <a:rPr lang="de-DE" sz="2000" b="1" kern="0" dirty="0" smtClean="0">
                <a:solidFill>
                  <a:sysClr val="windowText" lastClr="000000"/>
                </a:solidFill>
              </a:rPr>
              <a:t>Strategiewissen</a:t>
            </a:r>
            <a:r>
              <a:rPr lang="de-DE" sz="2000" kern="0" dirty="0" smtClean="0">
                <a:solidFill>
                  <a:sysClr val="windowText" lastClr="000000"/>
                </a:solidFill>
              </a:rPr>
              <a:t>: </a:t>
            </a:r>
            <a:br>
              <a:rPr lang="de-DE" sz="2000" kern="0" dirty="0" smtClean="0">
                <a:solidFill>
                  <a:sysClr val="windowText" lastClr="000000"/>
                </a:solidFill>
              </a:rPr>
            </a:br>
            <a:r>
              <a:rPr lang="de-DE" sz="2000" kern="0" dirty="0" smtClean="0">
                <a:solidFill>
                  <a:sysClr val="windowText" lastClr="000000"/>
                </a:solidFill>
              </a:rPr>
              <a:t>Wann setze ich </a:t>
            </a:r>
            <a:r>
              <a:rPr lang="de-DE" sz="2000" kern="0" dirty="0" smtClean="0"/>
              <a:t>welche</a:t>
            </a:r>
            <a:r>
              <a:rPr lang="de-DE" sz="2000" kern="0" dirty="0" smtClean="0">
                <a:solidFill>
                  <a:sysClr val="windowText" lastClr="000000"/>
                </a:solidFill>
              </a:rPr>
              <a:t> Strategie ein? Wie führe ich die Strategie durch? Welche Strategie bietet sich zunächst, welche anschließend an?</a:t>
            </a:r>
          </a:p>
          <a:p>
            <a:pPr marL="285750" indent="-285750">
              <a:spcBef>
                <a:spcPts val="600"/>
              </a:spcBef>
              <a:spcAft>
                <a:spcPts val="600"/>
              </a:spcAft>
              <a:buFont typeface="Arial" panose="020B0604020202020204" pitchFamily="34" charset="0"/>
              <a:buChar char="•"/>
            </a:pPr>
            <a:r>
              <a:rPr lang="de-DE" sz="2000" kern="0" dirty="0" smtClean="0">
                <a:solidFill>
                  <a:sysClr val="windowText" lastClr="000000"/>
                </a:solidFill>
              </a:rPr>
              <a:t>Wissen über </a:t>
            </a:r>
            <a:r>
              <a:rPr lang="de-DE" sz="2000" b="1" kern="0" dirty="0" smtClean="0">
                <a:solidFill>
                  <a:sysClr val="windowText" lastClr="000000"/>
                </a:solidFill>
              </a:rPr>
              <a:t>Flexionsformen</a:t>
            </a:r>
            <a:r>
              <a:rPr lang="de-DE" sz="2000" kern="0" dirty="0" smtClean="0">
                <a:solidFill>
                  <a:sysClr val="windowText" lastClr="000000"/>
                </a:solidFill>
              </a:rPr>
              <a:t>: </a:t>
            </a:r>
            <a:br>
              <a:rPr lang="de-DE" sz="2000" kern="0" dirty="0" smtClean="0">
                <a:solidFill>
                  <a:sysClr val="windowText" lastClr="000000"/>
                </a:solidFill>
              </a:rPr>
            </a:br>
            <a:r>
              <a:rPr lang="de-DE" sz="2000" kern="0" dirty="0" smtClean="0">
                <a:solidFill>
                  <a:sysClr val="windowText" lastClr="000000"/>
                </a:solidFill>
              </a:rPr>
              <a:t>Welche Prä- und Suffixe kann ich beim Verlängern sinnvoll hinzufügen? Wo beginnt ein Affix, damit ich zerlegen kann? Aus welchen Bestandteilen setzt sich das Kompositum zusammen?</a:t>
            </a:r>
          </a:p>
          <a:p>
            <a:pPr marL="285750" indent="-285750">
              <a:spcBef>
                <a:spcPts val="600"/>
              </a:spcBef>
              <a:spcAft>
                <a:spcPts val="600"/>
              </a:spcAft>
              <a:buFont typeface="Arial" panose="020B0604020202020204" pitchFamily="34" charset="0"/>
              <a:buChar char="•"/>
            </a:pPr>
            <a:r>
              <a:rPr lang="de-DE" sz="2000" kern="0" dirty="0" smtClean="0">
                <a:solidFill>
                  <a:sysClr val="windowText" lastClr="000000"/>
                </a:solidFill>
              </a:rPr>
              <a:t>Wissen über </a:t>
            </a:r>
            <a:r>
              <a:rPr lang="de-DE" sz="2000" b="1" kern="0" dirty="0" smtClean="0">
                <a:solidFill>
                  <a:sysClr val="windowText" lastClr="000000"/>
                </a:solidFill>
              </a:rPr>
              <a:t>Wortarten</a:t>
            </a:r>
            <a:r>
              <a:rPr lang="de-DE" sz="2000" kern="0" dirty="0" smtClean="0">
                <a:solidFill>
                  <a:sysClr val="windowText" lastClr="000000"/>
                </a:solidFill>
              </a:rPr>
              <a:t>: </a:t>
            </a:r>
            <a:br>
              <a:rPr lang="de-DE" sz="2000" kern="0" dirty="0" smtClean="0">
                <a:solidFill>
                  <a:sysClr val="windowText" lastClr="000000"/>
                </a:solidFill>
              </a:rPr>
            </a:br>
            <a:r>
              <a:rPr lang="de-DE" sz="2000" kern="0" dirty="0" smtClean="0">
                <a:solidFill>
                  <a:sysClr val="windowText" lastClr="000000"/>
                </a:solidFill>
              </a:rPr>
              <a:t>Wie verlängere ich ein Nomen? Wie verlängere ich Adjektive oder Verben? </a:t>
            </a:r>
          </a:p>
        </p:txBody>
      </p:sp>
      <p:sp>
        <p:nvSpPr>
          <p:cNvPr id="7" name="Titel 3"/>
          <p:cNvSpPr txBox="1">
            <a:spLocks/>
          </p:cNvSpPr>
          <p:nvPr/>
        </p:nvSpPr>
        <p:spPr>
          <a:xfrm>
            <a:off x="477984" y="764592"/>
            <a:ext cx="8229240" cy="936216"/>
          </a:xfrm>
          <a:prstGeom prst="rect">
            <a:avLst/>
          </a:prstGeom>
        </p:spPr>
        <p:txBody>
          <a:bodyPr lIns="0" tIns="0" rIns="0" bIns="0" anchor="ctr"/>
          <a:lstStyle/>
          <a:p>
            <a:r>
              <a:rPr lang="de-DE" sz="2400" b="1" dirty="0" smtClean="0"/>
              <a:t>Merkmale des Strategiegebrauchs nach </a:t>
            </a:r>
            <a:r>
              <a:rPr lang="de-DE" sz="2400" b="1" dirty="0" err="1" smtClean="0"/>
              <a:t>ReLv</a:t>
            </a:r>
            <a:endParaRPr lang="de-DE" sz="2400" b="1" kern="0" dirty="0">
              <a:solidFill>
                <a:sysClr val="windowText" lastClr="000000"/>
              </a:solidFill>
              <a:latin typeface="+mj-lt"/>
            </a:endParaRPr>
          </a:p>
        </p:txBody>
      </p:sp>
    </p:spTree>
    <p:extLst>
      <p:ext uri="{BB962C8B-B14F-4D97-AF65-F5344CB8AC3E}">
        <p14:creationId xmlns:p14="http://schemas.microsoft.com/office/powerpoint/2010/main" val="3934459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e 3"/>
          <p:cNvGraphicFramePr>
            <a:graphicFrameLocks noGrp="1"/>
          </p:cNvGraphicFramePr>
          <p:nvPr>
            <p:extLst>
              <p:ext uri="{D42A27DB-BD31-4B8C-83A1-F6EECF244321}">
                <p14:modId xmlns:p14="http://schemas.microsoft.com/office/powerpoint/2010/main" val="3440846183"/>
              </p:ext>
            </p:extLst>
          </p:nvPr>
        </p:nvGraphicFramePr>
        <p:xfrm>
          <a:off x="251520" y="2247211"/>
          <a:ext cx="8712966" cy="1224562"/>
        </p:xfrm>
        <a:graphic>
          <a:graphicData uri="http://schemas.openxmlformats.org/drawingml/2006/table">
            <a:tbl>
              <a:tblPr/>
              <a:tblGrid>
                <a:gridCol w="8712966">
                  <a:extLst>
                    <a:ext uri="{9D8B030D-6E8A-4147-A177-3AD203B41FA5}">
                      <a16:colId xmlns:a16="http://schemas.microsoft.com/office/drawing/2014/main" val="111276928"/>
                    </a:ext>
                  </a:extLst>
                </a:gridCol>
              </a:tblGrid>
              <a:tr h="1224562">
                <a:tc>
                  <a:txBody>
                    <a:bodyPr/>
                    <a:lstStyle/>
                    <a:p>
                      <a:endParaRPr lang="de-DE"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158972818"/>
                  </a:ext>
                </a:extLst>
              </a:tr>
            </a:tbl>
          </a:graphicData>
        </a:graphic>
      </p:graphicFrame>
      <p:sp>
        <p:nvSpPr>
          <p:cNvPr id="6" name="Inhaltsplatzhalter 2"/>
          <p:cNvSpPr txBox="1">
            <a:spLocks/>
          </p:cNvSpPr>
          <p:nvPr/>
        </p:nvSpPr>
        <p:spPr>
          <a:xfrm>
            <a:off x="251520" y="1484784"/>
            <a:ext cx="8892479" cy="4982517"/>
          </a:xfrm>
          <a:prstGeom prst="rect">
            <a:avLst/>
          </a:prstGeom>
        </p:spPr>
        <p:txBody>
          <a:bodyPr>
            <a:noAutofit/>
          </a:bodyPr>
          <a:lstStyle/>
          <a:p>
            <a:pPr>
              <a:spcBef>
                <a:spcPts val="200"/>
              </a:spcBef>
              <a:spcAft>
                <a:spcPts val="200"/>
              </a:spcAft>
            </a:pPr>
            <a:r>
              <a:rPr lang="de-DE" b="1" kern="0" dirty="0" smtClean="0">
                <a:solidFill>
                  <a:sysClr val="windowText" lastClr="000000"/>
                </a:solidFill>
              </a:rPr>
              <a:t>Ziel</a:t>
            </a:r>
            <a:r>
              <a:rPr lang="de-DE" kern="0" dirty="0" smtClean="0">
                <a:solidFill>
                  <a:sysClr val="windowText" lastClr="000000"/>
                </a:solidFill>
              </a:rPr>
              <a:t>: Die Lernenden identifizieren durch Schwingen die Silben.</a:t>
            </a:r>
          </a:p>
          <a:p>
            <a:r>
              <a:rPr lang="de-DE" b="1" kern="0" dirty="0" smtClean="0">
                <a:solidFill>
                  <a:sysClr val="windowText" lastClr="000000"/>
                </a:solidFill>
              </a:rPr>
              <a:t>Methode</a:t>
            </a:r>
            <a:r>
              <a:rPr lang="de-DE" kern="0" dirty="0" smtClean="0">
                <a:solidFill>
                  <a:sysClr val="windowText" lastClr="000000"/>
                </a:solidFill>
              </a:rPr>
              <a:t>: Silbenreihen unter a) und b) lesen und Unterschiede beschreiben.</a:t>
            </a:r>
          </a:p>
          <a:p>
            <a:pPr marL="360000" lvl="1" indent="-360000">
              <a:spcBef>
                <a:spcPts val="1800"/>
              </a:spcBef>
              <a:buFont typeface="+mj-lt"/>
              <a:buAutoNum type="alphaLcParenR"/>
            </a:pPr>
            <a:r>
              <a:rPr lang="de-CH" kern="0" dirty="0" err="1" smtClean="0">
                <a:solidFill>
                  <a:sysClr val="windowText" lastClr="000000"/>
                </a:solidFill>
              </a:rPr>
              <a:t>Palimpalomkazumtrarumschwarimchatumspiwumstabimschwei</a:t>
            </a:r>
            <a:endParaRPr lang="de-DE" kern="0" dirty="0" smtClean="0">
              <a:solidFill>
                <a:sysClr val="windowText" lastClr="000000"/>
              </a:solidFill>
            </a:endParaRPr>
          </a:p>
          <a:p>
            <a:pPr marL="360000" lvl="1" indent="-360000">
              <a:spcBef>
                <a:spcPts val="1800"/>
              </a:spcBef>
              <a:buFont typeface="+mj-lt"/>
              <a:buAutoNum type="alphaLcParenR"/>
            </a:pPr>
            <a:r>
              <a:rPr lang="de-CH" kern="0" dirty="0" err="1" smtClean="0">
                <a:solidFill>
                  <a:sysClr val="windowText" lastClr="000000"/>
                </a:solidFill>
              </a:rPr>
              <a:t>Pa</a:t>
            </a:r>
            <a:r>
              <a:rPr lang="de-CH" kern="0" dirty="0" smtClean="0">
                <a:solidFill>
                  <a:sysClr val="windowText" lastClr="000000"/>
                </a:solidFill>
              </a:rPr>
              <a:t> </a:t>
            </a:r>
            <a:r>
              <a:rPr lang="de-CH" kern="0" dirty="0" err="1" smtClean="0">
                <a:solidFill>
                  <a:sysClr val="windowText" lastClr="000000"/>
                </a:solidFill>
              </a:rPr>
              <a:t>lim</a:t>
            </a:r>
            <a:r>
              <a:rPr lang="de-CH" kern="0" dirty="0" smtClean="0">
                <a:solidFill>
                  <a:sysClr val="windowText" lastClr="000000"/>
                </a:solidFill>
              </a:rPr>
              <a:t> </a:t>
            </a:r>
            <a:r>
              <a:rPr lang="de-CH" kern="0" dirty="0" err="1" smtClean="0">
                <a:solidFill>
                  <a:sysClr val="windowText" lastClr="000000"/>
                </a:solidFill>
              </a:rPr>
              <a:t>pa</a:t>
            </a:r>
            <a:r>
              <a:rPr lang="de-CH" kern="0" dirty="0" smtClean="0">
                <a:solidFill>
                  <a:sysClr val="windowText" lastClr="000000"/>
                </a:solidFill>
              </a:rPr>
              <a:t> </a:t>
            </a:r>
            <a:r>
              <a:rPr lang="de-CH" kern="0" dirty="0" err="1" smtClean="0">
                <a:solidFill>
                  <a:sysClr val="windowText" lastClr="000000"/>
                </a:solidFill>
              </a:rPr>
              <a:t>lom</a:t>
            </a:r>
            <a:r>
              <a:rPr lang="de-CH" kern="0" dirty="0" smtClean="0">
                <a:solidFill>
                  <a:sysClr val="windowText" lastClr="000000"/>
                </a:solidFill>
              </a:rPr>
              <a:t> </a:t>
            </a:r>
            <a:r>
              <a:rPr lang="de-CH" kern="0" dirty="0" err="1" smtClean="0">
                <a:solidFill>
                  <a:sysClr val="windowText" lastClr="000000"/>
                </a:solidFill>
              </a:rPr>
              <a:t>ka</a:t>
            </a:r>
            <a:r>
              <a:rPr lang="de-CH" kern="0" dirty="0" smtClean="0">
                <a:solidFill>
                  <a:sysClr val="windowText" lastClr="000000"/>
                </a:solidFill>
              </a:rPr>
              <a:t> zum </a:t>
            </a:r>
            <a:r>
              <a:rPr lang="de-CH" kern="0" dirty="0" err="1" smtClean="0">
                <a:solidFill>
                  <a:sysClr val="windowText" lastClr="000000"/>
                </a:solidFill>
              </a:rPr>
              <a:t>tra</a:t>
            </a:r>
            <a:r>
              <a:rPr lang="de-CH" kern="0" dirty="0" smtClean="0">
                <a:solidFill>
                  <a:sysClr val="windowText" lastClr="000000"/>
                </a:solidFill>
              </a:rPr>
              <a:t> rum </a:t>
            </a:r>
            <a:r>
              <a:rPr lang="de-CH" kern="0" dirty="0" err="1" smtClean="0">
                <a:solidFill>
                  <a:sysClr val="windowText" lastClr="000000"/>
                </a:solidFill>
              </a:rPr>
              <a:t>schwa</a:t>
            </a:r>
            <a:r>
              <a:rPr lang="de-CH" kern="0" dirty="0" smtClean="0">
                <a:solidFill>
                  <a:sysClr val="windowText" lastClr="000000"/>
                </a:solidFill>
              </a:rPr>
              <a:t> </a:t>
            </a:r>
            <a:r>
              <a:rPr lang="de-CH" kern="0" dirty="0" err="1" smtClean="0">
                <a:solidFill>
                  <a:sysClr val="windowText" lastClr="000000"/>
                </a:solidFill>
              </a:rPr>
              <a:t>rim</a:t>
            </a:r>
            <a:r>
              <a:rPr lang="de-CH" kern="0" dirty="0" smtClean="0">
                <a:solidFill>
                  <a:sysClr val="windowText" lastClr="000000"/>
                </a:solidFill>
              </a:rPr>
              <a:t> </a:t>
            </a:r>
            <a:r>
              <a:rPr lang="de-CH" kern="0" dirty="0" err="1" smtClean="0">
                <a:solidFill>
                  <a:sysClr val="windowText" lastClr="000000"/>
                </a:solidFill>
              </a:rPr>
              <a:t>cha</a:t>
            </a:r>
            <a:r>
              <a:rPr lang="de-CH" kern="0" dirty="0" smtClean="0">
                <a:solidFill>
                  <a:sysClr val="windowText" lastClr="000000"/>
                </a:solidFill>
              </a:rPr>
              <a:t> </a:t>
            </a:r>
            <a:r>
              <a:rPr lang="de-CH" kern="0" dirty="0" err="1" smtClean="0">
                <a:solidFill>
                  <a:sysClr val="windowText" lastClr="000000"/>
                </a:solidFill>
              </a:rPr>
              <a:t>tum</a:t>
            </a:r>
            <a:r>
              <a:rPr lang="de-CH" kern="0" dirty="0" smtClean="0">
                <a:solidFill>
                  <a:sysClr val="windowText" lastClr="000000"/>
                </a:solidFill>
              </a:rPr>
              <a:t> </a:t>
            </a:r>
            <a:r>
              <a:rPr lang="de-CH" kern="0" dirty="0" err="1" smtClean="0">
                <a:solidFill>
                  <a:sysClr val="windowText" lastClr="000000"/>
                </a:solidFill>
              </a:rPr>
              <a:t>spi</a:t>
            </a:r>
            <a:r>
              <a:rPr lang="de-CH" kern="0" dirty="0" smtClean="0">
                <a:solidFill>
                  <a:sysClr val="windowText" lastClr="000000"/>
                </a:solidFill>
              </a:rPr>
              <a:t> </a:t>
            </a:r>
            <a:r>
              <a:rPr lang="de-CH" kern="0" dirty="0" err="1" smtClean="0">
                <a:solidFill>
                  <a:sysClr val="windowText" lastClr="000000"/>
                </a:solidFill>
              </a:rPr>
              <a:t>wum</a:t>
            </a:r>
            <a:r>
              <a:rPr lang="de-CH" kern="0" dirty="0" smtClean="0">
                <a:solidFill>
                  <a:sysClr val="windowText" lastClr="000000"/>
                </a:solidFill>
              </a:rPr>
              <a:t> </a:t>
            </a:r>
            <a:r>
              <a:rPr lang="de-CH" kern="0" dirty="0" err="1" smtClean="0">
                <a:solidFill>
                  <a:sysClr val="windowText" lastClr="000000"/>
                </a:solidFill>
              </a:rPr>
              <a:t>sta</a:t>
            </a:r>
            <a:r>
              <a:rPr lang="de-CH" kern="0" dirty="0" smtClean="0">
                <a:solidFill>
                  <a:sysClr val="windowText" lastClr="000000"/>
                </a:solidFill>
              </a:rPr>
              <a:t> bim </a:t>
            </a:r>
            <a:r>
              <a:rPr lang="de-CH" kern="0" dirty="0" err="1" smtClean="0">
                <a:solidFill>
                  <a:sysClr val="windowText" lastClr="000000"/>
                </a:solidFill>
              </a:rPr>
              <a:t>schwei</a:t>
            </a:r>
            <a:r>
              <a:rPr lang="de-CH" kern="0" dirty="0" smtClean="0">
                <a:solidFill>
                  <a:sysClr val="windowText" lastClr="000000"/>
                </a:solidFill>
              </a:rPr>
              <a:t> </a:t>
            </a:r>
          </a:p>
          <a:p>
            <a:pPr marL="0" lvl="1"/>
            <a:endParaRPr lang="de-CH" kern="0" dirty="0">
              <a:solidFill>
                <a:sysClr val="windowText" lastClr="000000"/>
              </a:solidFill>
            </a:endParaRPr>
          </a:p>
          <a:p>
            <a:pPr marL="0" lvl="1"/>
            <a:endParaRPr lang="de-CH" kern="0" dirty="0" smtClean="0">
              <a:solidFill>
                <a:sysClr val="windowText" lastClr="000000"/>
              </a:solidFill>
            </a:endParaRPr>
          </a:p>
          <a:p>
            <a:pPr marL="0" lvl="1"/>
            <a:r>
              <a:rPr lang="de-CH" kern="0" dirty="0" smtClean="0">
                <a:solidFill>
                  <a:sysClr val="windowText" lastClr="000000"/>
                </a:solidFill>
              </a:rPr>
              <a:t>Dabei kann deutlich werden:</a:t>
            </a:r>
          </a:p>
          <a:p>
            <a:pPr marL="342900" lvl="1" indent="-342900">
              <a:lnSpc>
                <a:spcPct val="120000"/>
              </a:lnSpc>
              <a:buFont typeface="Arial" panose="020B0604020202020204" pitchFamily="34" charset="0"/>
              <a:buChar char="•"/>
            </a:pPr>
            <a:r>
              <a:rPr lang="de-CH" sz="1700" kern="0" dirty="0" smtClean="0">
                <a:solidFill>
                  <a:sysClr val="windowText" lastClr="000000"/>
                </a:solidFill>
              </a:rPr>
              <a:t>Das Lesen mit den Pausen ist leichter – noch leichter ist es, wenn man rhythmisch liest (Silbenbögen notieren).</a:t>
            </a:r>
          </a:p>
          <a:p>
            <a:pPr marL="342900" lvl="1" indent="-342900">
              <a:lnSpc>
                <a:spcPct val="120000"/>
              </a:lnSpc>
              <a:buFont typeface="Arial" panose="020B0604020202020204" pitchFamily="34" charset="0"/>
              <a:buChar char="•"/>
            </a:pPr>
            <a:r>
              <a:rPr lang="de-CH" sz="1700" kern="0" dirty="0" smtClean="0">
                <a:solidFill>
                  <a:sysClr val="windowText" lastClr="000000"/>
                </a:solidFill>
              </a:rPr>
              <a:t>Die gekennzeichneten Bausteine sind Silben, die alle einen Vokal enthalten, die Anzahl der Buchstaben ist unwichtig.</a:t>
            </a:r>
          </a:p>
          <a:p>
            <a:pPr marL="342900" lvl="1" indent="-342900">
              <a:lnSpc>
                <a:spcPct val="120000"/>
              </a:lnSpc>
              <a:buFont typeface="Arial" panose="020B0604020202020204" pitchFamily="34" charset="0"/>
              <a:buChar char="•"/>
            </a:pPr>
            <a:r>
              <a:rPr lang="de-CH" sz="1700" kern="0" dirty="0" smtClean="0">
                <a:solidFill>
                  <a:sysClr val="windowText" lastClr="000000"/>
                </a:solidFill>
              </a:rPr>
              <a:t>Es gibt Laute, die mit mehr Buchstaben geschrieben werden, als man spricht (</a:t>
            </a:r>
            <a:r>
              <a:rPr lang="de-CH" sz="1700" kern="0" dirty="0" err="1" smtClean="0">
                <a:solidFill>
                  <a:sysClr val="windowText" lastClr="000000"/>
                </a:solidFill>
              </a:rPr>
              <a:t>ch</a:t>
            </a:r>
            <a:r>
              <a:rPr lang="de-CH" sz="1700" kern="0" dirty="0" smtClean="0">
                <a:solidFill>
                  <a:sysClr val="windowText" lastClr="000000"/>
                </a:solidFill>
              </a:rPr>
              <a:t>, </a:t>
            </a:r>
            <a:r>
              <a:rPr lang="de-CH" sz="1700" kern="0" dirty="0" err="1" smtClean="0">
                <a:solidFill>
                  <a:sysClr val="windowText" lastClr="000000"/>
                </a:solidFill>
              </a:rPr>
              <a:t>sch</a:t>
            </a:r>
            <a:r>
              <a:rPr lang="de-CH" sz="1700" kern="0" dirty="0" smtClean="0">
                <a:solidFill>
                  <a:sysClr val="windowText" lastClr="000000"/>
                </a:solidFill>
              </a:rPr>
              <a:t>).</a:t>
            </a:r>
          </a:p>
          <a:p>
            <a:pPr marL="342900" lvl="1" indent="-342900">
              <a:lnSpc>
                <a:spcPct val="120000"/>
              </a:lnSpc>
              <a:buFont typeface="Arial" panose="020B0604020202020204" pitchFamily="34" charset="0"/>
              <a:buChar char="•"/>
            </a:pPr>
            <a:r>
              <a:rPr lang="de-CH" sz="1700" kern="0" dirty="0" smtClean="0">
                <a:solidFill>
                  <a:sysClr val="windowText" lastClr="000000"/>
                </a:solidFill>
              </a:rPr>
              <a:t>Es gibt Laute, die mit weniger Buchstaben verschriftet werden, als man spricht (</a:t>
            </a:r>
            <a:r>
              <a:rPr lang="de-CH" sz="1700" kern="0" dirty="0" err="1" smtClean="0">
                <a:solidFill>
                  <a:sysClr val="windowText" lastClr="000000"/>
                </a:solidFill>
              </a:rPr>
              <a:t>st</a:t>
            </a:r>
            <a:r>
              <a:rPr lang="de-CH" sz="1700" kern="0" dirty="0" smtClean="0">
                <a:solidFill>
                  <a:sysClr val="windowText" lastClr="000000"/>
                </a:solidFill>
              </a:rPr>
              <a:t>, </a:t>
            </a:r>
            <a:r>
              <a:rPr lang="de-CH" sz="1700" kern="0" dirty="0" err="1" smtClean="0">
                <a:solidFill>
                  <a:sysClr val="windowText" lastClr="000000"/>
                </a:solidFill>
              </a:rPr>
              <a:t>sp</a:t>
            </a:r>
            <a:r>
              <a:rPr lang="de-CH" sz="1700" kern="0" dirty="0" smtClean="0">
                <a:solidFill>
                  <a:sysClr val="windowText" lastClr="000000"/>
                </a:solidFill>
              </a:rPr>
              <a:t>).</a:t>
            </a:r>
          </a:p>
          <a:p>
            <a:pPr marL="342900" lvl="1" indent="-342900"/>
            <a:endParaRPr lang="de-DE" kern="0" dirty="0" smtClean="0">
              <a:solidFill>
                <a:sysClr val="windowText" lastClr="000000"/>
              </a:solidFill>
            </a:endParaRPr>
          </a:p>
          <a:p>
            <a:pPr marL="0" lvl="2"/>
            <a:endParaRPr lang="de-DE" kern="0" dirty="0" smtClean="0">
              <a:solidFill>
                <a:sysClr val="windowText" lastClr="000000"/>
              </a:solidFill>
            </a:endParaRPr>
          </a:p>
        </p:txBody>
      </p:sp>
      <p:grpSp>
        <p:nvGrpSpPr>
          <p:cNvPr id="7" name="Gruppieren 6"/>
          <p:cNvGrpSpPr/>
          <p:nvPr/>
        </p:nvGrpSpPr>
        <p:grpSpPr>
          <a:xfrm>
            <a:off x="611379" y="2543112"/>
            <a:ext cx="2016224" cy="669864"/>
            <a:chOff x="933020" y="3533245"/>
            <a:chExt cx="2212538" cy="669864"/>
          </a:xfrm>
        </p:grpSpPr>
        <p:sp>
          <p:nvSpPr>
            <p:cNvPr id="8" name="Bogen 7"/>
            <p:cNvSpPr/>
            <p:nvPr/>
          </p:nvSpPr>
          <p:spPr>
            <a:xfrm rot="8127184">
              <a:off x="933020" y="3686062"/>
              <a:ext cx="549795" cy="495525"/>
            </a:xfrm>
            <a:prstGeom prst="arc">
              <a:avLst>
                <a:gd name="adj1" fmla="val 16261198"/>
                <a:gd name="adj2" fmla="val 197999"/>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9" name="Bogen 8"/>
            <p:cNvSpPr/>
            <p:nvPr/>
          </p:nvSpPr>
          <p:spPr>
            <a:xfrm rot="8127184">
              <a:off x="1302737" y="3686061"/>
              <a:ext cx="549795" cy="495525"/>
            </a:xfrm>
            <a:prstGeom prst="arc">
              <a:avLst>
                <a:gd name="adj1" fmla="val 16261198"/>
                <a:gd name="adj2" fmla="val 197999"/>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10" name="Bogen 9"/>
            <p:cNvSpPr/>
            <p:nvPr/>
          </p:nvSpPr>
          <p:spPr>
            <a:xfrm rot="8127184">
              <a:off x="1672455" y="3686060"/>
              <a:ext cx="549795" cy="495525"/>
            </a:xfrm>
            <a:prstGeom prst="arc">
              <a:avLst>
                <a:gd name="adj1" fmla="val 16261198"/>
                <a:gd name="adj2" fmla="val 197999"/>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11" name="Bogen 10"/>
            <p:cNvSpPr/>
            <p:nvPr/>
          </p:nvSpPr>
          <p:spPr>
            <a:xfrm rot="8127184">
              <a:off x="2051305" y="3533245"/>
              <a:ext cx="749433" cy="669864"/>
            </a:xfrm>
            <a:prstGeom prst="arc">
              <a:avLst>
                <a:gd name="adj1" fmla="val 16261198"/>
                <a:gd name="adj2" fmla="val 197999"/>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12" name="Bogen 11"/>
            <p:cNvSpPr/>
            <p:nvPr/>
          </p:nvSpPr>
          <p:spPr>
            <a:xfrm rot="8127184">
              <a:off x="2595763" y="3686054"/>
              <a:ext cx="549795" cy="495525"/>
            </a:xfrm>
            <a:prstGeom prst="arc">
              <a:avLst>
                <a:gd name="adj1" fmla="val 16261198"/>
                <a:gd name="adj2" fmla="val 197999"/>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grpSp>
      <p:sp>
        <p:nvSpPr>
          <p:cNvPr id="13" name="Titel 3"/>
          <p:cNvSpPr txBox="1">
            <a:spLocks/>
          </p:cNvSpPr>
          <p:nvPr/>
        </p:nvSpPr>
        <p:spPr>
          <a:xfrm>
            <a:off x="477984" y="764592"/>
            <a:ext cx="8229240" cy="936216"/>
          </a:xfrm>
          <a:prstGeom prst="rect">
            <a:avLst/>
          </a:prstGeom>
        </p:spPr>
        <p:txBody>
          <a:bodyPr lIns="0" tIns="0" rIns="0" bIns="0" anchor="ctr"/>
          <a:lstStyle/>
          <a:p>
            <a:r>
              <a:rPr lang="de-DE" sz="2400" b="1" dirty="0" smtClean="0"/>
              <a:t>Vermittlung der Strategie Schwingen</a:t>
            </a:r>
            <a:endParaRPr lang="de-DE" sz="2400" b="1" kern="0" dirty="0">
              <a:solidFill>
                <a:sysClr val="windowText" lastClr="000000"/>
              </a:solidFill>
              <a:latin typeface="+mj-lt"/>
            </a:endParaRPr>
          </a:p>
        </p:txBody>
      </p:sp>
    </p:spTree>
    <p:extLst>
      <p:ext uri="{BB962C8B-B14F-4D97-AF65-F5344CB8AC3E}">
        <p14:creationId xmlns:p14="http://schemas.microsoft.com/office/powerpoint/2010/main" val="7258789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2"/>
          <p:cNvSpPr txBox="1">
            <a:spLocks/>
          </p:cNvSpPr>
          <p:nvPr/>
        </p:nvSpPr>
        <p:spPr>
          <a:xfrm>
            <a:off x="395536" y="1412776"/>
            <a:ext cx="8568952" cy="4320480"/>
          </a:xfrm>
          <a:prstGeom prst="rect">
            <a:avLst/>
          </a:prstGeom>
        </p:spPr>
        <p:txBody>
          <a:bodyPr>
            <a:noAutofit/>
          </a:bodyPr>
          <a:lstStyle/>
          <a:p>
            <a:r>
              <a:rPr lang="de-DE" kern="0" dirty="0" smtClean="0">
                <a:solidFill>
                  <a:sysClr val="windowText" lastClr="000000"/>
                </a:solidFill>
              </a:rPr>
              <a:t>Silben von regulären Wörtern des Deutschen identifizieren:</a:t>
            </a:r>
          </a:p>
          <a:p>
            <a:endParaRPr lang="de-DE" sz="2000" kern="0" dirty="0" smtClean="0">
              <a:solidFill>
                <a:sysClr val="windowText" lastClr="000000"/>
              </a:solidFill>
            </a:endParaRPr>
          </a:p>
          <a:p>
            <a:endParaRPr lang="de-DE" sz="2000" kern="0" dirty="0" smtClean="0">
              <a:solidFill>
                <a:sysClr val="windowText" lastClr="000000"/>
              </a:solidFill>
            </a:endParaRPr>
          </a:p>
          <a:p>
            <a:endParaRPr lang="de-DE" sz="2000" kern="0" dirty="0" smtClean="0">
              <a:solidFill>
                <a:sysClr val="windowText" lastClr="000000"/>
              </a:solidFill>
            </a:endParaRPr>
          </a:p>
          <a:p>
            <a:endParaRPr lang="de-DE" sz="2000" kern="0" dirty="0" smtClean="0">
              <a:solidFill>
                <a:sysClr val="windowText" lastClr="000000"/>
              </a:solidFill>
            </a:endParaRPr>
          </a:p>
          <a:p>
            <a:pPr marL="285750" indent="-285750">
              <a:spcBef>
                <a:spcPts val="600"/>
              </a:spcBef>
              <a:buFont typeface="Arial" panose="020B0604020202020204" pitchFamily="34" charset="0"/>
              <a:buChar char="•"/>
            </a:pPr>
            <a:r>
              <a:rPr lang="de-DE" sz="1700" kern="0" dirty="0" smtClean="0">
                <a:solidFill>
                  <a:sysClr val="windowText" lastClr="000000"/>
                </a:solidFill>
              </a:rPr>
              <a:t>Wahl des Wortmaterials: </a:t>
            </a:r>
            <a:r>
              <a:rPr lang="de-DE" sz="1700" b="1" kern="0" dirty="0" smtClean="0">
                <a:solidFill>
                  <a:sysClr val="windowText" lastClr="000000"/>
                </a:solidFill>
              </a:rPr>
              <a:t>Es muss </a:t>
            </a:r>
            <a:r>
              <a:rPr lang="de-DE" sz="1700" b="1" kern="0" dirty="0" err="1" smtClean="0">
                <a:solidFill>
                  <a:sysClr val="windowText" lastClr="000000"/>
                </a:solidFill>
              </a:rPr>
              <a:t>lauttreu</a:t>
            </a:r>
            <a:r>
              <a:rPr lang="de-DE" sz="1700" b="1" kern="0" dirty="0" smtClean="0">
                <a:solidFill>
                  <a:sysClr val="windowText" lastClr="000000"/>
                </a:solidFill>
              </a:rPr>
              <a:t> sein. </a:t>
            </a:r>
          </a:p>
          <a:p>
            <a:pPr marL="285750" indent="-285750">
              <a:spcBef>
                <a:spcPts val="600"/>
              </a:spcBef>
              <a:buFont typeface="Arial" panose="020B0604020202020204" pitchFamily="34" charset="0"/>
              <a:buChar char="•"/>
            </a:pPr>
            <a:r>
              <a:rPr lang="de-DE" sz="1700" kern="0" dirty="0" smtClean="0">
                <a:solidFill>
                  <a:sysClr val="windowText" lastClr="000000"/>
                </a:solidFill>
              </a:rPr>
              <a:t>Erklärung der Wortbedeutung von hinten nach vorn (Blüten von Blumen, die im Sommer blühen)</a:t>
            </a:r>
          </a:p>
          <a:p>
            <a:pPr marL="285750" indent="-285750">
              <a:spcBef>
                <a:spcPts val="600"/>
              </a:spcBef>
              <a:buFont typeface="Arial" panose="020B0604020202020204" pitchFamily="34" charset="0"/>
              <a:buChar char="•"/>
            </a:pPr>
            <a:r>
              <a:rPr lang="de-DE" sz="1700" kern="0" dirty="0" smtClean="0">
                <a:solidFill>
                  <a:sysClr val="windowText" lastClr="000000"/>
                </a:solidFill>
              </a:rPr>
              <a:t>Weiterarbeit und Üben mit ähnlichem Wortmaterial (Regenbogenforelle)</a:t>
            </a:r>
          </a:p>
          <a:p>
            <a:pPr>
              <a:spcBef>
                <a:spcPts val="600"/>
              </a:spcBef>
            </a:pPr>
            <a:r>
              <a:rPr lang="de-DE" sz="1700" kern="0" dirty="0" smtClean="0">
                <a:solidFill>
                  <a:sysClr val="windowText" lastClr="000000"/>
                </a:solidFill>
              </a:rPr>
              <a:t>Mögliche Erkenntnisse in anschließenden Reflexionsgesprächen:</a:t>
            </a:r>
          </a:p>
          <a:p>
            <a:pPr marL="285750" indent="-285750">
              <a:spcBef>
                <a:spcPts val="600"/>
              </a:spcBef>
              <a:buFont typeface="Wingdings" panose="05000000000000000000" pitchFamily="2" charset="2"/>
              <a:buChar char="ü"/>
            </a:pPr>
            <a:r>
              <a:rPr lang="de-DE" sz="1700" kern="0" dirty="0" smtClean="0">
                <a:solidFill>
                  <a:sysClr val="windowText" lastClr="000000"/>
                </a:solidFill>
              </a:rPr>
              <a:t>Silbenunterschiede: offene und geschlossene</a:t>
            </a:r>
          </a:p>
          <a:p>
            <a:pPr marL="285750" indent="-285750">
              <a:spcBef>
                <a:spcPts val="600"/>
              </a:spcBef>
              <a:buFont typeface="Wingdings" panose="05000000000000000000" pitchFamily="2" charset="2"/>
              <a:buChar char="ü"/>
            </a:pPr>
            <a:r>
              <a:rPr lang="de-DE" sz="1700" kern="0" dirty="0" smtClean="0">
                <a:solidFill>
                  <a:sysClr val="windowText" lastClr="000000"/>
                </a:solidFill>
              </a:rPr>
              <a:t>Endung vieler Wörter auf -e, -er, -en, -</a:t>
            </a:r>
            <a:r>
              <a:rPr lang="de-DE" sz="1700" kern="0" dirty="0" err="1" smtClean="0">
                <a:solidFill>
                  <a:sysClr val="windowText" lastClr="000000"/>
                </a:solidFill>
              </a:rPr>
              <a:t>el</a:t>
            </a:r>
            <a:r>
              <a:rPr lang="de-DE" sz="1700" kern="0" dirty="0" smtClean="0">
                <a:solidFill>
                  <a:sysClr val="windowText" lastClr="000000"/>
                </a:solidFill>
              </a:rPr>
              <a:t>, -</a:t>
            </a:r>
            <a:r>
              <a:rPr lang="de-DE" sz="1700" kern="0" dirty="0" err="1" smtClean="0">
                <a:solidFill>
                  <a:sysClr val="windowText" lastClr="000000"/>
                </a:solidFill>
              </a:rPr>
              <a:t>em</a:t>
            </a:r>
            <a:r>
              <a:rPr lang="de-DE" sz="1700" kern="0" dirty="0" smtClean="0">
                <a:solidFill>
                  <a:sysClr val="windowText" lastClr="000000"/>
                </a:solidFill>
              </a:rPr>
              <a:t> (…)</a:t>
            </a:r>
          </a:p>
          <a:p>
            <a:pPr marL="285750" indent="-285750">
              <a:spcBef>
                <a:spcPts val="600"/>
              </a:spcBef>
              <a:buFont typeface="Wingdings" panose="05000000000000000000" pitchFamily="2" charset="2"/>
              <a:buChar char="ü"/>
            </a:pPr>
            <a:r>
              <a:rPr lang="de-DE" sz="1700" kern="0" dirty="0" smtClean="0">
                <a:solidFill>
                  <a:sysClr val="windowText" lastClr="000000"/>
                </a:solidFill>
              </a:rPr>
              <a:t>Problembewusstsein, dass die Strategie nicht hilft, wenn beim Vorlesen die Wörter nicht </a:t>
            </a:r>
            <a:r>
              <a:rPr lang="de-DE" sz="1700" kern="0" dirty="0" err="1" smtClean="0">
                <a:solidFill>
                  <a:sysClr val="windowText" lastClr="000000"/>
                </a:solidFill>
              </a:rPr>
              <a:t>lauttreu</a:t>
            </a:r>
            <a:r>
              <a:rPr lang="de-DE" sz="1700" kern="0" dirty="0" smtClean="0">
                <a:solidFill>
                  <a:sysClr val="windowText" lastClr="000000"/>
                </a:solidFill>
              </a:rPr>
              <a:t> klingen</a:t>
            </a:r>
            <a:endParaRPr lang="de-DE" sz="1700" b="1" kern="0" dirty="0" smtClean="0">
              <a:solidFill>
                <a:sysClr val="windowText" lastClr="000000"/>
              </a:solidFill>
            </a:endParaRPr>
          </a:p>
          <a:p>
            <a:endParaRPr lang="de-DE" sz="2000" kern="0" dirty="0" smtClean="0">
              <a:solidFill>
                <a:sysClr val="windowText" lastClr="000000"/>
              </a:solidFill>
            </a:endParaRPr>
          </a:p>
          <a:p>
            <a:endParaRPr lang="de-DE" sz="2000" kern="0" dirty="0" smtClean="0">
              <a:solidFill>
                <a:sysClr val="windowText" lastClr="000000"/>
              </a:solidFill>
            </a:endParaRPr>
          </a:p>
        </p:txBody>
      </p:sp>
      <p:graphicFrame>
        <p:nvGraphicFramePr>
          <p:cNvPr id="6" name="Tabelle 5"/>
          <p:cNvGraphicFramePr>
            <a:graphicFrameLocks noGrp="1"/>
          </p:cNvGraphicFramePr>
          <p:nvPr>
            <p:extLst>
              <p:ext uri="{D42A27DB-BD31-4B8C-83A1-F6EECF244321}">
                <p14:modId xmlns:p14="http://schemas.microsoft.com/office/powerpoint/2010/main" val="2633704145"/>
              </p:ext>
            </p:extLst>
          </p:nvPr>
        </p:nvGraphicFramePr>
        <p:xfrm>
          <a:off x="395536" y="1907165"/>
          <a:ext cx="7974031" cy="939113"/>
        </p:xfrm>
        <a:graphic>
          <a:graphicData uri="http://schemas.openxmlformats.org/drawingml/2006/table">
            <a:tbl>
              <a:tblPr/>
              <a:tblGrid>
                <a:gridCol w="7974031">
                  <a:extLst>
                    <a:ext uri="{9D8B030D-6E8A-4147-A177-3AD203B41FA5}">
                      <a16:colId xmlns:a16="http://schemas.microsoft.com/office/drawing/2014/main" val="111276928"/>
                    </a:ext>
                  </a:extLst>
                </a:gridCol>
              </a:tblGrid>
              <a:tr h="939113">
                <a:tc>
                  <a:txBody>
                    <a:bodyPr/>
                    <a:lstStyle/>
                    <a:p>
                      <a:pPr algn="ctr">
                        <a:lnSpc>
                          <a:spcPct val="100000"/>
                        </a:lnSpc>
                        <a:spcBef>
                          <a:spcPts val="0"/>
                        </a:spcBef>
                        <a:spcAft>
                          <a:spcPts val="600"/>
                        </a:spcAft>
                      </a:pPr>
                      <a:r>
                        <a:rPr lang="de-DE" sz="2000" dirty="0" smtClean="0"/>
                        <a:t>Sommerblumenblüten</a:t>
                      </a:r>
                    </a:p>
                    <a:p>
                      <a:pPr marL="0" marR="0" lvl="0" indent="0" algn="ctr" defTabSz="914400" rtl="0" eaLnBrk="1" fontAlgn="auto" latinLnBrk="0" hangingPunct="1">
                        <a:lnSpc>
                          <a:spcPct val="100000"/>
                        </a:lnSpc>
                        <a:spcBef>
                          <a:spcPts val="0"/>
                        </a:spcBef>
                        <a:spcAft>
                          <a:spcPts val="0"/>
                        </a:spcAft>
                        <a:buClrTx/>
                        <a:buSzTx/>
                        <a:buFontTx/>
                        <a:buNone/>
                        <a:tabLst/>
                        <a:defRPr/>
                      </a:pPr>
                      <a:r>
                        <a:rPr lang="de-DE" sz="2000" dirty="0" smtClean="0">
                          <a:sym typeface="Wingdings" panose="05000000000000000000" pitchFamily="2" charset="2"/>
                        </a:rPr>
                        <a:t> </a:t>
                      </a:r>
                      <a:r>
                        <a:rPr lang="de-DE" sz="2000" dirty="0" err="1" smtClean="0"/>
                        <a:t>Som</a:t>
                      </a:r>
                      <a:r>
                        <a:rPr lang="de-DE" sz="2000" dirty="0" smtClean="0"/>
                        <a:t> </a:t>
                      </a:r>
                      <a:r>
                        <a:rPr lang="de-DE" sz="2000" dirty="0" err="1" smtClean="0"/>
                        <a:t>mer</a:t>
                      </a:r>
                      <a:r>
                        <a:rPr lang="de-DE" sz="2000" dirty="0" smtClean="0"/>
                        <a:t> </a:t>
                      </a:r>
                      <a:r>
                        <a:rPr lang="de-DE" sz="2000" dirty="0" err="1" smtClean="0"/>
                        <a:t>blu</a:t>
                      </a:r>
                      <a:r>
                        <a:rPr lang="de-DE" sz="2000" dirty="0" smtClean="0"/>
                        <a:t> </a:t>
                      </a:r>
                      <a:r>
                        <a:rPr lang="de-DE" sz="2000" dirty="0" err="1" smtClean="0"/>
                        <a:t>men</a:t>
                      </a:r>
                      <a:r>
                        <a:rPr lang="de-DE" sz="2000" dirty="0" smtClean="0"/>
                        <a:t> </a:t>
                      </a:r>
                      <a:r>
                        <a:rPr lang="de-DE" sz="2000" dirty="0" err="1" smtClean="0"/>
                        <a:t>blü</a:t>
                      </a:r>
                      <a:r>
                        <a:rPr lang="de-DE" sz="2000" dirty="0" smtClean="0"/>
                        <a:t> </a:t>
                      </a:r>
                      <a:r>
                        <a:rPr lang="de-DE" sz="2000" dirty="0" err="1" smtClean="0"/>
                        <a:t>ten</a:t>
                      </a:r>
                      <a:endParaRPr lang="de-DE" sz="2000" dirty="0" smtClean="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158972818"/>
                  </a:ext>
                </a:extLst>
              </a:tr>
            </a:tbl>
          </a:graphicData>
        </a:graphic>
      </p:graphicFrame>
      <p:grpSp>
        <p:nvGrpSpPr>
          <p:cNvPr id="7" name="Gruppieren 6"/>
          <p:cNvGrpSpPr/>
          <p:nvPr/>
        </p:nvGrpSpPr>
        <p:grpSpPr>
          <a:xfrm>
            <a:off x="3121324" y="2067645"/>
            <a:ext cx="2919562" cy="672135"/>
            <a:chOff x="661027" y="2819879"/>
            <a:chExt cx="3308329" cy="821162"/>
          </a:xfrm>
        </p:grpSpPr>
        <p:sp>
          <p:nvSpPr>
            <p:cNvPr id="8" name="Bogen 7"/>
            <p:cNvSpPr/>
            <p:nvPr/>
          </p:nvSpPr>
          <p:spPr>
            <a:xfrm rot="8127184">
              <a:off x="661027" y="2915538"/>
              <a:ext cx="780901" cy="673333"/>
            </a:xfrm>
            <a:prstGeom prst="arc">
              <a:avLst>
                <a:gd name="adj1" fmla="val 16261198"/>
                <a:gd name="adj2" fmla="val 197999"/>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9" name="Bogen 8"/>
            <p:cNvSpPr/>
            <p:nvPr/>
          </p:nvSpPr>
          <p:spPr>
            <a:xfrm rot="8127184">
              <a:off x="1198772" y="2819879"/>
              <a:ext cx="780902" cy="785038"/>
            </a:xfrm>
            <a:prstGeom prst="arc">
              <a:avLst>
                <a:gd name="adj1" fmla="val 16261198"/>
                <a:gd name="adj2" fmla="val 197999"/>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10" name="Bogen 9"/>
            <p:cNvSpPr/>
            <p:nvPr/>
          </p:nvSpPr>
          <p:spPr>
            <a:xfrm rot="8127184">
              <a:off x="1747455" y="2901872"/>
              <a:ext cx="749739" cy="692371"/>
            </a:xfrm>
            <a:prstGeom prst="arc">
              <a:avLst>
                <a:gd name="adj1" fmla="val 16261198"/>
                <a:gd name="adj2" fmla="val 197999"/>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11" name="Bogen 10"/>
            <p:cNvSpPr/>
            <p:nvPr/>
          </p:nvSpPr>
          <p:spPr>
            <a:xfrm rot="8127184">
              <a:off x="2834712" y="2881769"/>
              <a:ext cx="743465" cy="759272"/>
            </a:xfrm>
            <a:prstGeom prst="arc">
              <a:avLst>
                <a:gd name="adj1" fmla="val 16261198"/>
                <a:gd name="adj2" fmla="val 197999"/>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12" name="Bogen 11"/>
            <p:cNvSpPr/>
            <p:nvPr/>
          </p:nvSpPr>
          <p:spPr>
            <a:xfrm rot="8127184">
              <a:off x="2229181" y="2822143"/>
              <a:ext cx="833328" cy="792092"/>
            </a:xfrm>
            <a:prstGeom prst="arc">
              <a:avLst>
                <a:gd name="adj1" fmla="val 16261198"/>
                <a:gd name="adj2" fmla="val 197999"/>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13" name="Bogen 12"/>
            <p:cNvSpPr/>
            <p:nvPr/>
          </p:nvSpPr>
          <p:spPr>
            <a:xfrm rot="8127184">
              <a:off x="3390047" y="3042381"/>
              <a:ext cx="579309" cy="598097"/>
            </a:xfrm>
            <a:prstGeom prst="arc">
              <a:avLst>
                <a:gd name="adj1" fmla="val 16261198"/>
                <a:gd name="adj2" fmla="val 197999"/>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grpSp>
      <p:sp>
        <p:nvSpPr>
          <p:cNvPr id="14" name="Titel 3"/>
          <p:cNvSpPr txBox="1">
            <a:spLocks/>
          </p:cNvSpPr>
          <p:nvPr/>
        </p:nvSpPr>
        <p:spPr>
          <a:xfrm>
            <a:off x="477984" y="764592"/>
            <a:ext cx="8229240" cy="936216"/>
          </a:xfrm>
          <a:prstGeom prst="rect">
            <a:avLst/>
          </a:prstGeom>
        </p:spPr>
        <p:txBody>
          <a:bodyPr lIns="0" tIns="0" rIns="0" bIns="0" anchor="ctr"/>
          <a:lstStyle/>
          <a:p>
            <a:r>
              <a:rPr lang="de-DE" sz="2400" b="1" dirty="0" smtClean="0"/>
              <a:t>Vermittlung der Strategie Schwingen</a:t>
            </a:r>
            <a:endParaRPr lang="de-DE" sz="2400" b="1" kern="0" dirty="0">
              <a:solidFill>
                <a:sysClr val="windowText" lastClr="000000"/>
              </a:solidFill>
              <a:latin typeface="+mj-lt"/>
            </a:endParaRPr>
          </a:p>
        </p:txBody>
      </p:sp>
    </p:spTree>
    <p:extLst>
      <p:ext uri="{BB962C8B-B14F-4D97-AF65-F5344CB8AC3E}">
        <p14:creationId xmlns:p14="http://schemas.microsoft.com/office/powerpoint/2010/main" val="23448438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2"/>
          <p:cNvSpPr txBox="1">
            <a:spLocks/>
          </p:cNvSpPr>
          <p:nvPr/>
        </p:nvSpPr>
        <p:spPr>
          <a:xfrm>
            <a:off x="395537" y="1479665"/>
            <a:ext cx="8496944" cy="4469616"/>
          </a:xfrm>
          <a:prstGeom prst="rect">
            <a:avLst/>
          </a:prstGeom>
        </p:spPr>
        <p:txBody>
          <a:bodyPr>
            <a:normAutofit lnSpcReduction="10000"/>
          </a:bodyPr>
          <a:lstStyle/>
          <a:p>
            <a:pPr>
              <a:lnSpc>
                <a:spcPct val="120000"/>
              </a:lnSpc>
            </a:pPr>
            <a:r>
              <a:rPr lang="de-DE" kern="0" dirty="0" smtClean="0">
                <a:solidFill>
                  <a:sysClr val="windowText" lastClr="000000"/>
                </a:solidFill>
              </a:rPr>
              <a:t>Voraussetzung:</a:t>
            </a:r>
          </a:p>
          <a:p>
            <a:pPr marL="285750" indent="-285750">
              <a:lnSpc>
                <a:spcPct val="120000"/>
              </a:lnSpc>
              <a:buFont typeface="Arial" panose="020B0604020202020204" pitchFamily="34" charset="0"/>
              <a:buChar char="•"/>
            </a:pPr>
            <a:r>
              <a:rPr lang="de-DE" kern="0" dirty="0" smtClean="0">
                <a:solidFill>
                  <a:sysClr val="windowText" lastClr="000000"/>
                </a:solidFill>
              </a:rPr>
              <a:t>Das Schwingen wird sicher beherrscht.</a:t>
            </a:r>
          </a:p>
          <a:p>
            <a:pPr marL="285750" indent="-285750">
              <a:lnSpc>
                <a:spcPct val="120000"/>
              </a:lnSpc>
              <a:buFont typeface="Arial" panose="020B0604020202020204" pitchFamily="34" charset="0"/>
              <a:buChar char="•"/>
            </a:pPr>
            <a:r>
              <a:rPr lang="de-DE" kern="0" dirty="0" smtClean="0">
                <a:solidFill>
                  <a:sysClr val="windowText" lastClr="000000"/>
                </a:solidFill>
              </a:rPr>
              <a:t>Das Wortmaterial enthält Wörter, in denen alle Laute hörbar sind (</a:t>
            </a:r>
            <a:r>
              <a:rPr lang="de-DE" kern="0" dirty="0" err="1" smtClean="0">
                <a:solidFill>
                  <a:sysClr val="windowText" lastClr="000000"/>
                </a:solidFill>
              </a:rPr>
              <a:t>lauttreu</a:t>
            </a:r>
            <a:r>
              <a:rPr lang="de-DE" kern="0" dirty="0" smtClean="0">
                <a:solidFill>
                  <a:sysClr val="windowText" lastClr="000000"/>
                </a:solidFill>
              </a:rPr>
              <a:t>) </a:t>
            </a:r>
            <a:r>
              <a:rPr lang="de-DE" b="1" kern="0" dirty="0" smtClean="0">
                <a:solidFill>
                  <a:sysClr val="windowText" lastClr="000000"/>
                </a:solidFill>
              </a:rPr>
              <a:t>und</a:t>
            </a:r>
            <a:r>
              <a:rPr lang="de-DE" kern="0" dirty="0" smtClean="0">
                <a:solidFill>
                  <a:sysClr val="windowText" lastClr="000000"/>
                </a:solidFill>
              </a:rPr>
              <a:t> Wörter, die nicht </a:t>
            </a:r>
            <a:r>
              <a:rPr lang="de-DE" kern="0" dirty="0" err="1" smtClean="0">
                <a:solidFill>
                  <a:sysClr val="windowText" lastClr="000000"/>
                </a:solidFill>
              </a:rPr>
              <a:t>lauttreu</a:t>
            </a:r>
            <a:r>
              <a:rPr lang="de-DE" kern="0" dirty="0" smtClean="0">
                <a:solidFill>
                  <a:sysClr val="windowText" lastClr="000000"/>
                </a:solidFill>
              </a:rPr>
              <a:t> sind:</a:t>
            </a:r>
          </a:p>
          <a:p>
            <a:pPr>
              <a:lnSpc>
                <a:spcPct val="120000"/>
              </a:lnSpc>
            </a:pPr>
            <a:endParaRPr lang="de-DE" kern="0" dirty="0" smtClean="0">
              <a:solidFill>
                <a:sysClr val="windowText" lastClr="000000"/>
              </a:solidFill>
            </a:endParaRPr>
          </a:p>
          <a:p>
            <a:pPr>
              <a:lnSpc>
                <a:spcPct val="120000"/>
              </a:lnSpc>
            </a:pPr>
            <a:endParaRPr lang="de-DE" kern="0" dirty="0" smtClean="0">
              <a:solidFill>
                <a:sysClr val="windowText" lastClr="000000"/>
              </a:solidFill>
            </a:endParaRPr>
          </a:p>
          <a:p>
            <a:pPr>
              <a:lnSpc>
                <a:spcPct val="120000"/>
              </a:lnSpc>
            </a:pPr>
            <a:endParaRPr lang="de-DE" kern="0" dirty="0" smtClean="0">
              <a:solidFill>
                <a:sysClr val="windowText" lastClr="000000"/>
              </a:solidFill>
            </a:endParaRPr>
          </a:p>
          <a:p>
            <a:pPr>
              <a:lnSpc>
                <a:spcPct val="120000"/>
              </a:lnSpc>
            </a:pPr>
            <a:r>
              <a:rPr lang="de-DE" sz="1700" kern="0" dirty="0" smtClean="0">
                <a:solidFill>
                  <a:sysClr val="windowText" lastClr="000000"/>
                </a:solidFill>
              </a:rPr>
              <a:t>Beim Schwingen und lauttreuen Schreiben kann deutlich werden:</a:t>
            </a:r>
          </a:p>
          <a:p>
            <a:pPr marL="285750" indent="-285750">
              <a:lnSpc>
                <a:spcPct val="120000"/>
              </a:lnSpc>
              <a:buFont typeface="Arial" panose="020B0604020202020204" pitchFamily="34" charset="0"/>
              <a:buChar char="•"/>
            </a:pPr>
            <a:r>
              <a:rPr lang="de-DE" sz="1700" kern="0" dirty="0" smtClean="0">
                <a:solidFill>
                  <a:sysClr val="windowText" lastClr="000000"/>
                </a:solidFill>
              </a:rPr>
              <a:t>In den Wörtern (die) </a:t>
            </a:r>
            <a:r>
              <a:rPr lang="de-DE" sz="1700" b="1" kern="0" dirty="0" err="1" smtClean="0">
                <a:solidFill>
                  <a:sysClr val="windowText" lastClr="000000"/>
                </a:solidFill>
              </a:rPr>
              <a:t>Tul</a:t>
            </a:r>
            <a:r>
              <a:rPr lang="de-DE" sz="1700" b="1" kern="0" dirty="0" smtClean="0">
                <a:solidFill>
                  <a:sysClr val="windowText" lastClr="000000"/>
                </a:solidFill>
              </a:rPr>
              <a:t> </a:t>
            </a:r>
            <a:r>
              <a:rPr lang="de-DE" sz="1700" b="1" kern="0" dirty="0" err="1" smtClean="0">
                <a:solidFill>
                  <a:sysClr val="windowText" lastClr="000000"/>
                </a:solidFill>
              </a:rPr>
              <a:t>pe</a:t>
            </a:r>
            <a:r>
              <a:rPr lang="de-DE" sz="1700" b="1" kern="0" dirty="0" smtClean="0">
                <a:solidFill>
                  <a:sysClr val="windowText" lastClr="000000"/>
                </a:solidFill>
              </a:rPr>
              <a:t> </a:t>
            </a:r>
            <a:r>
              <a:rPr lang="de-DE" sz="1700" kern="0" dirty="0" smtClean="0">
                <a:solidFill>
                  <a:sysClr val="windowText" lastClr="000000"/>
                </a:solidFill>
              </a:rPr>
              <a:t>und (die) </a:t>
            </a:r>
            <a:r>
              <a:rPr lang="de-DE" sz="1700" b="1" kern="0" dirty="0" err="1" smtClean="0">
                <a:solidFill>
                  <a:sysClr val="windowText" lastClr="000000"/>
                </a:solidFill>
              </a:rPr>
              <a:t>Pflan</a:t>
            </a:r>
            <a:r>
              <a:rPr lang="de-DE" sz="1700" b="1" kern="0" dirty="0" smtClean="0">
                <a:solidFill>
                  <a:sysClr val="windowText" lastClr="000000"/>
                </a:solidFill>
              </a:rPr>
              <a:t> </a:t>
            </a:r>
            <a:r>
              <a:rPr lang="de-DE" sz="1700" b="1" kern="0" dirty="0" err="1" smtClean="0">
                <a:solidFill>
                  <a:sysClr val="windowText" lastClr="000000"/>
                </a:solidFill>
              </a:rPr>
              <a:t>ze</a:t>
            </a:r>
            <a:r>
              <a:rPr lang="de-DE" sz="1700" b="1" kern="0" dirty="0" smtClean="0">
                <a:solidFill>
                  <a:sysClr val="windowText" lastClr="000000"/>
                </a:solidFill>
              </a:rPr>
              <a:t> </a:t>
            </a:r>
            <a:r>
              <a:rPr lang="de-DE" sz="1700" kern="0" dirty="0" smtClean="0">
                <a:solidFill>
                  <a:sysClr val="windowText" lastClr="000000"/>
                </a:solidFill>
              </a:rPr>
              <a:t>wird durch Schwingen alles hörbar.</a:t>
            </a:r>
          </a:p>
          <a:p>
            <a:pPr marL="285750" indent="-285750">
              <a:lnSpc>
                <a:spcPct val="120000"/>
              </a:lnSpc>
              <a:buFont typeface="Arial" panose="020B0604020202020204" pitchFamily="34" charset="0"/>
              <a:buChar char="•"/>
            </a:pPr>
            <a:r>
              <a:rPr lang="de-DE" sz="1700" kern="0" dirty="0" smtClean="0">
                <a:solidFill>
                  <a:sysClr val="windowText" lastClr="000000"/>
                </a:solidFill>
              </a:rPr>
              <a:t>Dies gelingt nicht bei </a:t>
            </a:r>
            <a:r>
              <a:rPr lang="de-DE" sz="1700" b="1" kern="0" dirty="0" smtClean="0">
                <a:solidFill>
                  <a:sysClr val="windowText" lastClr="000000"/>
                </a:solidFill>
              </a:rPr>
              <a:t>ganz</a:t>
            </a:r>
            <a:r>
              <a:rPr lang="de-DE" sz="1700" kern="0" dirty="0" smtClean="0">
                <a:solidFill>
                  <a:sysClr val="windowText" lastClr="000000"/>
                </a:solidFill>
              </a:rPr>
              <a:t> (</a:t>
            </a:r>
            <a:r>
              <a:rPr lang="de-DE" sz="1700" b="1" kern="0" dirty="0" smtClean="0">
                <a:solidFill>
                  <a:sysClr val="windowText" lastClr="000000"/>
                </a:solidFill>
              </a:rPr>
              <a:t>z</a:t>
            </a:r>
            <a:r>
              <a:rPr lang="de-DE" sz="1700" kern="0" dirty="0" smtClean="0">
                <a:solidFill>
                  <a:sysClr val="windowText" lastClr="000000"/>
                </a:solidFill>
              </a:rPr>
              <a:t> könnte auch </a:t>
            </a:r>
            <a:r>
              <a:rPr lang="de-DE" sz="1700" b="1" kern="0" dirty="0" smtClean="0">
                <a:solidFill>
                  <a:sysClr val="windowText" lastClr="000000"/>
                </a:solidFill>
              </a:rPr>
              <a:t>s</a:t>
            </a:r>
            <a:r>
              <a:rPr lang="de-DE" sz="1700" kern="0" dirty="0" smtClean="0">
                <a:solidFill>
                  <a:sysClr val="windowText" lastClr="000000"/>
                </a:solidFill>
              </a:rPr>
              <a:t> sein) und (der) </a:t>
            </a:r>
            <a:r>
              <a:rPr lang="de-DE" sz="1700" b="1" kern="0" dirty="0" smtClean="0">
                <a:solidFill>
                  <a:sysClr val="windowText" lastClr="000000"/>
                </a:solidFill>
              </a:rPr>
              <a:t>Korb </a:t>
            </a:r>
            <a:r>
              <a:rPr lang="de-DE" sz="1700" kern="0" dirty="0" smtClean="0">
                <a:solidFill>
                  <a:sysClr val="windowText" lastClr="000000"/>
                </a:solidFill>
              </a:rPr>
              <a:t>(</a:t>
            </a:r>
            <a:r>
              <a:rPr lang="de-DE" sz="1700" b="1" kern="0" dirty="0" smtClean="0">
                <a:solidFill>
                  <a:sysClr val="windowText" lastClr="000000"/>
                </a:solidFill>
              </a:rPr>
              <a:t>b</a:t>
            </a:r>
            <a:r>
              <a:rPr lang="de-DE" sz="1700" kern="0" dirty="0" smtClean="0">
                <a:solidFill>
                  <a:sysClr val="windowText" lastClr="000000"/>
                </a:solidFill>
              </a:rPr>
              <a:t> könnte auch </a:t>
            </a:r>
            <a:r>
              <a:rPr lang="de-DE" sz="1700" b="1" kern="0" dirty="0" smtClean="0">
                <a:solidFill>
                  <a:sysClr val="windowText" lastClr="000000"/>
                </a:solidFill>
              </a:rPr>
              <a:t>p</a:t>
            </a:r>
            <a:r>
              <a:rPr lang="de-DE" sz="1700" kern="0" dirty="0" smtClean="0">
                <a:solidFill>
                  <a:sysClr val="windowText" lastClr="000000"/>
                </a:solidFill>
              </a:rPr>
              <a:t> sein).</a:t>
            </a:r>
          </a:p>
          <a:p>
            <a:pPr marL="285750" indent="-285750">
              <a:lnSpc>
                <a:spcPct val="120000"/>
              </a:lnSpc>
              <a:buFont typeface="Arial" panose="020B0604020202020204" pitchFamily="34" charset="0"/>
              <a:buChar char="•"/>
            </a:pPr>
            <a:r>
              <a:rPr lang="de-DE" sz="1700" kern="0" dirty="0" smtClean="0">
                <a:solidFill>
                  <a:sysClr val="windowText" lastClr="000000"/>
                </a:solidFill>
              </a:rPr>
              <a:t>Frage: Was haben die Wörter gemeinsam, bei denen es Probleme gibt?</a:t>
            </a:r>
          </a:p>
          <a:p>
            <a:pPr marL="285750" indent="-285750">
              <a:lnSpc>
                <a:spcPct val="120000"/>
              </a:lnSpc>
              <a:buFont typeface="Arial" panose="020B0604020202020204" pitchFamily="34" charset="0"/>
              <a:buChar char="•"/>
            </a:pPr>
            <a:r>
              <a:rPr lang="de-DE" sz="1700" b="1" kern="0" dirty="0" smtClean="0">
                <a:solidFill>
                  <a:sysClr val="windowText" lastClr="000000"/>
                </a:solidFill>
              </a:rPr>
              <a:t>Problembewusstsein</a:t>
            </a:r>
            <a:r>
              <a:rPr lang="de-DE" sz="1700" kern="0" dirty="0" smtClean="0">
                <a:solidFill>
                  <a:sysClr val="windowText" lastClr="000000"/>
                </a:solidFill>
              </a:rPr>
              <a:t>: Die Gemeinsamkeit ist hier, dass ganz und (der) Korb </a:t>
            </a:r>
            <a:r>
              <a:rPr lang="de-DE" sz="1700" b="1" kern="0" dirty="0" smtClean="0">
                <a:solidFill>
                  <a:sysClr val="windowText" lastClr="000000"/>
                </a:solidFill>
              </a:rPr>
              <a:t>nur eine Silbe </a:t>
            </a:r>
            <a:r>
              <a:rPr lang="de-DE" sz="1700" kern="0" dirty="0" smtClean="0">
                <a:solidFill>
                  <a:sysClr val="windowText" lastClr="000000"/>
                </a:solidFill>
              </a:rPr>
              <a:t>haben.</a:t>
            </a:r>
          </a:p>
        </p:txBody>
      </p:sp>
      <p:graphicFrame>
        <p:nvGraphicFramePr>
          <p:cNvPr id="6" name="Tabelle 5"/>
          <p:cNvGraphicFramePr>
            <a:graphicFrameLocks noGrp="1"/>
          </p:cNvGraphicFramePr>
          <p:nvPr>
            <p:extLst>
              <p:ext uri="{D42A27DB-BD31-4B8C-83A1-F6EECF244321}">
                <p14:modId xmlns:p14="http://schemas.microsoft.com/office/powerpoint/2010/main" val="2932164370"/>
              </p:ext>
            </p:extLst>
          </p:nvPr>
        </p:nvGraphicFramePr>
        <p:xfrm>
          <a:off x="475310" y="2780928"/>
          <a:ext cx="8068760" cy="551765"/>
        </p:xfrm>
        <a:graphic>
          <a:graphicData uri="http://schemas.openxmlformats.org/drawingml/2006/table">
            <a:tbl>
              <a:tblPr/>
              <a:tblGrid>
                <a:gridCol w="8068760">
                  <a:extLst>
                    <a:ext uri="{9D8B030D-6E8A-4147-A177-3AD203B41FA5}">
                      <a16:colId xmlns:a16="http://schemas.microsoft.com/office/drawing/2014/main" val="111276928"/>
                    </a:ext>
                  </a:extLst>
                </a:gridCol>
              </a:tblGrid>
              <a:tr h="551765">
                <a:tc>
                  <a:txBody>
                    <a:bodyPr/>
                    <a:lstStyle/>
                    <a:p>
                      <a:pPr algn="ctr">
                        <a:lnSpc>
                          <a:spcPct val="150000"/>
                        </a:lnSpc>
                      </a:pPr>
                      <a:r>
                        <a:rPr lang="de-DE" sz="2000" dirty="0" smtClean="0"/>
                        <a:t>(die) Tulpe      (die) Pflanze      gan</a:t>
                      </a:r>
                      <a:r>
                        <a:rPr lang="de-DE" sz="2000" b="1" dirty="0" smtClean="0"/>
                        <a:t>z</a:t>
                      </a:r>
                      <a:r>
                        <a:rPr lang="de-DE" sz="2000" dirty="0" smtClean="0"/>
                        <a:t>      (der) Kor</a:t>
                      </a:r>
                      <a:r>
                        <a:rPr lang="de-DE" sz="2000" b="1" dirty="0" smtClean="0"/>
                        <a:t>b</a:t>
                      </a:r>
                      <a:r>
                        <a:rPr lang="de-DE" sz="2000" dirty="0" smtClean="0"/>
                        <a:t> </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158972818"/>
                  </a:ext>
                </a:extLst>
              </a:tr>
            </a:tbl>
          </a:graphicData>
        </a:graphic>
      </p:graphicFrame>
      <p:sp>
        <p:nvSpPr>
          <p:cNvPr id="7" name="Titel 3"/>
          <p:cNvSpPr txBox="1">
            <a:spLocks/>
          </p:cNvSpPr>
          <p:nvPr/>
        </p:nvSpPr>
        <p:spPr>
          <a:xfrm>
            <a:off x="477984" y="764592"/>
            <a:ext cx="8229240" cy="936216"/>
          </a:xfrm>
          <a:prstGeom prst="rect">
            <a:avLst/>
          </a:prstGeom>
        </p:spPr>
        <p:txBody>
          <a:bodyPr lIns="0" tIns="0" rIns="0" bIns="0" anchor="ctr"/>
          <a:lstStyle/>
          <a:p>
            <a:r>
              <a:rPr lang="de-DE" sz="2400" b="1" dirty="0" smtClean="0"/>
              <a:t>Vermittlung der Strategie Verlängern</a:t>
            </a:r>
            <a:endParaRPr lang="de-DE" sz="2400" b="1" kern="0" dirty="0">
              <a:solidFill>
                <a:sysClr val="windowText" lastClr="000000"/>
              </a:solidFill>
              <a:latin typeface="+mj-lt"/>
            </a:endParaRPr>
          </a:p>
        </p:txBody>
      </p:sp>
    </p:spTree>
    <p:extLst>
      <p:ext uri="{BB962C8B-B14F-4D97-AF65-F5344CB8AC3E}">
        <p14:creationId xmlns:p14="http://schemas.microsoft.com/office/powerpoint/2010/main" val="30710970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2"/>
          <p:cNvSpPr txBox="1">
            <a:spLocks/>
          </p:cNvSpPr>
          <p:nvPr/>
        </p:nvSpPr>
        <p:spPr>
          <a:xfrm>
            <a:off x="323528" y="1340768"/>
            <a:ext cx="8640960" cy="4464496"/>
          </a:xfrm>
          <a:prstGeom prst="rect">
            <a:avLst/>
          </a:prstGeom>
        </p:spPr>
        <p:txBody>
          <a:bodyPr>
            <a:noAutofit/>
          </a:bodyPr>
          <a:lstStyle/>
          <a:p>
            <a:pPr marL="285750" indent="-285750">
              <a:lnSpc>
                <a:spcPct val="120000"/>
              </a:lnSpc>
              <a:spcAft>
                <a:spcPts val="600"/>
              </a:spcAft>
              <a:buFont typeface="Arial" panose="020B0604020202020204" pitchFamily="34" charset="0"/>
              <a:buChar char="•"/>
            </a:pPr>
            <a:r>
              <a:rPr lang="de-DE" kern="0" dirty="0" smtClean="0">
                <a:solidFill>
                  <a:sysClr val="windowText" lastClr="000000"/>
                </a:solidFill>
              </a:rPr>
              <a:t>Problembewusstsein, dass Einsilber zu Zweisilbern verlängert werden müssen</a:t>
            </a:r>
          </a:p>
          <a:p>
            <a:pPr>
              <a:spcAft>
                <a:spcPts val="600"/>
              </a:spcAft>
            </a:pPr>
            <a:r>
              <a:rPr lang="de-DE" sz="1700" b="1" kern="0" dirty="0" smtClean="0">
                <a:solidFill>
                  <a:sysClr val="windowText" lastClr="000000"/>
                </a:solidFill>
              </a:rPr>
              <a:t>Vorgehen</a:t>
            </a:r>
            <a:r>
              <a:rPr lang="de-DE" sz="1700" kern="0" dirty="0" smtClean="0">
                <a:solidFill>
                  <a:sysClr val="windowText" lastClr="000000"/>
                </a:solidFill>
              </a:rPr>
              <a:t>: </a:t>
            </a:r>
          </a:p>
          <a:p>
            <a:pPr marL="914400" lvl="1" indent="-457200">
              <a:spcAft>
                <a:spcPts val="600"/>
              </a:spcAft>
              <a:buFont typeface="+mj-lt"/>
              <a:buAutoNum type="alphaLcParenR"/>
            </a:pPr>
            <a:r>
              <a:rPr lang="de-DE" sz="1700" kern="0" dirty="0" smtClean="0">
                <a:solidFill>
                  <a:sysClr val="windowText" lastClr="000000"/>
                </a:solidFill>
              </a:rPr>
              <a:t>Lehrkraft gibt bereits verlängerte Wörter vor (</a:t>
            </a:r>
            <a:r>
              <a:rPr lang="de-DE" sz="1700" kern="0" dirty="0" err="1" smtClean="0">
                <a:solidFill>
                  <a:sysClr val="windowText" lastClr="000000"/>
                </a:solidFill>
              </a:rPr>
              <a:t>gan</a:t>
            </a:r>
            <a:r>
              <a:rPr lang="de-DE" sz="1700" kern="0" dirty="0" smtClean="0">
                <a:solidFill>
                  <a:sysClr val="windowText" lastClr="000000"/>
                </a:solidFill>
              </a:rPr>
              <a:t> </a:t>
            </a:r>
            <a:r>
              <a:rPr lang="de-DE" sz="1700" b="1" kern="0" dirty="0" err="1" smtClean="0">
                <a:solidFill>
                  <a:sysClr val="windowText" lastClr="000000"/>
                </a:solidFill>
              </a:rPr>
              <a:t>z</a:t>
            </a:r>
            <a:r>
              <a:rPr lang="de-DE" sz="1700" kern="0" dirty="0" err="1" smtClean="0">
                <a:solidFill>
                  <a:sysClr val="windowText" lastClr="000000"/>
                </a:solidFill>
              </a:rPr>
              <a:t>e</a:t>
            </a:r>
            <a:r>
              <a:rPr lang="de-DE" sz="1700" kern="0" dirty="0" smtClean="0">
                <a:solidFill>
                  <a:sysClr val="windowText" lastClr="000000"/>
                </a:solidFill>
              </a:rPr>
              <a:t>, (die) </a:t>
            </a:r>
            <a:r>
              <a:rPr lang="de-DE" sz="1700" kern="0" dirty="0" err="1" smtClean="0">
                <a:solidFill>
                  <a:sysClr val="windowText" lastClr="000000"/>
                </a:solidFill>
              </a:rPr>
              <a:t>Kör</a:t>
            </a:r>
            <a:r>
              <a:rPr lang="de-DE" sz="1700" kern="0" dirty="0" smtClean="0">
                <a:solidFill>
                  <a:sysClr val="windowText" lastClr="000000"/>
                </a:solidFill>
              </a:rPr>
              <a:t> </a:t>
            </a:r>
            <a:r>
              <a:rPr lang="de-DE" sz="1700" b="1" kern="0" dirty="0" err="1" smtClean="0">
                <a:solidFill>
                  <a:sysClr val="windowText" lastClr="000000"/>
                </a:solidFill>
              </a:rPr>
              <a:t>b</a:t>
            </a:r>
            <a:r>
              <a:rPr lang="de-DE" sz="1700" kern="0" dirty="0" err="1" smtClean="0">
                <a:solidFill>
                  <a:sysClr val="windowText" lastClr="000000"/>
                </a:solidFill>
              </a:rPr>
              <a:t>e</a:t>
            </a:r>
            <a:r>
              <a:rPr lang="de-DE" sz="1700" kern="0" dirty="0" smtClean="0">
                <a:solidFill>
                  <a:sysClr val="windowText" lastClr="000000"/>
                </a:solidFill>
              </a:rPr>
              <a:t>), Lernende vergleichen schwingend die Lautung der Buchstaben.</a:t>
            </a:r>
          </a:p>
          <a:p>
            <a:pPr marL="914400" lvl="1" indent="-457200">
              <a:spcAft>
                <a:spcPts val="600"/>
              </a:spcAft>
              <a:buFont typeface="+mj-lt"/>
              <a:buAutoNum type="alphaLcParenR"/>
            </a:pPr>
            <a:r>
              <a:rPr lang="de-DE" sz="1700" kern="0" dirty="0" smtClean="0">
                <a:solidFill>
                  <a:sysClr val="windowText" lastClr="000000"/>
                </a:solidFill>
              </a:rPr>
              <a:t>Lernende bilden intuitiv selbst Verlängerungswörter.</a:t>
            </a:r>
          </a:p>
          <a:p>
            <a:pPr>
              <a:lnSpc>
                <a:spcPct val="120000"/>
              </a:lnSpc>
              <a:spcAft>
                <a:spcPts val="600"/>
              </a:spcAft>
            </a:pPr>
            <a:r>
              <a:rPr lang="de-DE" sz="1500" b="1" kern="0" dirty="0" smtClean="0">
                <a:solidFill>
                  <a:sysClr val="windowText" lastClr="000000"/>
                </a:solidFill>
              </a:rPr>
              <a:t>Gespräch über:</a:t>
            </a:r>
          </a:p>
          <a:p>
            <a:pPr marL="342900" indent="-342900">
              <a:spcAft>
                <a:spcPts val="600"/>
              </a:spcAft>
              <a:buFont typeface="Wingdings" panose="05000000000000000000" pitchFamily="2" charset="2"/>
              <a:buChar char="ü"/>
            </a:pPr>
            <a:r>
              <a:rPr lang="de-DE" sz="1700" kern="0" dirty="0" smtClean="0">
                <a:solidFill>
                  <a:sysClr val="windowText" lastClr="000000"/>
                </a:solidFill>
              </a:rPr>
              <a:t>Wie hilfreich ist es, die Wörter zu verlängern?</a:t>
            </a:r>
          </a:p>
          <a:p>
            <a:pPr marL="342900" indent="-342900">
              <a:spcAft>
                <a:spcPts val="600"/>
              </a:spcAft>
              <a:buFont typeface="Wingdings" panose="05000000000000000000" pitchFamily="2" charset="2"/>
              <a:buChar char="ü"/>
            </a:pPr>
            <a:r>
              <a:rPr lang="de-DE" sz="1700" kern="0" dirty="0" smtClean="0">
                <a:solidFill>
                  <a:sysClr val="windowText" lastClr="000000"/>
                </a:solidFill>
              </a:rPr>
              <a:t>Was unterscheidet hier das Verlängern von Nomen (Plural mit „die…“), Adjektiven (Steigerung mit „…-er als…“) und Verben (Pluralbildung mit „alle…“)?</a:t>
            </a:r>
          </a:p>
          <a:p>
            <a:pPr marL="342900" indent="-342900">
              <a:spcAft>
                <a:spcPts val="600"/>
              </a:spcAft>
              <a:buFont typeface="Wingdings" panose="05000000000000000000" pitchFamily="2" charset="2"/>
              <a:buChar char="ü"/>
            </a:pPr>
            <a:r>
              <a:rPr lang="de-DE" sz="1700" kern="0" dirty="0" smtClean="0">
                <a:solidFill>
                  <a:sysClr val="windowText" lastClr="000000"/>
                </a:solidFill>
              </a:rPr>
              <a:t>Wie nennt man die problematische Stelle? (Auslautverhärtung)</a:t>
            </a:r>
          </a:p>
          <a:p>
            <a:pPr marL="342900" indent="-342900">
              <a:spcAft>
                <a:spcPts val="600"/>
              </a:spcAft>
              <a:buFont typeface="Wingdings" panose="05000000000000000000" pitchFamily="2" charset="2"/>
              <a:buChar char="ü"/>
            </a:pPr>
            <a:r>
              <a:rPr lang="de-DE" sz="1700" kern="0" dirty="0" smtClean="0">
                <a:solidFill>
                  <a:sysClr val="windowText" lastClr="000000"/>
                </a:solidFill>
              </a:rPr>
              <a:t>Warum ist das Verlängern hilfreich? (problematische Stelle wird hörbar, weil sie beim Verlängern in eine neue Silbe wandert)</a:t>
            </a:r>
          </a:p>
          <a:p>
            <a:pPr marL="360363" indent="-360363">
              <a:spcAft>
                <a:spcPts val="600"/>
              </a:spcAft>
              <a:buFont typeface="Arial" panose="020B0604020202020204" pitchFamily="34" charset="0"/>
              <a:buChar char="•"/>
            </a:pPr>
            <a:r>
              <a:rPr lang="de-DE" sz="1700" kern="0" dirty="0" smtClean="0">
                <a:solidFill>
                  <a:sysClr val="windowText" lastClr="000000"/>
                </a:solidFill>
              </a:rPr>
              <a:t>Weiterarbeit mit Zweisilbern, die auf Lauttreue untersucht werden sollen: (die) Amsel vs. (der) Bussar</a:t>
            </a:r>
            <a:r>
              <a:rPr lang="de-DE" sz="1700" b="1" kern="0" dirty="0" smtClean="0">
                <a:solidFill>
                  <a:sysClr val="windowText" lastClr="000000"/>
                </a:solidFill>
              </a:rPr>
              <a:t>d</a:t>
            </a:r>
          </a:p>
          <a:p>
            <a:pPr>
              <a:spcAft>
                <a:spcPts val="600"/>
              </a:spcAft>
            </a:pPr>
            <a:endParaRPr lang="de-DE" sz="1500" kern="0" dirty="0" smtClean="0">
              <a:solidFill>
                <a:sysClr val="windowText" lastClr="000000"/>
              </a:solidFill>
            </a:endParaRPr>
          </a:p>
        </p:txBody>
      </p:sp>
      <p:sp>
        <p:nvSpPr>
          <p:cNvPr id="6" name="Titel 3"/>
          <p:cNvSpPr txBox="1">
            <a:spLocks/>
          </p:cNvSpPr>
          <p:nvPr/>
        </p:nvSpPr>
        <p:spPr>
          <a:xfrm>
            <a:off x="477984" y="764592"/>
            <a:ext cx="8229240" cy="936216"/>
          </a:xfrm>
          <a:prstGeom prst="rect">
            <a:avLst/>
          </a:prstGeom>
        </p:spPr>
        <p:txBody>
          <a:bodyPr lIns="0" tIns="0" rIns="0" bIns="0" anchor="ctr"/>
          <a:lstStyle/>
          <a:p>
            <a:r>
              <a:rPr lang="de-DE" sz="2400" b="1" dirty="0" smtClean="0"/>
              <a:t>Vermittlung der Strategie Verlängern</a:t>
            </a:r>
            <a:endParaRPr lang="de-DE" sz="2400" b="1" kern="0" dirty="0">
              <a:solidFill>
                <a:sysClr val="windowText" lastClr="000000"/>
              </a:solidFill>
              <a:latin typeface="+mj-lt"/>
            </a:endParaRPr>
          </a:p>
        </p:txBody>
      </p:sp>
    </p:spTree>
    <p:extLst>
      <p:ext uri="{BB962C8B-B14F-4D97-AF65-F5344CB8AC3E}">
        <p14:creationId xmlns:p14="http://schemas.microsoft.com/office/powerpoint/2010/main" val="35100710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2580</Words>
  <PresentationFormat>Bildschirmpräsentation (4:3)</PresentationFormat>
  <Paragraphs>267</Paragraphs>
  <Slides>16</Slides>
  <Notes>14</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16</vt:i4>
      </vt:variant>
    </vt:vector>
  </HeadingPairs>
  <TitlesOfParts>
    <vt:vector size="24" baseType="lpstr">
      <vt:lpstr>Arial</vt:lpstr>
      <vt:lpstr>Calibri</vt:lpstr>
      <vt:lpstr>Courier New</vt:lpstr>
      <vt:lpstr>DejaVu Sans</vt:lpstr>
      <vt:lpstr>StarSymbol</vt:lpstr>
      <vt:lpstr>Times New Roman</vt:lpstr>
      <vt:lpstr>Wingdings</vt:lpstr>
      <vt:lpstr>Office Theme</vt:lpstr>
      <vt:lpstr> ReLv – Rechtschreiben erforschen, Lesen verstehen  Modul 02: Einführung in die Rechtschreibstrategien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modified xsi:type="dcterms:W3CDTF">2023-07-07T08:18:28Z</dcterms:modified>
</cp:coreProperties>
</file>