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handoutMasterIdLst>
    <p:handoutMasterId r:id="rId53"/>
  </p:handoutMasterIdLst>
  <p:sldIdLst>
    <p:sldId id="256" r:id="rId2"/>
    <p:sldId id="261" r:id="rId3"/>
    <p:sldId id="263" r:id="rId4"/>
    <p:sldId id="264" r:id="rId5"/>
    <p:sldId id="265" r:id="rId6"/>
    <p:sldId id="258" r:id="rId7"/>
    <p:sldId id="262" r:id="rId8"/>
    <p:sldId id="276" r:id="rId9"/>
    <p:sldId id="277" r:id="rId10"/>
    <p:sldId id="269" r:id="rId11"/>
    <p:sldId id="278" r:id="rId12"/>
    <p:sldId id="280" r:id="rId13"/>
    <p:sldId id="282" r:id="rId14"/>
    <p:sldId id="267" r:id="rId15"/>
    <p:sldId id="268" r:id="rId16"/>
    <p:sldId id="271" r:id="rId17"/>
    <p:sldId id="283" r:id="rId18"/>
    <p:sldId id="288" r:id="rId19"/>
    <p:sldId id="292" r:id="rId20"/>
    <p:sldId id="302" r:id="rId21"/>
    <p:sldId id="305" r:id="rId22"/>
    <p:sldId id="308" r:id="rId23"/>
    <p:sldId id="310" r:id="rId24"/>
    <p:sldId id="270" r:id="rId25"/>
    <p:sldId id="272" r:id="rId26"/>
    <p:sldId id="284" r:id="rId27"/>
    <p:sldId id="291" r:id="rId28"/>
    <p:sldId id="295" r:id="rId29"/>
    <p:sldId id="303" r:id="rId30"/>
    <p:sldId id="307" r:id="rId31"/>
    <p:sldId id="309" r:id="rId32"/>
    <p:sldId id="311" r:id="rId33"/>
    <p:sldId id="266" r:id="rId34"/>
    <p:sldId id="297" r:id="rId35"/>
    <p:sldId id="299" r:id="rId36"/>
    <p:sldId id="301" r:id="rId37"/>
    <p:sldId id="306" r:id="rId38"/>
    <p:sldId id="274" r:id="rId39"/>
    <p:sldId id="273" r:id="rId40"/>
    <p:sldId id="285" r:id="rId41"/>
    <p:sldId id="289" r:id="rId42"/>
    <p:sldId id="290" r:id="rId43"/>
    <p:sldId id="294" r:id="rId44"/>
    <p:sldId id="304" r:id="rId45"/>
    <p:sldId id="313" r:id="rId46"/>
    <p:sldId id="314" r:id="rId47"/>
    <p:sldId id="315" r:id="rId48"/>
    <p:sldId id="316" r:id="rId49"/>
    <p:sldId id="317" r:id="rId50"/>
    <p:sldId id="318" r:id="rId5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us" initials="M" lastIdx="4" clrIdx="0"/>
  <p:cmAuthor id="1" name="Sandra Doth" initials="" lastIdx="1" clrIdx="1"/>
  <p:cmAuthor id="2" name="Susanne" initials="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3266" autoAdjust="0"/>
  </p:normalViewPr>
  <p:slideViewPr>
    <p:cSldViewPr>
      <p:cViewPr varScale="1">
        <p:scale>
          <a:sx n="81" d="100"/>
          <a:sy n="81" d="100"/>
        </p:scale>
        <p:origin x="2406" y="78"/>
      </p:cViewPr>
      <p:guideLst>
        <p:guide orient="horz"/>
        <p:guide/>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F5643-6E50-BD48-8084-5993D556767E}" type="doc">
      <dgm:prSet loTypeId="urn:microsoft.com/office/officeart/2008/layout/HorizontalMultiLevelHierarchy" loCatId="" qsTypeId="urn:microsoft.com/office/officeart/2005/8/quickstyle/simple4" qsCatId="simple" csTypeId="urn:microsoft.com/office/officeart/2005/8/colors/colorful4" csCatId="colorful" phldr="1"/>
      <dgm:spPr/>
      <dgm:t>
        <a:bodyPr/>
        <a:lstStyle/>
        <a:p>
          <a:endParaRPr lang="de-DE"/>
        </a:p>
      </dgm:t>
    </dgm:pt>
    <dgm:pt modelId="{8FC1592F-FD2D-AB4A-9FBE-A91C82B766C1}">
      <dgm:prSet phldrT="[Text]"/>
      <dgm:spPr>
        <a:solidFill>
          <a:srgbClr val="008000"/>
        </a:solidFill>
      </dgm:spPr>
      <dgm:t>
        <a:bodyPr/>
        <a:lstStyle/>
        <a:p>
          <a:r>
            <a:rPr lang="de-DE" dirty="0"/>
            <a:t>Basismaterial zum Lerncoaching</a:t>
          </a:r>
        </a:p>
      </dgm:t>
    </dgm:pt>
    <dgm:pt modelId="{BE759887-1553-4D4A-A67E-85D626E30306}" type="parTrans" cxnId="{C28909C5-C8A9-C942-85A0-F134F7A1C148}">
      <dgm:prSet/>
      <dgm:spPr/>
      <dgm:t>
        <a:bodyPr/>
        <a:lstStyle/>
        <a:p>
          <a:endParaRPr lang="de-DE"/>
        </a:p>
      </dgm:t>
    </dgm:pt>
    <dgm:pt modelId="{6E7E8D46-C859-7441-B3D4-A937473CA93C}" type="sibTrans" cxnId="{C28909C5-C8A9-C942-85A0-F134F7A1C148}">
      <dgm:prSet/>
      <dgm:spPr/>
      <dgm:t>
        <a:bodyPr/>
        <a:lstStyle/>
        <a:p>
          <a:endParaRPr lang="de-DE"/>
        </a:p>
      </dgm:t>
    </dgm:pt>
    <dgm:pt modelId="{EFFCBE2E-5C37-8943-A662-153C8BAFEC0D}">
      <dgm:prSet phldrT="[Text]"/>
      <dgm:spPr>
        <a:solidFill>
          <a:schemeClr val="bg1">
            <a:lumMod val="65000"/>
          </a:schemeClr>
        </a:solidFill>
      </dgm:spPr>
      <dgm:t>
        <a:bodyPr/>
        <a:lstStyle/>
        <a:p>
          <a:r>
            <a:rPr lang="de-DE" dirty="0"/>
            <a:t>Grundlagen des Coachings</a:t>
          </a:r>
        </a:p>
      </dgm:t>
    </dgm:pt>
    <dgm:pt modelId="{1E0C73AE-341D-AC45-93F0-E75F7F3A9E4A}" type="parTrans" cxnId="{2F850976-96E3-3440-BA5D-031863DAAF77}">
      <dgm:prSet/>
      <dgm:spPr/>
      <dgm:t>
        <a:bodyPr/>
        <a:lstStyle/>
        <a:p>
          <a:endParaRPr lang="de-DE"/>
        </a:p>
      </dgm:t>
    </dgm:pt>
    <dgm:pt modelId="{E63178F9-DB66-EF4A-A472-D486333ADEB5}" type="sibTrans" cxnId="{2F850976-96E3-3440-BA5D-031863DAAF77}">
      <dgm:prSet/>
      <dgm:spPr/>
      <dgm:t>
        <a:bodyPr/>
        <a:lstStyle/>
        <a:p>
          <a:endParaRPr lang="de-DE"/>
        </a:p>
      </dgm:t>
    </dgm:pt>
    <dgm:pt modelId="{01E5468A-B518-1C42-BD3D-B4E3CD88E50B}">
      <dgm:prSet phldrT="[Text]"/>
      <dgm:spPr/>
      <dgm:t>
        <a:bodyPr/>
        <a:lstStyle/>
        <a:p>
          <a:r>
            <a:rPr lang="de-DE" b="0" dirty="0"/>
            <a:t>Was ist Lerncoaching? </a:t>
          </a:r>
        </a:p>
      </dgm:t>
    </dgm:pt>
    <dgm:pt modelId="{FA46F592-2D35-AD4B-BB10-224B7EB97E40}" type="parTrans" cxnId="{4E87BC81-B553-EC41-8B4D-6ECAC3AF9F1C}">
      <dgm:prSet/>
      <dgm:spPr/>
      <dgm:t>
        <a:bodyPr/>
        <a:lstStyle/>
        <a:p>
          <a:endParaRPr lang="de-DE"/>
        </a:p>
      </dgm:t>
    </dgm:pt>
    <dgm:pt modelId="{934A7D32-7B52-8447-8977-140E7314D31D}" type="sibTrans" cxnId="{4E87BC81-B553-EC41-8B4D-6ECAC3AF9F1C}">
      <dgm:prSet/>
      <dgm:spPr/>
      <dgm:t>
        <a:bodyPr/>
        <a:lstStyle/>
        <a:p>
          <a:endParaRPr lang="de-DE"/>
        </a:p>
      </dgm:t>
    </dgm:pt>
    <dgm:pt modelId="{9BCA2E9E-82F1-F44F-B389-8C387A7E171D}">
      <dgm:prSet phldrT="[Text]"/>
      <dgm:spPr/>
      <dgm:t>
        <a:bodyPr/>
        <a:lstStyle/>
        <a:p>
          <a:r>
            <a:rPr lang="de-DE" dirty="0"/>
            <a:t>Der Lerncoaching-Prozess</a:t>
          </a:r>
        </a:p>
      </dgm:t>
    </dgm:pt>
    <dgm:pt modelId="{61D210B7-527E-1140-84DD-D4E82F8EE466}" type="parTrans" cxnId="{9AC7B8D0-D26B-4E4E-B304-FA41B4D844F9}">
      <dgm:prSet/>
      <dgm:spPr/>
      <dgm:t>
        <a:bodyPr/>
        <a:lstStyle/>
        <a:p>
          <a:endParaRPr lang="de-DE"/>
        </a:p>
      </dgm:t>
    </dgm:pt>
    <dgm:pt modelId="{C90A96AD-DBD2-4E42-A3D5-252B640CF031}" type="sibTrans" cxnId="{9AC7B8D0-D26B-4E4E-B304-FA41B4D844F9}">
      <dgm:prSet/>
      <dgm:spPr/>
      <dgm:t>
        <a:bodyPr/>
        <a:lstStyle/>
        <a:p>
          <a:endParaRPr lang="de-DE"/>
        </a:p>
      </dgm:t>
    </dgm:pt>
    <dgm:pt modelId="{3DD9B5D5-32E4-5D4B-B238-760A7D0068B7}">
      <dgm:prSet phldrT="[Text]"/>
      <dgm:spPr>
        <a:solidFill>
          <a:schemeClr val="bg1">
            <a:lumMod val="65000"/>
          </a:schemeClr>
        </a:solidFill>
      </dgm:spPr>
      <dgm:t>
        <a:bodyPr/>
        <a:lstStyle/>
        <a:p>
          <a:r>
            <a:rPr lang="de-DE" dirty="0"/>
            <a:t>Lerncoaching in der Praxis </a:t>
          </a:r>
        </a:p>
      </dgm:t>
    </dgm:pt>
    <dgm:pt modelId="{3041C30B-3C39-3F4F-925B-6AD465A6F05B}" type="parTrans" cxnId="{186950C3-C99A-4845-BBE5-6869A30BC273}">
      <dgm:prSet/>
      <dgm:spPr/>
      <dgm:t>
        <a:bodyPr/>
        <a:lstStyle/>
        <a:p>
          <a:endParaRPr lang="de-DE"/>
        </a:p>
      </dgm:t>
    </dgm:pt>
    <dgm:pt modelId="{BF6CC3BE-8E76-3B46-8B2C-9042CCA4FC9D}" type="sibTrans" cxnId="{186950C3-C99A-4845-BBE5-6869A30BC273}">
      <dgm:prSet/>
      <dgm:spPr/>
      <dgm:t>
        <a:bodyPr/>
        <a:lstStyle/>
        <a:p>
          <a:endParaRPr lang="de-DE"/>
        </a:p>
      </dgm:t>
    </dgm:pt>
    <dgm:pt modelId="{FC9D613F-2E60-3842-899E-956F06F0075B}">
      <dgm:prSet phldrT="[Text]"/>
      <dgm:spPr/>
      <dgm:t>
        <a:bodyPr/>
        <a:lstStyle/>
        <a:p>
          <a:r>
            <a:rPr lang="de-DE" dirty="0"/>
            <a:t>Implementation von Lerncoaching an der Schule </a:t>
          </a:r>
        </a:p>
      </dgm:t>
    </dgm:pt>
    <dgm:pt modelId="{EB13E91A-856A-1B44-966A-00C93FB31F53}" type="parTrans" cxnId="{610CABF4-B323-2B4E-81C7-028BBEBC2A59}">
      <dgm:prSet/>
      <dgm:spPr/>
      <dgm:t>
        <a:bodyPr/>
        <a:lstStyle/>
        <a:p>
          <a:endParaRPr lang="de-DE"/>
        </a:p>
      </dgm:t>
    </dgm:pt>
    <dgm:pt modelId="{7E734589-3AC3-D243-94A4-1905A7494DF0}" type="sibTrans" cxnId="{610CABF4-B323-2B4E-81C7-028BBEBC2A59}">
      <dgm:prSet/>
      <dgm:spPr/>
      <dgm:t>
        <a:bodyPr/>
        <a:lstStyle/>
        <a:p>
          <a:endParaRPr lang="de-DE"/>
        </a:p>
      </dgm:t>
    </dgm:pt>
    <dgm:pt modelId="{42DD6158-D365-8A42-AE45-741C7734E09C}">
      <dgm:prSet phldrT="[Text]"/>
      <dgm:spPr/>
      <dgm:t>
        <a:bodyPr/>
        <a:lstStyle/>
        <a:p>
          <a:r>
            <a:rPr lang="de-DE" dirty="0"/>
            <a:t>Schulbeispiele und Materialien</a:t>
          </a:r>
        </a:p>
      </dgm:t>
    </dgm:pt>
    <dgm:pt modelId="{564A6A30-97A4-1448-8A0D-8834428BECFD}" type="parTrans" cxnId="{CDC58F80-1442-4841-AC96-051B9C7AEED5}">
      <dgm:prSet/>
      <dgm:spPr/>
      <dgm:t>
        <a:bodyPr/>
        <a:lstStyle/>
        <a:p>
          <a:endParaRPr lang="de-DE"/>
        </a:p>
      </dgm:t>
    </dgm:pt>
    <dgm:pt modelId="{4D3AC2EA-FB05-BD41-B208-90F94B371297}" type="sibTrans" cxnId="{CDC58F80-1442-4841-AC96-051B9C7AEED5}">
      <dgm:prSet/>
      <dgm:spPr/>
      <dgm:t>
        <a:bodyPr/>
        <a:lstStyle/>
        <a:p>
          <a:endParaRPr lang="de-DE"/>
        </a:p>
      </dgm:t>
    </dgm:pt>
    <dgm:pt modelId="{D804C98B-0D9F-EB4D-991A-5979902CCD4A}">
      <dgm:prSet phldrT="[Text]"/>
      <dgm:spPr/>
      <dgm:t>
        <a:bodyPr/>
        <a:lstStyle/>
        <a:p>
          <a:r>
            <a:rPr lang="de-DE" dirty="0"/>
            <a:t>Lerncoaching im Kontext von Beratung</a:t>
          </a:r>
        </a:p>
      </dgm:t>
    </dgm:pt>
    <dgm:pt modelId="{6ED803E3-5A3C-324B-97C3-B481BB8B6D15}" type="parTrans" cxnId="{E989484E-5C86-3A4D-AEF9-E9B6DC304686}">
      <dgm:prSet/>
      <dgm:spPr/>
      <dgm:t>
        <a:bodyPr/>
        <a:lstStyle/>
        <a:p>
          <a:endParaRPr lang="de-DE"/>
        </a:p>
      </dgm:t>
    </dgm:pt>
    <dgm:pt modelId="{32462BD2-A231-B747-92A5-EE879C92A3A5}" type="sibTrans" cxnId="{E989484E-5C86-3A4D-AEF9-E9B6DC304686}">
      <dgm:prSet/>
      <dgm:spPr/>
      <dgm:t>
        <a:bodyPr/>
        <a:lstStyle/>
        <a:p>
          <a:endParaRPr lang="de-DE"/>
        </a:p>
      </dgm:t>
    </dgm:pt>
    <dgm:pt modelId="{00A899AF-B3DF-4B49-AA1C-06A744F783D7}" type="pres">
      <dgm:prSet presAssocID="{BD8F5643-6E50-BD48-8084-5993D556767E}" presName="Name0" presStyleCnt="0">
        <dgm:presLayoutVars>
          <dgm:chPref val="1"/>
          <dgm:dir/>
          <dgm:animOne val="branch"/>
          <dgm:animLvl val="lvl"/>
          <dgm:resizeHandles val="exact"/>
        </dgm:presLayoutVars>
      </dgm:prSet>
      <dgm:spPr/>
      <dgm:t>
        <a:bodyPr/>
        <a:lstStyle/>
        <a:p>
          <a:endParaRPr lang="de-DE"/>
        </a:p>
      </dgm:t>
    </dgm:pt>
    <dgm:pt modelId="{551B6762-5E9D-E84F-9376-21A925F2F444}" type="pres">
      <dgm:prSet presAssocID="{8FC1592F-FD2D-AB4A-9FBE-A91C82B766C1}" presName="root1" presStyleCnt="0"/>
      <dgm:spPr/>
    </dgm:pt>
    <dgm:pt modelId="{B891CAE3-8ECA-0145-B289-97C0905C5C78}" type="pres">
      <dgm:prSet presAssocID="{8FC1592F-FD2D-AB4A-9FBE-A91C82B766C1}" presName="LevelOneTextNode" presStyleLbl="node0" presStyleIdx="0" presStyleCnt="1">
        <dgm:presLayoutVars>
          <dgm:chPref val="3"/>
        </dgm:presLayoutVars>
      </dgm:prSet>
      <dgm:spPr/>
      <dgm:t>
        <a:bodyPr/>
        <a:lstStyle/>
        <a:p>
          <a:endParaRPr lang="de-DE"/>
        </a:p>
      </dgm:t>
    </dgm:pt>
    <dgm:pt modelId="{1063E364-71A5-9A40-A0C9-A7AEBB31C1BE}" type="pres">
      <dgm:prSet presAssocID="{8FC1592F-FD2D-AB4A-9FBE-A91C82B766C1}" presName="level2hierChild" presStyleCnt="0"/>
      <dgm:spPr/>
    </dgm:pt>
    <dgm:pt modelId="{E1E5ECD6-136E-114A-AF1D-2593ED3A5001}" type="pres">
      <dgm:prSet presAssocID="{1E0C73AE-341D-AC45-93F0-E75F7F3A9E4A}" presName="conn2-1" presStyleLbl="parChTrans1D2" presStyleIdx="0" presStyleCnt="2"/>
      <dgm:spPr/>
      <dgm:t>
        <a:bodyPr/>
        <a:lstStyle/>
        <a:p>
          <a:endParaRPr lang="de-DE"/>
        </a:p>
      </dgm:t>
    </dgm:pt>
    <dgm:pt modelId="{2D520755-DC1A-9549-B7CF-737FCFEF1744}" type="pres">
      <dgm:prSet presAssocID="{1E0C73AE-341D-AC45-93F0-E75F7F3A9E4A}" presName="connTx" presStyleLbl="parChTrans1D2" presStyleIdx="0" presStyleCnt="2"/>
      <dgm:spPr/>
      <dgm:t>
        <a:bodyPr/>
        <a:lstStyle/>
        <a:p>
          <a:endParaRPr lang="de-DE"/>
        </a:p>
      </dgm:t>
    </dgm:pt>
    <dgm:pt modelId="{FF146449-4557-FC43-82DC-0E3D44279C8B}" type="pres">
      <dgm:prSet presAssocID="{EFFCBE2E-5C37-8943-A662-153C8BAFEC0D}" presName="root2" presStyleCnt="0"/>
      <dgm:spPr/>
    </dgm:pt>
    <dgm:pt modelId="{EBDBA636-43C9-E948-B4F4-B880535B603E}" type="pres">
      <dgm:prSet presAssocID="{EFFCBE2E-5C37-8943-A662-153C8BAFEC0D}" presName="LevelTwoTextNode" presStyleLbl="node2" presStyleIdx="0" presStyleCnt="2">
        <dgm:presLayoutVars>
          <dgm:chPref val="3"/>
        </dgm:presLayoutVars>
      </dgm:prSet>
      <dgm:spPr/>
      <dgm:t>
        <a:bodyPr/>
        <a:lstStyle/>
        <a:p>
          <a:endParaRPr lang="de-DE"/>
        </a:p>
      </dgm:t>
    </dgm:pt>
    <dgm:pt modelId="{8DB95D59-3C12-9F44-8983-3FB7813F4E08}" type="pres">
      <dgm:prSet presAssocID="{EFFCBE2E-5C37-8943-A662-153C8BAFEC0D}" presName="level3hierChild" presStyleCnt="0"/>
      <dgm:spPr/>
    </dgm:pt>
    <dgm:pt modelId="{14D5BB31-F177-BE4F-A0D4-7FDAFCA7F6FD}" type="pres">
      <dgm:prSet presAssocID="{6ED803E3-5A3C-324B-97C3-B481BB8B6D15}" presName="conn2-1" presStyleLbl="parChTrans1D3" presStyleIdx="0" presStyleCnt="5"/>
      <dgm:spPr/>
      <dgm:t>
        <a:bodyPr/>
        <a:lstStyle/>
        <a:p>
          <a:endParaRPr lang="de-DE"/>
        </a:p>
      </dgm:t>
    </dgm:pt>
    <dgm:pt modelId="{91D15741-FFB9-7543-A213-0A355CDF5665}" type="pres">
      <dgm:prSet presAssocID="{6ED803E3-5A3C-324B-97C3-B481BB8B6D15}" presName="connTx" presStyleLbl="parChTrans1D3" presStyleIdx="0" presStyleCnt="5"/>
      <dgm:spPr/>
      <dgm:t>
        <a:bodyPr/>
        <a:lstStyle/>
        <a:p>
          <a:endParaRPr lang="de-DE"/>
        </a:p>
      </dgm:t>
    </dgm:pt>
    <dgm:pt modelId="{31F96B38-5A3D-6E48-8B2B-C2631EC44DBE}" type="pres">
      <dgm:prSet presAssocID="{D804C98B-0D9F-EB4D-991A-5979902CCD4A}" presName="root2" presStyleCnt="0"/>
      <dgm:spPr/>
    </dgm:pt>
    <dgm:pt modelId="{7E46475D-AC4C-1F45-923B-1396E50F27C1}" type="pres">
      <dgm:prSet presAssocID="{D804C98B-0D9F-EB4D-991A-5979902CCD4A}" presName="LevelTwoTextNode" presStyleLbl="node3" presStyleIdx="0" presStyleCnt="5">
        <dgm:presLayoutVars>
          <dgm:chPref val="3"/>
        </dgm:presLayoutVars>
      </dgm:prSet>
      <dgm:spPr/>
      <dgm:t>
        <a:bodyPr/>
        <a:lstStyle/>
        <a:p>
          <a:endParaRPr lang="de-DE"/>
        </a:p>
      </dgm:t>
    </dgm:pt>
    <dgm:pt modelId="{016292CC-88BF-AE47-9813-890A6B383766}" type="pres">
      <dgm:prSet presAssocID="{D804C98B-0D9F-EB4D-991A-5979902CCD4A}" presName="level3hierChild" presStyleCnt="0"/>
      <dgm:spPr/>
    </dgm:pt>
    <dgm:pt modelId="{02D9A705-0641-E943-A1F2-6941C6D43C56}" type="pres">
      <dgm:prSet presAssocID="{FA46F592-2D35-AD4B-BB10-224B7EB97E40}" presName="conn2-1" presStyleLbl="parChTrans1D3" presStyleIdx="1" presStyleCnt="5"/>
      <dgm:spPr/>
      <dgm:t>
        <a:bodyPr/>
        <a:lstStyle/>
        <a:p>
          <a:endParaRPr lang="de-DE"/>
        </a:p>
      </dgm:t>
    </dgm:pt>
    <dgm:pt modelId="{4E827983-29B5-CD41-8D24-0C65CFF54D98}" type="pres">
      <dgm:prSet presAssocID="{FA46F592-2D35-AD4B-BB10-224B7EB97E40}" presName="connTx" presStyleLbl="parChTrans1D3" presStyleIdx="1" presStyleCnt="5"/>
      <dgm:spPr/>
      <dgm:t>
        <a:bodyPr/>
        <a:lstStyle/>
        <a:p>
          <a:endParaRPr lang="de-DE"/>
        </a:p>
      </dgm:t>
    </dgm:pt>
    <dgm:pt modelId="{1FC69BDB-6D14-4A4D-A3C1-545BC9F13821}" type="pres">
      <dgm:prSet presAssocID="{01E5468A-B518-1C42-BD3D-B4E3CD88E50B}" presName="root2" presStyleCnt="0"/>
      <dgm:spPr/>
    </dgm:pt>
    <dgm:pt modelId="{97DDB56B-BE73-B145-A30E-7F944FB8BA4D}" type="pres">
      <dgm:prSet presAssocID="{01E5468A-B518-1C42-BD3D-B4E3CD88E50B}" presName="LevelTwoTextNode" presStyleLbl="node3" presStyleIdx="1" presStyleCnt="5">
        <dgm:presLayoutVars>
          <dgm:chPref val="3"/>
        </dgm:presLayoutVars>
      </dgm:prSet>
      <dgm:spPr/>
      <dgm:t>
        <a:bodyPr/>
        <a:lstStyle/>
        <a:p>
          <a:endParaRPr lang="de-DE"/>
        </a:p>
      </dgm:t>
    </dgm:pt>
    <dgm:pt modelId="{8405C8FE-75D3-D642-9231-AE89BE9E1027}" type="pres">
      <dgm:prSet presAssocID="{01E5468A-B518-1C42-BD3D-B4E3CD88E50B}" presName="level3hierChild" presStyleCnt="0"/>
      <dgm:spPr/>
    </dgm:pt>
    <dgm:pt modelId="{428B997F-049F-DE4F-BED9-00AC65FDB266}" type="pres">
      <dgm:prSet presAssocID="{61D210B7-527E-1140-84DD-D4E82F8EE466}" presName="conn2-1" presStyleLbl="parChTrans1D3" presStyleIdx="2" presStyleCnt="5"/>
      <dgm:spPr/>
      <dgm:t>
        <a:bodyPr/>
        <a:lstStyle/>
        <a:p>
          <a:endParaRPr lang="de-DE"/>
        </a:p>
      </dgm:t>
    </dgm:pt>
    <dgm:pt modelId="{FD5EEB05-F640-7B46-813B-3831A2192887}" type="pres">
      <dgm:prSet presAssocID="{61D210B7-527E-1140-84DD-D4E82F8EE466}" presName="connTx" presStyleLbl="parChTrans1D3" presStyleIdx="2" presStyleCnt="5"/>
      <dgm:spPr/>
      <dgm:t>
        <a:bodyPr/>
        <a:lstStyle/>
        <a:p>
          <a:endParaRPr lang="de-DE"/>
        </a:p>
      </dgm:t>
    </dgm:pt>
    <dgm:pt modelId="{9E7B956E-C2E6-5249-AA0B-AADD2594FFDF}" type="pres">
      <dgm:prSet presAssocID="{9BCA2E9E-82F1-F44F-B389-8C387A7E171D}" presName="root2" presStyleCnt="0"/>
      <dgm:spPr/>
    </dgm:pt>
    <dgm:pt modelId="{15E52328-3653-654D-9362-B0720B650C41}" type="pres">
      <dgm:prSet presAssocID="{9BCA2E9E-82F1-F44F-B389-8C387A7E171D}" presName="LevelTwoTextNode" presStyleLbl="node3" presStyleIdx="2" presStyleCnt="5">
        <dgm:presLayoutVars>
          <dgm:chPref val="3"/>
        </dgm:presLayoutVars>
      </dgm:prSet>
      <dgm:spPr/>
      <dgm:t>
        <a:bodyPr/>
        <a:lstStyle/>
        <a:p>
          <a:endParaRPr lang="de-DE"/>
        </a:p>
      </dgm:t>
    </dgm:pt>
    <dgm:pt modelId="{6F2A7DA0-2E6B-0746-BDB4-3DA17644974F}" type="pres">
      <dgm:prSet presAssocID="{9BCA2E9E-82F1-F44F-B389-8C387A7E171D}" presName="level3hierChild" presStyleCnt="0"/>
      <dgm:spPr/>
    </dgm:pt>
    <dgm:pt modelId="{95CB5C18-2C3D-C044-84E3-B7BAF509E016}" type="pres">
      <dgm:prSet presAssocID="{3041C30B-3C39-3F4F-925B-6AD465A6F05B}" presName="conn2-1" presStyleLbl="parChTrans1D2" presStyleIdx="1" presStyleCnt="2"/>
      <dgm:spPr/>
      <dgm:t>
        <a:bodyPr/>
        <a:lstStyle/>
        <a:p>
          <a:endParaRPr lang="de-DE"/>
        </a:p>
      </dgm:t>
    </dgm:pt>
    <dgm:pt modelId="{844DD1A5-0757-4048-AF22-E44BBB104460}" type="pres">
      <dgm:prSet presAssocID="{3041C30B-3C39-3F4F-925B-6AD465A6F05B}" presName="connTx" presStyleLbl="parChTrans1D2" presStyleIdx="1" presStyleCnt="2"/>
      <dgm:spPr/>
      <dgm:t>
        <a:bodyPr/>
        <a:lstStyle/>
        <a:p>
          <a:endParaRPr lang="de-DE"/>
        </a:p>
      </dgm:t>
    </dgm:pt>
    <dgm:pt modelId="{428B62E3-4B47-FC4B-A739-04C116201F32}" type="pres">
      <dgm:prSet presAssocID="{3DD9B5D5-32E4-5D4B-B238-760A7D0068B7}" presName="root2" presStyleCnt="0"/>
      <dgm:spPr/>
    </dgm:pt>
    <dgm:pt modelId="{A3B68A8A-FBBE-3A40-B201-24245CD018EC}" type="pres">
      <dgm:prSet presAssocID="{3DD9B5D5-32E4-5D4B-B238-760A7D0068B7}" presName="LevelTwoTextNode" presStyleLbl="node2" presStyleIdx="1" presStyleCnt="2">
        <dgm:presLayoutVars>
          <dgm:chPref val="3"/>
        </dgm:presLayoutVars>
      </dgm:prSet>
      <dgm:spPr/>
      <dgm:t>
        <a:bodyPr/>
        <a:lstStyle/>
        <a:p>
          <a:endParaRPr lang="de-DE"/>
        </a:p>
      </dgm:t>
    </dgm:pt>
    <dgm:pt modelId="{8A949823-D0AC-ED46-9873-D37DB49D4B68}" type="pres">
      <dgm:prSet presAssocID="{3DD9B5D5-32E4-5D4B-B238-760A7D0068B7}" presName="level3hierChild" presStyleCnt="0"/>
      <dgm:spPr/>
    </dgm:pt>
    <dgm:pt modelId="{D8CAD8BF-8932-F947-A1AC-AE713EA6F574}" type="pres">
      <dgm:prSet presAssocID="{EB13E91A-856A-1B44-966A-00C93FB31F53}" presName="conn2-1" presStyleLbl="parChTrans1D3" presStyleIdx="3" presStyleCnt="5"/>
      <dgm:spPr/>
      <dgm:t>
        <a:bodyPr/>
        <a:lstStyle/>
        <a:p>
          <a:endParaRPr lang="de-DE"/>
        </a:p>
      </dgm:t>
    </dgm:pt>
    <dgm:pt modelId="{FE2E767C-E5B0-2B4F-93FA-6321B15D770D}" type="pres">
      <dgm:prSet presAssocID="{EB13E91A-856A-1B44-966A-00C93FB31F53}" presName="connTx" presStyleLbl="parChTrans1D3" presStyleIdx="3" presStyleCnt="5"/>
      <dgm:spPr/>
      <dgm:t>
        <a:bodyPr/>
        <a:lstStyle/>
        <a:p>
          <a:endParaRPr lang="de-DE"/>
        </a:p>
      </dgm:t>
    </dgm:pt>
    <dgm:pt modelId="{87D5C5D9-5A2E-1F4E-904D-3BBA54281C2A}" type="pres">
      <dgm:prSet presAssocID="{FC9D613F-2E60-3842-899E-956F06F0075B}" presName="root2" presStyleCnt="0"/>
      <dgm:spPr/>
    </dgm:pt>
    <dgm:pt modelId="{7E57565F-9A2E-FD4D-AC08-0B16BE2A5680}" type="pres">
      <dgm:prSet presAssocID="{FC9D613F-2E60-3842-899E-956F06F0075B}" presName="LevelTwoTextNode" presStyleLbl="node3" presStyleIdx="3" presStyleCnt="5">
        <dgm:presLayoutVars>
          <dgm:chPref val="3"/>
        </dgm:presLayoutVars>
      </dgm:prSet>
      <dgm:spPr/>
      <dgm:t>
        <a:bodyPr/>
        <a:lstStyle/>
        <a:p>
          <a:endParaRPr lang="de-DE"/>
        </a:p>
      </dgm:t>
    </dgm:pt>
    <dgm:pt modelId="{731522CA-5F84-DF45-AFF5-E98FD0165D74}" type="pres">
      <dgm:prSet presAssocID="{FC9D613F-2E60-3842-899E-956F06F0075B}" presName="level3hierChild" presStyleCnt="0"/>
      <dgm:spPr/>
    </dgm:pt>
    <dgm:pt modelId="{BFC936BC-4027-4845-93FC-FDB7423B1271}" type="pres">
      <dgm:prSet presAssocID="{564A6A30-97A4-1448-8A0D-8834428BECFD}" presName="conn2-1" presStyleLbl="parChTrans1D3" presStyleIdx="4" presStyleCnt="5"/>
      <dgm:spPr/>
      <dgm:t>
        <a:bodyPr/>
        <a:lstStyle/>
        <a:p>
          <a:endParaRPr lang="de-DE"/>
        </a:p>
      </dgm:t>
    </dgm:pt>
    <dgm:pt modelId="{DBCCFB26-783F-E34E-A142-2683BFD28C8D}" type="pres">
      <dgm:prSet presAssocID="{564A6A30-97A4-1448-8A0D-8834428BECFD}" presName="connTx" presStyleLbl="parChTrans1D3" presStyleIdx="4" presStyleCnt="5"/>
      <dgm:spPr/>
      <dgm:t>
        <a:bodyPr/>
        <a:lstStyle/>
        <a:p>
          <a:endParaRPr lang="de-DE"/>
        </a:p>
      </dgm:t>
    </dgm:pt>
    <dgm:pt modelId="{2F839295-DCAF-9F47-8A28-8BAC9CB4C7E0}" type="pres">
      <dgm:prSet presAssocID="{42DD6158-D365-8A42-AE45-741C7734E09C}" presName="root2" presStyleCnt="0"/>
      <dgm:spPr/>
    </dgm:pt>
    <dgm:pt modelId="{AB5F960C-AFC3-EB46-B0A8-E60E1D2A9236}" type="pres">
      <dgm:prSet presAssocID="{42DD6158-D365-8A42-AE45-741C7734E09C}" presName="LevelTwoTextNode" presStyleLbl="node3" presStyleIdx="4" presStyleCnt="5">
        <dgm:presLayoutVars>
          <dgm:chPref val="3"/>
        </dgm:presLayoutVars>
      </dgm:prSet>
      <dgm:spPr/>
      <dgm:t>
        <a:bodyPr/>
        <a:lstStyle/>
        <a:p>
          <a:endParaRPr lang="de-DE"/>
        </a:p>
      </dgm:t>
    </dgm:pt>
    <dgm:pt modelId="{9868CE48-6C8F-7144-A997-31404BDCDDFC}" type="pres">
      <dgm:prSet presAssocID="{42DD6158-D365-8A42-AE45-741C7734E09C}" presName="level3hierChild" presStyleCnt="0"/>
      <dgm:spPr/>
    </dgm:pt>
  </dgm:ptLst>
  <dgm:cxnLst>
    <dgm:cxn modelId="{446A2ADA-4411-8C42-8D5A-C363442D3C2D}" type="presOf" srcId="{61D210B7-527E-1140-84DD-D4E82F8EE466}" destId="{428B997F-049F-DE4F-BED9-00AC65FDB266}" srcOrd="0" destOrd="0" presId="urn:microsoft.com/office/officeart/2008/layout/HorizontalMultiLevelHierarchy"/>
    <dgm:cxn modelId="{C4AE9D18-20C2-A54D-9201-CBD1D82102EE}" type="presOf" srcId="{EB13E91A-856A-1B44-966A-00C93FB31F53}" destId="{D8CAD8BF-8932-F947-A1AC-AE713EA6F574}" srcOrd="0" destOrd="0" presId="urn:microsoft.com/office/officeart/2008/layout/HorizontalMultiLevelHierarchy"/>
    <dgm:cxn modelId="{72119D86-16E0-3D4B-BE55-5438DBFAB20F}" type="presOf" srcId="{FA46F592-2D35-AD4B-BB10-224B7EB97E40}" destId="{4E827983-29B5-CD41-8D24-0C65CFF54D98}" srcOrd="1" destOrd="0" presId="urn:microsoft.com/office/officeart/2008/layout/HorizontalMultiLevelHierarchy"/>
    <dgm:cxn modelId="{186950C3-C99A-4845-BBE5-6869A30BC273}" srcId="{8FC1592F-FD2D-AB4A-9FBE-A91C82B766C1}" destId="{3DD9B5D5-32E4-5D4B-B238-760A7D0068B7}" srcOrd="1" destOrd="0" parTransId="{3041C30B-3C39-3F4F-925B-6AD465A6F05B}" sibTransId="{BF6CC3BE-8E76-3B46-8B2C-9042CCA4FC9D}"/>
    <dgm:cxn modelId="{610CABF4-B323-2B4E-81C7-028BBEBC2A59}" srcId="{3DD9B5D5-32E4-5D4B-B238-760A7D0068B7}" destId="{FC9D613F-2E60-3842-899E-956F06F0075B}" srcOrd="0" destOrd="0" parTransId="{EB13E91A-856A-1B44-966A-00C93FB31F53}" sibTransId="{7E734589-3AC3-D243-94A4-1905A7494DF0}"/>
    <dgm:cxn modelId="{9E434D2E-EC8A-414D-A701-909C1B1907B2}" type="presOf" srcId="{9BCA2E9E-82F1-F44F-B389-8C387A7E171D}" destId="{15E52328-3653-654D-9362-B0720B650C41}" srcOrd="0" destOrd="0" presId="urn:microsoft.com/office/officeart/2008/layout/HorizontalMultiLevelHierarchy"/>
    <dgm:cxn modelId="{9AC7B8D0-D26B-4E4E-B304-FA41B4D844F9}" srcId="{EFFCBE2E-5C37-8943-A662-153C8BAFEC0D}" destId="{9BCA2E9E-82F1-F44F-B389-8C387A7E171D}" srcOrd="2" destOrd="0" parTransId="{61D210B7-527E-1140-84DD-D4E82F8EE466}" sibTransId="{C90A96AD-DBD2-4E42-A3D5-252B640CF031}"/>
    <dgm:cxn modelId="{6F0FDD3B-E5B5-9443-AEDF-0A8D358218AC}" type="presOf" srcId="{3DD9B5D5-32E4-5D4B-B238-760A7D0068B7}" destId="{A3B68A8A-FBBE-3A40-B201-24245CD018EC}" srcOrd="0" destOrd="0" presId="urn:microsoft.com/office/officeart/2008/layout/HorizontalMultiLevelHierarchy"/>
    <dgm:cxn modelId="{B3A9136F-F0D9-AE41-B596-2893E91F250F}" type="presOf" srcId="{3041C30B-3C39-3F4F-925B-6AD465A6F05B}" destId="{95CB5C18-2C3D-C044-84E3-B7BAF509E016}" srcOrd="0" destOrd="0" presId="urn:microsoft.com/office/officeart/2008/layout/HorizontalMultiLevelHierarchy"/>
    <dgm:cxn modelId="{75F54353-A888-D04F-B1D6-BBF44651D2DE}" type="presOf" srcId="{42DD6158-D365-8A42-AE45-741C7734E09C}" destId="{AB5F960C-AFC3-EB46-B0A8-E60E1D2A9236}" srcOrd="0" destOrd="0" presId="urn:microsoft.com/office/officeart/2008/layout/HorizontalMultiLevelHierarchy"/>
    <dgm:cxn modelId="{B56DDDE9-F465-F34D-9927-AA66FE586237}" type="presOf" srcId="{1E0C73AE-341D-AC45-93F0-E75F7F3A9E4A}" destId="{2D520755-DC1A-9549-B7CF-737FCFEF1744}" srcOrd="1" destOrd="0" presId="urn:microsoft.com/office/officeart/2008/layout/HorizontalMultiLevelHierarchy"/>
    <dgm:cxn modelId="{CDC58F80-1442-4841-AC96-051B9C7AEED5}" srcId="{3DD9B5D5-32E4-5D4B-B238-760A7D0068B7}" destId="{42DD6158-D365-8A42-AE45-741C7734E09C}" srcOrd="1" destOrd="0" parTransId="{564A6A30-97A4-1448-8A0D-8834428BECFD}" sibTransId="{4D3AC2EA-FB05-BD41-B208-90F94B371297}"/>
    <dgm:cxn modelId="{6820BFE0-22DC-334A-BBE0-E7CA6D55B80E}" type="presOf" srcId="{6ED803E3-5A3C-324B-97C3-B481BB8B6D15}" destId="{91D15741-FFB9-7543-A213-0A355CDF5665}" srcOrd="1" destOrd="0" presId="urn:microsoft.com/office/officeart/2008/layout/HorizontalMultiLevelHierarchy"/>
    <dgm:cxn modelId="{E989484E-5C86-3A4D-AEF9-E9B6DC304686}" srcId="{EFFCBE2E-5C37-8943-A662-153C8BAFEC0D}" destId="{D804C98B-0D9F-EB4D-991A-5979902CCD4A}" srcOrd="0" destOrd="0" parTransId="{6ED803E3-5A3C-324B-97C3-B481BB8B6D15}" sibTransId="{32462BD2-A231-B747-92A5-EE879C92A3A5}"/>
    <dgm:cxn modelId="{0DAE4102-646E-3445-B015-8D7A058E55C6}" type="presOf" srcId="{01E5468A-B518-1C42-BD3D-B4E3CD88E50B}" destId="{97DDB56B-BE73-B145-A30E-7F944FB8BA4D}" srcOrd="0" destOrd="0" presId="urn:microsoft.com/office/officeart/2008/layout/HorizontalMultiLevelHierarchy"/>
    <dgm:cxn modelId="{BD49534A-106D-D14E-B74C-F651B1980F1F}" type="presOf" srcId="{FC9D613F-2E60-3842-899E-956F06F0075B}" destId="{7E57565F-9A2E-FD4D-AC08-0B16BE2A5680}" srcOrd="0" destOrd="0" presId="urn:microsoft.com/office/officeart/2008/layout/HorizontalMultiLevelHierarchy"/>
    <dgm:cxn modelId="{412C1EA9-55A8-8B41-97E4-122425ACDC74}" type="presOf" srcId="{564A6A30-97A4-1448-8A0D-8834428BECFD}" destId="{DBCCFB26-783F-E34E-A142-2683BFD28C8D}" srcOrd="1" destOrd="0" presId="urn:microsoft.com/office/officeart/2008/layout/HorizontalMultiLevelHierarchy"/>
    <dgm:cxn modelId="{C13778FB-2EB5-B549-B096-1584926724C8}" type="presOf" srcId="{EFFCBE2E-5C37-8943-A662-153C8BAFEC0D}" destId="{EBDBA636-43C9-E948-B4F4-B880535B603E}" srcOrd="0" destOrd="0" presId="urn:microsoft.com/office/officeart/2008/layout/HorizontalMultiLevelHierarchy"/>
    <dgm:cxn modelId="{E7C99B72-B6E3-224A-AF40-D43111CB02C6}" type="presOf" srcId="{D804C98B-0D9F-EB4D-991A-5979902CCD4A}" destId="{7E46475D-AC4C-1F45-923B-1396E50F27C1}" srcOrd="0" destOrd="0" presId="urn:microsoft.com/office/officeart/2008/layout/HorizontalMultiLevelHierarchy"/>
    <dgm:cxn modelId="{DC49D282-AF4F-1D41-AB5D-F9748A23FEF9}" type="presOf" srcId="{EB13E91A-856A-1B44-966A-00C93FB31F53}" destId="{FE2E767C-E5B0-2B4F-93FA-6321B15D770D}" srcOrd="1" destOrd="0" presId="urn:microsoft.com/office/officeart/2008/layout/HorizontalMultiLevelHierarchy"/>
    <dgm:cxn modelId="{2F850976-96E3-3440-BA5D-031863DAAF77}" srcId="{8FC1592F-FD2D-AB4A-9FBE-A91C82B766C1}" destId="{EFFCBE2E-5C37-8943-A662-153C8BAFEC0D}" srcOrd="0" destOrd="0" parTransId="{1E0C73AE-341D-AC45-93F0-E75F7F3A9E4A}" sibTransId="{E63178F9-DB66-EF4A-A472-D486333ADEB5}"/>
    <dgm:cxn modelId="{7B1C3832-002D-A840-91B0-C7C835381DA1}" type="presOf" srcId="{FA46F592-2D35-AD4B-BB10-224B7EB97E40}" destId="{02D9A705-0641-E943-A1F2-6941C6D43C56}" srcOrd="0" destOrd="0" presId="urn:microsoft.com/office/officeart/2008/layout/HorizontalMultiLevelHierarchy"/>
    <dgm:cxn modelId="{4E87BC81-B553-EC41-8B4D-6ECAC3AF9F1C}" srcId="{EFFCBE2E-5C37-8943-A662-153C8BAFEC0D}" destId="{01E5468A-B518-1C42-BD3D-B4E3CD88E50B}" srcOrd="1" destOrd="0" parTransId="{FA46F592-2D35-AD4B-BB10-224B7EB97E40}" sibTransId="{934A7D32-7B52-8447-8977-140E7314D31D}"/>
    <dgm:cxn modelId="{ADB76857-8ED7-EA44-8A81-821532FB9241}" type="presOf" srcId="{61D210B7-527E-1140-84DD-D4E82F8EE466}" destId="{FD5EEB05-F640-7B46-813B-3831A2192887}" srcOrd="1" destOrd="0" presId="urn:microsoft.com/office/officeart/2008/layout/HorizontalMultiLevelHierarchy"/>
    <dgm:cxn modelId="{5FB51CB5-76AA-8246-8BE5-8D193E6CD6F6}" type="presOf" srcId="{BD8F5643-6E50-BD48-8084-5993D556767E}" destId="{00A899AF-B3DF-4B49-AA1C-06A744F783D7}" srcOrd="0" destOrd="0" presId="urn:microsoft.com/office/officeart/2008/layout/HorizontalMultiLevelHierarchy"/>
    <dgm:cxn modelId="{C28909C5-C8A9-C942-85A0-F134F7A1C148}" srcId="{BD8F5643-6E50-BD48-8084-5993D556767E}" destId="{8FC1592F-FD2D-AB4A-9FBE-A91C82B766C1}" srcOrd="0" destOrd="0" parTransId="{BE759887-1553-4D4A-A67E-85D626E30306}" sibTransId="{6E7E8D46-C859-7441-B3D4-A937473CA93C}"/>
    <dgm:cxn modelId="{B562F0A7-DE14-C744-9092-0C510673C26F}" type="presOf" srcId="{6ED803E3-5A3C-324B-97C3-B481BB8B6D15}" destId="{14D5BB31-F177-BE4F-A0D4-7FDAFCA7F6FD}" srcOrd="0" destOrd="0" presId="urn:microsoft.com/office/officeart/2008/layout/HorizontalMultiLevelHierarchy"/>
    <dgm:cxn modelId="{2E4EC691-FDA3-0549-94F6-466AB62934F9}" type="presOf" srcId="{8FC1592F-FD2D-AB4A-9FBE-A91C82B766C1}" destId="{B891CAE3-8ECA-0145-B289-97C0905C5C78}" srcOrd="0" destOrd="0" presId="urn:microsoft.com/office/officeart/2008/layout/HorizontalMultiLevelHierarchy"/>
    <dgm:cxn modelId="{8347AE85-E1B3-234F-852A-974AACBDABA3}" type="presOf" srcId="{3041C30B-3C39-3F4F-925B-6AD465A6F05B}" destId="{844DD1A5-0757-4048-AF22-E44BBB104460}" srcOrd="1" destOrd="0" presId="urn:microsoft.com/office/officeart/2008/layout/HorizontalMultiLevelHierarchy"/>
    <dgm:cxn modelId="{D5239E20-91B2-6047-BFE8-B53ED214D2CF}" type="presOf" srcId="{564A6A30-97A4-1448-8A0D-8834428BECFD}" destId="{BFC936BC-4027-4845-93FC-FDB7423B1271}" srcOrd="0" destOrd="0" presId="urn:microsoft.com/office/officeart/2008/layout/HorizontalMultiLevelHierarchy"/>
    <dgm:cxn modelId="{CA6E04CB-C61D-7147-ABCB-469A4F839EA0}" type="presOf" srcId="{1E0C73AE-341D-AC45-93F0-E75F7F3A9E4A}" destId="{E1E5ECD6-136E-114A-AF1D-2593ED3A5001}" srcOrd="0" destOrd="0" presId="urn:microsoft.com/office/officeart/2008/layout/HorizontalMultiLevelHierarchy"/>
    <dgm:cxn modelId="{BC39D302-F62A-0D47-BF79-8EDE0EF17FCA}" type="presParOf" srcId="{00A899AF-B3DF-4B49-AA1C-06A744F783D7}" destId="{551B6762-5E9D-E84F-9376-21A925F2F444}" srcOrd="0" destOrd="0" presId="urn:microsoft.com/office/officeart/2008/layout/HorizontalMultiLevelHierarchy"/>
    <dgm:cxn modelId="{70B6D3A4-549F-EC4B-896A-431A23C5B187}" type="presParOf" srcId="{551B6762-5E9D-E84F-9376-21A925F2F444}" destId="{B891CAE3-8ECA-0145-B289-97C0905C5C78}" srcOrd="0" destOrd="0" presId="urn:microsoft.com/office/officeart/2008/layout/HorizontalMultiLevelHierarchy"/>
    <dgm:cxn modelId="{7DC56B73-C223-954B-B20A-3AD5546998BC}" type="presParOf" srcId="{551B6762-5E9D-E84F-9376-21A925F2F444}" destId="{1063E364-71A5-9A40-A0C9-A7AEBB31C1BE}" srcOrd="1" destOrd="0" presId="urn:microsoft.com/office/officeart/2008/layout/HorizontalMultiLevelHierarchy"/>
    <dgm:cxn modelId="{70893680-199E-9F40-AB9D-F750EB46C068}" type="presParOf" srcId="{1063E364-71A5-9A40-A0C9-A7AEBB31C1BE}" destId="{E1E5ECD6-136E-114A-AF1D-2593ED3A5001}" srcOrd="0" destOrd="0" presId="urn:microsoft.com/office/officeart/2008/layout/HorizontalMultiLevelHierarchy"/>
    <dgm:cxn modelId="{BB72747C-FA1A-6A42-845D-48DE5BFC06C2}" type="presParOf" srcId="{E1E5ECD6-136E-114A-AF1D-2593ED3A5001}" destId="{2D520755-DC1A-9549-B7CF-737FCFEF1744}" srcOrd="0" destOrd="0" presId="urn:microsoft.com/office/officeart/2008/layout/HorizontalMultiLevelHierarchy"/>
    <dgm:cxn modelId="{2C7B4DFA-600D-AE4B-917E-D6CD57AF2687}" type="presParOf" srcId="{1063E364-71A5-9A40-A0C9-A7AEBB31C1BE}" destId="{FF146449-4557-FC43-82DC-0E3D44279C8B}" srcOrd="1" destOrd="0" presId="urn:microsoft.com/office/officeart/2008/layout/HorizontalMultiLevelHierarchy"/>
    <dgm:cxn modelId="{EB3E8CBB-FB37-DB4D-BA43-244FF2BB5F4B}" type="presParOf" srcId="{FF146449-4557-FC43-82DC-0E3D44279C8B}" destId="{EBDBA636-43C9-E948-B4F4-B880535B603E}" srcOrd="0" destOrd="0" presId="urn:microsoft.com/office/officeart/2008/layout/HorizontalMultiLevelHierarchy"/>
    <dgm:cxn modelId="{035307F8-72E2-9F4C-8AF9-90988A091B1C}" type="presParOf" srcId="{FF146449-4557-FC43-82DC-0E3D44279C8B}" destId="{8DB95D59-3C12-9F44-8983-3FB7813F4E08}" srcOrd="1" destOrd="0" presId="urn:microsoft.com/office/officeart/2008/layout/HorizontalMultiLevelHierarchy"/>
    <dgm:cxn modelId="{05C06046-D557-0A4C-97FF-69F3669844F9}" type="presParOf" srcId="{8DB95D59-3C12-9F44-8983-3FB7813F4E08}" destId="{14D5BB31-F177-BE4F-A0D4-7FDAFCA7F6FD}" srcOrd="0" destOrd="0" presId="urn:microsoft.com/office/officeart/2008/layout/HorizontalMultiLevelHierarchy"/>
    <dgm:cxn modelId="{83E90ED7-11C0-A747-A78F-A21FCD2F0507}" type="presParOf" srcId="{14D5BB31-F177-BE4F-A0D4-7FDAFCA7F6FD}" destId="{91D15741-FFB9-7543-A213-0A355CDF5665}" srcOrd="0" destOrd="0" presId="urn:microsoft.com/office/officeart/2008/layout/HorizontalMultiLevelHierarchy"/>
    <dgm:cxn modelId="{35D07EDB-6527-FC44-861E-752CFBF91E39}" type="presParOf" srcId="{8DB95D59-3C12-9F44-8983-3FB7813F4E08}" destId="{31F96B38-5A3D-6E48-8B2B-C2631EC44DBE}" srcOrd="1" destOrd="0" presId="urn:microsoft.com/office/officeart/2008/layout/HorizontalMultiLevelHierarchy"/>
    <dgm:cxn modelId="{4503F8BA-F355-DD47-AC95-D8BDECBACDB6}" type="presParOf" srcId="{31F96B38-5A3D-6E48-8B2B-C2631EC44DBE}" destId="{7E46475D-AC4C-1F45-923B-1396E50F27C1}" srcOrd="0" destOrd="0" presId="urn:microsoft.com/office/officeart/2008/layout/HorizontalMultiLevelHierarchy"/>
    <dgm:cxn modelId="{D6D85C9F-4795-3647-9228-1043D5A984CD}" type="presParOf" srcId="{31F96B38-5A3D-6E48-8B2B-C2631EC44DBE}" destId="{016292CC-88BF-AE47-9813-890A6B383766}" srcOrd="1" destOrd="0" presId="urn:microsoft.com/office/officeart/2008/layout/HorizontalMultiLevelHierarchy"/>
    <dgm:cxn modelId="{334D2AB9-2345-CC4C-A42A-F14F83221762}" type="presParOf" srcId="{8DB95D59-3C12-9F44-8983-3FB7813F4E08}" destId="{02D9A705-0641-E943-A1F2-6941C6D43C56}" srcOrd="2" destOrd="0" presId="urn:microsoft.com/office/officeart/2008/layout/HorizontalMultiLevelHierarchy"/>
    <dgm:cxn modelId="{CFDA023C-7AD8-C742-A39F-44335D7D3E20}" type="presParOf" srcId="{02D9A705-0641-E943-A1F2-6941C6D43C56}" destId="{4E827983-29B5-CD41-8D24-0C65CFF54D98}" srcOrd="0" destOrd="0" presId="urn:microsoft.com/office/officeart/2008/layout/HorizontalMultiLevelHierarchy"/>
    <dgm:cxn modelId="{CE42DAB9-A6C8-B74F-9861-41A23C3FEBEC}" type="presParOf" srcId="{8DB95D59-3C12-9F44-8983-3FB7813F4E08}" destId="{1FC69BDB-6D14-4A4D-A3C1-545BC9F13821}" srcOrd="3" destOrd="0" presId="urn:microsoft.com/office/officeart/2008/layout/HorizontalMultiLevelHierarchy"/>
    <dgm:cxn modelId="{56F39C0B-E6C9-3145-9128-A8FE9D6901D1}" type="presParOf" srcId="{1FC69BDB-6D14-4A4D-A3C1-545BC9F13821}" destId="{97DDB56B-BE73-B145-A30E-7F944FB8BA4D}" srcOrd="0" destOrd="0" presId="urn:microsoft.com/office/officeart/2008/layout/HorizontalMultiLevelHierarchy"/>
    <dgm:cxn modelId="{B9287141-1781-3B46-B093-D02D941DAE8E}" type="presParOf" srcId="{1FC69BDB-6D14-4A4D-A3C1-545BC9F13821}" destId="{8405C8FE-75D3-D642-9231-AE89BE9E1027}" srcOrd="1" destOrd="0" presId="urn:microsoft.com/office/officeart/2008/layout/HorizontalMultiLevelHierarchy"/>
    <dgm:cxn modelId="{1279F6C9-4A5D-FD4C-BC6E-491194937930}" type="presParOf" srcId="{8DB95D59-3C12-9F44-8983-3FB7813F4E08}" destId="{428B997F-049F-DE4F-BED9-00AC65FDB266}" srcOrd="4" destOrd="0" presId="urn:microsoft.com/office/officeart/2008/layout/HorizontalMultiLevelHierarchy"/>
    <dgm:cxn modelId="{1604DB11-5C4E-714A-947A-21DBE2F84705}" type="presParOf" srcId="{428B997F-049F-DE4F-BED9-00AC65FDB266}" destId="{FD5EEB05-F640-7B46-813B-3831A2192887}" srcOrd="0" destOrd="0" presId="urn:microsoft.com/office/officeart/2008/layout/HorizontalMultiLevelHierarchy"/>
    <dgm:cxn modelId="{5FAD4643-48D0-D542-9802-FB7C38D35275}" type="presParOf" srcId="{8DB95D59-3C12-9F44-8983-3FB7813F4E08}" destId="{9E7B956E-C2E6-5249-AA0B-AADD2594FFDF}" srcOrd="5" destOrd="0" presId="urn:microsoft.com/office/officeart/2008/layout/HorizontalMultiLevelHierarchy"/>
    <dgm:cxn modelId="{CE8A9295-98CA-3A4E-AAA9-D1A9DF757803}" type="presParOf" srcId="{9E7B956E-C2E6-5249-AA0B-AADD2594FFDF}" destId="{15E52328-3653-654D-9362-B0720B650C41}" srcOrd="0" destOrd="0" presId="urn:microsoft.com/office/officeart/2008/layout/HorizontalMultiLevelHierarchy"/>
    <dgm:cxn modelId="{1454F108-EBFD-1746-9C0C-E378B1D45F90}" type="presParOf" srcId="{9E7B956E-C2E6-5249-AA0B-AADD2594FFDF}" destId="{6F2A7DA0-2E6B-0746-BDB4-3DA17644974F}" srcOrd="1" destOrd="0" presId="urn:microsoft.com/office/officeart/2008/layout/HorizontalMultiLevelHierarchy"/>
    <dgm:cxn modelId="{A51F351E-82F4-EB43-892E-30FA6258B188}" type="presParOf" srcId="{1063E364-71A5-9A40-A0C9-A7AEBB31C1BE}" destId="{95CB5C18-2C3D-C044-84E3-B7BAF509E016}" srcOrd="2" destOrd="0" presId="urn:microsoft.com/office/officeart/2008/layout/HorizontalMultiLevelHierarchy"/>
    <dgm:cxn modelId="{B21794E5-AA9A-F34B-8F6D-DA02C4BCCA05}" type="presParOf" srcId="{95CB5C18-2C3D-C044-84E3-B7BAF509E016}" destId="{844DD1A5-0757-4048-AF22-E44BBB104460}" srcOrd="0" destOrd="0" presId="urn:microsoft.com/office/officeart/2008/layout/HorizontalMultiLevelHierarchy"/>
    <dgm:cxn modelId="{9FD2F1B0-5EE3-354E-B118-A5A119FBDB70}" type="presParOf" srcId="{1063E364-71A5-9A40-A0C9-A7AEBB31C1BE}" destId="{428B62E3-4B47-FC4B-A739-04C116201F32}" srcOrd="3" destOrd="0" presId="urn:microsoft.com/office/officeart/2008/layout/HorizontalMultiLevelHierarchy"/>
    <dgm:cxn modelId="{9D250F82-83B1-1044-B74D-9B96C84C051A}" type="presParOf" srcId="{428B62E3-4B47-FC4B-A739-04C116201F32}" destId="{A3B68A8A-FBBE-3A40-B201-24245CD018EC}" srcOrd="0" destOrd="0" presId="urn:microsoft.com/office/officeart/2008/layout/HorizontalMultiLevelHierarchy"/>
    <dgm:cxn modelId="{58440888-E0AE-4748-9B91-6D1CC0CE3B00}" type="presParOf" srcId="{428B62E3-4B47-FC4B-A739-04C116201F32}" destId="{8A949823-D0AC-ED46-9873-D37DB49D4B68}" srcOrd="1" destOrd="0" presId="urn:microsoft.com/office/officeart/2008/layout/HorizontalMultiLevelHierarchy"/>
    <dgm:cxn modelId="{C7690AFB-B493-9B48-B799-BFED5E111D0A}" type="presParOf" srcId="{8A949823-D0AC-ED46-9873-D37DB49D4B68}" destId="{D8CAD8BF-8932-F947-A1AC-AE713EA6F574}" srcOrd="0" destOrd="0" presId="urn:microsoft.com/office/officeart/2008/layout/HorizontalMultiLevelHierarchy"/>
    <dgm:cxn modelId="{462D9A14-1916-EF41-BD0C-9C5C3B7CCE8C}" type="presParOf" srcId="{D8CAD8BF-8932-F947-A1AC-AE713EA6F574}" destId="{FE2E767C-E5B0-2B4F-93FA-6321B15D770D}" srcOrd="0" destOrd="0" presId="urn:microsoft.com/office/officeart/2008/layout/HorizontalMultiLevelHierarchy"/>
    <dgm:cxn modelId="{5530946C-D6D6-6B40-B9F1-060E7D529E5A}" type="presParOf" srcId="{8A949823-D0AC-ED46-9873-D37DB49D4B68}" destId="{87D5C5D9-5A2E-1F4E-904D-3BBA54281C2A}" srcOrd="1" destOrd="0" presId="urn:microsoft.com/office/officeart/2008/layout/HorizontalMultiLevelHierarchy"/>
    <dgm:cxn modelId="{5CA6DBF2-BAA8-434F-81C4-36AA2487D966}" type="presParOf" srcId="{87D5C5D9-5A2E-1F4E-904D-3BBA54281C2A}" destId="{7E57565F-9A2E-FD4D-AC08-0B16BE2A5680}" srcOrd="0" destOrd="0" presId="urn:microsoft.com/office/officeart/2008/layout/HorizontalMultiLevelHierarchy"/>
    <dgm:cxn modelId="{56EE0DE1-D79A-054F-8CE1-CEA743679680}" type="presParOf" srcId="{87D5C5D9-5A2E-1F4E-904D-3BBA54281C2A}" destId="{731522CA-5F84-DF45-AFF5-E98FD0165D74}" srcOrd="1" destOrd="0" presId="urn:microsoft.com/office/officeart/2008/layout/HorizontalMultiLevelHierarchy"/>
    <dgm:cxn modelId="{FAE788D1-2B3B-9744-B0A5-41027E2D7BB9}" type="presParOf" srcId="{8A949823-D0AC-ED46-9873-D37DB49D4B68}" destId="{BFC936BC-4027-4845-93FC-FDB7423B1271}" srcOrd="2" destOrd="0" presId="urn:microsoft.com/office/officeart/2008/layout/HorizontalMultiLevelHierarchy"/>
    <dgm:cxn modelId="{35DCC410-1FE4-2240-BAC4-40367010ACEE}" type="presParOf" srcId="{BFC936BC-4027-4845-93FC-FDB7423B1271}" destId="{DBCCFB26-783F-E34E-A142-2683BFD28C8D}" srcOrd="0" destOrd="0" presId="urn:microsoft.com/office/officeart/2008/layout/HorizontalMultiLevelHierarchy"/>
    <dgm:cxn modelId="{9287BBC4-978C-4E40-B541-F2414BC33E17}" type="presParOf" srcId="{8A949823-D0AC-ED46-9873-D37DB49D4B68}" destId="{2F839295-DCAF-9F47-8A28-8BAC9CB4C7E0}" srcOrd="3" destOrd="0" presId="urn:microsoft.com/office/officeart/2008/layout/HorizontalMultiLevelHierarchy"/>
    <dgm:cxn modelId="{2C68858C-CFEE-0F45-895E-42E4899A75D7}" type="presParOf" srcId="{2F839295-DCAF-9F47-8A28-8BAC9CB4C7E0}" destId="{AB5F960C-AFC3-EB46-B0A8-E60E1D2A9236}" srcOrd="0" destOrd="0" presId="urn:microsoft.com/office/officeart/2008/layout/HorizontalMultiLevelHierarchy"/>
    <dgm:cxn modelId="{ADDF9715-313E-7443-8DB5-116D15C67D45}" type="presParOf" srcId="{2F839295-DCAF-9F47-8A28-8BAC9CB4C7E0}" destId="{9868CE48-6C8F-7144-A997-31404BDCDD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532B7-1BBB-A64D-968B-5028D25EAB36}" type="doc">
      <dgm:prSet loTypeId="urn:microsoft.com/office/officeart/2005/8/layout/hList1" loCatId="" qsTypeId="urn:microsoft.com/office/officeart/2005/8/quickstyle/simple4" qsCatId="simple" csTypeId="urn:microsoft.com/office/officeart/2005/8/colors/accent3_2" csCatId="accent3" phldr="1"/>
      <dgm:spPr/>
      <dgm:t>
        <a:bodyPr/>
        <a:lstStyle/>
        <a:p>
          <a:endParaRPr lang="de-DE"/>
        </a:p>
      </dgm:t>
    </dgm:pt>
    <dgm:pt modelId="{FE853075-0D01-5848-9966-3A462EE544F6}">
      <dgm:prSet phldrT="[Text]"/>
      <dgm:spPr>
        <a:solidFill>
          <a:srgbClr val="008000"/>
        </a:solidFill>
      </dgm:spPr>
      <dgm:t>
        <a:bodyPr/>
        <a:lstStyle/>
        <a:p>
          <a:r>
            <a:rPr lang="de-DE" dirty="0"/>
            <a:t>...aus Sicht des </a:t>
          </a:r>
          <a:r>
            <a:rPr lang="de-DE" dirty="0" err="1"/>
            <a:t>Coachees</a:t>
          </a:r>
          <a:endParaRPr lang="de-DE" dirty="0"/>
        </a:p>
      </dgm:t>
    </dgm:pt>
    <dgm:pt modelId="{65F2533F-BDC8-B847-AE40-8A0868132E55}" type="parTrans" cxnId="{B50493C3-D04B-804D-9E4A-785D0E71E0C2}">
      <dgm:prSet/>
      <dgm:spPr/>
      <dgm:t>
        <a:bodyPr/>
        <a:lstStyle/>
        <a:p>
          <a:endParaRPr lang="de-DE"/>
        </a:p>
      </dgm:t>
    </dgm:pt>
    <dgm:pt modelId="{69E22A87-7FD8-E34F-88DA-CFD4AEE854FA}" type="sibTrans" cxnId="{B50493C3-D04B-804D-9E4A-785D0E71E0C2}">
      <dgm:prSet/>
      <dgm:spPr/>
      <dgm:t>
        <a:bodyPr/>
        <a:lstStyle/>
        <a:p>
          <a:endParaRPr lang="de-DE"/>
        </a:p>
      </dgm:t>
    </dgm:pt>
    <dgm:pt modelId="{E2B4A8FB-7A78-504B-8347-66BE4F0E3D61}">
      <dgm:prSet phldrT="[Text]"/>
      <dgm:spPr>
        <a:solidFill>
          <a:srgbClr val="008000"/>
        </a:solidFill>
      </dgm:spPr>
      <dgm:t>
        <a:bodyPr/>
        <a:lstStyle/>
        <a:p>
          <a:r>
            <a:rPr lang="de-DE" dirty="0"/>
            <a:t>...aus Sicht des </a:t>
          </a:r>
          <a:r>
            <a:rPr lang="de-DE" dirty="0" err="1"/>
            <a:t>Coaches</a:t>
          </a:r>
          <a:endParaRPr lang="de-DE" dirty="0"/>
        </a:p>
      </dgm:t>
    </dgm:pt>
    <dgm:pt modelId="{A85468A9-94FC-D14A-9CB5-2CE3638368BF}" type="parTrans" cxnId="{99C8EEE0-0DD9-8B41-9EE6-E29AB952CED7}">
      <dgm:prSet/>
      <dgm:spPr/>
      <dgm:t>
        <a:bodyPr/>
        <a:lstStyle/>
        <a:p>
          <a:endParaRPr lang="de-DE"/>
        </a:p>
      </dgm:t>
    </dgm:pt>
    <dgm:pt modelId="{C8840462-281C-3C41-A444-D7BBCD8F7164}" type="sibTrans" cxnId="{99C8EEE0-0DD9-8B41-9EE6-E29AB952CED7}">
      <dgm:prSet/>
      <dgm:spPr/>
      <dgm:t>
        <a:bodyPr/>
        <a:lstStyle/>
        <a:p>
          <a:endParaRPr lang="de-DE"/>
        </a:p>
      </dgm:t>
    </dgm:pt>
    <dgm:pt modelId="{D7BE4B93-F716-E744-B66E-C6C0E094B6CB}">
      <dgm:prSet/>
      <dgm:spPr/>
      <dgm:t>
        <a:bodyPr/>
        <a:lstStyle/>
        <a:p>
          <a:r>
            <a:rPr lang="de-DE" dirty="0"/>
            <a:t>„Irgendwie klappt das mit dem Lernen nicht.“ </a:t>
          </a:r>
        </a:p>
      </dgm:t>
    </dgm:pt>
    <dgm:pt modelId="{1F536CFB-8316-B34A-864A-0E80C6FA504A}" type="parTrans" cxnId="{7F2882A3-84EA-B545-9B1E-B0874898A7E5}">
      <dgm:prSet/>
      <dgm:spPr/>
      <dgm:t>
        <a:bodyPr/>
        <a:lstStyle/>
        <a:p>
          <a:endParaRPr lang="de-DE"/>
        </a:p>
      </dgm:t>
    </dgm:pt>
    <dgm:pt modelId="{D2004790-19A9-5145-86C1-2D662D004B6C}" type="sibTrans" cxnId="{7F2882A3-84EA-B545-9B1E-B0874898A7E5}">
      <dgm:prSet/>
      <dgm:spPr/>
      <dgm:t>
        <a:bodyPr/>
        <a:lstStyle/>
        <a:p>
          <a:endParaRPr lang="de-DE"/>
        </a:p>
      </dgm:t>
    </dgm:pt>
    <dgm:pt modelId="{E1C714E4-1FDB-DF47-AE78-106F3AC30E25}">
      <dgm:prSet/>
      <dgm:spPr/>
      <dgm:t>
        <a:bodyPr/>
        <a:lstStyle/>
        <a:p>
          <a:r>
            <a:rPr lang="de-DE" dirty="0"/>
            <a:t>„Ich traue mich einfach nicht, im Unterricht etwas zu sagen.“ </a:t>
          </a:r>
        </a:p>
      </dgm:t>
    </dgm:pt>
    <dgm:pt modelId="{C7B6E541-7A3E-7E49-BCE1-1CEBA26D9AE8}" type="parTrans" cxnId="{B9F9F33B-A438-864E-95A3-85B78976E465}">
      <dgm:prSet/>
      <dgm:spPr/>
      <dgm:t>
        <a:bodyPr/>
        <a:lstStyle/>
        <a:p>
          <a:endParaRPr lang="de-DE"/>
        </a:p>
      </dgm:t>
    </dgm:pt>
    <dgm:pt modelId="{4FBDA4D4-1989-F147-84C3-19729191B0BA}" type="sibTrans" cxnId="{B9F9F33B-A438-864E-95A3-85B78976E465}">
      <dgm:prSet/>
      <dgm:spPr/>
      <dgm:t>
        <a:bodyPr/>
        <a:lstStyle/>
        <a:p>
          <a:endParaRPr lang="de-DE"/>
        </a:p>
      </dgm:t>
    </dgm:pt>
    <dgm:pt modelId="{83EAAB57-D08D-E645-ACB1-77C27BE49FDD}">
      <dgm:prSet/>
      <dgm:spPr/>
      <dgm:t>
        <a:bodyPr/>
        <a:lstStyle/>
        <a:p>
          <a:r>
            <a:rPr lang="de-DE" dirty="0"/>
            <a:t>„Ich konnte das alles, aber in der Arbeit war’s wieder weg.“ </a:t>
          </a:r>
          <a:r>
            <a:rPr lang="de-DE" dirty="0" smtClean="0"/>
            <a:t>(</a:t>
          </a:r>
          <a:r>
            <a:rPr lang="de-DE" dirty="0" err="1" smtClean="0"/>
            <a:t>Leithe</a:t>
          </a:r>
          <a:r>
            <a:rPr lang="de-DE" dirty="0" smtClean="0"/>
            <a:t>, A. &amp; Wegmann, C., 2018, S. 45)</a:t>
          </a:r>
          <a:endParaRPr lang="de-DE" dirty="0"/>
        </a:p>
      </dgm:t>
    </dgm:pt>
    <dgm:pt modelId="{0301F7FF-B976-A24F-A265-3F65DE8C7973}" type="parTrans" cxnId="{32701F17-812F-7445-89A2-8003DD7E434A}">
      <dgm:prSet/>
      <dgm:spPr/>
      <dgm:t>
        <a:bodyPr/>
        <a:lstStyle/>
        <a:p>
          <a:endParaRPr lang="de-DE"/>
        </a:p>
      </dgm:t>
    </dgm:pt>
    <dgm:pt modelId="{A89131C4-12AD-7A48-8551-5EE6B5F54863}" type="sibTrans" cxnId="{32701F17-812F-7445-89A2-8003DD7E434A}">
      <dgm:prSet/>
      <dgm:spPr/>
      <dgm:t>
        <a:bodyPr/>
        <a:lstStyle/>
        <a:p>
          <a:endParaRPr lang="de-DE"/>
        </a:p>
      </dgm:t>
    </dgm:pt>
    <dgm:pt modelId="{98E79EBB-0FDA-634F-A546-6CF5EC142414}">
      <dgm:prSet/>
      <dgm:spPr/>
      <dgm:t>
        <a:bodyPr/>
        <a:lstStyle/>
        <a:p>
          <a:endParaRPr lang="de-DE" dirty="0"/>
        </a:p>
      </dgm:t>
    </dgm:pt>
    <dgm:pt modelId="{446DCBF0-5C10-1F4E-A7F7-28C4AFD7EDA7}" type="parTrans" cxnId="{0221F616-EC63-C44D-8EC0-1E94E95D3BF0}">
      <dgm:prSet/>
      <dgm:spPr/>
      <dgm:t>
        <a:bodyPr/>
        <a:lstStyle/>
        <a:p>
          <a:endParaRPr lang="de-DE"/>
        </a:p>
      </dgm:t>
    </dgm:pt>
    <dgm:pt modelId="{8FD6B1FD-96DB-524E-A79E-C7DE02A3D451}" type="sibTrans" cxnId="{0221F616-EC63-C44D-8EC0-1E94E95D3BF0}">
      <dgm:prSet/>
      <dgm:spPr/>
      <dgm:t>
        <a:bodyPr/>
        <a:lstStyle/>
        <a:p>
          <a:endParaRPr lang="de-DE"/>
        </a:p>
      </dgm:t>
    </dgm:pt>
    <dgm:pt modelId="{8F085DF5-EAE8-4836-8800-EF5476EE5F6F}">
      <dgm:prSet/>
      <dgm:spPr/>
      <dgm:t>
        <a:bodyPr/>
        <a:lstStyle/>
        <a:p>
          <a:r>
            <a:rPr lang="de-DE" dirty="0" smtClean="0"/>
            <a:t>strukturelle Lernschwierigkeiten bei den Lernenden</a:t>
          </a:r>
          <a:endParaRPr lang="de-DE" dirty="0"/>
        </a:p>
      </dgm:t>
    </dgm:pt>
    <dgm:pt modelId="{FDD20344-3606-4D27-BACB-2C597FD8521D}" type="parTrans" cxnId="{1061C7FA-5350-4EAE-97B9-675E7DDAC3C6}">
      <dgm:prSet/>
      <dgm:spPr/>
      <dgm:t>
        <a:bodyPr/>
        <a:lstStyle/>
        <a:p>
          <a:endParaRPr lang="de-DE"/>
        </a:p>
      </dgm:t>
    </dgm:pt>
    <dgm:pt modelId="{68E73061-D1ED-4D19-A447-A12644795D4F}" type="sibTrans" cxnId="{1061C7FA-5350-4EAE-97B9-675E7DDAC3C6}">
      <dgm:prSet/>
      <dgm:spPr/>
      <dgm:t>
        <a:bodyPr/>
        <a:lstStyle/>
        <a:p>
          <a:endParaRPr lang="de-DE"/>
        </a:p>
      </dgm:t>
    </dgm:pt>
    <dgm:pt modelId="{B53FDA3A-B0F9-47F0-91FB-C2D526DA5079}">
      <dgm:prSet/>
      <dgm:spPr/>
      <dgm:t>
        <a:bodyPr/>
        <a:lstStyle/>
        <a:p>
          <a:r>
            <a:rPr lang="de-DE" dirty="0" smtClean="0"/>
            <a:t>Entwicklungsbedarf bei persönlichen Lernstrategien</a:t>
          </a:r>
          <a:endParaRPr lang="de-DE" dirty="0"/>
        </a:p>
      </dgm:t>
    </dgm:pt>
    <dgm:pt modelId="{855949F3-DAFE-4165-995C-E360C7256FAC}" type="parTrans" cxnId="{C9A1780C-0BE8-4D92-8B1F-00A545B84A30}">
      <dgm:prSet/>
      <dgm:spPr/>
      <dgm:t>
        <a:bodyPr/>
        <a:lstStyle/>
        <a:p>
          <a:endParaRPr lang="de-DE"/>
        </a:p>
      </dgm:t>
    </dgm:pt>
    <dgm:pt modelId="{76A7083C-E474-4080-8F0B-66CA6DFA76E4}" type="sibTrans" cxnId="{C9A1780C-0BE8-4D92-8B1F-00A545B84A30}">
      <dgm:prSet/>
      <dgm:spPr/>
      <dgm:t>
        <a:bodyPr/>
        <a:lstStyle/>
        <a:p>
          <a:endParaRPr lang="de-DE"/>
        </a:p>
      </dgm:t>
    </dgm:pt>
    <dgm:pt modelId="{64F56633-13DD-4733-B092-342C28898A1A}">
      <dgm:prSet/>
      <dgm:spPr/>
      <dgm:t>
        <a:bodyPr/>
        <a:lstStyle/>
        <a:p>
          <a:r>
            <a:rPr lang="de-DE" smtClean="0"/>
            <a:t>Lernblockaden und Lernhürden</a:t>
          </a:r>
          <a:endParaRPr lang="de-DE" dirty="0"/>
        </a:p>
      </dgm:t>
    </dgm:pt>
    <dgm:pt modelId="{FF0C3A16-5F5F-4980-81A0-5C7FD09A2B03}" type="parTrans" cxnId="{0D8BD7CE-967E-4B87-99D1-75F60E615BB0}">
      <dgm:prSet/>
      <dgm:spPr/>
      <dgm:t>
        <a:bodyPr/>
        <a:lstStyle/>
        <a:p>
          <a:endParaRPr lang="de-DE"/>
        </a:p>
      </dgm:t>
    </dgm:pt>
    <dgm:pt modelId="{93FF1575-416B-43CB-B93F-3B3B8DB6551A}" type="sibTrans" cxnId="{0D8BD7CE-967E-4B87-99D1-75F60E615BB0}">
      <dgm:prSet/>
      <dgm:spPr/>
      <dgm:t>
        <a:bodyPr/>
        <a:lstStyle/>
        <a:p>
          <a:endParaRPr lang="de-DE"/>
        </a:p>
      </dgm:t>
    </dgm:pt>
    <dgm:pt modelId="{8C1C2A8F-1FA1-4E8A-B9CE-78F4E4ADF9D6}">
      <dgm:prSet/>
      <dgm:spPr/>
      <dgm:t>
        <a:bodyPr/>
        <a:lstStyle/>
        <a:p>
          <a:r>
            <a:rPr lang="de-DE" smtClean="0"/>
            <a:t>Notwendigkeit situativer Lern- und Individualisierungshilfen</a:t>
          </a:r>
          <a:endParaRPr lang="de-DE" dirty="0"/>
        </a:p>
      </dgm:t>
    </dgm:pt>
    <dgm:pt modelId="{C9D6E789-A8F2-4C50-B312-9798402351D1}" type="parTrans" cxnId="{9570EC92-9C1D-4577-96F0-7599BE21DDA6}">
      <dgm:prSet/>
      <dgm:spPr/>
      <dgm:t>
        <a:bodyPr/>
        <a:lstStyle/>
        <a:p>
          <a:endParaRPr lang="de-DE"/>
        </a:p>
      </dgm:t>
    </dgm:pt>
    <dgm:pt modelId="{795FAA1C-3F84-461C-8C79-EF24EF7710AA}" type="sibTrans" cxnId="{9570EC92-9C1D-4577-96F0-7599BE21DDA6}">
      <dgm:prSet/>
      <dgm:spPr/>
      <dgm:t>
        <a:bodyPr/>
        <a:lstStyle/>
        <a:p>
          <a:endParaRPr lang="de-DE"/>
        </a:p>
      </dgm:t>
    </dgm:pt>
    <dgm:pt modelId="{508312CC-D87D-4585-A7A9-2CFE080A83AC}">
      <dgm:prSet/>
      <dgm:spPr/>
      <dgm:t>
        <a:bodyPr/>
        <a:lstStyle/>
        <a:p>
          <a:r>
            <a:rPr lang="de-DE" smtClean="0"/>
            <a:t>Verlust von Lernmotivation und Lernfreude</a:t>
          </a:r>
          <a:endParaRPr lang="de-DE" dirty="0"/>
        </a:p>
      </dgm:t>
    </dgm:pt>
    <dgm:pt modelId="{95742EAA-8A56-4C0F-8A76-E21BB15293D2}" type="parTrans" cxnId="{F03E6D33-4684-402B-84C7-381D0B6EDD26}">
      <dgm:prSet/>
      <dgm:spPr/>
      <dgm:t>
        <a:bodyPr/>
        <a:lstStyle/>
        <a:p>
          <a:endParaRPr lang="de-DE"/>
        </a:p>
      </dgm:t>
    </dgm:pt>
    <dgm:pt modelId="{35095105-DCAE-428C-8652-0DA3D34BEAD0}" type="sibTrans" cxnId="{F03E6D33-4684-402B-84C7-381D0B6EDD26}">
      <dgm:prSet/>
      <dgm:spPr/>
      <dgm:t>
        <a:bodyPr/>
        <a:lstStyle/>
        <a:p>
          <a:endParaRPr lang="de-DE"/>
        </a:p>
      </dgm:t>
    </dgm:pt>
    <dgm:pt modelId="{8BACF1FE-38E6-4178-8B3D-77D65BFC8DEA}">
      <dgm:prSet/>
      <dgm:spPr/>
      <dgm:t>
        <a:bodyPr/>
        <a:lstStyle/>
        <a:p>
          <a:r>
            <a:rPr lang="de-DE" dirty="0" smtClean="0"/>
            <a:t>Neue Herausforderungen für talentierte Lerner (Hameyer, 2010, S. 279)</a:t>
          </a:r>
          <a:endParaRPr lang="de-DE" dirty="0"/>
        </a:p>
      </dgm:t>
    </dgm:pt>
    <dgm:pt modelId="{9FB64F12-FC71-4B53-A964-6772BCA51205}" type="parTrans" cxnId="{C3A3060B-9B8F-47CB-82E3-1A2066BF592E}">
      <dgm:prSet/>
      <dgm:spPr/>
      <dgm:t>
        <a:bodyPr/>
        <a:lstStyle/>
        <a:p>
          <a:endParaRPr lang="de-DE"/>
        </a:p>
      </dgm:t>
    </dgm:pt>
    <dgm:pt modelId="{3B35BB0B-9751-4F6D-A5E8-32D31590C8F3}" type="sibTrans" cxnId="{C3A3060B-9B8F-47CB-82E3-1A2066BF592E}">
      <dgm:prSet/>
      <dgm:spPr/>
      <dgm:t>
        <a:bodyPr/>
        <a:lstStyle/>
        <a:p>
          <a:endParaRPr lang="de-DE"/>
        </a:p>
      </dgm:t>
    </dgm:pt>
    <dgm:pt modelId="{6CB143CB-1054-4C27-B68B-2AD2F357532E}">
      <dgm:prSet/>
      <dgm:spPr/>
      <dgm:t>
        <a:bodyPr/>
        <a:lstStyle/>
        <a:p>
          <a:endParaRPr lang="de-DE" b="1" dirty="0"/>
        </a:p>
      </dgm:t>
    </dgm:pt>
    <dgm:pt modelId="{2D82E70C-2C10-4A5D-AA99-FDA79B55A413}" type="parTrans" cxnId="{6C148679-5868-47AC-9E49-CA49A4BDDBF2}">
      <dgm:prSet/>
      <dgm:spPr/>
      <dgm:t>
        <a:bodyPr/>
        <a:lstStyle/>
        <a:p>
          <a:endParaRPr lang="de-DE"/>
        </a:p>
      </dgm:t>
    </dgm:pt>
    <dgm:pt modelId="{C59C66EC-272A-4452-ADDD-AC1E9BF31DDF}" type="sibTrans" cxnId="{6C148679-5868-47AC-9E49-CA49A4BDDBF2}">
      <dgm:prSet/>
      <dgm:spPr/>
      <dgm:t>
        <a:bodyPr/>
        <a:lstStyle/>
        <a:p>
          <a:endParaRPr lang="de-DE"/>
        </a:p>
      </dgm:t>
    </dgm:pt>
    <dgm:pt modelId="{571DA554-7BA4-4795-A70E-ED7724D8D3D6}">
      <dgm:prSet/>
      <dgm:spPr/>
      <dgm:t>
        <a:bodyPr/>
        <a:lstStyle/>
        <a:p>
          <a:endParaRPr lang="de-DE" dirty="0"/>
        </a:p>
      </dgm:t>
    </dgm:pt>
    <dgm:pt modelId="{0B95A16C-00DB-4ED9-BCBB-778B710631A6}" type="parTrans" cxnId="{2E8FA425-4A03-477F-9963-9195EEE0D269}">
      <dgm:prSet/>
      <dgm:spPr/>
      <dgm:t>
        <a:bodyPr/>
        <a:lstStyle/>
        <a:p>
          <a:endParaRPr lang="de-DE"/>
        </a:p>
      </dgm:t>
    </dgm:pt>
    <dgm:pt modelId="{93826CEE-9105-4681-AC1D-A30764C71590}" type="sibTrans" cxnId="{2E8FA425-4A03-477F-9963-9195EEE0D269}">
      <dgm:prSet/>
      <dgm:spPr/>
      <dgm:t>
        <a:bodyPr/>
        <a:lstStyle/>
        <a:p>
          <a:endParaRPr lang="de-DE"/>
        </a:p>
      </dgm:t>
    </dgm:pt>
    <dgm:pt modelId="{05CB033B-E89C-5045-8427-A111D6D26FA6}" type="pres">
      <dgm:prSet presAssocID="{375532B7-1BBB-A64D-968B-5028D25EAB36}" presName="Name0" presStyleCnt="0">
        <dgm:presLayoutVars>
          <dgm:dir/>
          <dgm:animLvl val="lvl"/>
          <dgm:resizeHandles val="exact"/>
        </dgm:presLayoutVars>
      </dgm:prSet>
      <dgm:spPr/>
      <dgm:t>
        <a:bodyPr/>
        <a:lstStyle/>
        <a:p>
          <a:endParaRPr lang="de-DE"/>
        </a:p>
      </dgm:t>
    </dgm:pt>
    <dgm:pt modelId="{19905840-F3FE-BE4D-919B-0870061F5FE3}" type="pres">
      <dgm:prSet presAssocID="{FE853075-0D01-5848-9966-3A462EE544F6}" presName="composite" presStyleCnt="0"/>
      <dgm:spPr/>
    </dgm:pt>
    <dgm:pt modelId="{55B4B9E3-CAD3-BA40-AE53-850434A3E388}" type="pres">
      <dgm:prSet presAssocID="{FE853075-0D01-5848-9966-3A462EE544F6}" presName="parTx" presStyleLbl="alignNode1" presStyleIdx="0" presStyleCnt="2">
        <dgm:presLayoutVars>
          <dgm:chMax val="0"/>
          <dgm:chPref val="0"/>
          <dgm:bulletEnabled val="1"/>
        </dgm:presLayoutVars>
      </dgm:prSet>
      <dgm:spPr/>
      <dgm:t>
        <a:bodyPr/>
        <a:lstStyle/>
        <a:p>
          <a:endParaRPr lang="de-DE"/>
        </a:p>
      </dgm:t>
    </dgm:pt>
    <dgm:pt modelId="{7CE386E0-63EA-B24C-B1F4-D1BB1087A065}" type="pres">
      <dgm:prSet presAssocID="{FE853075-0D01-5848-9966-3A462EE544F6}" presName="desTx" presStyleLbl="alignAccFollowNode1" presStyleIdx="0" presStyleCnt="2">
        <dgm:presLayoutVars>
          <dgm:bulletEnabled val="1"/>
        </dgm:presLayoutVars>
      </dgm:prSet>
      <dgm:spPr/>
      <dgm:t>
        <a:bodyPr/>
        <a:lstStyle/>
        <a:p>
          <a:endParaRPr lang="de-DE"/>
        </a:p>
      </dgm:t>
    </dgm:pt>
    <dgm:pt modelId="{97ACD841-8380-6947-9821-9DFF3864F59A}" type="pres">
      <dgm:prSet presAssocID="{69E22A87-7FD8-E34F-88DA-CFD4AEE854FA}" presName="space" presStyleCnt="0"/>
      <dgm:spPr/>
    </dgm:pt>
    <dgm:pt modelId="{17457E04-9F8C-B247-9FA5-7ADF4AD82C4F}" type="pres">
      <dgm:prSet presAssocID="{E2B4A8FB-7A78-504B-8347-66BE4F0E3D61}" presName="composite" presStyleCnt="0"/>
      <dgm:spPr/>
    </dgm:pt>
    <dgm:pt modelId="{E6F4AA8A-05DA-3F45-A4E0-21FFD2693926}" type="pres">
      <dgm:prSet presAssocID="{E2B4A8FB-7A78-504B-8347-66BE4F0E3D61}" presName="parTx" presStyleLbl="alignNode1" presStyleIdx="1" presStyleCnt="2">
        <dgm:presLayoutVars>
          <dgm:chMax val="0"/>
          <dgm:chPref val="0"/>
          <dgm:bulletEnabled val="1"/>
        </dgm:presLayoutVars>
      </dgm:prSet>
      <dgm:spPr/>
      <dgm:t>
        <a:bodyPr/>
        <a:lstStyle/>
        <a:p>
          <a:endParaRPr lang="de-DE"/>
        </a:p>
      </dgm:t>
    </dgm:pt>
    <dgm:pt modelId="{E8AFF98C-F1BC-F446-A74F-48BC3122A758}" type="pres">
      <dgm:prSet presAssocID="{E2B4A8FB-7A78-504B-8347-66BE4F0E3D61}" presName="desTx" presStyleLbl="alignAccFollowNode1" presStyleIdx="1" presStyleCnt="2">
        <dgm:presLayoutVars>
          <dgm:bulletEnabled val="1"/>
        </dgm:presLayoutVars>
      </dgm:prSet>
      <dgm:spPr/>
      <dgm:t>
        <a:bodyPr/>
        <a:lstStyle/>
        <a:p>
          <a:endParaRPr lang="de-DE"/>
        </a:p>
      </dgm:t>
    </dgm:pt>
  </dgm:ptLst>
  <dgm:cxnLst>
    <dgm:cxn modelId="{2DDA287F-36E9-40B4-B7BF-842E36A59E74}" type="presOf" srcId="{6CB143CB-1054-4C27-B68B-2AD2F357532E}" destId="{E8AFF98C-F1BC-F446-A74F-48BC3122A758}" srcOrd="0" destOrd="7" presId="urn:microsoft.com/office/officeart/2005/8/layout/hList1"/>
    <dgm:cxn modelId="{BEF3CB0A-1E66-4EF7-A8E4-1BF9D7743826}" type="presOf" srcId="{8C1C2A8F-1FA1-4E8A-B9CE-78F4E4ADF9D6}" destId="{E8AFF98C-F1BC-F446-A74F-48BC3122A758}" srcOrd="0" destOrd="4" presId="urn:microsoft.com/office/officeart/2005/8/layout/hList1"/>
    <dgm:cxn modelId="{2586709F-C87C-43C6-938E-02826E5A2FA8}" type="presOf" srcId="{64F56633-13DD-4733-B092-342C28898A1A}" destId="{E8AFF98C-F1BC-F446-A74F-48BC3122A758}" srcOrd="0" destOrd="3" presId="urn:microsoft.com/office/officeart/2005/8/layout/hList1"/>
    <dgm:cxn modelId="{9570EC92-9C1D-4577-96F0-7599BE21DDA6}" srcId="{E2B4A8FB-7A78-504B-8347-66BE4F0E3D61}" destId="{8C1C2A8F-1FA1-4E8A-B9CE-78F4E4ADF9D6}" srcOrd="4" destOrd="0" parTransId="{C9D6E789-A8F2-4C50-B312-9798402351D1}" sibTransId="{795FAA1C-3F84-461C-8C79-EF24EF7710AA}"/>
    <dgm:cxn modelId="{32701F17-812F-7445-89A2-8003DD7E434A}" srcId="{FE853075-0D01-5848-9966-3A462EE544F6}" destId="{83EAAB57-D08D-E645-ACB1-77C27BE49FDD}" srcOrd="3" destOrd="0" parTransId="{0301F7FF-B976-A24F-A265-3F65DE8C7973}" sibTransId="{A89131C4-12AD-7A48-8551-5EE6B5F54863}"/>
    <dgm:cxn modelId="{E3944DB8-69F9-42F8-9E68-EC77B2ECFA6B}" type="presOf" srcId="{B53FDA3A-B0F9-47F0-91FB-C2D526DA5079}" destId="{E8AFF98C-F1BC-F446-A74F-48BC3122A758}" srcOrd="0" destOrd="2" presId="urn:microsoft.com/office/officeart/2005/8/layout/hList1"/>
    <dgm:cxn modelId="{F03E6D33-4684-402B-84C7-381D0B6EDD26}" srcId="{E2B4A8FB-7A78-504B-8347-66BE4F0E3D61}" destId="{508312CC-D87D-4585-A7A9-2CFE080A83AC}" srcOrd="5" destOrd="0" parTransId="{95742EAA-8A56-4C0F-8A76-E21BB15293D2}" sibTransId="{35095105-DCAE-428C-8652-0DA3D34BEAD0}"/>
    <dgm:cxn modelId="{C9A1780C-0BE8-4D92-8B1F-00A545B84A30}" srcId="{E2B4A8FB-7A78-504B-8347-66BE4F0E3D61}" destId="{B53FDA3A-B0F9-47F0-91FB-C2D526DA5079}" srcOrd="2" destOrd="0" parTransId="{855949F3-DAFE-4165-995C-E360C7256FAC}" sibTransId="{76A7083C-E474-4080-8F0B-66CA6DFA76E4}"/>
    <dgm:cxn modelId="{99C8EEE0-0DD9-8B41-9EE6-E29AB952CED7}" srcId="{375532B7-1BBB-A64D-968B-5028D25EAB36}" destId="{E2B4A8FB-7A78-504B-8347-66BE4F0E3D61}" srcOrd="1" destOrd="0" parTransId="{A85468A9-94FC-D14A-9CB5-2CE3638368BF}" sibTransId="{C8840462-281C-3C41-A444-D7BBCD8F7164}"/>
    <dgm:cxn modelId="{7EC9B5BF-88A3-40DF-96BC-7375007B7956}" type="presOf" srcId="{E2B4A8FB-7A78-504B-8347-66BE4F0E3D61}" destId="{E6F4AA8A-05DA-3F45-A4E0-21FFD2693926}" srcOrd="0" destOrd="0" presId="urn:microsoft.com/office/officeart/2005/8/layout/hList1"/>
    <dgm:cxn modelId="{0D8BD7CE-967E-4B87-99D1-75F60E615BB0}" srcId="{E2B4A8FB-7A78-504B-8347-66BE4F0E3D61}" destId="{64F56633-13DD-4733-B092-342C28898A1A}" srcOrd="3" destOrd="0" parTransId="{FF0C3A16-5F5F-4980-81A0-5C7FD09A2B03}" sibTransId="{93FF1575-416B-43CB-B93F-3B3B8DB6551A}"/>
    <dgm:cxn modelId="{E8A5B498-7EC8-4F73-BF17-C5357E6214C3}" type="presOf" srcId="{571DA554-7BA4-4795-A70E-ED7724D8D3D6}" destId="{7CE386E0-63EA-B24C-B1F4-D1BB1087A065}" srcOrd="0" destOrd="0" presId="urn:microsoft.com/office/officeart/2005/8/layout/hList1"/>
    <dgm:cxn modelId="{6C148679-5868-47AC-9E49-CA49A4BDDBF2}" srcId="{E2B4A8FB-7A78-504B-8347-66BE4F0E3D61}" destId="{6CB143CB-1054-4C27-B68B-2AD2F357532E}" srcOrd="7" destOrd="0" parTransId="{2D82E70C-2C10-4A5D-AA99-FDA79B55A413}" sibTransId="{C59C66EC-272A-4452-ADDD-AC1E9BF31DDF}"/>
    <dgm:cxn modelId="{B50493C3-D04B-804D-9E4A-785D0E71E0C2}" srcId="{375532B7-1BBB-A64D-968B-5028D25EAB36}" destId="{FE853075-0D01-5848-9966-3A462EE544F6}" srcOrd="0" destOrd="0" parTransId="{65F2533F-BDC8-B847-AE40-8A0868132E55}" sibTransId="{69E22A87-7FD8-E34F-88DA-CFD4AEE854FA}"/>
    <dgm:cxn modelId="{3D43747D-48F9-4236-9B6E-95B3A978A48F}" type="presOf" srcId="{375532B7-1BBB-A64D-968B-5028D25EAB36}" destId="{05CB033B-E89C-5045-8427-A111D6D26FA6}" srcOrd="0" destOrd="0" presId="urn:microsoft.com/office/officeart/2005/8/layout/hList1"/>
    <dgm:cxn modelId="{4A2E70B0-F02C-47D1-B396-332057234442}" type="presOf" srcId="{8F085DF5-EAE8-4836-8800-EF5476EE5F6F}" destId="{E8AFF98C-F1BC-F446-A74F-48BC3122A758}" srcOrd="0" destOrd="1" presId="urn:microsoft.com/office/officeart/2005/8/layout/hList1"/>
    <dgm:cxn modelId="{F9826F7B-463C-4345-A0DE-A2B43227A704}" type="presOf" srcId="{98E79EBB-0FDA-634F-A546-6CF5EC142414}" destId="{E8AFF98C-F1BC-F446-A74F-48BC3122A758}" srcOrd="0" destOrd="0" presId="urn:microsoft.com/office/officeart/2005/8/layout/hList1"/>
    <dgm:cxn modelId="{4D296EB2-BEB9-44BB-813D-47FD56ADC109}" type="presOf" srcId="{8BACF1FE-38E6-4178-8B3D-77D65BFC8DEA}" destId="{E8AFF98C-F1BC-F446-A74F-48BC3122A758}" srcOrd="0" destOrd="6" presId="urn:microsoft.com/office/officeart/2005/8/layout/hList1"/>
    <dgm:cxn modelId="{1360438C-F70A-4F73-A12E-DD0CEFF28610}" type="presOf" srcId="{FE853075-0D01-5848-9966-3A462EE544F6}" destId="{55B4B9E3-CAD3-BA40-AE53-850434A3E388}" srcOrd="0" destOrd="0" presId="urn:microsoft.com/office/officeart/2005/8/layout/hList1"/>
    <dgm:cxn modelId="{1061C7FA-5350-4EAE-97B9-675E7DDAC3C6}" srcId="{E2B4A8FB-7A78-504B-8347-66BE4F0E3D61}" destId="{8F085DF5-EAE8-4836-8800-EF5476EE5F6F}" srcOrd="1" destOrd="0" parTransId="{FDD20344-3606-4D27-BACB-2C597FD8521D}" sibTransId="{68E73061-D1ED-4D19-A447-A12644795D4F}"/>
    <dgm:cxn modelId="{335534F4-F7DE-434D-B17A-A7654E5921C0}" type="presOf" srcId="{D7BE4B93-F716-E744-B66E-C6C0E094B6CB}" destId="{7CE386E0-63EA-B24C-B1F4-D1BB1087A065}" srcOrd="0" destOrd="1" presId="urn:microsoft.com/office/officeart/2005/8/layout/hList1"/>
    <dgm:cxn modelId="{0221F616-EC63-C44D-8EC0-1E94E95D3BF0}" srcId="{E2B4A8FB-7A78-504B-8347-66BE4F0E3D61}" destId="{98E79EBB-0FDA-634F-A546-6CF5EC142414}" srcOrd="0" destOrd="0" parTransId="{446DCBF0-5C10-1F4E-A7F7-28C4AFD7EDA7}" sibTransId="{8FD6B1FD-96DB-524E-A79E-C7DE02A3D451}"/>
    <dgm:cxn modelId="{B9F9F33B-A438-864E-95A3-85B78976E465}" srcId="{FE853075-0D01-5848-9966-3A462EE544F6}" destId="{E1C714E4-1FDB-DF47-AE78-106F3AC30E25}" srcOrd="2" destOrd="0" parTransId="{C7B6E541-7A3E-7E49-BCE1-1CEBA26D9AE8}" sibTransId="{4FBDA4D4-1989-F147-84C3-19729191B0BA}"/>
    <dgm:cxn modelId="{39B25579-D720-499B-9284-FD13466B0257}" type="presOf" srcId="{E1C714E4-1FDB-DF47-AE78-106F3AC30E25}" destId="{7CE386E0-63EA-B24C-B1F4-D1BB1087A065}" srcOrd="0" destOrd="2" presId="urn:microsoft.com/office/officeart/2005/8/layout/hList1"/>
    <dgm:cxn modelId="{7F2882A3-84EA-B545-9B1E-B0874898A7E5}" srcId="{FE853075-0D01-5848-9966-3A462EE544F6}" destId="{D7BE4B93-F716-E744-B66E-C6C0E094B6CB}" srcOrd="1" destOrd="0" parTransId="{1F536CFB-8316-B34A-864A-0E80C6FA504A}" sibTransId="{D2004790-19A9-5145-86C1-2D662D004B6C}"/>
    <dgm:cxn modelId="{0719F93C-F3DF-4238-83FE-C6C004CF7BD5}" type="presOf" srcId="{508312CC-D87D-4585-A7A9-2CFE080A83AC}" destId="{E8AFF98C-F1BC-F446-A74F-48BC3122A758}" srcOrd="0" destOrd="5" presId="urn:microsoft.com/office/officeart/2005/8/layout/hList1"/>
    <dgm:cxn modelId="{C3A3060B-9B8F-47CB-82E3-1A2066BF592E}" srcId="{E2B4A8FB-7A78-504B-8347-66BE4F0E3D61}" destId="{8BACF1FE-38E6-4178-8B3D-77D65BFC8DEA}" srcOrd="6" destOrd="0" parTransId="{9FB64F12-FC71-4B53-A964-6772BCA51205}" sibTransId="{3B35BB0B-9751-4F6D-A5E8-32D31590C8F3}"/>
    <dgm:cxn modelId="{F16BECA3-8AAE-4375-B03C-CCEC4FCD7BEE}" type="presOf" srcId="{83EAAB57-D08D-E645-ACB1-77C27BE49FDD}" destId="{7CE386E0-63EA-B24C-B1F4-D1BB1087A065}" srcOrd="0" destOrd="3" presId="urn:microsoft.com/office/officeart/2005/8/layout/hList1"/>
    <dgm:cxn modelId="{2E8FA425-4A03-477F-9963-9195EEE0D269}" srcId="{FE853075-0D01-5848-9966-3A462EE544F6}" destId="{571DA554-7BA4-4795-A70E-ED7724D8D3D6}" srcOrd="0" destOrd="0" parTransId="{0B95A16C-00DB-4ED9-BCBB-778B710631A6}" sibTransId="{93826CEE-9105-4681-AC1D-A30764C71590}"/>
    <dgm:cxn modelId="{5D9FAA62-AE6D-45BF-8A77-8149CF189E44}" type="presParOf" srcId="{05CB033B-E89C-5045-8427-A111D6D26FA6}" destId="{19905840-F3FE-BE4D-919B-0870061F5FE3}" srcOrd="0" destOrd="0" presId="urn:microsoft.com/office/officeart/2005/8/layout/hList1"/>
    <dgm:cxn modelId="{85505569-2849-40CA-A3F6-7CA77E83E6E6}" type="presParOf" srcId="{19905840-F3FE-BE4D-919B-0870061F5FE3}" destId="{55B4B9E3-CAD3-BA40-AE53-850434A3E388}" srcOrd="0" destOrd="0" presId="urn:microsoft.com/office/officeart/2005/8/layout/hList1"/>
    <dgm:cxn modelId="{ADF02B10-8057-4330-AD65-16776BEC7272}" type="presParOf" srcId="{19905840-F3FE-BE4D-919B-0870061F5FE3}" destId="{7CE386E0-63EA-B24C-B1F4-D1BB1087A065}" srcOrd="1" destOrd="0" presId="urn:microsoft.com/office/officeart/2005/8/layout/hList1"/>
    <dgm:cxn modelId="{88273687-68B8-46D1-98FA-ADE6E115D4CB}" type="presParOf" srcId="{05CB033B-E89C-5045-8427-A111D6D26FA6}" destId="{97ACD841-8380-6947-9821-9DFF3864F59A}" srcOrd="1" destOrd="0" presId="urn:microsoft.com/office/officeart/2005/8/layout/hList1"/>
    <dgm:cxn modelId="{0E1A7ED1-1DAE-41F5-A14C-0273E90D112A}" type="presParOf" srcId="{05CB033B-E89C-5045-8427-A111D6D26FA6}" destId="{17457E04-9F8C-B247-9FA5-7ADF4AD82C4F}" srcOrd="2" destOrd="0" presId="urn:microsoft.com/office/officeart/2005/8/layout/hList1"/>
    <dgm:cxn modelId="{20495782-75F3-4D93-B3D9-AC944EAD9AEB}" type="presParOf" srcId="{17457E04-9F8C-B247-9FA5-7ADF4AD82C4F}" destId="{E6F4AA8A-05DA-3F45-A4E0-21FFD2693926}" srcOrd="0" destOrd="0" presId="urn:microsoft.com/office/officeart/2005/8/layout/hList1"/>
    <dgm:cxn modelId="{90E75F5B-F907-4732-AD88-8945F6370A4F}" type="presParOf" srcId="{17457E04-9F8C-B247-9FA5-7ADF4AD82C4F}" destId="{E8AFF98C-F1BC-F446-A74F-48BC3122A75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5CD0C-D600-F24A-8F73-7843854B14DF}" type="doc">
      <dgm:prSet loTypeId="urn:microsoft.com/office/officeart/2005/8/layout/hierarchy4" loCatId="" qsTypeId="urn:microsoft.com/office/officeart/2005/8/quickstyle/simple4" qsCatId="simple" csTypeId="urn:microsoft.com/office/officeart/2005/8/colors/colorful1#1" csCatId="colorful" phldr="1"/>
      <dgm:spPr/>
      <dgm:t>
        <a:bodyPr/>
        <a:lstStyle/>
        <a:p>
          <a:endParaRPr lang="de-DE"/>
        </a:p>
      </dgm:t>
    </dgm:pt>
    <dgm:pt modelId="{AF8BEF54-07AC-C444-A2A5-D4E08E16F3A7}">
      <dgm:prSet custT="1"/>
      <dgm:spPr>
        <a:solidFill>
          <a:srgbClr val="008000"/>
        </a:solidFill>
      </dgm:spPr>
      <dgm:t>
        <a:bodyPr/>
        <a:lstStyle/>
        <a:p>
          <a:pPr rtl="0"/>
          <a:r>
            <a:rPr lang="de-DE" sz="2400" b="1" dirty="0"/>
            <a:t>Verschiedene grundlegende Settings des Lerncoachings </a:t>
          </a:r>
          <a:endParaRPr lang="de-DE" sz="2400" dirty="0"/>
        </a:p>
      </dgm:t>
    </dgm:pt>
    <dgm:pt modelId="{1EFA2309-C40C-A54D-AE05-2BF3E67CDD2A}" type="parTrans" cxnId="{D68BAC4B-28C0-FC41-A5EF-D8B573938A29}">
      <dgm:prSet/>
      <dgm:spPr/>
      <dgm:t>
        <a:bodyPr/>
        <a:lstStyle/>
        <a:p>
          <a:endParaRPr lang="de-DE"/>
        </a:p>
      </dgm:t>
    </dgm:pt>
    <dgm:pt modelId="{451987CB-47DD-5649-9A72-034652412F6A}" type="sibTrans" cxnId="{D68BAC4B-28C0-FC41-A5EF-D8B573938A29}">
      <dgm:prSet/>
      <dgm:spPr/>
      <dgm:t>
        <a:bodyPr/>
        <a:lstStyle/>
        <a:p>
          <a:endParaRPr lang="de-DE"/>
        </a:p>
      </dgm:t>
    </dgm:pt>
    <dgm:pt modelId="{7758AA7D-1430-FE41-8732-18BCD4DCCF1A}">
      <dgm:prSet/>
      <dgm:spPr>
        <a:solidFill>
          <a:schemeClr val="accent6"/>
        </a:solidFill>
      </dgm:spPr>
      <dgm:t>
        <a:bodyPr/>
        <a:lstStyle/>
        <a:p>
          <a:r>
            <a:rPr lang="de-DE" dirty="0"/>
            <a:t>Einzellerncoaching</a:t>
          </a:r>
        </a:p>
      </dgm:t>
    </dgm:pt>
    <dgm:pt modelId="{A513B0CE-197A-A944-A5DD-C0423BD850A1}" type="parTrans" cxnId="{559F1552-8052-874E-B114-8B21C4430079}">
      <dgm:prSet/>
      <dgm:spPr/>
      <dgm:t>
        <a:bodyPr/>
        <a:lstStyle/>
        <a:p>
          <a:endParaRPr lang="de-DE"/>
        </a:p>
      </dgm:t>
    </dgm:pt>
    <dgm:pt modelId="{B3F0EBAB-C13B-BC48-B740-77E32C4EEFFE}" type="sibTrans" cxnId="{559F1552-8052-874E-B114-8B21C4430079}">
      <dgm:prSet/>
      <dgm:spPr/>
      <dgm:t>
        <a:bodyPr/>
        <a:lstStyle/>
        <a:p>
          <a:endParaRPr lang="de-DE"/>
        </a:p>
      </dgm:t>
    </dgm:pt>
    <dgm:pt modelId="{FD3B36FB-5831-8049-89E8-F0AF482C9135}">
      <dgm:prSet/>
      <dgm:spPr>
        <a:solidFill>
          <a:schemeClr val="accent6"/>
        </a:solidFill>
      </dgm:spPr>
      <dgm:t>
        <a:bodyPr/>
        <a:lstStyle/>
        <a:p>
          <a:r>
            <a:rPr lang="de-DE" dirty="0"/>
            <a:t>Gruppenlerncoaching</a:t>
          </a:r>
        </a:p>
      </dgm:t>
    </dgm:pt>
    <dgm:pt modelId="{69BCC026-4DC2-2642-BB2E-5624860E0B31}" type="parTrans" cxnId="{C1C37CB0-DD87-8348-9822-CB9E6B3AC131}">
      <dgm:prSet/>
      <dgm:spPr/>
      <dgm:t>
        <a:bodyPr/>
        <a:lstStyle/>
        <a:p>
          <a:endParaRPr lang="de-DE"/>
        </a:p>
      </dgm:t>
    </dgm:pt>
    <dgm:pt modelId="{2A612DEA-97BE-6041-83C6-C925C62E6E79}" type="sibTrans" cxnId="{C1C37CB0-DD87-8348-9822-CB9E6B3AC131}">
      <dgm:prSet/>
      <dgm:spPr/>
      <dgm:t>
        <a:bodyPr/>
        <a:lstStyle/>
        <a:p>
          <a:endParaRPr lang="de-DE"/>
        </a:p>
      </dgm:t>
    </dgm:pt>
    <dgm:pt modelId="{94B25706-A3AF-ED44-8702-FE2CD06DDBA5}">
      <dgm:prSet/>
      <dgm:spPr>
        <a:solidFill>
          <a:schemeClr val="bg1">
            <a:lumMod val="65000"/>
          </a:schemeClr>
        </a:solidFill>
      </dgm:spPr>
      <dgm:t>
        <a:bodyPr/>
        <a:lstStyle/>
        <a:p>
          <a:r>
            <a:rPr lang="de-DE" dirty="0">
              <a:latin typeface="Calibri" charset="0"/>
              <a:ea typeface="Calibri" charset="0"/>
              <a:cs typeface="Calibri" charset="0"/>
            </a:rPr>
            <a:t>klassisches, terminiertes Lerncoaching-Gespräch im Umfang von 2 - 6 Terminen à jeweils 20 </a:t>
          </a:r>
          <a:r>
            <a:rPr lang="mr-IN" dirty="0">
              <a:latin typeface="Calibri" charset="0"/>
              <a:ea typeface="Calibri" charset="0"/>
              <a:cs typeface="Calibri" charset="0"/>
            </a:rPr>
            <a:t>–</a:t>
          </a:r>
          <a:r>
            <a:rPr lang="de-DE" dirty="0">
              <a:latin typeface="Calibri" charset="0"/>
              <a:ea typeface="Calibri" charset="0"/>
              <a:cs typeface="Calibri" charset="0"/>
            </a:rPr>
            <a:t> 60 Minuten </a:t>
          </a:r>
          <a:endParaRPr lang="de-DE" dirty="0"/>
        </a:p>
      </dgm:t>
    </dgm:pt>
    <dgm:pt modelId="{28410245-5938-8C40-9FC0-A5519088ABB6}" type="parTrans" cxnId="{4FCC8B0C-B0E8-D845-88CC-5672D37BF3C1}">
      <dgm:prSet/>
      <dgm:spPr/>
      <dgm:t>
        <a:bodyPr/>
        <a:lstStyle/>
        <a:p>
          <a:endParaRPr lang="de-DE"/>
        </a:p>
      </dgm:t>
    </dgm:pt>
    <dgm:pt modelId="{464DDEF8-22F8-3748-9A16-43852461477B}" type="sibTrans" cxnId="{4FCC8B0C-B0E8-D845-88CC-5672D37BF3C1}">
      <dgm:prSet/>
      <dgm:spPr/>
      <dgm:t>
        <a:bodyPr/>
        <a:lstStyle/>
        <a:p>
          <a:endParaRPr lang="de-DE"/>
        </a:p>
      </dgm:t>
    </dgm:pt>
    <dgm:pt modelId="{CA903B84-F27B-7B44-8806-0F48A648FFA1}">
      <dgm:prSet/>
      <dgm:spPr>
        <a:solidFill>
          <a:schemeClr val="bg1">
            <a:lumMod val="65000"/>
          </a:schemeClr>
        </a:solidFill>
      </dgm:spPr>
      <dgm:t>
        <a:bodyPr/>
        <a:lstStyle/>
        <a:p>
          <a:r>
            <a:rPr lang="de-DE" dirty="0">
              <a:latin typeface="Calibri" charset="0"/>
              <a:ea typeface="Calibri" charset="0"/>
              <a:cs typeface="Calibri" charset="0"/>
            </a:rPr>
            <a:t>situatives Kurz-Lerncoaching im Unterrichtsgeschehen ohne festgelegte Dauer </a:t>
          </a:r>
          <a:endParaRPr lang="de-DE" dirty="0"/>
        </a:p>
      </dgm:t>
    </dgm:pt>
    <dgm:pt modelId="{EC8E41F0-4282-5844-88F5-6EB455B2C5EB}" type="parTrans" cxnId="{355D5D55-CC1D-8743-9C74-FBD532556BAD}">
      <dgm:prSet/>
      <dgm:spPr/>
      <dgm:t>
        <a:bodyPr/>
        <a:lstStyle/>
        <a:p>
          <a:endParaRPr lang="de-DE"/>
        </a:p>
      </dgm:t>
    </dgm:pt>
    <dgm:pt modelId="{A52A7A68-B672-CC47-844D-212439D9C03C}" type="sibTrans" cxnId="{355D5D55-CC1D-8743-9C74-FBD532556BAD}">
      <dgm:prSet/>
      <dgm:spPr/>
      <dgm:t>
        <a:bodyPr/>
        <a:lstStyle/>
        <a:p>
          <a:endParaRPr lang="de-DE"/>
        </a:p>
      </dgm:t>
    </dgm:pt>
    <dgm:pt modelId="{CC36184D-350D-F349-ABB5-FDCC24CAADAB}" type="pres">
      <dgm:prSet presAssocID="{70A5CD0C-D600-F24A-8F73-7843854B14DF}" presName="Name0" presStyleCnt="0">
        <dgm:presLayoutVars>
          <dgm:chPref val="1"/>
          <dgm:dir/>
          <dgm:animOne val="branch"/>
          <dgm:animLvl val="lvl"/>
          <dgm:resizeHandles/>
        </dgm:presLayoutVars>
      </dgm:prSet>
      <dgm:spPr/>
      <dgm:t>
        <a:bodyPr/>
        <a:lstStyle/>
        <a:p>
          <a:endParaRPr lang="de-DE"/>
        </a:p>
      </dgm:t>
    </dgm:pt>
    <dgm:pt modelId="{2BF94DB2-F3A6-E244-AF38-3B676B514589}" type="pres">
      <dgm:prSet presAssocID="{AF8BEF54-07AC-C444-A2A5-D4E08E16F3A7}" presName="vertOne" presStyleCnt="0"/>
      <dgm:spPr/>
    </dgm:pt>
    <dgm:pt modelId="{1487A7FE-4269-D747-9C88-07FBAA97C7B8}" type="pres">
      <dgm:prSet presAssocID="{AF8BEF54-07AC-C444-A2A5-D4E08E16F3A7}" presName="txOne" presStyleLbl="node0" presStyleIdx="0" presStyleCnt="1">
        <dgm:presLayoutVars>
          <dgm:chPref val="3"/>
        </dgm:presLayoutVars>
      </dgm:prSet>
      <dgm:spPr/>
      <dgm:t>
        <a:bodyPr/>
        <a:lstStyle/>
        <a:p>
          <a:endParaRPr lang="de-DE"/>
        </a:p>
      </dgm:t>
    </dgm:pt>
    <dgm:pt modelId="{02EED3AF-E178-544C-9E35-D501C613D7DB}" type="pres">
      <dgm:prSet presAssocID="{AF8BEF54-07AC-C444-A2A5-D4E08E16F3A7}" presName="parTransOne" presStyleCnt="0"/>
      <dgm:spPr/>
    </dgm:pt>
    <dgm:pt modelId="{62138F13-570D-6343-959A-742BC7EEAEE0}" type="pres">
      <dgm:prSet presAssocID="{AF8BEF54-07AC-C444-A2A5-D4E08E16F3A7}" presName="horzOne" presStyleCnt="0"/>
      <dgm:spPr/>
    </dgm:pt>
    <dgm:pt modelId="{6009E0A0-A5D3-844C-B32B-C42E5E469AC8}" type="pres">
      <dgm:prSet presAssocID="{7758AA7D-1430-FE41-8732-18BCD4DCCF1A}" presName="vertTwo" presStyleCnt="0"/>
      <dgm:spPr/>
    </dgm:pt>
    <dgm:pt modelId="{90B0FB97-65D3-0140-8C59-47F87F30553C}" type="pres">
      <dgm:prSet presAssocID="{7758AA7D-1430-FE41-8732-18BCD4DCCF1A}" presName="txTwo" presStyleLbl="node2" presStyleIdx="0" presStyleCnt="2">
        <dgm:presLayoutVars>
          <dgm:chPref val="3"/>
        </dgm:presLayoutVars>
      </dgm:prSet>
      <dgm:spPr/>
      <dgm:t>
        <a:bodyPr/>
        <a:lstStyle/>
        <a:p>
          <a:endParaRPr lang="de-DE"/>
        </a:p>
      </dgm:t>
    </dgm:pt>
    <dgm:pt modelId="{8DD0B66D-80E4-2C46-A077-001713864C53}" type="pres">
      <dgm:prSet presAssocID="{7758AA7D-1430-FE41-8732-18BCD4DCCF1A}" presName="parTransTwo" presStyleCnt="0"/>
      <dgm:spPr/>
    </dgm:pt>
    <dgm:pt modelId="{B5B818AF-B4C4-F24F-B397-37A618089296}" type="pres">
      <dgm:prSet presAssocID="{7758AA7D-1430-FE41-8732-18BCD4DCCF1A}" presName="horzTwo" presStyleCnt="0"/>
      <dgm:spPr/>
    </dgm:pt>
    <dgm:pt modelId="{80E78F6C-F3E3-2943-B294-BFA7824B2F6F}" type="pres">
      <dgm:prSet presAssocID="{94B25706-A3AF-ED44-8702-FE2CD06DDBA5}" presName="vertThree" presStyleCnt="0"/>
      <dgm:spPr/>
    </dgm:pt>
    <dgm:pt modelId="{3BC47442-C943-784C-9725-DFD1D6B58B2D}" type="pres">
      <dgm:prSet presAssocID="{94B25706-A3AF-ED44-8702-FE2CD06DDBA5}" presName="txThree" presStyleLbl="node3" presStyleIdx="0" presStyleCnt="2">
        <dgm:presLayoutVars>
          <dgm:chPref val="3"/>
        </dgm:presLayoutVars>
      </dgm:prSet>
      <dgm:spPr/>
      <dgm:t>
        <a:bodyPr/>
        <a:lstStyle/>
        <a:p>
          <a:endParaRPr lang="de-DE"/>
        </a:p>
      </dgm:t>
    </dgm:pt>
    <dgm:pt modelId="{5C072DA7-D5DF-694B-8113-3F8AD931FF36}" type="pres">
      <dgm:prSet presAssocID="{94B25706-A3AF-ED44-8702-FE2CD06DDBA5}" presName="horzThree" presStyleCnt="0"/>
      <dgm:spPr/>
    </dgm:pt>
    <dgm:pt modelId="{0035B47C-1A6A-1246-88CB-5AA3D4F19515}" type="pres">
      <dgm:prSet presAssocID="{464DDEF8-22F8-3748-9A16-43852461477B}" presName="sibSpaceThree" presStyleCnt="0"/>
      <dgm:spPr/>
    </dgm:pt>
    <dgm:pt modelId="{15072327-A9DE-C546-BF7A-842F59C3CCCA}" type="pres">
      <dgm:prSet presAssocID="{CA903B84-F27B-7B44-8806-0F48A648FFA1}" presName="vertThree" presStyleCnt="0"/>
      <dgm:spPr/>
    </dgm:pt>
    <dgm:pt modelId="{9F443C5F-9CEF-1447-84D1-B473A99C2191}" type="pres">
      <dgm:prSet presAssocID="{CA903B84-F27B-7B44-8806-0F48A648FFA1}" presName="txThree" presStyleLbl="node3" presStyleIdx="1" presStyleCnt="2">
        <dgm:presLayoutVars>
          <dgm:chPref val="3"/>
        </dgm:presLayoutVars>
      </dgm:prSet>
      <dgm:spPr/>
      <dgm:t>
        <a:bodyPr/>
        <a:lstStyle/>
        <a:p>
          <a:endParaRPr lang="de-DE"/>
        </a:p>
      </dgm:t>
    </dgm:pt>
    <dgm:pt modelId="{FC5B07CA-157C-FE4D-BC7A-E40368D6C137}" type="pres">
      <dgm:prSet presAssocID="{CA903B84-F27B-7B44-8806-0F48A648FFA1}" presName="horzThree" presStyleCnt="0"/>
      <dgm:spPr/>
    </dgm:pt>
    <dgm:pt modelId="{ABE01DBC-7926-E645-9F69-9777C26BBFA9}" type="pres">
      <dgm:prSet presAssocID="{B3F0EBAB-C13B-BC48-B740-77E32C4EEFFE}" presName="sibSpaceTwo" presStyleCnt="0"/>
      <dgm:spPr/>
    </dgm:pt>
    <dgm:pt modelId="{2747480F-2C96-C14B-B7C9-0DC3D9417B20}" type="pres">
      <dgm:prSet presAssocID="{FD3B36FB-5831-8049-89E8-F0AF482C9135}" presName="vertTwo" presStyleCnt="0"/>
      <dgm:spPr/>
    </dgm:pt>
    <dgm:pt modelId="{65878CE5-561C-E94F-B885-36B0F43A934D}" type="pres">
      <dgm:prSet presAssocID="{FD3B36FB-5831-8049-89E8-F0AF482C9135}" presName="txTwo" presStyleLbl="node2" presStyleIdx="1" presStyleCnt="2">
        <dgm:presLayoutVars>
          <dgm:chPref val="3"/>
        </dgm:presLayoutVars>
      </dgm:prSet>
      <dgm:spPr/>
      <dgm:t>
        <a:bodyPr/>
        <a:lstStyle/>
        <a:p>
          <a:endParaRPr lang="de-DE"/>
        </a:p>
      </dgm:t>
    </dgm:pt>
    <dgm:pt modelId="{C6E805BA-C007-814A-B814-87D6F6DFCEC5}" type="pres">
      <dgm:prSet presAssocID="{FD3B36FB-5831-8049-89E8-F0AF482C9135}" presName="horzTwo" presStyleCnt="0"/>
      <dgm:spPr/>
    </dgm:pt>
  </dgm:ptLst>
  <dgm:cxnLst>
    <dgm:cxn modelId="{D68BAC4B-28C0-FC41-A5EF-D8B573938A29}" srcId="{70A5CD0C-D600-F24A-8F73-7843854B14DF}" destId="{AF8BEF54-07AC-C444-A2A5-D4E08E16F3A7}" srcOrd="0" destOrd="0" parTransId="{1EFA2309-C40C-A54D-AE05-2BF3E67CDD2A}" sibTransId="{451987CB-47DD-5649-9A72-034652412F6A}"/>
    <dgm:cxn modelId="{C9911994-6315-4A43-BE33-4BD9CE0A5DE2}" type="presOf" srcId="{94B25706-A3AF-ED44-8702-FE2CD06DDBA5}" destId="{3BC47442-C943-784C-9725-DFD1D6B58B2D}" srcOrd="0" destOrd="0" presId="urn:microsoft.com/office/officeart/2005/8/layout/hierarchy4"/>
    <dgm:cxn modelId="{C1C37CB0-DD87-8348-9822-CB9E6B3AC131}" srcId="{AF8BEF54-07AC-C444-A2A5-D4E08E16F3A7}" destId="{FD3B36FB-5831-8049-89E8-F0AF482C9135}" srcOrd="1" destOrd="0" parTransId="{69BCC026-4DC2-2642-BB2E-5624860E0B31}" sibTransId="{2A612DEA-97BE-6041-83C6-C925C62E6E79}"/>
    <dgm:cxn modelId="{89A1671A-53E0-BC46-8186-748279307983}" type="presOf" srcId="{7758AA7D-1430-FE41-8732-18BCD4DCCF1A}" destId="{90B0FB97-65D3-0140-8C59-47F87F30553C}" srcOrd="0" destOrd="0" presId="urn:microsoft.com/office/officeart/2005/8/layout/hierarchy4"/>
    <dgm:cxn modelId="{2DD89E7D-AD51-C147-9C46-F9D007FC5518}" type="presOf" srcId="{AF8BEF54-07AC-C444-A2A5-D4E08E16F3A7}" destId="{1487A7FE-4269-D747-9C88-07FBAA97C7B8}" srcOrd="0" destOrd="0" presId="urn:microsoft.com/office/officeart/2005/8/layout/hierarchy4"/>
    <dgm:cxn modelId="{4FCC8B0C-B0E8-D845-88CC-5672D37BF3C1}" srcId="{7758AA7D-1430-FE41-8732-18BCD4DCCF1A}" destId="{94B25706-A3AF-ED44-8702-FE2CD06DDBA5}" srcOrd="0" destOrd="0" parTransId="{28410245-5938-8C40-9FC0-A5519088ABB6}" sibTransId="{464DDEF8-22F8-3748-9A16-43852461477B}"/>
    <dgm:cxn modelId="{564D5908-0FBD-4D49-B1C1-8DA8F2B5794C}" type="presOf" srcId="{FD3B36FB-5831-8049-89E8-F0AF482C9135}" destId="{65878CE5-561C-E94F-B885-36B0F43A934D}" srcOrd="0" destOrd="0" presId="urn:microsoft.com/office/officeart/2005/8/layout/hierarchy4"/>
    <dgm:cxn modelId="{EAC4FE36-0743-534F-97D6-A6CDE4C09525}" type="presOf" srcId="{CA903B84-F27B-7B44-8806-0F48A648FFA1}" destId="{9F443C5F-9CEF-1447-84D1-B473A99C2191}" srcOrd="0" destOrd="0" presId="urn:microsoft.com/office/officeart/2005/8/layout/hierarchy4"/>
    <dgm:cxn modelId="{559F1552-8052-874E-B114-8B21C4430079}" srcId="{AF8BEF54-07AC-C444-A2A5-D4E08E16F3A7}" destId="{7758AA7D-1430-FE41-8732-18BCD4DCCF1A}" srcOrd="0" destOrd="0" parTransId="{A513B0CE-197A-A944-A5DD-C0423BD850A1}" sibTransId="{B3F0EBAB-C13B-BC48-B740-77E32C4EEFFE}"/>
    <dgm:cxn modelId="{355D5D55-CC1D-8743-9C74-FBD532556BAD}" srcId="{7758AA7D-1430-FE41-8732-18BCD4DCCF1A}" destId="{CA903B84-F27B-7B44-8806-0F48A648FFA1}" srcOrd="1" destOrd="0" parTransId="{EC8E41F0-4282-5844-88F5-6EB455B2C5EB}" sibTransId="{A52A7A68-B672-CC47-844D-212439D9C03C}"/>
    <dgm:cxn modelId="{291CCC92-54DF-D447-95D6-64DBD42367C5}" type="presOf" srcId="{70A5CD0C-D600-F24A-8F73-7843854B14DF}" destId="{CC36184D-350D-F349-ABB5-FDCC24CAADAB}" srcOrd="0" destOrd="0" presId="urn:microsoft.com/office/officeart/2005/8/layout/hierarchy4"/>
    <dgm:cxn modelId="{F7856483-15D4-5249-A3D0-16981721DC7C}" type="presParOf" srcId="{CC36184D-350D-F349-ABB5-FDCC24CAADAB}" destId="{2BF94DB2-F3A6-E244-AF38-3B676B514589}" srcOrd="0" destOrd="0" presId="urn:microsoft.com/office/officeart/2005/8/layout/hierarchy4"/>
    <dgm:cxn modelId="{F97C9150-6D24-8943-A077-4F614BDE4FFD}" type="presParOf" srcId="{2BF94DB2-F3A6-E244-AF38-3B676B514589}" destId="{1487A7FE-4269-D747-9C88-07FBAA97C7B8}" srcOrd="0" destOrd="0" presId="urn:microsoft.com/office/officeart/2005/8/layout/hierarchy4"/>
    <dgm:cxn modelId="{F615137C-03BC-414D-BB3B-8E547EDFBECC}" type="presParOf" srcId="{2BF94DB2-F3A6-E244-AF38-3B676B514589}" destId="{02EED3AF-E178-544C-9E35-D501C613D7DB}" srcOrd="1" destOrd="0" presId="urn:microsoft.com/office/officeart/2005/8/layout/hierarchy4"/>
    <dgm:cxn modelId="{5C9F200F-933F-4349-BA6F-336998CF0044}" type="presParOf" srcId="{2BF94DB2-F3A6-E244-AF38-3B676B514589}" destId="{62138F13-570D-6343-959A-742BC7EEAEE0}" srcOrd="2" destOrd="0" presId="urn:microsoft.com/office/officeart/2005/8/layout/hierarchy4"/>
    <dgm:cxn modelId="{2F9B7426-A179-3145-9EF5-971F187AD1E3}" type="presParOf" srcId="{62138F13-570D-6343-959A-742BC7EEAEE0}" destId="{6009E0A0-A5D3-844C-B32B-C42E5E469AC8}" srcOrd="0" destOrd="0" presId="urn:microsoft.com/office/officeart/2005/8/layout/hierarchy4"/>
    <dgm:cxn modelId="{143C9FCC-7FD9-6849-8170-7CBF78174372}" type="presParOf" srcId="{6009E0A0-A5D3-844C-B32B-C42E5E469AC8}" destId="{90B0FB97-65D3-0140-8C59-47F87F30553C}" srcOrd="0" destOrd="0" presId="urn:microsoft.com/office/officeart/2005/8/layout/hierarchy4"/>
    <dgm:cxn modelId="{8DC3639A-3F8A-4F47-93AF-55E4908E9B01}" type="presParOf" srcId="{6009E0A0-A5D3-844C-B32B-C42E5E469AC8}" destId="{8DD0B66D-80E4-2C46-A077-001713864C53}" srcOrd="1" destOrd="0" presId="urn:microsoft.com/office/officeart/2005/8/layout/hierarchy4"/>
    <dgm:cxn modelId="{B0A0181C-5938-3D41-A01C-B81FFF25DC20}" type="presParOf" srcId="{6009E0A0-A5D3-844C-B32B-C42E5E469AC8}" destId="{B5B818AF-B4C4-F24F-B397-37A618089296}" srcOrd="2" destOrd="0" presId="urn:microsoft.com/office/officeart/2005/8/layout/hierarchy4"/>
    <dgm:cxn modelId="{8AC42305-01E4-DE42-8CF4-83A6BB529242}" type="presParOf" srcId="{B5B818AF-B4C4-F24F-B397-37A618089296}" destId="{80E78F6C-F3E3-2943-B294-BFA7824B2F6F}" srcOrd="0" destOrd="0" presId="urn:microsoft.com/office/officeart/2005/8/layout/hierarchy4"/>
    <dgm:cxn modelId="{82427119-645E-D04C-A1D8-8F08122B964B}" type="presParOf" srcId="{80E78F6C-F3E3-2943-B294-BFA7824B2F6F}" destId="{3BC47442-C943-784C-9725-DFD1D6B58B2D}" srcOrd="0" destOrd="0" presId="urn:microsoft.com/office/officeart/2005/8/layout/hierarchy4"/>
    <dgm:cxn modelId="{EB83ABDA-4D49-AE48-999A-C38EB133F19D}" type="presParOf" srcId="{80E78F6C-F3E3-2943-B294-BFA7824B2F6F}" destId="{5C072DA7-D5DF-694B-8113-3F8AD931FF36}" srcOrd="1" destOrd="0" presId="urn:microsoft.com/office/officeart/2005/8/layout/hierarchy4"/>
    <dgm:cxn modelId="{43AC9A97-5488-6743-8F1B-2B83645722F7}" type="presParOf" srcId="{B5B818AF-B4C4-F24F-B397-37A618089296}" destId="{0035B47C-1A6A-1246-88CB-5AA3D4F19515}" srcOrd="1" destOrd="0" presId="urn:microsoft.com/office/officeart/2005/8/layout/hierarchy4"/>
    <dgm:cxn modelId="{2A92FE6F-1EF3-D341-818A-26CBC2D19494}" type="presParOf" srcId="{B5B818AF-B4C4-F24F-B397-37A618089296}" destId="{15072327-A9DE-C546-BF7A-842F59C3CCCA}" srcOrd="2" destOrd="0" presId="urn:microsoft.com/office/officeart/2005/8/layout/hierarchy4"/>
    <dgm:cxn modelId="{98B6CC83-8920-6A4A-98CC-8018CCB90647}" type="presParOf" srcId="{15072327-A9DE-C546-BF7A-842F59C3CCCA}" destId="{9F443C5F-9CEF-1447-84D1-B473A99C2191}" srcOrd="0" destOrd="0" presId="urn:microsoft.com/office/officeart/2005/8/layout/hierarchy4"/>
    <dgm:cxn modelId="{3A8A9C44-C137-F64A-9D97-18C57645047C}" type="presParOf" srcId="{15072327-A9DE-C546-BF7A-842F59C3CCCA}" destId="{FC5B07CA-157C-FE4D-BC7A-E40368D6C137}" srcOrd="1" destOrd="0" presId="urn:microsoft.com/office/officeart/2005/8/layout/hierarchy4"/>
    <dgm:cxn modelId="{4CA0E53E-B11B-1147-AD56-9C88410BDB7B}" type="presParOf" srcId="{62138F13-570D-6343-959A-742BC7EEAEE0}" destId="{ABE01DBC-7926-E645-9F69-9777C26BBFA9}" srcOrd="1" destOrd="0" presId="urn:microsoft.com/office/officeart/2005/8/layout/hierarchy4"/>
    <dgm:cxn modelId="{A5951C0C-414B-8441-8F36-CBE941986730}" type="presParOf" srcId="{62138F13-570D-6343-959A-742BC7EEAEE0}" destId="{2747480F-2C96-C14B-B7C9-0DC3D9417B20}" srcOrd="2" destOrd="0" presId="urn:microsoft.com/office/officeart/2005/8/layout/hierarchy4"/>
    <dgm:cxn modelId="{B0AE550B-CC62-4442-AA11-9E8DA5989929}" type="presParOf" srcId="{2747480F-2C96-C14B-B7C9-0DC3D9417B20}" destId="{65878CE5-561C-E94F-B885-36B0F43A934D}" srcOrd="0" destOrd="0" presId="urn:microsoft.com/office/officeart/2005/8/layout/hierarchy4"/>
    <dgm:cxn modelId="{031D6DDC-CEC5-5A47-B3D4-2C3E4BCC9E7B}" type="presParOf" srcId="{2747480F-2C96-C14B-B7C9-0DC3D9417B20}" destId="{C6E805BA-C007-814A-B814-87D6F6DFCEC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5CD0C-D600-F24A-8F73-7843854B14DF}" type="doc">
      <dgm:prSet loTypeId="urn:microsoft.com/office/officeart/2005/8/layout/hierarchy4" loCatId="" qsTypeId="urn:microsoft.com/office/officeart/2005/8/quickstyle/simple4" qsCatId="simple" csTypeId="urn:microsoft.com/office/officeart/2005/8/colors/colorful1#1" csCatId="colorful" phldr="1"/>
      <dgm:spPr/>
      <dgm:t>
        <a:bodyPr/>
        <a:lstStyle/>
        <a:p>
          <a:endParaRPr lang="de-DE"/>
        </a:p>
      </dgm:t>
    </dgm:pt>
    <dgm:pt modelId="{AF8BEF54-07AC-C444-A2A5-D4E08E16F3A7}">
      <dgm:prSet custT="1">
        <dgm:style>
          <a:lnRef idx="2">
            <a:schemeClr val="accent2"/>
          </a:lnRef>
          <a:fillRef idx="1">
            <a:schemeClr val="lt1"/>
          </a:fillRef>
          <a:effectRef idx="0">
            <a:schemeClr val="accent2"/>
          </a:effectRef>
          <a:fontRef idx="minor">
            <a:schemeClr val="dk1"/>
          </a:fontRef>
        </dgm:style>
      </dgm:prSet>
      <dgm:spPr/>
      <dgm:t>
        <a:bodyPr/>
        <a:lstStyle/>
        <a:p>
          <a:pPr algn="l" rtl="0"/>
          <a:r>
            <a:rPr lang="de-DE" sz="2000" dirty="0" smtClean="0"/>
            <a:t>Lerncoaching am Gymnasium St. Christophorus</a:t>
          </a:r>
          <a:endParaRPr lang="de-DE" sz="2000" dirty="0"/>
        </a:p>
      </dgm:t>
    </dgm:pt>
    <dgm:pt modelId="{1EFA2309-C40C-A54D-AE05-2BF3E67CDD2A}" type="parTrans" cxnId="{D68BAC4B-28C0-FC41-A5EF-D8B573938A29}">
      <dgm:prSet/>
      <dgm:spPr/>
      <dgm:t>
        <a:bodyPr/>
        <a:lstStyle/>
        <a:p>
          <a:endParaRPr lang="de-DE"/>
        </a:p>
      </dgm:t>
    </dgm:pt>
    <dgm:pt modelId="{451987CB-47DD-5649-9A72-034652412F6A}" type="sibTrans" cxnId="{D68BAC4B-28C0-FC41-A5EF-D8B573938A29}">
      <dgm:prSet/>
      <dgm:spPr/>
      <dgm:t>
        <a:bodyPr/>
        <a:lstStyle/>
        <a:p>
          <a:endParaRPr lang="de-DE"/>
        </a:p>
      </dgm:t>
    </dgm:pt>
    <dgm:pt modelId="{61111932-E6A3-439B-B2DD-BEB98C56EFB0}">
      <dgm:prSet custT="1">
        <dgm:style>
          <a:lnRef idx="2">
            <a:schemeClr val="accent2"/>
          </a:lnRef>
          <a:fillRef idx="1">
            <a:schemeClr val="lt1"/>
          </a:fillRef>
          <a:effectRef idx="0">
            <a:schemeClr val="accent2"/>
          </a:effectRef>
          <a:fontRef idx="minor">
            <a:schemeClr val="dk1"/>
          </a:fontRef>
        </dgm:style>
      </dgm:prSet>
      <dgm:spPr/>
      <dgm:t>
        <a:bodyPr/>
        <a:lstStyle/>
        <a:p>
          <a:pPr algn="l" rtl="0"/>
          <a:r>
            <a:rPr lang="de-DE" sz="2000" dirty="0" smtClean="0"/>
            <a:t>Lerncoaching am Heinrich-von-Kleist-Gymnasium</a:t>
          </a:r>
          <a:endParaRPr lang="de-DE" sz="2000" dirty="0"/>
        </a:p>
      </dgm:t>
    </dgm:pt>
    <dgm:pt modelId="{699F8B28-DC19-4E96-9760-5660635C820A}" type="parTrans" cxnId="{418F366E-BE7F-42E1-B532-94DFF009039D}">
      <dgm:prSet/>
      <dgm:spPr/>
      <dgm:t>
        <a:bodyPr/>
        <a:lstStyle/>
        <a:p>
          <a:endParaRPr lang="de-DE"/>
        </a:p>
      </dgm:t>
    </dgm:pt>
    <dgm:pt modelId="{55E013D5-9753-46B8-A54E-FA507FB46C6C}" type="sibTrans" cxnId="{418F366E-BE7F-42E1-B532-94DFF009039D}">
      <dgm:prSet/>
      <dgm:spPr/>
      <dgm:t>
        <a:bodyPr/>
        <a:lstStyle/>
        <a:p>
          <a:endParaRPr lang="de-DE"/>
        </a:p>
      </dgm:t>
    </dgm:pt>
    <dgm:pt modelId="{E2461EAD-73CD-4899-8FAD-CD6CF3773A46}">
      <dgm:prSet custT="1">
        <dgm:style>
          <a:lnRef idx="2">
            <a:schemeClr val="accent2"/>
          </a:lnRef>
          <a:fillRef idx="1">
            <a:schemeClr val="lt1"/>
          </a:fillRef>
          <a:effectRef idx="0">
            <a:schemeClr val="accent2"/>
          </a:effectRef>
          <a:fontRef idx="minor">
            <a:schemeClr val="dk1"/>
          </a:fontRef>
        </dgm:style>
      </dgm:prSet>
      <dgm:spPr/>
      <dgm:t>
        <a:bodyPr/>
        <a:lstStyle/>
        <a:p>
          <a:pPr algn="l" rtl="0"/>
          <a:r>
            <a:rPr lang="de-DE" sz="2000" dirty="0" smtClean="0"/>
            <a:t>Lerncoaching am Gymnasium an der Gartenstraße</a:t>
          </a:r>
          <a:endParaRPr lang="de-DE" sz="2000" dirty="0"/>
        </a:p>
      </dgm:t>
    </dgm:pt>
    <dgm:pt modelId="{75F2E3DA-F24E-498C-825A-00817BE35575}" type="parTrans" cxnId="{F10CFBAA-11E9-4438-88D4-EAA7EEDB57B9}">
      <dgm:prSet/>
      <dgm:spPr/>
      <dgm:t>
        <a:bodyPr/>
        <a:lstStyle/>
        <a:p>
          <a:endParaRPr lang="de-DE"/>
        </a:p>
      </dgm:t>
    </dgm:pt>
    <dgm:pt modelId="{AB7EF196-C3A0-4F23-9714-7D8B0A14493B}" type="sibTrans" cxnId="{F10CFBAA-11E9-4438-88D4-EAA7EEDB57B9}">
      <dgm:prSet/>
      <dgm:spPr/>
      <dgm:t>
        <a:bodyPr/>
        <a:lstStyle/>
        <a:p>
          <a:endParaRPr lang="de-DE"/>
        </a:p>
      </dgm:t>
    </dgm:pt>
    <dgm:pt modelId="{CC36184D-350D-F349-ABB5-FDCC24CAADAB}" type="pres">
      <dgm:prSet presAssocID="{70A5CD0C-D600-F24A-8F73-7843854B14DF}" presName="Name0" presStyleCnt="0">
        <dgm:presLayoutVars>
          <dgm:chPref val="1"/>
          <dgm:dir/>
          <dgm:animOne val="branch"/>
          <dgm:animLvl val="lvl"/>
          <dgm:resizeHandles/>
        </dgm:presLayoutVars>
      </dgm:prSet>
      <dgm:spPr/>
      <dgm:t>
        <a:bodyPr/>
        <a:lstStyle/>
        <a:p>
          <a:endParaRPr lang="de-DE"/>
        </a:p>
      </dgm:t>
    </dgm:pt>
    <dgm:pt modelId="{2BF94DB2-F3A6-E244-AF38-3B676B514589}" type="pres">
      <dgm:prSet presAssocID="{AF8BEF54-07AC-C444-A2A5-D4E08E16F3A7}" presName="vertOne" presStyleCnt="0"/>
      <dgm:spPr/>
    </dgm:pt>
    <dgm:pt modelId="{1487A7FE-4269-D747-9C88-07FBAA97C7B8}" type="pres">
      <dgm:prSet presAssocID="{AF8BEF54-07AC-C444-A2A5-D4E08E16F3A7}" presName="txOne" presStyleLbl="node0" presStyleIdx="0" presStyleCnt="1" custLinFactNeighborY="-52070">
        <dgm:presLayoutVars>
          <dgm:chPref val="3"/>
        </dgm:presLayoutVars>
      </dgm:prSet>
      <dgm:spPr/>
      <dgm:t>
        <a:bodyPr/>
        <a:lstStyle/>
        <a:p>
          <a:endParaRPr lang="de-DE"/>
        </a:p>
      </dgm:t>
    </dgm:pt>
    <dgm:pt modelId="{02EED3AF-E178-544C-9E35-D501C613D7DB}" type="pres">
      <dgm:prSet presAssocID="{AF8BEF54-07AC-C444-A2A5-D4E08E16F3A7}" presName="parTransOne" presStyleCnt="0"/>
      <dgm:spPr/>
    </dgm:pt>
    <dgm:pt modelId="{62138F13-570D-6343-959A-742BC7EEAEE0}" type="pres">
      <dgm:prSet presAssocID="{AF8BEF54-07AC-C444-A2A5-D4E08E16F3A7}" presName="horzOne" presStyleCnt="0"/>
      <dgm:spPr/>
    </dgm:pt>
    <dgm:pt modelId="{F42C21BC-E00C-4506-A849-8FF91A302DD6}" type="pres">
      <dgm:prSet presAssocID="{61111932-E6A3-439B-B2DD-BEB98C56EFB0}" presName="vertTwo" presStyleCnt="0"/>
      <dgm:spPr/>
    </dgm:pt>
    <dgm:pt modelId="{886F8EF6-8960-4AE7-8565-256900F1068D}" type="pres">
      <dgm:prSet presAssocID="{61111932-E6A3-439B-B2DD-BEB98C56EFB0}" presName="txTwo" presStyleLbl="node2" presStyleIdx="0" presStyleCnt="1">
        <dgm:presLayoutVars>
          <dgm:chPref val="3"/>
        </dgm:presLayoutVars>
      </dgm:prSet>
      <dgm:spPr/>
      <dgm:t>
        <a:bodyPr/>
        <a:lstStyle/>
        <a:p>
          <a:endParaRPr lang="de-DE"/>
        </a:p>
      </dgm:t>
    </dgm:pt>
    <dgm:pt modelId="{BCAD55B0-DA7A-469B-A9D7-9FCF203E846C}" type="pres">
      <dgm:prSet presAssocID="{61111932-E6A3-439B-B2DD-BEB98C56EFB0}" presName="parTransTwo" presStyleCnt="0"/>
      <dgm:spPr/>
    </dgm:pt>
    <dgm:pt modelId="{DB9FC9CC-C72E-483B-A8E4-AE1FAB262863}" type="pres">
      <dgm:prSet presAssocID="{61111932-E6A3-439B-B2DD-BEB98C56EFB0}" presName="horzTwo" presStyleCnt="0"/>
      <dgm:spPr/>
    </dgm:pt>
    <dgm:pt modelId="{324D11F7-BDA7-4835-84AC-28B2C27B9816}" type="pres">
      <dgm:prSet presAssocID="{E2461EAD-73CD-4899-8FAD-CD6CF3773A46}" presName="vertThree" presStyleCnt="0"/>
      <dgm:spPr/>
    </dgm:pt>
    <dgm:pt modelId="{D75D94C9-EF6C-4AB0-8797-7F00F5748ECB}" type="pres">
      <dgm:prSet presAssocID="{E2461EAD-73CD-4899-8FAD-CD6CF3773A46}" presName="txThree" presStyleLbl="node3" presStyleIdx="0" presStyleCnt="1">
        <dgm:presLayoutVars>
          <dgm:chPref val="3"/>
        </dgm:presLayoutVars>
      </dgm:prSet>
      <dgm:spPr/>
      <dgm:t>
        <a:bodyPr/>
        <a:lstStyle/>
        <a:p>
          <a:endParaRPr lang="de-DE"/>
        </a:p>
      </dgm:t>
    </dgm:pt>
    <dgm:pt modelId="{DC145D9F-1D51-4D13-B8C7-1E7DF8ABBC9E}" type="pres">
      <dgm:prSet presAssocID="{E2461EAD-73CD-4899-8FAD-CD6CF3773A46}" presName="horzThree" presStyleCnt="0"/>
      <dgm:spPr/>
    </dgm:pt>
  </dgm:ptLst>
  <dgm:cxnLst>
    <dgm:cxn modelId="{FAA7D1A5-B317-4613-806E-E98211756CB9}" type="presOf" srcId="{AF8BEF54-07AC-C444-A2A5-D4E08E16F3A7}" destId="{1487A7FE-4269-D747-9C88-07FBAA97C7B8}" srcOrd="0" destOrd="0" presId="urn:microsoft.com/office/officeart/2005/8/layout/hierarchy4"/>
    <dgm:cxn modelId="{8CEE2479-1545-4E6A-981E-2AEF25887DCE}" type="presOf" srcId="{70A5CD0C-D600-F24A-8F73-7843854B14DF}" destId="{CC36184D-350D-F349-ABB5-FDCC24CAADAB}" srcOrd="0" destOrd="0" presId="urn:microsoft.com/office/officeart/2005/8/layout/hierarchy4"/>
    <dgm:cxn modelId="{418F366E-BE7F-42E1-B532-94DFF009039D}" srcId="{AF8BEF54-07AC-C444-A2A5-D4E08E16F3A7}" destId="{61111932-E6A3-439B-B2DD-BEB98C56EFB0}" srcOrd="0" destOrd="0" parTransId="{699F8B28-DC19-4E96-9760-5660635C820A}" sibTransId="{55E013D5-9753-46B8-A54E-FA507FB46C6C}"/>
    <dgm:cxn modelId="{F10CFBAA-11E9-4438-88D4-EAA7EEDB57B9}" srcId="{61111932-E6A3-439B-B2DD-BEB98C56EFB0}" destId="{E2461EAD-73CD-4899-8FAD-CD6CF3773A46}" srcOrd="0" destOrd="0" parTransId="{75F2E3DA-F24E-498C-825A-00817BE35575}" sibTransId="{AB7EF196-C3A0-4F23-9714-7D8B0A14493B}"/>
    <dgm:cxn modelId="{F5CC19BB-B94C-4A44-86FB-0B8B795C4DD6}" type="presOf" srcId="{E2461EAD-73CD-4899-8FAD-CD6CF3773A46}" destId="{D75D94C9-EF6C-4AB0-8797-7F00F5748ECB}" srcOrd="0" destOrd="0" presId="urn:microsoft.com/office/officeart/2005/8/layout/hierarchy4"/>
    <dgm:cxn modelId="{2610E7B2-322C-4C11-BD97-FBCBFC6BF6B5}" type="presOf" srcId="{61111932-E6A3-439B-B2DD-BEB98C56EFB0}" destId="{886F8EF6-8960-4AE7-8565-256900F1068D}" srcOrd="0" destOrd="0" presId="urn:microsoft.com/office/officeart/2005/8/layout/hierarchy4"/>
    <dgm:cxn modelId="{D68BAC4B-28C0-FC41-A5EF-D8B573938A29}" srcId="{70A5CD0C-D600-F24A-8F73-7843854B14DF}" destId="{AF8BEF54-07AC-C444-A2A5-D4E08E16F3A7}" srcOrd="0" destOrd="0" parTransId="{1EFA2309-C40C-A54D-AE05-2BF3E67CDD2A}" sibTransId="{451987CB-47DD-5649-9A72-034652412F6A}"/>
    <dgm:cxn modelId="{C2BCC254-172C-4097-B614-45BAB9F9B630}" type="presParOf" srcId="{CC36184D-350D-F349-ABB5-FDCC24CAADAB}" destId="{2BF94DB2-F3A6-E244-AF38-3B676B514589}" srcOrd="0" destOrd="0" presId="urn:microsoft.com/office/officeart/2005/8/layout/hierarchy4"/>
    <dgm:cxn modelId="{36BA84D2-2E16-4A30-92E1-FE17E00DFE8D}" type="presParOf" srcId="{2BF94DB2-F3A6-E244-AF38-3B676B514589}" destId="{1487A7FE-4269-D747-9C88-07FBAA97C7B8}" srcOrd="0" destOrd="0" presId="urn:microsoft.com/office/officeart/2005/8/layout/hierarchy4"/>
    <dgm:cxn modelId="{3B364516-D563-4741-A17A-38C2BAED3B2C}" type="presParOf" srcId="{2BF94DB2-F3A6-E244-AF38-3B676B514589}" destId="{02EED3AF-E178-544C-9E35-D501C613D7DB}" srcOrd="1" destOrd="0" presId="urn:microsoft.com/office/officeart/2005/8/layout/hierarchy4"/>
    <dgm:cxn modelId="{6CCA1D85-11CD-4032-96F9-357B9C270950}" type="presParOf" srcId="{2BF94DB2-F3A6-E244-AF38-3B676B514589}" destId="{62138F13-570D-6343-959A-742BC7EEAEE0}" srcOrd="2" destOrd="0" presId="urn:microsoft.com/office/officeart/2005/8/layout/hierarchy4"/>
    <dgm:cxn modelId="{1BDE86BA-6E25-4502-9112-3C3801A3DD2A}" type="presParOf" srcId="{62138F13-570D-6343-959A-742BC7EEAEE0}" destId="{F42C21BC-E00C-4506-A849-8FF91A302DD6}" srcOrd="0" destOrd="0" presId="urn:microsoft.com/office/officeart/2005/8/layout/hierarchy4"/>
    <dgm:cxn modelId="{87F1B6C9-C4C2-4B5C-A7FA-F202549FC809}" type="presParOf" srcId="{F42C21BC-E00C-4506-A849-8FF91A302DD6}" destId="{886F8EF6-8960-4AE7-8565-256900F1068D}" srcOrd="0" destOrd="0" presId="urn:microsoft.com/office/officeart/2005/8/layout/hierarchy4"/>
    <dgm:cxn modelId="{02F10FC8-27A9-4855-AD0B-AA1B5E57DDC4}" type="presParOf" srcId="{F42C21BC-E00C-4506-A849-8FF91A302DD6}" destId="{BCAD55B0-DA7A-469B-A9D7-9FCF203E846C}" srcOrd="1" destOrd="0" presId="urn:microsoft.com/office/officeart/2005/8/layout/hierarchy4"/>
    <dgm:cxn modelId="{8A141D5A-D219-458A-AE30-6AC7F625E175}" type="presParOf" srcId="{F42C21BC-E00C-4506-A849-8FF91A302DD6}" destId="{DB9FC9CC-C72E-483B-A8E4-AE1FAB262863}" srcOrd="2" destOrd="0" presId="urn:microsoft.com/office/officeart/2005/8/layout/hierarchy4"/>
    <dgm:cxn modelId="{473EBCD8-F0FA-409C-A748-9005A5ABB07D}" type="presParOf" srcId="{DB9FC9CC-C72E-483B-A8E4-AE1FAB262863}" destId="{324D11F7-BDA7-4835-84AC-28B2C27B9816}" srcOrd="0" destOrd="0" presId="urn:microsoft.com/office/officeart/2005/8/layout/hierarchy4"/>
    <dgm:cxn modelId="{366B0607-466C-404E-B132-9ECE21F4F82B}" type="presParOf" srcId="{324D11F7-BDA7-4835-84AC-28B2C27B9816}" destId="{D75D94C9-EF6C-4AB0-8797-7F00F5748ECB}" srcOrd="0" destOrd="0" presId="urn:microsoft.com/office/officeart/2005/8/layout/hierarchy4"/>
    <dgm:cxn modelId="{2A58ACF9-1B30-421E-BEC9-180FE04DCD73}" type="presParOf" srcId="{324D11F7-BDA7-4835-84AC-28B2C27B9816}" destId="{DC145D9F-1D51-4D13-B8C7-1E7DF8ABBC9E}"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A5CD0C-D600-F24A-8F73-7843854B14DF}" type="doc">
      <dgm:prSet loTypeId="urn:microsoft.com/office/officeart/2005/8/layout/hierarchy4" loCatId="" qsTypeId="urn:microsoft.com/office/officeart/2005/8/quickstyle/simple4" qsCatId="simple" csTypeId="urn:microsoft.com/office/officeart/2005/8/colors/colorful1#1" csCatId="colorful" phldr="1"/>
      <dgm:spPr/>
      <dgm:t>
        <a:bodyPr/>
        <a:lstStyle/>
        <a:p>
          <a:endParaRPr lang="de-DE"/>
        </a:p>
      </dgm:t>
    </dgm:pt>
    <dgm:pt modelId="{AF8BEF54-07AC-C444-A2A5-D4E08E16F3A7}">
      <dgm:prSet custT="1">
        <dgm:style>
          <a:lnRef idx="2">
            <a:schemeClr val="accent2"/>
          </a:lnRef>
          <a:fillRef idx="1">
            <a:schemeClr val="lt1"/>
          </a:fillRef>
          <a:effectRef idx="0">
            <a:schemeClr val="accent2"/>
          </a:effectRef>
          <a:fontRef idx="minor">
            <a:schemeClr val="dk1"/>
          </a:fontRef>
        </dgm:style>
      </dgm:prSet>
      <dgm:spPr/>
      <dgm:t>
        <a:bodyPr/>
        <a:lstStyle/>
        <a:p>
          <a:pPr algn="l" rtl="0"/>
          <a:r>
            <a:rPr lang="de-DE" sz="2000" dirty="0" smtClean="0"/>
            <a:t>Schülerinnensprechtag am St.-Ursula-Gymnasium</a:t>
          </a:r>
          <a:endParaRPr lang="de-DE" sz="2000" dirty="0"/>
        </a:p>
      </dgm:t>
    </dgm:pt>
    <dgm:pt modelId="{1EFA2309-C40C-A54D-AE05-2BF3E67CDD2A}" type="parTrans" cxnId="{D68BAC4B-28C0-FC41-A5EF-D8B573938A29}">
      <dgm:prSet/>
      <dgm:spPr/>
      <dgm:t>
        <a:bodyPr/>
        <a:lstStyle/>
        <a:p>
          <a:endParaRPr lang="de-DE"/>
        </a:p>
      </dgm:t>
    </dgm:pt>
    <dgm:pt modelId="{451987CB-47DD-5649-9A72-034652412F6A}" type="sibTrans" cxnId="{D68BAC4B-28C0-FC41-A5EF-D8B573938A29}">
      <dgm:prSet/>
      <dgm:spPr/>
      <dgm:t>
        <a:bodyPr/>
        <a:lstStyle/>
        <a:p>
          <a:endParaRPr lang="de-DE"/>
        </a:p>
      </dgm:t>
    </dgm:pt>
    <dgm:pt modelId="{61111932-E6A3-439B-B2DD-BEB98C56EFB0}">
      <dgm:prSet custT="1">
        <dgm:style>
          <a:lnRef idx="2">
            <a:schemeClr val="accent2"/>
          </a:lnRef>
          <a:fillRef idx="1">
            <a:schemeClr val="lt1"/>
          </a:fillRef>
          <a:effectRef idx="0">
            <a:schemeClr val="accent2"/>
          </a:effectRef>
          <a:fontRef idx="minor">
            <a:schemeClr val="dk1"/>
          </a:fontRef>
        </dgm:style>
      </dgm:prSet>
      <dgm:spPr/>
      <dgm:t>
        <a:bodyPr/>
        <a:lstStyle/>
        <a:p>
          <a:pPr algn="l" rtl="0"/>
          <a:r>
            <a:rPr lang="de-DE" sz="2000" dirty="0" smtClean="0"/>
            <a:t>Periodisches Lernstands-Feedback am Julius-</a:t>
          </a:r>
          <a:r>
            <a:rPr lang="de-DE" sz="2000" dirty="0" err="1" smtClean="0"/>
            <a:t>Stursberg</a:t>
          </a:r>
          <a:r>
            <a:rPr lang="de-DE" sz="2000" dirty="0" smtClean="0"/>
            <a:t>-Gymnasium</a:t>
          </a:r>
          <a:endParaRPr lang="de-DE" sz="2000" dirty="0"/>
        </a:p>
      </dgm:t>
    </dgm:pt>
    <dgm:pt modelId="{699F8B28-DC19-4E96-9760-5660635C820A}" type="parTrans" cxnId="{418F366E-BE7F-42E1-B532-94DFF009039D}">
      <dgm:prSet/>
      <dgm:spPr/>
      <dgm:t>
        <a:bodyPr/>
        <a:lstStyle/>
        <a:p>
          <a:endParaRPr lang="de-DE"/>
        </a:p>
      </dgm:t>
    </dgm:pt>
    <dgm:pt modelId="{55E013D5-9753-46B8-A54E-FA507FB46C6C}" type="sibTrans" cxnId="{418F366E-BE7F-42E1-B532-94DFF009039D}">
      <dgm:prSet/>
      <dgm:spPr/>
      <dgm:t>
        <a:bodyPr/>
        <a:lstStyle/>
        <a:p>
          <a:endParaRPr lang="de-DE"/>
        </a:p>
      </dgm:t>
    </dgm:pt>
    <dgm:pt modelId="{CC36184D-350D-F349-ABB5-FDCC24CAADAB}" type="pres">
      <dgm:prSet presAssocID="{70A5CD0C-D600-F24A-8F73-7843854B14DF}" presName="Name0" presStyleCnt="0">
        <dgm:presLayoutVars>
          <dgm:chPref val="1"/>
          <dgm:dir/>
          <dgm:animOne val="branch"/>
          <dgm:animLvl val="lvl"/>
          <dgm:resizeHandles/>
        </dgm:presLayoutVars>
      </dgm:prSet>
      <dgm:spPr/>
      <dgm:t>
        <a:bodyPr/>
        <a:lstStyle/>
        <a:p>
          <a:endParaRPr lang="de-DE"/>
        </a:p>
      </dgm:t>
    </dgm:pt>
    <dgm:pt modelId="{2BF94DB2-F3A6-E244-AF38-3B676B514589}" type="pres">
      <dgm:prSet presAssocID="{AF8BEF54-07AC-C444-A2A5-D4E08E16F3A7}" presName="vertOne" presStyleCnt="0"/>
      <dgm:spPr/>
    </dgm:pt>
    <dgm:pt modelId="{1487A7FE-4269-D747-9C88-07FBAA97C7B8}" type="pres">
      <dgm:prSet presAssocID="{AF8BEF54-07AC-C444-A2A5-D4E08E16F3A7}" presName="txOne" presStyleLbl="node0" presStyleIdx="0" presStyleCnt="1" custLinFactNeighborY="-52070">
        <dgm:presLayoutVars>
          <dgm:chPref val="3"/>
        </dgm:presLayoutVars>
      </dgm:prSet>
      <dgm:spPr/>
      <dgm:t>
        <a:bodyPr/>
        <a:lstStyle/>
        <a:p>
          <a:endParaRPr lang="de-DE"/>
        </a:p>
      </dgm:t>
    </dgm:pt>
    <dgm:pt modelId="{02EED3AF-E178-544C-9E35-D501C613D7DB}" type="pres">
      <dgm:prSet presAssocID="{AF8BEF54-07AC-C444-A2A5-D4E08E16F3A7}" presName="parTransOne" presStyleCnt="0"/>
      <dgm:spPr/>
    </dgm:pt>
    <dgm:pt modelId="{62138F13-570D-6343-959A-742BC7EEAEE0}" type="pres">
      <dgm:prSet presAssocID="{AF8BEF54-07AC-C444-A2A5-D4E08E16F3A7}" presName="horzOne" presStyleCnt="0"/>
      <dgm:spPr/>
    </dgm:pt>
    <dgm:pt modelId="{F42C21BC-E00C-4506-A849-8FF91A302DD6}" type="pres">
      <dgm:prSet presAssocID="{61111932-E6A3-439B-B2DD-BEB98C56EFB0}" presName="vertTwo" presStyleCnt="0"/>
      <dgm:spPr/>
    </dgm:pt>
    <dgm:pt modelId="{886F8EF6-8960-4AE7-8565-256900F1068D}" type="pres">
      <dgm:prSet presAssocID="{61111932-E6A3-439B-B2DD-BEB98C56EFB0}" presName="txTwo" presStyleLbl="node2" presStyleIdx="0" presStyleCnt="1">
        <dgm:presLayoutVars>
          <dgm:chPref val="3"/>
        </dgm:presLayoutVars>
      </dgm:prSet>
      <dgm:spPr/>
      <dgm:t>
        <a:bodyPr/>
        <a:lstStyle/>
        <a:p>
          <a:endParaRPr lang="de-DE"/>
        </a:p>
      </dgm:t>
    </dgm:pt>
    <dgm:pt modelId="{DB9FC9CC-C72E-483B-A8E4-AE1FAB262863}" type="pres">
      <dgm:prSet presAssocID="{61111932-E6A3-439B-B2DD-BEB98C56EFB0}" presName="horzTwo" presStyleCnt="0"/>
      <dgm:spPr/>
    </dgm:pt>
  </dgm:ptLst>
  <dgm:cxnLst>
    <dgm:cxn modelId="{FFAB5547-41D3-449E-8980-42AE21B2EA76}" type="presOf" srcId="{AF8BEF54-07AC-C444-A2A5-D4E08E16F3A7}" destId="{1487A7FE-4269-D747-9C88-07FBAA97C7B8}" srcOrd="0" destOrd="0" presId="urn:microsoft.com/office/officeart/2005/8/layout/hierarchy4"/>
    <dgm:cxn modelId="{0A8BADB6-4755-4359-9F26-DB1F767647A0}" type="presOf" srcId="{61111932-E6A3-439B-B2DD-BEB98C56EFB0}" destId="{886F8EF6-8960-4AE7-8565-256900F1068D}" srcOrd="0" destOrd="0" presId="urn:microsoft.com/office/officeart/2005/8/layout/hierarchy4"/>
    <dgm:cxn modelId="{D68BAC4B-28C0-FC41-A5EF-D8B573938A29}" srcId="{70A5CD0C-D600-F24A-8F73-7843854B14DF}" destId="{AF8BEF54-07AC-C444-A2A5-D4E08E16F3A7}" srcOrd="0" destOrd="0" parTransId="{1EFA2309-C40C-A54D-AE05-2BF3E67CDD2A}" sibTransId="{451987CB-47DD-5649-9A72-034652412F6A}"/>
    <dgm:cxn modelId="{5FA72271-1603-427A-AB75-F7F6CCFD9067}" type="presOf" srcId="{70A5CD0C-D600-F24A-8F73-7843854B14DF}" destId="{CC36184D-350D-F349-ABB5-FDCC24CAADAB}" srcOrd="0" destOrd="0" presId="urn:microsoft.com/office/officeart/2005/8/layout/hierarchy4"/>
    <dgm:cxn modelId="{418F366E-BE7F-42E1-B532-94DFF009039D}" srcId="{AF8BEF54-07AC-C444-A2A5-D4E08E16F3A7}" destId="{61111932-E6A3-439B-B2DD-BEB98C56EFB0}" srcOrd="0" destOrd="0" parTransId="{699F8B28-DC19-4E96-9760-5660635C820A}" sibTransId="{55E013D5-9753-46B8-A54E-FA507FB46C6C}"/>
    <dgm:cxn modelId="{455AD7B3-2C0D-4C2C-AF23-9D71E4246CBB}" type="presParOf" srcId="{CC36184D-350D-F349-ABB5-FDCC24CAADAB}" destId="{2BF94DB2-F3A6-E244-AF38-3B676B514589}" srcOrd="0" destOrd="0" presId="urn:microsoft.com/office/officeart/2005/8/layout/hierarchy4"/>
    <dgm:cxn modelId="{BCAC3CD1-A317-4B0C-B691-4E5B101C4BAE}" type="presParOf" srcId="{2BF94DB2-F3A6-E244-AF38-3B676B514589}" destId="{1487A7FE-4269-D747-9C88-07FBAA97C7B8}" srcOrd="0" destOrd="0" presId="urn:microsoft.com/office/officeart/2005/8/layout/hierarchy4"/>
    <dgm:cxn modelId="{86923475-D131-4F75-ABB9-F7A2416539C0}" type="presParOf" srcId="{2BF94DB2-F3A6-E244-AF38-3B676B514589}" destId="{02EED3AF-E178-544C-9E35-D501C613D7DB}" srcOrd="1" destOrd="0" presId="urn:microsoft.com/office/officeart/2005/8/layout/hierarchy4"/>
    <dgm:cxn modelId="{242D6802-8FEB-4555-BF34-BECA58D9111F}" type="presParOf" srcId="{2BF94DB2-F3A6-E244-AF38-3B676B514589}" destId="{62138F13-570D-6343-959A-742BC7EEAEE0}" srcOrd="2" destOrd="0" presId="urn:microsoft.com/office/officeart/2005/8/layout/hierarchy4"/>
    <dgm:cxn modelId="{7664B8BA-3CDF-4408-A7E9-CF886882FF00}" type="presParOf" srcId="{62138F13-570D-6343-959A-742BC7EEAEE0}" destId="{F42C21BC-E00C-4506-A849-8FF91A302DD6}" srcOrd="0" destOrd="0" presId="urn:microsoft.com/office/officeart/2005/8/layout/hierarchy4"/>
    <dgm:cxn modelId="{A0942AF0-082F-451E-A822-9A734E06C064}" type="presParOf" srcId="{F42C21BC-E00C-4506-A849-8FF91A302DD6}" destId="{886F8EF6-8960-4AE7-8565-256900F1068D}" srcOrd="0" destOrd="0" presId="urn:microsoft.com/office/officeart/2005/8/layout/hierarchy4"/>
    <dgm:cxn modelId="{58041205-E561-4602-BB64-B8AFC2537910}" type="presParOf" srcId="{F42C21BC-E00C-4506-A849-8FF91A302DD6}" destId="{DB9FC9CC-C72E-483B-A8E4-AE1FAB262863}"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936BC-4027-4845-93FC-FDB7423B1271}">
      <dsp:nvSpPr>
        <dsp:cNvPr id="0" name=""/>
        <dsp:cNvSpPr/>
      </dsp:nvSpPr>
      <dsp:spPr>
        <a:xfrm>
          <a:off x="4908174" y="4153524"/>
          <a:ext cx="558821" cy="532413"/>
        </a:xfrm>
        <a:custGeom>
          <a:avLst/>
          <a:gdLst/>
          <a:ahLst/>
          <a:cxnLst/>
          <a:rect l="0" t="0" r="0" b="0"/>
          <a:pathLst>
            <a:path>
              <a:moveTo>
                <a:pt x="0" y="0"/>
              </a:moveTo>
              <a:lnTo>
                <a:pt x="279410" y="0"/>
              </a:lnTo>
              <a:lnTo>
                <a:pt x="279410" y="532413"/>
              </a:lnTo>
              <a:lnTo>
                <a:pt x="558821" y="53241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68289" y="4400435"/>
        <a:ext cx="38592" cy="38592"/>
      </dsp:txXfrm>
    </dsp:sp>
    <dsp:sp modelId="{D8CAD8BF-8932-F947-A1AC-AE713EA6F574}">
      <dsp:nvSpPr>
        <dsp:cNvPr id="0" name=""/>
        <dsp:cNvSpPr/>
      </dsp:nvSpPr>
      <dsp:spPr>
        <a:xfrm>
          <a:off x="4908174" y="3621111"/>
          <a:ext cx="558821" cy="532413"/>
        </a:xfrm>
        <a:custGeom>
          <a:avLst/>
          <a:gdLst/>
          <a:ahLst/>
          <a:cxnLst/>
          <a:rect l="0" t="0" r="0" b="0"/>
          <a:pathLst>
            <a:path>
              <a:moveTo>
                <a:pt x="0" y="532413"/>
              </a:moveTo>
              <a:lnTo>
                <a:pt x="279410" y="532413"/>
              </a:lnTo>
              <a:lnTo>
                <a:pt x="279410" y="0"/>
              </a:lnTo>
              <a:lnTo>
                <a:pt x="558821"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68289" y="3868021"/>
        <a:ext cx="38592" cy="38592"/>
      </dsp:txXfrm>
    </dsp:sp>
    <dsp:sp modelId="{95CB5C18-2C3D-C044-84E3-B7BAF509E016}">
      <dsp:nvSpPr>
        <dsp:cNvPr id="0" name=""/>
        <dsp:cNvSpPr/>
      </dsp:nvSpPr>
      <dsp:spPr>
        <a:xfrm>
          <a:off x="1555247" y="2822490"/>
          <a:ext cx="558821" cy="1331033"/>
        </a:xfrm>
        <a:custGeom>
          <a:avLst/>
          <a:gdLst/>
          <a:ahLst/>
          <a:cxnLst/>
          <a:rect l="0" t="0" r="0" b="0"/>
          <a:pathLst>
            <a:path>
              <a:moveTo>
                <a:pt x="0" y="0"/>
              </a:moveTo>
              <a:lnTo>
                <a:pt x="279410" y="0"/>
              </a:lnTo>
              <a:lnTo>
                <a:pt x="279410" y="1331033"/>
              </a:lnTo>
              <a:lnTo>
                <a:pt x="558821" y="1331033"/>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798568" y="3451918"/>
        <a:ext cx="72179" cy="72179"/>
      </dsp:txXfrm>
    </dsp:sp>
    <dsp:sp modelId="{428B997F-049F-DE4F-BED9-00AC65FDB266}">
      <dsp:nvSpPr>
        <dsp:cNvPr id="0" name=""/>
        <dsp:cNvSpPr/>
      </dsp:nvSpPr>
      <dsp:spPr>
        <a:xfrm>
          <a:off x="4908174" y="1491456"/>
          <a:ext cx="558821" cy="1064827"/>
        </a:xfrm>
        <a:custGeom>
          <a:avLst/>
          <a:gdLst/>
          <a:ahLst/>
          <a:cxnLst/>
          <a:rect l="0" t="0" r="0" b="0"/>
          <a:pathLst>
            <a:path>
              <a:moveTo>
                <a:pt x="0" y="0"/>
              </a:moveTo>
              <a:lnTo>
                <a:pt x="279410" y="0"/>
              </a:lnTo>
              <a:lnTo>
                <a:pt x="279410" y="1064827"/>
              </a:lnTo>
              <a:lnTo>
                <a:pt x="558821" y="106482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57521" y="1993806"/>
        <a:ext cx="60127" cy="60127"/>
      </dsp:txXfrm>
    </dsp:sp>
    <dsp:sp modelId="{02D9A705-0641-E943-A1F2-6941C6D43C56}">
      <dsp:nvSpPr>
        <dsp:cNvPr id="0" name=""/>
        <dsp:cNvSpPr/>
      </dsp:nvSpPr>
      <dsp:spPr>
        <a:xfrm>
          <a:off x="4908174" y="1445736"/>
          <a:ext cx="558821" cy="91440"/>
        </a:xfrm>
        <a:custGeom>
          <a:avLst/>
          <a:gdLst/>
          <a:ahLst/>
          <a:cxnLst/>
          <a:rect l="0" t="0" r="0" b="0"/>
          <a:pathLst>
            <a:path>
              <a:moveTo>
                <a:pt x="0" y="45720"/>
              </a:moveTo>
              <a:lnTo>
                <a:pt x="558821" y="457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73614" y="1477486"/>
        <a:ext cx="27941" cy="27941"/>
      </dsp:txXfrm>
    </dsp:sp>
    <dsp:sp modelId="{14D5BB31-F177-BE4F-A0D4-7FDAFCA7F6FD}">
      <dsp:nvSpPr>
        <dsp:cNvPr id="0" name=""/>
        <dsp:cNvSpPr/>
      </dsp:nvSpPr>
      <dsp:spPr>
        <a:xfrm>
          <a:off x="4908174" y="426629"/>
          <a:ext cx="558821" cy="1064827"/>
        </a:xfrm>
        <a:custGeom>
          <a:avLst/>
          <a:gdLst/>
          <a:ahLst/>
          <a:cxnLst/>
          <a:rect l="0" t="0" r="0" b="0"/>
          <a:pathLst>
            <a:path>
              <a:moveTo>
                <a:pt x="0" y="1064827"/>
              </a:moveTo>
              <a:lnTo>
                <a:pt x="279410" y="1064827"/>
              </a:lnTo>
              <a:lnTo>
                <a:pt x="279410" y="0"/>
              </a:lnTo>
              <a:lnTo>
                <a:pt x="558821"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5157521" y="928979"/>
        <a:ext cx="60127" cy="60127"/>
      </dsp:txXfrm>
    </dsp:sp>
    <dsp:sp modelId="{E1E5ECD6-136E-114A-AF1D-2593ED3A5001}">
      <dsp:nvSpPr>
        <dsp:cNvPr id="0" name=""/>
        <dsp:cNvSpPr/>
      </dsp:nvSpPr>
      <dsp:spPr>
        <a:xfrm>
          <a:off x="1555247" y="1491456"/>
          <a:ext cx="558821" cy="1331033"/>
        </a:xfrm>
        <a:custGeom>
          <a:avLst/>
          <a:gdLst/>
          <a:ahLst/>
          <a:cxnLst/>
          <a:rect l="0" t="0" r="0" b="0"/>
          <a:pathLst>
            <a:path>
              <a:moveTo>
                <a:pt x="0" y="1331033"/>
              </a:moveTo>
              <a:lnTo>
                <a:pt x="279410" y="1331033"/>
              </a:lnTo>
              <a:lnTo>
                <a:pt x="279410" y="0"/>
              </a:lnTo>
              <a:lnTo>
                <a:pt x="55882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1798568" y="2120884"/>
        <a:ext cx="72179" cy="72179"/>
      </dsp:txXfrm>
    </dsp:sp>
    <dsp:sp modelId="{B891CAE3-8ECA-0145-B289-97C0905C5C78}">
      <dsp:nvSpPr>
        <dsp:cNvPr id="0" name=""/>
        <dsp:cNvSpPr/>
      </dsp:nvSpPr>
      <dsp:spPr>
        <a:xfrm rot="16200000">
          <a:off x="-1112424" y="2396559"/>
          <a:ext cx="4483482" cy="851861"/>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de-DE" sz="3000" kern="1200" dirty="0"/>
            <a:t>Basismaterial zum Lerncoaching</a:t>
          </a:r>
        </a:p>
      </dsp:txBody>
      <dsp:txXfrm>
        <a:off x="-1112424" y="2396559"/>
        <a:ext cx="4483482" cy="851861"/>
      </dsp:txXfrm>
    </dsp:sp>
    <dsp:sp modelId="{EBDBA636-43C9-E948-B4F4-B880535B603E}">
      <dsp:nvSpPr>
        <dsp:cNvPr id="0" name=""/>
        <dsp:cNvSpPr/>
      </dsp:nvSpPr>
      <dsp:spPr>
        <a:xfrm>
          <a:off x="2114068" y="1065526"/>
          <a:ext cx="2794106" cy="851861"/>
        </a:xfrm>
        <a:prstGeom prst="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Grundlagen des Coachings</a:t>
          </a:r>
        </a:p>
      </dsp:txBody>
      <dsp:txXfrm>
        <a:off x="2114068" y="1065526"/>
        <a:ext cx="2794106" cy="851861"/>
      </dsp:txXfrm>
    </dsp:sp>
    <dsp:sp modelId="{7E46475D-AC4C-1F45-923B-1396E50F27C1}">
      <dsp:nvSpPr>
        <dsp:cNvPr id="0" name=""/>
        <dsp:cNvSpPr/>
      </dsp:nvSpPr>
      <dsp:spPr>
        <a:xfrm>
          <a:off x="5466996" y="698"/>
          <a:ext cx="2794106" cy="8518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Lerncoaching im Kontext von Beratung</a:t>
          </a:r>
        </a:p>
      </dsp:txBody>
      <dsp:txXfrm>
        <a:off x="5466996" y="698"/>
        <a:ext cx="2794106" cy="851861"/>
      </dsp:txXfrm>
    </dsp:sp>
    <dsp:sp modelId="{97DDB56B-BE73-B145-A30E-7F944FB8BA4D}">
      <dsp:nvSpPr>
        <dsp:cNvPr id="0" name=""/>
        <dsp:cNvSpPr/>
      </dsp:nvSpPr>
      <dsp:spPr>
        <a:xfrm>
          <a:off x="5466996" y="1065526"/>
          <a:ext cx="2794106" cy="8518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0" kern="1200" dirty="0"/>
            <a:t>Was ist Lerncoaching? </a:t>
          </a:r>
        </a:p>
      </dsp:txBody>
      <dsp:txXfrm>
        <a:off x="5466996" y="1065526"/>
        <a:ext cx="2794106" cy="851861"/>
      </dsp:txXfrm>
    </dsp:sp>
    <dsp:sp modelId="{15E52328-3653-654D-9362-B0720B650C41}">
      <dsp:nvSpPr>
        <dsp:cNvPr id="0" name=""/>
        <dsp:cNvSpPr/>
      </dsp:nvSpPr>
      <dsp:spPr>
        <a:xfrm>
          <a:off x="5466996" y="2130353"/>
          <a:ext cx="2794106" cy="8518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Der Lerncoaching-Prozess</a:t>
          </a:r>
        </a:p>
      </dsp:txBody>
      <dsp:txXfrm>
        <a:off x="5466996" y="2130353"/>
        <a:ext cx="2794106" cy="851861"/>
      </dsp:txXfrm>
    </dsp:sp>
    <dsp:sp modelId="{A3B68A8A-FBBE-3A40-B201-24245CD018EC}">
      <dsp:nvSpPr>
        <dsp:cNvPr id="0" name=""/>
        <dsp:cNvSpPr/>
      </dsp:nvSpPr>
      <dsp:spPr>
        <a:xfrm>
          <a:off x="2114068" y="3727593"/>
          <a:ext cx="2794106" cy="851861"/>
        </a:xfrm>
        <a:prstGeom prst="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Lerncoaching in der Praxis </a:t>
          </a:r>
        </a:p>
      </dsp:txBody>
      <dsp:txXfrm>
        <a:off x="2114068" y="3727593"/>
        <a:ext cx="2794106" cy="851861"/>
      </dsp:txXfrm>
    </dsp:sp>
    <dsp:sp modelId="{7E57565F-9A2E-FD4D-AC08-0B16BE2A5680}">
      <dsp:nvSpPr>
        <dsp:cNvPr id="0" name=""/>
        <dsp:cNvSpPr/>
      </dsp:nvSpPr>
      <dsp:spPr>
        <a:xfrm>
          <a:off x="5466996" y="3195180"/>
          <a:ext cx="2794106" cy="8518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Implementation von Lerncoaching an der Schule </a:t>
          </a:r>
        </a:p>
      </dsp:txBody>
      <dsp:txXfrm>
        <a:off x="5466996" y="3195180"/>
        <a:ext cx="2794106" cy="851861"/>
      </dsp:txXfrm>
    </dsp:sp>
    <dsp:sp modelId="{AB5F960C-AFC3-EB46-B0A8-E60E1D2A9236}">
      <dsp:nvSpPr>
        <dsp:cNvPr id="0" name=""/>
        <dsp:cNvSpPr/>
      </dsp:nvSpPr>
      <dsp:spPr>
        <a:xfrm>
          <a:off x="5466996" y="4260007"/>
          <a:ext cx="2794106" cy="8518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kern="1200" dirty="0"/>
            <a:t>Schulbeispiele und Materialien</a:t>
          </a:r>
        </a:p>
      </dsp:txBody>
      <dsp:txXfrm>
        <a:off x="5466996" y="4260007"/>
        <a:ext cx="2794106" cy="851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4B9E3-CAD3-BA40-AE53-850434A3E388}">
      <dsp:nvSpPr>
        <dsp:cNvPr id="0" name=""/>
        <dsp:cNvSpPr/>
      </dsp:nvSpPr>
      <dsp:spPr>
        <a:xfrm>
          <a:off x="35" y="89810"/>
          <a:ext cx="3375884" cy="403200"/>
        </a:xfrm>
        <a:prstGeom prst="rect">
          <a:avLst/>
        </a:prstGeom>
        <a:solidFill>
          <a:srgbClr val="00800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DE" sz="1400" kern="1200" dirty="0"/>
            <a:t>...aus Sicht des </a:t>
          </a:r>
          <a:r>
            <a:rPr lang="de-DE" sz="1400" kern="1200" dirty="0" err="1"/>
            <a:t>Coachees</a:t>
          </a:r>
          <a:endParaRPr lang="de-DE" sz="1400" kern="1200" dirty="0"/>
        </a:p>
      </dsp:txBody>
      <dsp:txXfrm>
        <a:off x="35" y="89810"/>
        <a:ext cx="3375884" cy="403200"/>
      </dsp:txXfrm>
    </dsp:sp>
    <dsp:sp modelId="{7CE386E0-63EA-B24C-B1F4-D1BB1087A065}">
      <dsp:nvSpPr>
        <dsp:cNvPr id="0" name=""/>
        <dsp:cNvSpPr/>
      </dsp:nvSpPr>
      <dsp:spPr>
        <a:xfrm>
          <a:off x="35" y="493010"/>
          <a:ext cx="3375884" cy="2983128"/>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de-DE" sz="1400" kern="1200" dirty="0"/>
        </a:p>
        <a:p>
          <a:pPr marL="114300" lvl="1" indent="-114300" algn="l" defTabSz="622300">
            <a:lnSpc>
              <a:spcPct val="90000"/>
            </a:lnSpc>
            <a:spcBef>
              <a:spcPct val="0"/>
            </a:spcBef>
            <a:spcAft>
              <a:spcPct val="15000"/>
            </a:spcAft>
            <a:buChar char="••"/>
          </a:pPr>
          <a:r>
            <a:rPr lang="de-DE" sz="1400" kern="1200" dirty="0"/>
            <a:t>„Irgendwie klappt das mit dem Lernen nicht.“ </a:t>
          </a:r>
        </a:p>
        <a:p>
          <a:pPr marL="114300" lvl="1" indent="-114300" algn="l" defTabSz="622300">
            <a:lnSpc>
              <a:spcPct val="90000"/>
            </a:lnSpc>
            <a:spcBef>
              <a:spcPct val="0"/>
            </a:spcBef>
            <a:spcAft>
              <a:spcPct val="15000"/>
            </a:spcAft>
            <a:buChar char="••"/>
          </a:pPr>
          <a:r>
            <a:rPr lang="de-DE" sz="1400" kern="1200" dirty="0"/>
            <a:t>„Ich traue mich einfach nicht, im Unterricht etwas zu sagen.“ </a:t>
          </a:r>
        </a:p>
        <a:p>
          <a:pPr marL="114300" lvl="1" indent="-114300" algn="l" defTabSz="622300">
            <a:lnSpc>
              <a:spcPct val="90000"/>
            </a:lnSpc>
            <a:spcBef>
              <a:spcPct val="0"/>
            </a:spcBef>
            <a:spcAft>
              <a:spcPct val="15000"/>
            </a:spcAft>
            <a:buChar char="••"/>
          </a:pPr>
          <a:r>
            <a:rPr lang="de-DE" sz="1400" kern="1200" dirty="0"/>
            <a:t>„Ich konnte das alles, aber in der Arbeit war’s wieder weg.“ </a:t>
          </a:r>
          <a:r>
            <a:rPr lang="de-DE" sz="1400" kern="1200" dirty="0" smtClean="0"/>
            <a:t>(</a:t>
          </a:r>
          <a:r>
            <a:rPr lang="de-DE" sz="1400" kern="1200" dirty="0" err="1" smtClean="0"/>
            <a:t>Leithe</a:t>
          </a:r>
          <a:r>
            <a:rPr lang="de-DE" sz="1400" kern="1200" dirty="0" smtClean="0"/>
            <a:t>, A. &amp; Wegmann, C., 2018, S. 45)</a:t>
          </a:r>
          <a:endParaRPr lang="de-DE" sz="1400" kern="1200" dirty="0"/>
        </a:p>
      </dsp:txBody>
      <dsp:txXfrm>
        <a:off x="35" y="493010"/>
        <a:ext cx="3375884" cy="2983128"/>
      </dsp:txXfrm>
    </dsp:sp>
    <dsp:sp modelId="{E6F4AA8A-05DA-3F45-A4E0-21FFD2693926}">
      <dsp:nvSpPr>
        <dsp:cNvPr id="0" name=""/>
        <dsp:cNvSpPr/>
      </dsp:nvSpPr>
      <dsp:spPr>
        <a:xfrm>
          <a:off x="3848543" y="89810"/>
          <a:ext cx="3375884" cy="403200"/>
        </a:xfrm>
        <a:prstGeom prst="rect">
          <a:avLst/>
        </a:prstGeom>
        <a:solidFill>
          <a:srgbClr val="008000"/>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DE" sz="1400" kern="1200" dirty="0"/>
            <a:t>...aus Sicht des </a:t>
          </a:r>
          <a:r>
            <a:rPr lang="de-DE" sz="1400" kern="1200" dirty="0" err="1"/>
            <a:t>Coaches</a:t>
          </a:r>
          <a:endParaRPr lang="de-DE" sz="1400" kern="1200" dirty="0"/>
        </a:p>
      </dsp:txBody>
      <dsp:txXfrm>
        <a:off x="3848543" y="89810"/>
        <a:ext cx="3375884" cy="403200"/>
      </dsp:txXfrm>
    </dsp:sp>
    <dsp:sp modelId="{E8AFF98C-F1BC-F446-A74F-48BC3122A758}">
      <dsp:nvSpPr>
        <dsp:cNvPr id="0" name=""/>
        <dsp:cNvSpPr/>
      </dsp:nvSpPr>
      <dsp:spPr>
        <a:xfrm>
          <a:off x="3848543" y="493010"/>
          <a:ext cx="3375884" cy="2983128"/>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lang="de-DE" sz="1400" kern="1200" dirty="0"/>
        </a:p>
        <a:p>
          <a:pPr marL="114300" lvl="1" indent="-114300" algn="l" defTabSz="622300">
            <a:lnSpc>
              <a:spcPct val="90000"/>
            </a:lnSpc>
            <a:spcBef>
              <a:spcPct val="0"/>
            </a:spcBef>
            <a:spcAft>
              <a:spcPct val="15000"/>
            </a:spcAft>
            <a:buChar char="••"/>
          </a:pPr>
          <a:r>
            <a:rPr lang="de-DE" sz="1400" kern="1200" dirty="0" smtClean="0"/>
            <a:t>strukturelle Lernschwierigkeiten bei den Lernenden</a:t>
          </a:r>
          <a:endParaRPr lang="de-DE" sz="1400" kern="1200" dirty="0"/>
        </a:p>
        <a:p>
          <a:pPr marL="114300" lvl="1" indent="-114300" algn="l" defTabSz="622300">
            <a:lnSpc>
              <a:spcPct val="90000"/>
            </a:lnSpc>
            <a:spcBef>
              <a:spcPct val="0"/>
            </a:spcBef>
            <a:spcAft>
              <a:spcPct val="15000"/>
            </a:spcAft>
            <a:buChar char="••"/>
          </a:pPr>
          <a:r>
            <a:rPr lang="de-DE" sz="1400" kern="1200" dirty="0" smtClean="0"/>
            <a:t>Entwicklungsbedarf bei persönlichen Lernstrategien</a:t>
          </a:r>
          <a:endParaRPr lang="de-DE" sz="1400" kern="1200" dirty="0"/>
        </a:p>
        <a:p>
          <a:pPr marL="114300" lvl="1" indent="-114300" algn="l" defTabSz="622300">
            <a:lnSpc>
              <a:spcPct val="90000"/>
            </a:lnSpc>
            <a:spcBef>
              <a:spcPct val="0"/>
            </a:spcBef>
            <a:spcAft>
              <a:spcPct val="15000"/>
            </a:spcAft>
            <a:buChar char="••"/>
          </a:pPr>
          <a:r>
            <a:rPr lang="de-DE" sz="1400" kern="1200" smtClean="0"/>
            <a:t>Lernblockaden und Lernhürden</a:t>
          </a:r>
          <a:endParaRPr lang="de-DE" sz="1400" kern="1200" dirty="0"/>
        </a:p>
        <a:p>
          <a:pPr marL="114300" lvl="1" indent="-114300" algn="l" defTabSz="622300">
            <a:lnSpc>
              <a:spcPct val="90000"/>
            </a:lnSpc>
            <a:spcBef>
              <a:spcPct val="0"/>
            </a:spcBef>
            <a:spcAft>
              <a:spcPct val="15000"/>
            </a:spcAft>
            <a:buChar char="••"/>
          </a:pPr>
          <a:r>
            <a:rPr lang="de-DE" sz="1400" kern="1200" smtClean="0"/>
            <a:t>Notwendigkeit situativer Lern- und Individualisierungshilfen</a:t>
          </a:r>
          <a:endParaRPr lang="de-DE" sz="1400" kern="1200" dirty="0"/>
        </a:p>
        <a:p>
          <a:pPr marL="114300" lvl="1" indent="-114300" algn="l" defTabSz="622300">
            <a:lnSpc>
              <a:spcPct val="90000"/>
            </a:lnSpc>
            <a:spcBef>
              <a:spcPct val="0"/>
            </a:spcBef>
            <a:spcAft>
              <a:spcPct val="15000"/>
            </a:spcAft>
            <a:buChar char="••"/>
          </a:pPr>
          <a:r>
            <a:rPr lang="de-DE" sz="1400" kern="1200" smtClean="0"/>
            <a:t>Verlust von Lernmotivation und Lernfreude</a:t>
          </a:r>
          <a:endParaRPr lang="de-DE" sz="1400" kern="1200" dirty="0"/>
        </a:p>
        <a:p>
          <a:pPr marL="114300" lvl="1" indent="-114300" algn="l" defTabSz="622300">
            <a:lnSpc>
              <a:spcPct val="90000"/>
            </a:lnSpc>
            <a:spcBef>
              <a:spcPct val="0"/>
            </a:spcBef>
            <a:spcAft>
              <a:spcPct val="15000"/>
            </a:spcAft>
            <a:buChar char="••"/>
          </a:pPr>
          <a:r>
            <a:rPr lang="de-DE" sz="1400" kern="1200" dirty="0" smtClean="0"/>
            <a:t>Neue Herausforderungen für talentierte Lerner (Hameyer, 2010, S. 279)</a:t>
          </a:r>
          <a:endParaRPr lang="de-DE" sz="1400" kern="1200" dirty="0"/>
        </a:p>
        <a:p>
          <a:pPr marL="114300" lvl="1" indent="-114300" algn="l" defTabSz="622300">
            <a:lnSpc>
              <a:spcPct val="90000"/>
            </a:lnSpc>
            <a:spcBef>
              <a:spcPct val="0"/>
            </a:spcBef>
            <a:spcAft>
              <a:spcPct val="15000"/>
            </a:spcAft>
            <a:buChar char="••"/>
          </a:pPr>
          <a:endParaRPr lang="de-DE" sz="1400" b="1" kern="1200" dirty="0"/>
        </a:p>
      </dsp:txBody>
      <dsp:txXfrm>
        <a:off x="3848543" y="493010"/>
        <a:ext cx="3375884" cy="2983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A7FE-4269-D747-9C88-07FBAA97C7B8}">
      <dsp:nvSpPr>
        <dsp:cNvPr id="0" name=""/>
        <dsp:cNvSpPr/>
      </dsp:nvSpPr>
      <dsp:spPr>
        <a:xfrm>
          <a:off x="983" y="2631"/>
          <a:ext cx="8566985" cy="1172134"/>
        </a:xfrm>
        <a:prstGeom prst="roundRect">
          <a:avLst>
            <a:gd name="adj" fmla="val 1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de-DE" sz="2400" b="1" kern="1200" dirty="0"/>
            <a:t>Verschiedene grundlegende Settings des Lerncoachings </a:t>
          </a:r>
          <a:endParaRPr lang="de-DE" sz="2400" kern="1200" dirty="0"/>
        </a:p>
      </dsp:txBody>
      <dsp:txXfrm>
        <a:off x="35314" y="36962"/>
        <a:ext cx="8498323" cy="1103472"/>
      </dsp:txXfrm>
    </dsp:sp>
    <dsp:sp modelId="{90B0FB97-65D3-0140-8C59-47F87F30553C}">
      <dsp:nvSpPr>
        <dsp:cNvPr id="0" name=""/>
        <dsp:cNvSpPr/>
      </dsp:nvSpPr>
      <dsp:spPr>
        <a:xfrm>
          <a:off x="983" y="1322144"/>
          <a:ext cx="5596220" cy="1172134"/>
        </a:xfrm>
        <a:prstGeom prst="roundRect">
          <a:avLst>
            <a:gd name="adj" fmla="val 1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a:t>Einzellerncoaching</a:t>
          </a:r>
        </a:p>
      </dsp:txBody>
      <dsp:txXfrm>
        <a:off x="35314" y="1356475"/>
        <a:ext cx="5527558" cy="1103472"/>
      </dsp:txXfrm>
    </dsp:sp>
    <dsp:sp modelId="{3BC47442-C943-784C-9725-DFD1D6B58B2D}">
      <dsp:nvSpPr>
        <dsp:cNvPr id="0" name=""/>
        <dsp:cNvSpPr/>
      </dsp:nvSpPr>
      <dsp:spPr>
        <a:xfrm>
          <a:off x="983" y="2641658"/>
          <a:ext cx="2740558" cy="1172134"/>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latin typeface="Calibri" charset="0"/>
              <a:ea typeface="Calibri" charset="0"/>
              <a:cs typeface="Calibri" charset="0"/>
            </a:rPr>
            <a:t>klassisches, terminiertes Lerncoaching-Gespräch im Umfang von 2 - 6 Terminen à jeweils 20 </a:t>
          </a:r>
          <a:r>
            <a:rPr lang="mr-IN" sz="1700" kern="1200" dirty="0">
              <a:latin typeface="Calibri" charset="0"/>
              <a:ea typeface="Calibri" charset="0"/>
              <a:cs typeface="Calibri" charset="0"/>
            </a:rPr>
            <a:t>–</a:t>
          </a:r>
          <a:r>
            <a:rPr lang="de-DE" sz="1700" kern="1200" dirty="0">
              <a:latin typeface="Calibri" charset="0"/>
              <a:ea typeface="Calibri" charset="0"/>
              <a:cs typeface="Calibri" charset="0"/>
            </a:rPr>
            <a:t> 60 Minuten </a:t>
          </a:r>
          <a:endParaRPr lang="de-DE" sz="1700" kern="1200" dirty="0"/>
        </a:p>
      </dsp:txBody>
      <dsp:txXfrm>
        <a:off x="35314" y="2675989"/>
        <a:ext cx="2671896" cy="1103472"/>
      </dsp:txXfrm>
    </dsp:sp>
    <dsp:sp modelId="{9F443C5F-9CEF-1447-84D1-B473A99C2191}">
      <dsp:nvSpPr>
        <dsp:cNvPr id="0" name=""/>
        <dsp:cNvSpPr/>
      </dsp:nvSpPr>
      <dsp:spPr>
        <a:xfrm>
          <a:off x="2856645" y="2641658"/>
          <a:ext cx="2740558" cy="1172134"/>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latin typeface="Calibri" charset="0"/>
              <a:ea typeface="Calibri" charset="0"/>
              <a:cs typeface="Calibri" charset="0"/>
            </a:rPr>
            <a:t>situatives Kurz-Lerncoaching im Unterrichtsgeschehen ohne festgelegte Dauer </a:t>
          </a:r>
          <a:endParaRPr lang="de-DE" sz="1700" kern="1200" dirty="0"/>
        </a:p>
      </dsp:txBody>
      <dsp:txXfrm>
        <a:off x="2890976" y="2675989"/>
        <a:ext cx="2671896" cy="1103472"/>
      </dsp:txXfrm>
    </dsp:sp>
    <dsp:sp modelId="{65878CE5-561C-E94F-B885-36B0F43A934D}">
      <dsp:nvSpPr>
        <dsp:cNvPr id="0" name=""/>
        <dsp:cNvSpPr/>
      </dsp:nvSpPr>
      <dsp:spPr>
        <a:xfrm>
          <a:off x="5827410" y="1322144"/>
          <a:ext cx="2740558" cy="1172134"/>
        </a:xfrm>
        <a:prstGeom prst="roundRect">
          <a:avLst>
            <a:gd name="adj" fmla="val 10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e-DE" sz="1900" kern="1200" dirty="0"/>
            <a:t>Gruppenlerncoaching</a:t>
          </a:r>
        </a:p>
      </dsp:txBody>
      <dsp:txXfrm>
        <a:off x="5861741" y="1356475"/>
        <a:ext cx="2671896" cy="11034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A7FE-4269-D747-9C88-07FBAA97C7B8}">
      <dsp:nvSpPr>
        <dsp:cNvPr id="0" name=""/>
        <dsp:cNvSpPr/>
      </dsp:nvSpPr>
      <dsp:spPr>
        <a:xfrm>
          <a:off x="4184" y="0"/>
          <a:ext cx="8560583" cy="60260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kern="1200" dirty="0" smtClean="0"/>
            <a:t>Lerncoaching am Gymnasium St. Christophorus</a:t>
          </a:r>
          <a:endParaRPr lang="de-DE" sz="2000" kern="1200" dirty="0"/>
        </a:p>
      </dsp:txBody>
      <dsp:txXfrm>
        <a:off x="21834" y="17650"/>
        <a:ext cx="8525283" cy="567309"/>
      </dsp:txXfrm>
    </dsp:sp>
    <dsp:sp modelId="{886F8EF6-8960-4AE7-8565-256900F1068D}">
      <dsp:nvSpPr>
        <dsp:cNvPr id="0" name=""/>
        <dsp:cNvSpPr/>
      </dsp:nvSpPr>
      <dsp:spPr>
        <a:xfrm>
          <a:off x="4184" y="742811"/>
          <a:ext cx="8560583" cy="60260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kern="1200" dirty="0" smtClean="0"/>
            <a:t>Lerncoaching am Heinrich-von-Kleist-Gymnasium</a:t>
          </a:r>
          <a:endParaRPr lang="de-DE" sz="2000" kern="1200" dirty="0"/>
        </a:p>
      </dsp:txBody>
      <dsp:txXfrm>
        <a:off x="21834" y="760461"/>
        <a:ext cx="8525283" cy="567309"/>
      </dsp:txXfrm>
    </dsp:sp>
    <dsp:sp modelId="{D75D94C9-EF6C-4AB0-8797-7F00F5748ECB}">
      <dsp:nvSpPr>
        <dsp:cNvPr id="0" name=""/>
        <dsp:cNvSpPr/>
      </dsp:nvSpPr>
      <dsp:spPr>
        <a:xfrm>
          <a:off x="4184" y="1483896"/>
          <a:ext cx="8560583" cy="60260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kern="1200" dirty="0" smtClean="0"/>
            <a:t>Lerncoaching am Gymnasium an der Gartenstraße</a:t>
          </a:r>
          <a:endParaRPr lang="de-DE" sz="2000" kern="1200" dirty="0"/>
        </a:p>
      </dsp:txBody>
      <dsp:txXfrm>
        <a:off x="21834" y="1501546"/>
        <a:ext cx="8525283" cy="567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7A7FE-4269-D747-9C88-07FBAA97C7B8}">
      <dsp:nvSpPr>
        <dsp:cNvPr id="0" name=""/>
        <dsp:cNvSpPr/>
      </dsp:nvSpPr>
      <dsp:spPr>
        <a:xfrm>
          <a:off x="4184" y="0"/>
          <a:ext cx="8560583" cy="54681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kern="1200" dirty="0" smtClean="0"/>
            <a:t>Schülerinnensprechtag am St.-Ursula-Gymnasium</a:t>
          </a:r>
          <a:endParaRPr lang="de-DE" sz="2000" kern="1200" dirty="0"/>
        </a:p>
      </dsp:txBody>
      <dsp:txXfrm>
        <a:off x="20200" y="16016"/>
        <a:ext cx="8528551" cy="514778"/>
      </dsp:txXfrm>
    </dsp:sp>
    <dsp:sp modelId="{886F8EF6-8960-4AE7-8565-256900F1068D}">
      <dsp:nvSpPr>
        <dsp:cNvPr id="0" name=""/>
        <dsp:cNvSpPr/>
      </dsp:nvSpPr>
      <dsp:spPr>
        <a:xfrm>
          <a:off x="4184" y="749292"/>
          <a:ext cx="8560583" cy="54681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de-DE" sz="2000" kern="1200" dirty="0" smtClean="0"/>
            <a:t>Periodisches Lernstands-Feedback am Julius-</a:t>
          </a:r>
          <a:r>
            <a:rPr lang="de-DE" sz="2000" kern="1200" dirty="0" err="1" smtClean="0"/>
            <a:t>Stursberg</a:t>
          </a:r>
          <a:r>
            <a:rPr lang="de-DE" sz="2000" kern="1200" dirty="0" smtClean="0"/>
            <a:t>-Gymnasium</a:t>
          </a:r>
          <a:endParaRPr lang="de-DE" sz="2000" kern="1200" dirty="0"/>
        </a:p>
      </dsp:txBody>
      <dsp:txXfrm>
        <a:off x="20200" y="765308"/>
        <a:ext cx="8528551" cy="5147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060" cy="512111"/>
          </a:xfrm>
          <a:prstGeom prst="rect">
            <a:avLst/>
          </a:prstGeom>
        </p:spPr>
        <p:txBody>
          <a:bodyPr vert="horz" lIns="86446" tIns="43223" rIns="86446" bIns="43223" rtlCol="0"/>
          <a:lstStyle>
            <a:lvl1pPr algn="l">
              <a:defRPr sz="1100"/>
            </a:lvl1pPr>
          </a:lstStyle>
          <a:p>
            <a:endParaRPr lang="de-DE"/>
          </a:p>
        </p:txBody>
      </p:sp>
      <p:sp>
        <p:nvSpPr>
          <p:cNvPr id="3" name="Datumsplatzhalter 2"/>
          <p:cNvSpPr>
            <a:spLocks noGrp="1"/>
          </p:cNvSpPr>
          <p:nvPr>
            <p:ph type="dt" sz="quarter" idx="1"/>
          </p:nvPr>
        </p:nvSpPr>
        <p:spPr>
          <a:xfrm>
            <a:off x="4020750" y="1"/>
            <a:ext cx="3077060" cy="512111"/>
          </a:xfrm>
          <a:prstGeom prst="rect">
            <a:avLst/>
          </a:prstGeom>
        </p:spPr>
        <p:txBody>
          <a:bodyPr vert="horz" lIns="86446" tIns="43223" rIns="86446" bIns="43223" rtlCol="0"/>
          <a:lstStyle>
            <a:lvl1pPr algn="r">
              <a:defRPr sz="1100"/>
            </a:lvl1pPr>
          </a:lstStyle>
          <a:p>
            <a:fld id="{B8142196-F7D9-41CC-881E-CE60A4F2C656}" type="datetimeFigureOut">
              <a:rPr lang="de-DE" smtClean="0"/>
              <a:pPr/>
              <a:t>18.07.2024</a:t>
            </a:fld>
            <a:endParaRPr lang="de-DE"/>
          </a:p>
        </p:txBody>
      </p:sp>
      <p:sp>
        <p:nvSpPr>
          <p:cNvPr id="4" name="Fußzeilenplatzhalter 3"/>
          <p:cNvSpPr>
            <a:spLocks noGrp="1"/>
          </p:cNvSpPr>
          <p:nvPr>
            <p:ph type="ftr" sz="quarter" idx="2"/>
          </p:nvPr>
        </p:nvSpPr>
        <p:spPr>
          <a:xfrm>
            <a:off x="0" y="9720984"/>
            <a:ext cx="3077060" cy="512110"/>
          </a:xfrm>
          <a:prstGeom prst="rect">
            <a:avLst/>
          </a:prstGeom>
        </p:spPr>
        <p:txBody>
          <a:bodyPr vert="horz" lIns="86446" tIns="43223" rIns="86446" bIns="43223" rtlCol="0" anchor="b"/>
          <a:lstStyle>
            <a:lvl1pPr algn="l">
              <a:defRPr sz="1100"/>
            </a:lvl1pPr>
          </a:lstStyle>
          <a:p>
            <a:endParaRPr lang="de-DE"/>
          </a:p>
        </p:txBody>
      </p:sp>
      <p:sp>
        <p:nvSpPr>
          <p:cNvPr id="5" name="Foliennummernplatzhalter 4"/>
          <p:cNvSpPr>
            <a:spLocks noGrp="1"/>
          </p:cNvSpPr>
          <p:nvPr>
            <p:ph type="sldNum" sz="quarter" idx="3"/>
          </p:nvPr>
        </p:nvSpPr>
        <p:spPr>
          <a:xfrm>
            <a:off x="4020750" y="9720984"/>
            <a:ext cx="3077060" cy="512110"/>
          </a:xfrm>
          <a:prstGeom prst="rect">
            <a:avLst/>
          </a:prstGeom>
        </p:spPr>
        <p:txBody>
          <a:bodyPr vert="horz" lIns="86446" tIns="43223" rIns="86446" bIns="43223" rtlCol="0" anchor="b"/>
          <a:lstStyle>
            <a:lvl1pPr algn="r">
              <a:defRPr sz="1100"/>
            </a:lvl1pPr>
          </a:lstStyle>
          <a:p>
            <a:fld id="{F2E842E1-6391-465F-B934-712331EAA8AE}" type="slidenum">
              <a:rPr lang="de-DE" smtClean="0"/>
              <a:pPr/>
              <a:t>‹Nr.›</a:t>
            </a:fld>
            <a:endParaRPr lang="de-DE"/>
          </a:p>
        </p:txBody>
      </p:sp>
    </p:spTree>
    <p:extLst>
      <p:ext uri="{BB962C8B-B14F-4D97-AF65-F5344CB8AC3E}">
        <p14:creationId xmlns:p14="http://schemas.microsoft.com/office/powerpoint/2010/main" val="1537687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060" cy="512111"/>
          </a:xfrm>
          <a:prstGeom prst="rect">
            <a:avLst/>
          </a:prstGeom>
        </p:spPr>
        <p:txBody>
          <a:bodyPr vert="horz" lIns="86446" tIns="43223" rIns="86446" bIns="43223" rtlCol="0"/>
          <a:lstStyle>
            <a:lvl1pPr algn="l">
              <a:defRPr sz="1100"/>
            </a:lvl1pPr>
          </a:lstStyle>
          <a:p>
            <a:endParaRPr lang="de-DE"/>
          </a:p>
        </p:txBody>
      </p:sp>
      <p:sp>
        <p:nvSpPr>
          <p:cNvPr id="3" name="Datumsplatzhalter 2"/>
          <p:cNvSpPr>
            <a:spLocks noGrp="1"/>
          </p:cNvSpPr>
          <p:nvPr>
            <p:ph type="dt" idx="1"/>
          </p:nvPr>
        </p:nvSpPr>
        <p:spPr>
          <a:xfrm>
            <a:off x="4020750" y="1"/>
            <a:ext cx="3077060" cy="512111"/>
          </a:xfrm>
          <a:prstGeom prst="rect">
            <a:avLst/>
          </a:prstGeom>
        </p:spPr>
        <p:txBody>
          <a:bodyPr vert="horz" lIns="86446" tIns="43223" rIns="86446" bIns="43223" rtlCol="0"/>
          <a:lstStyle>
            <a:lvl1pPr algn="r">
              <a:defRPr sz="1100"/>
            </a:lvl1pPr>
          </a:lstStyle>
          <a:p>
            <a:fld id="{901D7FAA-C1FE-43E7-A50F-DD3BEFD19311}" type="datetimeFigureOut">
              <a:rPr lang="de-DE" smtClean="0"/>
              <a:pPr/>
              <a:t>18.07.2024</a:t>
            </a:fld>
            <a:endParaRPr lang="de-DE"/>
          </a:p>
        </p:txBody>
      </p:sp>
      <p:sp>
        <p:nvSpPr>
          <p:cNvPr id="4" name="Folienbildplatzhalter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86446" tIns="43223" rIns="86446" bIns="43223" rtlCol="0" anchor="ctr"/>
          <a:lstStyle/>
          <a:p>
            <a:endParaRPr lang="de-DE"/>
          </a:p>
        </p:txBody>
      </p:sp>
      <p:sp>
        <p:nvSpPr>
          <p:cNvPr id="5" name="Notizenplatzhalter 4"/>
          <p:cNvSpPr>
            <a:spLocks noGrp="1"/>
          </p:cNvSpPr>
          <p:nvPr>
            <p:ph type="body" sz="quarter" idx="3"/>
          </p:nvPr>
        </p:nvSpPr>
        <p:spPr>
          <a:xfrm>
            <a:off x="709634" y="4861251"/>
            <a:ext cx="5680036" cy="4605955"/>
          </a:xfrm>
          <a:prstGeom prst="rect">
            <a:avLst/>
          </a:prstGeom>
        </p:spPr>
        <p:txBody>
          <a:bodyPr vert="horz" lIns="86446" tIns="43223" rIns="86446" bIns="4322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0984"/>
            <a:ext cx="3077060" cy="512110"/>
          </a:xfrm>
          <a:prstGeom prst="rect">
            <a:avLst/>
          </a:prstGeom>
        </p:spPr>
        <p:txBody>
          <a:bodyPr vert="horz" lIns="86446" tIns="43223" rIns="86446" bIns="43223" rtlCol="0" anchor="b"/>
          <a:lstStyle>
            <a:lvl1pPr algn="l">
              <a:defRPr sz="1100"/>
            </a:lvl1pPr>
          </a:lstStyle>
          <a:p>
            <a:endParaRPr lang="de-DE"/>
          </a:p>
        </p:txBody>
      </p:sp>
      <p:sp>
        <p:nvSpPr>
          <p:cNvPr id="7" name="Foliennummernplatzhalter 6"/>
          <p:cNvSpPr>
            <a:spLocks noGrp="1"/>
          </p:cNvSpPr>
          <p:nvPr>
            <p:ph type="sldNum" sz="quarter" idx="5"/>
          </p:nvPr>
        </p:nvSpPr>
        <p:spPr>
          <a:xfrm>
            <a:off x="4020750" y="9720984"/>
            <a:ext cx="3077060" cy="512110"/>
          </a:xfrm>
          <a:prstGeom prst="rect">
            <a:avLst/>
          </a:prstGeom>
        </p:spPr>
        <p:txBody>
          <a:bodyPr vert="horz" lIns="86446" tIns="43223" rIns="86446" bIns="43223" rtlCol="0" anchor="b"/>
          <a:lstStyle>
            <a:lvl1pPr algn="r">
              <a:defRPr sz="1100"/>
            </a:lvl1pPr>
          </a:lstStyle>
          <a:p>
            <a:fld id="{CEB8CB1F-137B-460C-8DCA-BFC5CA627DF6}" type="slidenum">
              <a:rPr lang="de-DE" smtClean="0"/>
              <a:pPr/>
              <a:t>‹Nr.›</a:t>
            </a:fld>
            <a:endParaRPr lang="de-DE"/>
          </a:p>
        </p:txBody>
      </p:sp>
    </p:spTree>
    <p:extLst>
      <p:ext uri="{BB962C8B-B14F-4D97-AF65-F5344CB8AC3E}">
        <p14:creationId xmlns:p14="http://schemas.microsoft.com/office/powerpoint/2010/main" val="135439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hulaufsicht.de/fileadmin/Redaktion/Materialien/Toolbox/Fieberkurve_und_Kraftfeldanalyse_01.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hulaufsicht.de/fileadmin/Redaktion/Materialien/Toolbox/Fieberkurve_und_Kraftfeldanalyse_01.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Präsentation fokussiert das Thema Lerncoaching als eine Form von Beratung. Sie umfasst insbesondere für die Schulentwicklungsberatung Basisinformationen</a:t>
            </a:r>
            <a:r>
              <a:rPr lang="de-DE" baseline="0" dirty="0" smtClean="0"/>
              <a:t> zum Thema ohne Anspruch auf Vollständigkeit und kann für den eigenen Beratungskontext individuell angepasst werden. Innerhalb der Präsentation finden verschiedene konzeptionelle Ansätze Erwähnung, um einen allgemeinen Überblick zum Thema zu ermöglichen. Für eine vertiefende Auseinandersetzung beispielsweise mit dem Konstruktivismus (s. Folien 5 und 13) sind die Informationen weniger geeignet.</a:t>
            </a:r>
          </a:p>
          <a:p>
            <a:r>
              <a:rPr lang="de-DE" baseline="0" dirty="0" smtClean="0"/>
              <a:t>Die Inhalte berühren nicht die Ausbildung von Lehrkräften zu Lerncoachs, sondern sie konzentrieren sich auf Grundlagen zum Lerncoaching und einen möglichen Implementationsprozess an Schulen. Daher finden Aspekte wie das Rollen- und Professionsverständnis, der Selbstreflexion oder die konkrete </a:t>
            </a:r>
            <a:r>
              <a:rPr lang="de-DE" baseline="0" dirty="0" err="1" smtClean="0"/>
              <a:t>Lerncoachingsituation</a:t>
            </a:r>
            <a:r>
              <a:rPr lang="de-DE" baseline="0" dirty="0" smtClean="0"/>
              <a:t> hier keine ausführliche Berücksichtigung.</a:t>
            </a:r>
          </a:p>
          <a:p>
            <a:endParaRPr lang="de-DE" baseline="0" dirty="0" smtClean="0"/>
          </a:p>
        </p:txBody>
      </p:sp>
      <p:sp>
        <p:nvSpPr>
          <p:cNvPr id="4" name="Foliennummernplatzhalter 3"/>
          <p:cNvSpPr>
            <a:spLocks noGrp="1"/>
          </p:cNvSpPr>
          <p:nvPr>
            <p:ph type="sldNum" sz="quarter" idx="10"/>
          </p:nvPr>
        </p:nvSpPr>
        <p:spPr/>
        <p:txBody>
          <a:bodyPr/>
          <a:lstStyle/>
          <a:p>
            <a:fld id="{CEB8CB1F-137B-460C-8DCA-BFC5CA627DF6}" type="slidenum">
              <a:rPr lang="de-DE" smtClean="0"/>
              <a:pPr/>
              <a:t>1</a:t>
            </a:fld>
            <a:endParaRPr lang="de-DE"/>
          </a:p>
        </p:txBody>
      </p:sp>
    </p:spTree>
    <p:extLst>
      <p:ext uri="{BB962C8B-B14F-4D97-AF65-F5344CB8AC3E}">
        <p14:creationId xmlns:p14="http://schemas.microsoft.com/office/powerpoint/2010/main" val="362683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 Hinweise:</a:t>
            </a:r>
          </a:p>
          <a:p>
            <a:r>
              <a:rPr lang="de-DE" b="0" dirty="0" smtClean="0"/>
              <a:t>Die Deutsche Kinder- und Jugendstiftung hat im Rahmen des Projekts „</a:t>
            </a:r>
            <a:r>
              <a:rPr lang="de-DE" b="0" dirty="0" err="1" smtClean="0"/>
              <a:t>LiGa</a:t>
            </a:r>
            <a:r>
              <a:rPr lang="de-DE" b="0" dirty="0" smtClean="0"/>
              <a:t> – Lernen im Ganztag“ in ihrer </a:t>
            </a:r>
            <a:r>
              <a:rPr lang="de-DE" b="0" dirty="0" err="1" smtClean="0"/>
              <a:t>LiGa</a:t>
            </a:r>
            <a:r>
              <a:rPr lang="de-DE" b="0" dirty="0" smtClean="0"/>
              <a:t>-Publikationsreihe</a:t>
            </a:r>
            <a:r>
              <a:rPr lang="de-DE" b="0" baseline="0" dirty="0" smtClean="0"/>
              <a:t> Leit-IDEEN eine Ausgabe zum Thema Lerncoaching veröffentlicht. Dort ist unter anderem auch ein Ablauf eines Lerncoaching-Gesprächs zu finden.</a:t>
            </a:r>
          </a:p>
          <a:p>
            <a:r>
              <a:rPr lang="de-DE" b="0" baseline="0" dirty="0" smtClean="0"/>
              <a:t>Gemeinnützige Deutsche Kinder- und Jugendstiftung GmbH (Hrsg.). (2019). </a:t>
            </a:r>
            <a:r>
              <a:rPr lang="de-DE" b="0" i="1" baseline="0" dirty="0" smtClean="0"/>
              <a:t>Lerncoaching</a:t>
            </a:r>
            <a:r>
              <a:rPr lang="de-DE" b="0" baseline="0" dirty="0" smtClean="0"/>
              <a:t>. Leit-IDEEN. Impulse für Schulaufsicht und Schulleitung. Berlin. Aufgerufen am 14.10.2019. Verfügbar unter https://</a:t>
            </a:r>
            <a:r>
              <a:rPr lang="de-DE" b="0" baseline="0" dirty="0" err="1" smtClean="0"/>
              <a:t>www.schulaufsicht.de</a:t>
            </a:r>
            <a:r>
              <a:rPr lang="de-DE" b="0" baseline="0" dirty="0" smtClean="0"/>
              <a:t>/</a:t>
            </a:r>
            <a:r>
              <a:rPr lang="de-DE" b="0" baseline="0" dirty="0" err="1" smtClean="0"/>
              <a:t>materialien</a:t>
            </a:r>
            <a:r>
              <a:rPr lang="de-DE" b="0" baseline="0" dirty="0" smtClean="0"/>
              <a:t>/material-detail/</a:t>
            </a:r>
            <a:r>
              <a:rPr lang="de-DE" b="0" baseline="0" dirty="0" err="1" smtClean="0"/>
              <a:t>lerncoaching</a:t>
            </a:r>
            <a:endParaRPr lang="de-DE" b="0" dirty="0" smtClean="0"/>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11</a:t>
            </a:fld>
            <a:endParaRPr lang="de-DE"/>
          </a:p>
        </p:txBody>
      </p:sp>
    </p:spTree>
    <p:extLst>
      <p:ext uri="{BB962C8B-B14F-4D97-AF65-F5344CB8AC3E}">
        <p14:creationId xmlns:p14="http://schemas.microsoft.com/office/powerpoint/2010/main" val="410039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Hinweise:</a:t>
            </a:r>
          </a:p>
          <a:p>
            <a:r>
              <a:rPr lang="de-DE" dirty="0" smtClean="0"/>
              <a:t>Für die Durchführung</a:t>
            </a:r>
            <a:r>
              <a:rPr lang="de-DE" baseline="0" dirty="0" smtClean="0"/>
              <a:t> der </a:t>
            </a:r>
            <a:r>
              <a:rPr lang="de-DE" baseline="0" dirty="0" err="1" smtClean="0"/>
              <a:t>Lerncoachinggespräche</a:t>
            </a:r>
            <a:r>
              <a:rPr lang="de-DE" baseline="0" dirty="0" smtClean="0"/>
              <a:t> bieten sich verschiedene Vorgehensweisen an. </a:t>
            </a:r>
            <a:r>
              <a:rPr lang="de-DE" dirty="0" err="1" smtClean="0"/>
              <a:t>Hardeland</a:t>
            </a:r>
            <a:r>
              <a:rPr lang="de-DE" dirty="0" smtClean="0"/>
              <a:t> stellt das problemorientierte Vorgehen dem lösungsorientierten gegenüber.</a:t>
            </a:r>
          </a:p>
          <a:p>
            <a:r>
              <a:rPr lang="de-DE" dirty="0" smtClean="0"/>
              <a:t>Beim problemorientierten Vorgehen steht das negative Erlebnis im Vordergrund, beim lösungsorientierten Vorgehen werden die Ressourcen aktiviert - der Blick wendet sich weg vom Problem und hin zur Lösung.</a:t>
            </a:r>
          </a:p>
          <a:p>
            <a:r>
              <a:rPr lang="de-DE" dirty="0" smtClean="0"/>
              <a:t>Typische Fragestellungen im Gespräch wären am Beispiel von Prüfungsangst</a:t>
            </a:r>
          </a:p>
          <a:p>
            <a:pPr marL="171450" indent="-171450">
              <a:buFont typeface="Arial" panose="020B0604020202020204" pitchFamily="34" charset="0"/>
              <a:buChar char="•"/>
            </a:pPr>
            <a:r>
              <a:rPr lang="de-DE" dirty="0" smtClean="0"/>
              <a:t>problemorientiert: „Woran merkst du, dass deine</a:t>
            </a:r>
            <a:r>
              <a:rPr lang="de-DE" baseline="0" dirty="0" smtClean="0"/>
              <a:t> Angst schlimmer wird?“</a:t>
            </a:r>
          </a:p>
          <a:p>
            <a:pPr marL="171450" indent="-171450">
              <a:buFont typeface="Arial" panose="020B0604020202020204" pitchFamily="34" charset="0"/>
              <a:buChar char="•"/>
            </a:pPr>
            <a:r>
              <a:rPr lang="de-DE" baseline="0" dirty="0" smtClean="0"/>
              <a:t>lösungsorientiert: „Stelle dir vor, die Prüfungsangst wäre weg. Was wäre dann anders? Was wäre dann besser?“</a:t>
            </a:r>
          </a:p>
          <a:p>
            <a:r>
              <a:rPr lang="de-DE" baseline="0" dirty="0" smtClean="0"/>
              <a:t>(</a:t>
            </a:r>
            <a:r>
              <a:rPr lang="de-DE" baseline="0" dirty="0" err="1" smtClean="0"/>
              <a:t>Hardeland</a:t>
            </a:r>
            <a:r>
              <a:rPr lang="de-DE" baseline="0" dirty="0" smtClean="0"/>
              <a:t>, </a:t>
            </a:r>
            <a:r>
              <a:rPr lang="de-DE" dirty="0" smtClean="0"/>
              <a:t>2017a, S. 48f)</a:t>
            </a:r>
          </a:p>
          <a:p>
            <a:endParaRPr lang="de-DE" dirty="0" smtClean="0"/>
          </a:p>
          <a:p>
            <a:r>
              <a:rPr lang="de-DE" dirty="0" smtClean="0"/>
              <a:t>Literatur:</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Hardeland</a:t>
            </a:r>
            <a:r>
              <a:rPr lang="de-DE" dirty="0" smtClean="0"/>
              <a:t>, H. (2017b). </a:t>
            </a:r>
            <a:r>
              <a:rPr lang="de-DE" i="1" dirty="0" smtClean="0"/>
              <a:t>Lerncoaching und Lernberatung. </a:t>
            </a:r>
            <a:r>
              <a:rPr lang="de-DE" dirty="0" smtClean="0"/>
              <a:t>Lernende in ihrem Lernprozess wirksam begleiten und unterstützen (6., vollständig überarbeitete und erweiterte Auflage). </a:t>
            </a:r>
            <a:r>
              <a:rPr lang="de-DE" dirty="0" err="1" smtClean="0"/>
              <a:t>Baltmannsweiler</a:t>
            </a:r>
            <a:r>
              <a:rPr lang="de-DE" dirty="0" smtClean="0"/>
              <a:t>: Schneider Verlag </a:t>
            </a:r>
            <a:r>
              <a:rPr lang="de-DE" dirty="0" err="1" smtClean="0"/>
              <a:t>Hohengehren</a:t>
            </a:r>
            <a:r>
              <a:rPr lang="de-DE" dirty="0" smtClean="0"/>
              <a:t>. </a:t>
            </a:r>
            <a:endParaRPr lang="de-DE" b="1" dirty="0" smtClean="0"/>
          </a:p>
        </p:txBody>
      </p:sp>
      <p:sp>
        <p:nvSpPr>
          <p:cNvPr id="4" name="Foliennummernplatzhalter 3"/>
          <p:cNvSpPr>
            <a:spLocks noGrp="1"/>
          </p:cNvSpPr>
          <p:nvPr>
            <p:ph type="sldNum" sz="quarter" idx="10"/>
          </p:nvPr>
        </p:nvSpPr>
        <p:spPr/>
        <p:txBody>
          <a:bodyPr/>
          <a:lstStyle/>
          <a:p>
            <a:fld id="{CEB8CB1F-137B-460C-8DCA-BFC5CA627DF6}" type="slidenum">
              <a:rPr lang="de-DE" smtClean="0"/>
              <a:pPr/>
              <a:t>12</a:t>
            </a:fld>
            <a:endParaRPr lang="de-DE"/>
          </a:p>
        </p:txBody>
      </p:sp>
    </p:spTree>
    <p:extLst>
      <p:ext uri="{BB962C8B-B14F-4D97-AF65-F5344CB8AC3E}">
        <p14:creationId xmlns:p14="http://schemas.microsoft.com/office/powerpoint/2010/main" val="421815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err="1" smtClean="0"/>
              <a:t>Eschelmüller</a:t>
            </a:r>
            <a:r>
              <a:rPr lang="de-DE" baseline="0" dirty="0" smtClean="0"/>
              <a:t>, M. (2018). </a:t>
            </a:r>
            <a:r>
              <a:rPr lang="de-DE" baseline="0" dirty="0" err="1" smtClean="0"/>
              <a:t>Gelingensbedingungen</a:t>
            </a:r>
            <a:r>
              <a:rPr lang="de-DE" baseline="0" dirty="0" smtClean="0"/>
              <a:t> für Lerncoaching schaffen. </a:t>
            </a:r>
            <a:r>
              <a:rPr lang="de-DE" i="1" baseline="0" dirty="0" smtClean="0"/>
              <a:t>Journal für Schulentwicklung</a:t>
            </a:r>
            <a:r>
              <a:rPr lang="de-DE" baseline="0" dirty="0" smtClean="0"/>
              <a:t>, 2, S. 66-71.</a:t>
            </a:r>
          </a:p>
          <a:p>
            <a:endParaRPr lang="de-DE" baseline="0" dirty="0" smtClean="0"/>
          </a:p>
          <a:p>
            <a:r>
              <a:rPr lang="de-DE" baseline="0" dirty="0" err="1" smtClean="0"/>
              <a:t>Eschelmüller</a:t>
            </a:r>
            <a:r>
              <a:rPr lang="de-DE" baseline="0" dirty="0" smtClean="0"/>
              <a:t> beschreibt sechs Handlungsfelder, in denen Lehrkräfte als Coachs die Wirksamkeit des Lerncoachings bearbeiten können. Ferner beschreibt er, welchen Beitrag die Schulleitung leisten kann:</a:t>
            </a:r>
          </a:p>
          <a:p>
            <a:pPr marL="171450" indent="-171450">
              <a:buFont typeface="Arial" panose="020B0604020202020204" pitchFamily="34" charset="0"/>
              <a:buChar char="•"/>
            </a:pPr>
            <a:r>
              <a:rPr lang="de-DE" baseline="0" dirty="0" smtClean="0"/>
              <a:t>„Lehrpersonen entsprechende Weiterbildungen ermöglichen […],</a:t>
            </a:r>
          </a:p>
          <a:p>
            <a:pPr marL="171450" indent="-171450">
              <a:buFont typeface="Arial" panose="020B0604020202020204" pitchFamily="34" charset="0"/>
              <a:buChar char="•"/>
            </a:pPr>
            <a:r>
              <a:rPr lang="de-DE" baseline="0" dirty="0" smtClean="0"/>
              <a:t>Transfer in den Unterricht ermöglichen […],</a:t>
            </a:r>
          </a:p>
          <a:p>
            <a:pPr marL="171450" indent="-171450">
              <a:buFont typeface="Arial" panose="020B0604020202020204" pitchFamily="34" charset="0"/>
              <a:buChar char="•"/>
            </a:pPr>
            <a:r>
              <a:rPr lang="de-DE" baseline="0" dirty="0" smtClean="0"/>
              <a:t>Kooperationsstrukturen einrichten […],</a:t>
            </a:r>
          </a:p>
          <a:p>
            <a:pPr marL="171450" indent="-171450">
              <a:buFont typeface="Arial" panose="020B0604020202020204" pitchFamily="34" charset="0"/>
              <a:buChar char="•"/>
            </a:pPr>
            <a:r>
              <a:rPr lang="de-DE" baseline="0" dirty="0" smtClean="0"/>
              <a:t>Wirkungen systematisch reflektieren und evaluieren.“</a:t>
            </a:r>
          </a:p>
          <a:p>
            <a:r>
              <a:rPr lang="de-DE" baseline="0" dirty="0" smtClean="0"/>
              <a:t>(</a:t>
            </a:r>
            <a:r>
              <a:rPr lang="de-DE" baseline="0" dirty="0" err="1" smtClean="0"/>
              <a:t>Eschelmüller</a:t>
            </a:r>
            <a:r>
              <a:rPr lang="de-DE" baseline="0" dirty="0" smtClean="0"/>
              <a:t>, 2018, S. 67)</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13</a:t>
            </a:fld>
            <a:endParaRPr lang="de-DE"/>
          </a:p>
        </p:txBody>
      </p:sp>
    </p:spTree>
    <p:extLst>
      <p:ext uri="{BB962C8B-B14F-4D97-AF65-F5344CB8AC3E}">
        <p14:creationId xmlns:p14="http://schemas.microsoft.com/office/powerpoint/2010/main" val="70020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Der hier dargestellte Implementationsprozess ist nicht ausschließlich linear</a:t>
            </a:r>
            <a:r>
              <a:rPr lang="de-DE" sz="1200" kern="1200" baseline="0" dirty="0" smtClean="0">
                <a:solidFill>
                  <a:schemeClr val="tx1"/>
                </a:solidFill>
                <a:effectLst/>
                <a:latin typeface="+mn-lt"/>
                <a:ea typeface="+mn-ea"/>
                <a:cs typeface="+mn-cs"/>
              </a:rPr>
              <a:t> zu verstehen. </a:t>
            </a:r>
            <a:r>
              <a:rPr lang="de-DE" sz="1200" kern="1200" dirty="0" smtClean="0">
                <a:solidFill>
                  <a:schemeClr val="tx1"/>
                </a:solidFill>
                <a:effectLst/>
                <a:latin typeface="+mn-lt"/>
                <a:ea typeface="+mn-ea"/>
                <a:cs typeface="+mn-cs"/>
              </a:rPr>
              <a:t>Die Gegebenheiten an der Einzelschule sind unterschiedlich und bedingen, welcher Schritt als nächstes sinnvoll erscheint oder an welcher Stelle der Beratungsprozess ansetzt. Demzufolge ist ein lineares Durchlaufen der Implementationsschritte nicht für jede Schule der richtige Weg.</a:t>
            </a: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14</a:t>
            </a:fld>
            <a:endParaRPr lang="de-DE"/>
          </a:p>
        </p:txBody>
      </p:sp>
    </p:spTree>
    <p:extLst>
      <p:ext uri="{BB962C8B-B14F-4D97-AF65-F5344CB8AC3E}">
        <p14:creationId xmlns:p14="http://schemas.microsoft.com/office/powerpoint/2010/main" val="293959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Kräftefeldanalyse z.B. aus: </a:t>
            </a:r>
            <a:r>
              <a:rPr lang="de-DE" sz="1200" kern="1200" dirty="0" smtClean="0">
                <a:solidFill>
                  <a:schemeClr val="tx1"/>
                </a:solidFill>
                <a:effectLst/>
                <a:latin typeface="+mn-lt"/>
                <a:ea typeface="+mn-ea"/>
                <a:cs typeface="+mn-cs"/>
              </a:rPr>
              <a:t>Onlineportal für die Schulaufsicht (2020b). </a:t>
            </a:r>
            <a:r>
              <a:rPr lang="de-DE" sz="1200" i="1" kern="1200" dirty="0" smtClean="0">
                <a:solidFill>
                  <a:schemeClr val="tx1"/>
                </a:solidFill>
                <a:effectLst/>
                <a:latin typeface="+mn-lt"/>
                <a:ea typeface="+mn-ea"/>
                <a:cs typeface="+mn-cs"/>
              </a:rPr>
              <a:t>Fieberkurve und Kraftfeldanalyse.</a:t>
            </a:r>
            <a:r>
              <a:rPr lang="de-DE" sz="1200" kern="1200" dirty="0" smtClean="0">
                <a:solidFill>
                  <a:schemeClr val="tx1"/>
                </a:solidFill>
                <a:effectLst/>
                <a:latin typeface="+mn-lt"/>
                <a:ea typeface="+mn-ea"/>
                <a:cs typeface="+mn-cs"/>
              </a:rPr>
              <a:t> Aufgerufen am 15.07.2021. Verfügbar unter </a:t>
            </a:r>
            <a:r>
              <a:rPr lang="de-DE" sz="1200" u="none" strike="noStrike" kern="1200" dirty="0" smtClean="0">
                <a:solidFill>
                  <a:schemeClr val="tx1"/>
                </a:solidFill>
                <a:effectLst/>
                <a:latin typeface="+mn-lt"/>
                <a:ea typeface="+mn-ea"/>
                <a:cs typeface="+mn-cs"/>
                <a:hlinkClick r:id="rId3"/>
              </a:rPr>
              <a:t>https://www.schulaufsicht.de/fileadmin/Redaktion/Materialien/Toolbox/Fieberkurve_und_Kraftfeldanalyse_01.pdf</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20</a:t>
            </a:fld>
            <a:endParaRPr lang="de-DE"/>
          </a:p>
        </p:txBody>
      </p:sp>
    </p:spTree>
    <p:extLst>
      <p:ext uri="{BB962C8B-B14F-4D97-AF65-F5344CB8AC3E}">
        <p14:creationId xmlns:p14="http://schemas.microsoft.com/office/powerpoint/2010/main" val="345079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Kräftefeldanalyse z.B. aus: </a:t>
            </a:r>
            <a:r>
              <a:rPr lang="de-DE" sz="1200" kern="1200" dirty="0" smtClean="0">
                <a:solidFill>
                  <a:schemeClr val="tx1"/>
                </a:solidFill>
                <a:effectLst/>
                <a:latin typeface="+mn-lt"/>
                <a:ea typeface="+mn-ea"/>
                <a:cs typeface="+mn-cs"/>
              </a:rPr>
              <a:t>Onlineportal für die Schulaufsicht (2020b). </a:t>
            </a:r>
            <a:r>
              <a:rPr lang="de-DE" sz="1200" i="1" kern="1200" dirty="0" smtClean="0">
                <a:solidFill>
                  <a:schemeClr val="tx1"/>
                </a:solidFill>
                <a:effectLst/>
                <a:latin typeface="+mn-lt"/>
                <a:ea typeface="+mn-ea"/>
                <a:cs typeface="+mn-cs"/>
              </a:rPr>
              <a:t>Fieberkurve und Kraftfeldanalyse.</a:t>
            </a:r>
            <a:r>
              <a:rPr lang="de-DE" sz="1200" kern="1200" dirty="0" smtClean="0">
                <a:solidFill>
                  <a:schemeClr val="tx1"/>
                </a:solidFill>
                <a:effectLst/>
                <a:latin typeface="+mn-lt"/>
                <a:ea typeface="+mn-ea"/>
                <a:cs typeface="+mn-cs"/>
              </a:rPr>
              <a:t> Aufgerufen am 15.07.2021. Verfügbar unter </a:t>
            </a:r>
            <a:r>
              <a:rPr lang="de-DE" sz="1200" u="none" strike="noStrike" kern="1200" dirty="0" smtClean="0">
                <a:solidFill>
                  <a:schemeClr val="tx1"/>
                </a:solidFill>
                <a:effectLst/>
                <a:latin typeface="+mn-lt"/>
                <a:ea typeface="+mn-ea"/>
                <a:cs typeface="+mn-cs"/>
                <a:hlinkClick r:id="rId3"/>
              </a:rPr>
              <a:t>https://www.schulaufsicht.de/fileadmin/Redaktion/Materialien/Toolbox/Fieberkurve_und_Kraftfeldanalyse_01.pdf</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28</a:t>
            </a:fld>
            <a:endParaRPr lang="de-DE"/>
          </a:p>
        </p:txBody>
      </p:sp>
    </p:spTree>
    <p:extLst>
      <p:ext uri="{BB962C8B-B14F-4D97-AF65-F5344CB8AC3E}">
        <p14:creationId xmlns:p14="http://schemas.microsoft.com/office/powerpoint/2010/main" val="311179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B8CB1F-137B-460C-8DCA-BFC5CA627DF6}" type="slidenum">
              <a:rPr lang="de-DE" smtClean="0"/>
              <a:pPr/>
              <a:t>43</a:t>
            </a:fld>
            <a:endParaRPr lang="de-DE"/>
          </a:p>
        </p:txBody>
      </p:sp>
    </p:spTree>
    <p:extLst>
      <p:ext uri="{BB962C8B-B14F-4D97-AF65-F5344CB8AC3E}">
        <p14:creationId xmlns:p14="http://schemas.microsoft.com/office/powerpoint/2010/main" val="148611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Ausführliche Konzeptbeschreibungen sind im Internetangebot im </a:t>
            </a:r>
            <a:r>
              <a:rPr lang="de-DE" b="0" dirty="0" smtClean="0"/>
              <a:t>Bereich</a:t>
            </a:r>
            <a:r>
              <a:rPr lang="de-DE" b="1" dirty="0" smtClean="0"/>
              <a:t> Aus der Praxis </a:t>
            </a:r>
            <a:r>
              <a:rPr lang="de-DE" dirty="0" smtClean="0"/>
              <a:t>zu finden. Sie beziehen sich auf die Ausgangslage, Ziele und Qualitätsmerkmale, Prozessschritte sowie Herausforderungen und </a:t>
            </a:r>
            <a:r>
              <a:rPr lang="de-DE" dirty="0" err="1" smtClean="0"/>
              <a:t>Gelingensbedingungen</a:t>
            </a:r>
            <a:r>
              <a:rPr lang="de-DE" dirty="0" smtClean="0"/>
              <a:t>.</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45</a:t>
            </a:fld>
            <a:endParaRPr lang="de-DE"/>
          </a:p>
        </p:txBody>
      </p:sp>
    </p:spTree>
    <p:extLst>
      <p:ext uri="{BB962C8B-B14F-4D97-AF65-F5344CB8AC3E}">
        <p14:creationId xmlns:p14="http://schemas.microsoft.com/office/powerpoint/2010/main" val="282787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Innerhalb der Präsentation ermöglichen entsprechende Verlinkungen bei aktivierter Bildschirmpräsentation eine gezielte Auswahl von Bereichen, die für den jeweiligen Beratungskontext relevant sind. So ist es auf dieser Folie möglich, durch das</a:t>
            </a:r>
            <a:r>
              <a:rPr lang="de-DE" sz="1200" kern="1200" baseline="0" dirty="0" smtClean="0">
                <a:solidFill>
                  <a:schemeClr val="tx1"/>
                </a:solidFill>
                <a:effectLst/>
                <a:latin typeface="+mn-lt"/>
                <a:ea typeface="+mn-ea"/>
                <a:cs typeface="+mn-cs"/>
              </a:rPr>
              <a:t> Anklicken eines Pfeils beispielsweise direkt den Bereich „Der Lerncoaching-Prozess“ auszuwählen und die vorherigen Bereiche entsprechend zu überspringen.</a:t>
            </a:r>
          </a:p>
          <a:p>
            <a:r>
              <a:rPr lang="de-DE" sz="1200" kern="1200" dirty="0" smtClean="0">
                <a:solidFill>
                  <a:schemeClr val="tx1"/>
                </a:solidFill>
                <a:effectLst/>
                <a:latin typeface="+mn-lt"/>
                <a:ea typeface="+mn-ea"/>
                <a:cs typeface="+mn-cs"/>
              </a:rPr>
              <a:t>Weitere Informationen zum Thema und Literaturhinweise sind ebenfalls verlinkt und individuell anwählbar sowie in den Notizenfeldern zu finden.</a:t>
            </a:r>
          </a:p>
          <a:p>
            <a:r>
              <a:rPr lang="de-DE" sz="1200" kern="1200" dirty="0" smtClean="0">
                <a:solidFill>
                  <a:schemeClr val="tx1"/>
                </a:solidFill>
                <a:effectLst/>
                <a:latin typeface="+mn-lt"/>
                <a:ea typeface="+mn-ea"/>
                <a:cs typeface="+mn-cs"/>
              </a:rPr>
              <a:t>Die Abbildung eines Hauses auf den Folienseiten unten rechts</a:t>
            </a:r>
            <a:r>
              <a:rPr lang="de-DE" sz="1200" kern="1200" baseline="0" dirty="0" smtClean="0">
                <a:solidFill>
                  <a:schemeClr val="tx1"/>
                </a:solidFill>
                <a:effectLst/>
                <a:latin typeface="+mn-lt"/>
                <a:ea typeface="+mn-ea"/>
                <a:cs typeface="+mn-cs"/>
              </a:rPr>
              <a:t> führt durch Anklicken zurück zu dieser Übersichtsfolie.</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2</a:t>
            </a:fld>
            <a:endParaRPr lang="de-DE"/>
          </a:p>
        </p:txBody>
      </p:sp>
    </p:spTree>
    <p:extLst>
      <p:ext uri="{BB962C8B-B14F-4D97-AF65-F5344CB8AC3E}">
        <p14:creationId xmlns:p14="http://schemas.microsoft.com/office/powerpoint/2010/main" val="359890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Literatur: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Schnebel</a:t>
            </a:r>
            <a:r>
              <a:rPr lang="en-US" dirty="0"/>
              <a:t>, S. (2017). </a:t>
            </a:r>
            <a:r>
              <a:rPr lang="en-US" i="1" dirty="0" err="1"/>
              <a:t>Professionell</a:t>
            </a:r>
            <a:r>
              <a:rPr lang="en-US" i="1" dirty="0"/>
              <a:t> </a:t>
            </a:r>
            <a:r>
              <a:rPr lang="en-US" i="1" dirty="0" err="1"/>
              <a:t>beraten</a:t>
            </a:r>
            <a:r>
              <a:rPr lang="en-US" i="1" dirty="0"/>
              <a:t>. </a:t>
            </a:r>
            <a:r>
              <a:rPr lang="en-US" dirty="0" err="1"/>
              <a:t>Beratungskompetenz</a:t>
            </a:r>
            <a:r>
              <a:rPr lang="en-US" dirty="0"/>
              <a:t> in der Schule (3. </a:t>
            </a:r>
            <a:r>
              <a:rPr lang="en-US" dirty="0" err="1"/>
              <a:t>aktualisierte</a:t>
            </a:r>
            <a:r>
              <a:rPr lang="en-US" dirty="0"/>
              <a:t> und </a:t>
            </a:r>
            <a:r>
              <a:rPr lang="en-US" dirty="0" err="1"/>
              <a:t>erweiterte</a:t>
            </a:r>
            <a:r>
              <a:rPr lang="en-US" dirty="0"/>
              <a:t> </a:t>
            </a:r>
            <a:r>
              <a:rPr lang="en-US" dirty="0" err="1"/>
              <a:t>Auflage</a:t>
            </a:r>
            <a:r>
              <a:rPr lang="en-US" dirty="0"/>
              <a:t>). </a:t>
            </a:r>
            <a:r>
              <a:rPr lang="en-US" dirty="0" err="1"/>
              <a:t>Weinheim</a:t>
            </a:r>
            <a:r>
              <a:rPr lang="en-US" dirty="0"/>
              <a:t>: </a:t>
            </a:r>
            <a:r>
              <a:rPr lang="en-US" dirty="0" err="1"/>
              <a:t>Beltz</a:t>
            </a:r>
            <a:r>
              <a:rPr lang="en-US" dirty="0"/>
              <a:t>. </a:t>
            </a:r>
          </a:p>
          <a:p>
            <a:endParaRPr lang="de-DE" dirty="0" smtClean="0"/>
          </a:p>
          <a:p>
            <a:r>
              <a:rPr lang="de-DE" dirty="0" smtClean="0"/>
              <a:t>Weitere Hinweise:</a:t>
            </a:r>
          </a:p>
          <a:p>
            <a:r>
              <a:rPr lang="de-DE" dirty="0" smtClean="0"/>
              <a:t>„Professionelle Beratung ist dadurch gekennzeichnet, dass sie sich in einem ausgewiesenen Setting abspielt und durch einen </a:t>
            </a:r>
            <a:r>
              <a:rPr lang="de-DE" dirty="0" smtClean="0">
                <a:solidFill>
                  <a:schemeClr val="accent6">
                    <a:lumMod val="75000"/>
                  </a:schemeClr>
                </a:solidFill>
              </a:rPr>
              <a:t>dazu ausgebildeten Berater </a:t>
            </a:r>
            <a:r>
              <a:rPr lang="de-DE" dirty="0" smtClean="0"/>
              <a:t>mit professionellen Methoden ausgeübt wird. </a:t>
            </a:r>
          </a:p>
          <a:p>
            <a:r>
              <a:rPr lang="de-DE" dirty="0" smtClean="0"/>
              <a:t>Die Professionalität in der Beratung bezieht sich damit ebenso auf die Ebene der Prozessgestaltung wie auf die inhaltliche Ebene der Problemsituation. Anders</a:t>
            </a:r>
            <a:r>
              <a:rPr lang="de-DE" baseline="0" dirty="0" smtClean="0"/>
              <a:t> </a:t>
            </a:r>
            <a:r>
              <a:rPr lang="de-DE" dirty="0" smtClean="0"/>
              <a:t>formuliert: Eine Beraterin muss die Problemlage der Ratsuchenden inhaltlich verstehen, sie muss aber vor allem Expertin darin sein, den Ratsuchenden zu helfen, ihr Problem besser zu verstehen und Lösungsmöglichkeiten für sich zu entwickeln und umzusetzen.“ (Schnebel, 2017, S. 16)</a:t>
            </a:r>
          </a:p>
          <a:p>
            <a:endParaRPr lang="de-DE" dirty="0" smtClean="0"/>
          </a:p>
          <a:p>
            <a:r>
              <a:rPr lang="de-DE" sz="1200" b="1" i="0" u="none" strike="noStrike" kern="1200" baseline="0" dirty="0" smtClean="0">
                <a:solidFill>
                  <a:schemeClr val="tx1"/>
                </a:solidFill>
                <a:latin typeface="+mn-lt"/>
                <a:ea typeface="+mn-ea"/>
                <a:cs typeface="+mn-cs"/>
              </a:rPr>
              <a:t>Wesentliche Prinzipien professioneller Beratung</a:t>
            </a:r>
          </a:p>
          <a:p>
            <a:endParaRPr lang="de-DE"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a:t>
            </a:r>
            <a:r>
              <a:rPr lang="de-DE" sz="1200" b="0" i="1" u="none" strike="noStrike" kern="1200" baseline="0" dirty="0" smtClean="0">
                <a:solidFill>
                  <a:schemeClr val="tx1"/>
                </a:solidFill>
                <a:latin typeface="+mn-lt"/>
                <a:ea typeface="+mn-ea"/>
                <a:cs typeface="+mn-cs"/>
              </a:rPr>
              <a:t>Freiwilligkeit</a:t>
            </a:r>
            <a:r>
              <a:rPr lang="de-DE" sz="1200" b="0" i="0" u="none" strike="noStrike" kern="1200" baseline="0" dirty="0" smtClean="0">
                <a:solidFill>
                  <a:schemeClr val="tx1"/>
                </a:solidFill>
                <a:latin typeface="+mn-lt"/>
                <a:ea typeface="+mn-ea"/>
                <a:cs typeface="+mn-cs"/>
              </a:rPr>
              <a:t>: Der Ratsuchende entscheidet frei, ob er Beratung in Anspruch nehmen will und wer ihn beraten soll. Auch die Fortsetzung der Beratung und die Umsetzung einer gefundenen Lösung liegen in der Entscheidung des Ratsuchenden (vgl. Knoll 2000, S. 52; Grewe 2015b, S. 23; auch </a:t>
            </a:r>
            <a:r>
              <a:rPr lang="de-DE" sz="1200" b="0" i="0" u="none" strike="noStrike" kern="1200" baseline="0" dirty="0" err="1" smtClean="0">
                <a:solidFill>
                  <a:schemeClr val="tx1"/>
                </a:solidFill>
                <a:latin typeface="+mn-lt"/>
                <a:ea typeface="+mn-ea"/>
                <a:cs typeface="+mn-cs"/>
              </a:rPr>
              <a:t>Dewe</a:t>
            </a:r>
            <a:r>
              <a:rPr lang="de-DE" sz="1200" b="0" i="0" u="none" strike="noStrike" kern="1200" baseline="0" dirty="0" smtClean="0">
                <a:solidFill>
                  <a:schemeClr val="tx1"/>
                </a:solidFill>
                <a:latin typeface="+mn-lt"/>
                <a:ea typeface="+mn-ea"/>
                <a:cs typeface="+mn-cs"/>
              </a:rPr>
              <a:t> 1998, S. 121).</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Unabhängigkeit und Unparteilichkeit</a:t>
            </a:r>
            <a:r>
              <a:rPr lang="de-DE" sz="1200" b="0" i="0" u="none" strike="noStrike" kern="1200" baseline="0" dirty="0" smtClean="0">
                <a:solidFill>
                  <a:schemeClr val="tx1"/>
                </a:solidFill>
                <a:latin typeface="+mn-lt"/>
                <a:ea typeface="+mn-ea"/>
                <a:cs typeface="+mn-cs"/>
              </a:rPr>
              <a:t>: Der Berater soll den Ratsuchenden unterstützen, eine passende Lösung zu finden Grewe 2015b, S. 24). Dazu benötigt er ein großes Maß an Unabhängigkeit in Bezug auf das Problem und seine Lösung. Er darf weder abhängig sein von eigenen anderen Rollen noch von Erwartungen und Aufträgen anderer Beteiligter, etwa der Kollegen oder Eltern.</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Vertrauensverhältnis und Vertraulichkeit </a:t>
            </a:r>
            <a:r>
              <a:rPr lang="de-DE" sz="1200" b="0" i="0" u="none" strike="noStrike" kern="1200" baseline="0" dirty="0" smtClean="0">
                <a:solidFill>
                  <a:schemeClr val="tx1"/>
                </a:solidFill>
                <a:latin typeface="+mn-lt"/>
                <a:ea typeface="+mn-ea"/>
                <a:cs typeface="+mn-cs"/>
              </a:rPr>
              <a:t>(Knoll 2000, S. 52); </a:t>
            </a:r>
            <a:r>
              <a:rPr lang="de-DE" sz="1200" b="0" i="1" u="none" strike="noStrike" kern="1200" baseline="0" dirty="0" smtClean="0">
                <a:solidFill>
                  <a:schemeClr val="tx1"/>
                </a:solidFill>
                <a:latin typeface="+mn-lt"/>
                <a:ea typeface="+mn-ea"/>
                <a:cs typeface="+mn-cs"/>
              </a:rPr>
              <a:t>Verschwiegenheit </a:t>
            </a:r>
            <a:r>
              <a:rPr lang="de-DE" sz="1200" b="0" i="0" u="none" strike="noStrike" kern="1200" baseline="0" dirty="0" smtClean="0">
                <a:solidFill>
                  <a:schemeClr val="tx1"/>
                </a:solidFill>
                <a:latin typeface="+mn-lt"/>
                <a:ea typeface="+mn-ea"/>
                <a:cs typeface="+mn-cs"/>
              </a:rPr>
              <a:t>(Grewe 2015b, S. 24): Ratsuchende können sich dem Berater nur öffnen, wenn sie sicher sein können, dass ihre Äußerungen vertraulich behandelt werden und nur auf ausdrückliche Erlaubnis des Ratsuchenden weitergegeben werden.</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Professionalität</a:t>
            </a:r>
            <a:r>
              <a:rPr lang="de-DE" sz="1200" b="0" i="0" u="none" strike="noStrike" kern="1200" baseline="0" dirty="0" smtClean="0">
                <a:solidFill>
                  <a:schemeClr val="tx1"/>
                </a:solidFill>
                <a:latin typeface="+mn-lt"/>
                <a:ea typeface="+mn-ea"/>
                <a:cs typeface="+mn-cs"/>
              </a:rPr>
              <a:t>: Der Berater verfügt über fachliche und </a:t>
            </a:r>
            <a:r>
              <a:rPr lang="de-DE" sz="1200" b="0" i="0" u="none" strike="noStrike" kern="1200" baseline="0" dirty="0" err="1" smtClean="0">
                <a:solidFill>
                  <a:schemeClr val="tx1"/>
                </a:solidFill>
                <a:latin typeface="+mn-lt"/>
                <a:ea typeface="+mn-ea"/>
                <a:cs typeface="+mn-cs"/>
              </a:rPr>
              <a:t>beraterische</a:t>
            </a:r>
            <a:r>
              <a:rPr lang="de-DE" sz="1200" b="0" i="0" u="none" strike="noStrike" kern="1200" baseline="0" dirty="0" smtClean="0">
                <a:solidFill>
                  <a:schemeClr val="tx1"/>
                </a:solidFill>
                <a:latin typeface="+mn-lt"/>
                <a:ea typeface="+mn-ea"/>
                <a:cs typeface="+mn-cs"/>
              </a:rPr>
              <a:t> Kompetenzen (vgl. Knoll 2000, S. 53).</a:t>
            </a:r>
          </a:p>
          <a:p>
            <a:pPr marL="171450" indent="-171450">
              <a:buFont typeface="Arial" panose="020B0604020202020204" pitchFamily="34" charset="0"/>
              <a:buChar char="•"/>
            </a:pPr>
            <a:r>
              <a:rPr lang="de-DE" sz="1200" b="0" i="1" u="none" strike="noStrike" kern="1200" baseline="0" dirty="0" smtClean="0">
                <a:solidFill>
                  <a:schemeClr val="tx1"/>
                </a:solidFill>
                <a:latin typeface="+mn-lt"/>
                <a:ea typeface="+mn-ea"/>
                <a:cs typeface="+mn-cs"/>
              </a:rPr>
              <a:t>Beachten der Verantwortungsstruktur</a:t>
            </a:r>
            <a:r>
              <a:rPr lang="de-DE" sz="1200" b="0" i="0" u="none" strike="noStrike" kern="1200" baseline="0" dirty="0" smtClean="0">
                <a:solidFill>
                  <a:schemeClr val="tx1"/>
                </a:solidFill>
                <a:latin typeface="+mn-lt"/>
                <a:ea typeface="+mn-ea"/>
                <a:cs typeface="+mn-cs"/>
              </a:rPr>
              <a:t>: Institutionalisierte Beratung muss immer beachten, wer wofür verantwortlich ist. Der Berater muss möglichst früh im Prozess die unmittelbar beteiligten bzw. eigentlich zuständigen Personen einbeziehen (vgl. Grewe 2015b, S. 25).“ </a:t>
            </a:r>
          </a:p>
          <a:p>
            <a:r>
              <a:rPr lang="de-DE" sz="1200" b="0" i="0" u="none" strike="noStrike" kern="1200" baseline="0" dirty="0" smtClean="0">
                <a:solidFill>
                  <a:schemeClr val="tx1"/>
                </a:solidFill>
                <a:latin typeface="+mn-lt"/>
                <a:ea typeface="+mn-ea"/>
                <a:cs typeface="+mn-cs"/>
              </a:rPr>
              <a:t>(Schnebel, 2017, S. 17)</a:t>
            </a:r>
            <a:endParaRPr lang="de-DE" dirty="0" smtClean="0"/>
          </a:p>
          <a:p>
            <a:endParaRPr lang="de-DE" dirty="0" smtClean="0"/>
          </a:p>
          <a:p>
            <a:endParaRPr lang="de-DE" dirty="0"/>
          </a:p>
        </p:txBody>
      </p:sp>
      <p:sp>
        <p:nvSpPr>
          <p:cNvPr id="4" name="Foliennummernplatzhalter 3"/>
          <p:cNvSpPr>
            <a:spLocks noGrp="1"/>
          </p:cNvSpPr>
          <p:nvPr>
            <p:ph type="sldNum" sz="quarter" idx="5"/>
          </p:nvPr>
        </p:nvSpPr>
        <p:spPr/>
        <p:txBody>
          <a:bodyPr/>
          <a:lstStyle/>
          <a:p>
            <a:fld id="{CEB8CB1F-137B-460C-8DCA-BFC5CA627DF6}" type="slidenum">
              <a:rPr lang="de-DE" smtClean="0"/>
              <a:pPr/>
              <a:t>3</a:t>
            </a:fld>
            <a:endParaRPr lang="de-DE"/>
          </a:p>
        </p:txBody>
      </p:sp>
    </p:spTree>
    <p:extLst>
      <p:ext uri="{BB962C8B-B14F-4D97-AF65-F5344CB8AC3E}">
        <p14:creationId xmlns:p14="http://schemas.microsoft.com/office/powerpoint/2010/main" val="90940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EB8CB1F-137B-460C-8DCA-BFC5CA627DF6}" type="slidenum">
              <a:rPr lang="de-DE" smtClean="0"/>
              <a:pPr/>
              <a:t>4</a:t>
            </a:fld>
            <a:endParaRPr lang="de-DE"/>
          </a:p>
        </p:txBody>
      </p:sp>
    </p:spTree>
    <p:extLst>
      <p:ext uri="{BB962C8B-B14F-4D97-AF65-F5344CB8AC3E}">
        <p14:creationId xmlns:p14="http://schemas.microsoft.com/office/powerpoint/2010/main" val="167901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Literatur: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Schnebel</a:t>
            </a:r>
            <a:r>
              <a:rPr lang="en-US" dirty="0" smtClean="0"/>
              <a:t>, S. (2017). </a:t>
            </a:r>
            <a:r>
              <a:rPr lang="en-US" i="1" dirty="0" err="1" smtClean="0"/>
              <a:t>Professionell</a:t>
            </a:r>
            <a:r>
              <a:rPr lang="en-US" i="1" dirty="0" smtClean="0"/>
              <a:t> </a:t>
            </a:r>
            <a:r>
              <a:rPr lang="en-US" i="1" dirty="0" err="1" smtClean="0"/>
              <a:t>beraten</a:t>
            </a:r>
            <a:r>
              <a:rPr lang="en-US" i="1" dirty="0" smtClean="0"/>
              <a:t>. </a:t>
            </a:r>
            <a:r>
              <a:rPr lang="en-US" dirty="0" err="1" smtClean="0"/>
              <a:t>Beratungskompetenz</a:t>
            </a:r>
            <a:r>
              <a:rPr lang="en-US" dirty="0" smtClean="0"/>
              <a:t> in der Schule (3. </a:t>
            </a:r>
            <a:r>
              <a:rPr lang="en-US" dirty="0" err="1" smtClean="0"/>
              <a:t>aktualisierte</a:t>
            </a:r>
            <a:r>
              <a:rPr lang="en-US" dirty="0" smtClean="0"/>
              <a:t> und </a:t>
            </a:r>
            <a:r>
              <a:rPr lang="en-US" dirty="0" err="1" smtClean="0"/>
              <a:t>erweiterte</a:t>
            </a:r>
            <a:r>
              <a:rPr lang="en-US" dirty="0" smtClean="0"/>
              <a:t> </a:t>
            </a:r>
            <a:r>
              <a:rPr lang="en-US" dirty="0" err="1" smtClean="0"/>
              <a:t>Auflage</a:t>
            </a:r>
            <a:r>
              <a:rPr lang="en-US" dirty="0" smtClean="0"/>
              <a:t>). </a:t>
            </a:r>
            <a:r>
              <a:rPr lang="en-US" dirty="0" err="1" smtClean="0"/>
              <a:t>Weinheim</a:t>
            </a:r>
            <a:r>
              <a:rPr lang="en-US" dirty="0" smtClean="0"/>
              <a:t>: </a:t>
            </a:r>
            <a:r>
              <a:rPr lang="en-US" dirty="0" err="1" smtClean="0"/>
              <a:t>Beltz</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Hinweise</a:t>
            </a:r>
            <a:r>
              <a:rPr lang="de-D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Nicolaisen</a:t>
            </a:r>
            <a:r>
              <a:rPr lang="de-DE" dirty="0"/>
              <a:t> beschreibt im dritten Kapitel seiner Publikation zur Lerncoaching-Praxis systemische Perspektiven und Konstruktivismus</a:t>
            </a:r>
            <a:r>
              <a:rPr lang="de-DE" baseline="0" dirty="0"/>
              <a:t> in Form von metatheoretischen Aspekten. Diese Aspekte sind den Bereichen der systemischen Beratung und der konstruktivistisch orientierten Erkenntnistheorie entnommen. Bezogen auf das individuelle Lernen ergeben sich hieraus Erklärungsansätze für menschliche Interaktion, Kommunikation sowie für Prozesse der Selbstorganisation. Schließlich helfen sie auch, Konsequenzen für das Lerncoaching abzuleiten.</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(Nicolaisen, T. (2013). </a:t>
            </a:r>
            <a:r>
              <a:rPr lang="de-DE" i="1" dirty="0"/>
              <a:t>Lerncoaching-Praxis</a:t>
            </a:r>
            <a:r>
              <a:rPr lang="de-DE" dirty="0"/>
              <a:t>. Coaching in pädagogischen Arbeitsfeldern.  Weinheim, Basel: Beltz, </a:t>
            </a:r>
            <a:r>
              <a:rPr lang="de-DE" dirty="0" err="1"/>
              <a:t>Juventa</a:t>
            </a:r>
            <a:r>
              <a:rPr lang="de-DE" dirty="0"/>
              <a:t>,</a:t>
            </a:r>
            <a:r>
              <a:rPr lang="de-DE" baseline="0" dirty="0"/>
              <a:t> S.24ff)</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5</a:t>
            </a:fld>
            <a:endParaRPr lang="de-DE"/>
          </a:p>
        </p:txBody>
      </p:sp>
    </p:spTree>
    <p:extLst>
      <p:ext uri="{BB962C8B-B14F-4D97-AF65-F5344CB8AC3E}">
        <p14:creationId xmlns:p14="http://schemas.microsoft.com/office/powerpoint/2010/main" val="127344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Nicolaisen, T. (2013). </a:t>
            </a:r>
            <a:r>
              <a:rPr lang="de-DE" i="1" dirty="0" smtClean="0"/>
              <a:t>Lerncoaching-Praxis</a:t>
            </a:r>
            <a:r>
              <a:rPr lang="de-DE" dirty="0" smtClean="0"/>
              <a:t>. Coaching in pädagogischen Arbeitsfeldern.  Weinheim, Basel: Beltz, </a:t>
            </a:r>
            <a:r>
              <a:rPr lang="de-DE" dirty="0" err="1" smtClean="0"/>
              <a:t>Juventa</a:t>
            </a:r>
            <a:r>
              <a:rPr lang="de-DE" dirty="0" smtClean="0"/>
              <a:t>.</a:t>
            </a:r>
          </a:p>
          <a:p>
            <a:endParaRPr lang="de-DE" dirty="0" smtClean="0"/>
          </a:p>
          <a:p>
            <a:r>
              <a:rPr lang="de-DE" dirty="0" smtClean="0"/>
              <a:t>Weitere Hinweise:</a:t>
            </a:r>
          </a:p>
          <a:p>
            <a:r>
              <a:rPr lang="de-DE" dirty="0" smtClean="0"/>
              <a:t>Hameyer verweist in seiner Beschreibung auf ein systemisch angelegtes Coaching: „Lerncoaching ist ein freiwilliger, methodisch-professioneller Klärungsprozess zur lösungsorientierten Beratung über das Anliegen eines </a:t>
            </a:r>
            <a:r>
              <a:rPr lang="de-DE" dirty="0" err="1" smtClean="0"/>
              <a:t>Lerncoachee</a:t>
            </a:r>
            <a:r>
              <a:rPr lang="de-DE" dirty="0" smtClean="0"/>
              <a:t>.</a:t>
            </a:r>
            <a:r>
              <a:rPr lang="de-DE" baseline="0" dirty="0" smtClean="0"/>
              <a:t> Ziel ist es, das Anliegen so präzise wie möglich zu fassen oder auch umzudenken, damit es im Coaching systemisch – also mehrperspektivisch – bearbeitet werden kann.“ (Hameyer, U. (2018). Lerncoaching unterwegs. Etablierungsprozesse in der Praxis. </a:t>
            </a:r>
            <a:r>
              <a:rPr lang="de-DE" i="1" baseline="0" dirty="0" smtClean="0"/>
              <a:t>Journal für Schulentwicklung</a:t>
            </a:r>
            <a:r>
              <a:rPr lang="de-DE" baseline="0" dirty="0" smtClean="0"/>
              <a:t>, 2, S. 8)</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6</a:t>
            </a:fld>
            <a:endParaRPr lang="de-DE"/>
          </a:p>
        </p:txBody>
      </p:sp>
    </p:spTree>
    <p:extLst>
      <p:ext uri="{BB962C8B-B14F-4D97-AF65-F5344CB8AC3E}">
        <p14:creationId xmlns:p14="http://schemas.microsoft.com/office/powerpoint/2010/main" val="69299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mn-lt"/>
              </a:rPr>
              <a:t>Weitere Hinweise: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mn-lt"/>
              </a:rPr>
              <a:t>„Lerncoaching ist eine episodische und periodische Klärungs- und Unterstützungshilfe für Lernende, um lebenswichtige Lernkompetenzen aufzubauen, Bildungs- und </a:t>
            </a:r>
            <a:r>
              <a:rPr lang="de-DE" dirty="0" err="1">
                <a:latin typeface="+mn-lt"/>
              </a:rPr>
              <a:t>Lernsinn</a:t>
            </a:r>
            <a:r>
              <a:rPr lang="de-DE" dirty="0">
                <a:latin typeface="+mn-lt"/>
              </a:rPr>
              <a:t> zu entfalten, sich mit den schulischen oder betrieblichen Wissensgebieten lernwirksam zu befassen und zunehmend das Ruder des Lernens selbst in die Hand zu nehmen. Es geht darum, dass alle Lernenden ein adäquates Repertoire an Lernstrategien beherrschen und dass sie ihren Weg zum Selbstmanagement im Lernprozess finden.“ </a:t>
            </a:r>
            <a:r>
              <a:rPr lang="de-DE" sz="1000" dirty="0">
                <a:latin typeface="+mn-lt"/>
              </a:rPr>
              <a:t>(</a:t>
            </a:r>
            <a:r>
              <a:rPr lang="de-DE" sz="1000" dirty="0" err="1">
                <a:latin typeface="+mn-lt"/>
              </a:rPr>
              <a:t>Hameyer</a:t>
            </a:r>
            <a:r>
              <a:rPr lang="de-DE" sz="1000" dirty="0">
                <a:latin typeface="+mn-lt"/>
              </a:rPr>
              <a:t>, 2006, S. 279)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Coaching lässt sich „[…] unter dem Oberbegriff der Beratung einordnen.“ </a:t>
            </a:r>
            <a:r>
              <a:rPr lang="de-DE" b="0" dirty="0"/>
              <a:t>(Rauen, 2014, S.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Gemeinsamkeiten von Beratung und Coaching: </a:t>
            </a:r>
            <a:r>
              <a:rPr lang="de-DE" dirty="0"/>
              <a:t>Es handelt sich jeweils um einen interaktiven und zielorientierten Prozess zur Förderung der Selbstmanagementfähigkeiten und Leistungsfähigkeit der Klienten (Rauen,2014, S. 12).</a:t>
            </a:r>
            <a:endParaRPr lang="de-D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b="1" dirty="0">
              <a:solidFill>
                <a:schemeClr val="tx1"/>
              </a:solidFill>
              <a:latin typeface="Calibri" pitchFamily="34" charset="0"/>
              <a:ea typeface="MS PGothic" pitchFamily="34" charset="-128"/>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solidFill>
                  <a:schemeClr val="tx1"/>
                </a:solidFill>
                <a:latin typeface="Calibri" pitchFamily="34" charset="0"/>
                <a:ea typeface="MS PGothic" pitchFamily="34" charset="-128"/>
                <a:cs typeface="Calibri" pitchFamily="34" charset="0"/>
              </a:rPr>
              <a:t>Einige Unterschiede zwischen </a:t>
            </a:r>
            <a:r>
              <a:rPr lang="de-DE" b="1" dirty="0">
                <a:solidFill>
                  <a:schemeClr val="tx1"/>
                </a:solidFill>
              </a:rPr>
              <a:t>Beratung und  Coaching: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p>
          <a:p>
            <a:r>
              <a:rPr lang="de-DE" b="1" dirty="0">
                <a:solidFill>
                  <a:srgbClr val="008000"/>
                </a:solidFill>
                <a:latin typeface="+mn-lt"/>
              </a:rPr>
              <a:t>Beratung:</a:t>
            </a:r>
          </a:p>
          <a:p>
            <a:pPr marL="285750" indent="-285750">
              <a:buFont typeface="Courier New" panose="02070309020205020404" pitchFamily="49" charset="0"/>
              <a:buChar char="o"/>
            </a:pPr>
            <a:r>
              <a:rPr lang="de-DE" sz="1200" dirty="0">
                <a:latin typeface="+mn-lt"/>
              </a:rPr>
              <a:t>Analysieren von Arbeitsaufgaben</a:t>
            </a:r>
          </a:p>
          <a:p>
            <a:pPr marL="285750" indent="-285750">
              <a:buFont typeface="Courier New" panose="02070309020205020404" pitchFamily="49" charset="0"/>
              <a:buChar char="o"/>
            </a:pPr>
            <a:r>
              <a:rPr lang="de-DE" sz="1200" dirty="0">
                <a:latin typeface="+mn-lt"/>
              </a:rPr>
              <a:t>Rolle: Der/die Beratende ist als Fachexpertin/Fachexperte im eigenen Fachgebiet klar überlegen; er/sie hört zu und gibt Rat.</a:t>
            </a:r>
            <a:endParaRPr lang="de-DE" sz="1200" dirty="0">
              <a:solidFill>
                <a:srgbClr val="008000"/>
              </a:solidFill>
              <a:latin typeface="+mn-lt"/>
            </a:endParaRPr>
          </a:p>
          <a:p>
            <a:pPr marL="285750" indent="-285750">
              <a:buFont typeface="Courier New" panose="02070309020205020404" pitchFamily="49" charset="0"/>
              <a:buChar char="o"/>
            </a:pPr>
            <a:r>
              <a:rPr lang="de-DE" sz="1200" dirty="0">
                <a:latin typeface="+mn-lt"/>
              </a:rPr>
              <a:t>Selbstverständnis: Inhalt und Ablauf des Gesprächs legt die/der Beratende fest.</a:t>
            </a:r>
          </a:p>
          <a:p>
            <a:pPr marL="285750" indent="-285750">
              <a:buFont typeface="Courier New" panose="02070309020205020404" pitchFamily="49" charset="0"/>
              <a:buChar char="o"/>
            </a:pPr>
            <a:r>
              <a:rPr lang="de-DE" sz="1200" dirty="0">
                <a:latin typeface="+mn-lt"/>
              </a:rPr>
              <a:t>Fokus: fachinhaltliche Fragen</a:t>
            </a:r>
          </a:p>
          <a:p>
            <a:pPr marL="285750" indent="-285750">
              <a:buFont typeface="Courier New" panose="02070309020205020404" pitchFamily="49" charset="0"/>
              <a:buChar char="o"/>
            </a:pPr>
            <a:r>
              <a:rPr lang="de-DE" sz="1200" dirty="0">
                <a:latin typeface="+mn-lt"/>
              </a:rPr>
              <a:t>Ziel: fachlicher Zugewinn</a:t>
            </a:r>
          </a:p>
          <a:p>
            <a:pPr marL="285750" indent="-285750">
              <a:buFont typeface="Courier New" panose="02070309020205020404" pitchFamily="49" charset="0"/>
              <a:buChar char="o"/>
            </a:pPr>
            <a:r>
              <a:rPr lang="de-DE" sz="1200" dirty="0">
                <a:solidFill>
                  <a:srgbClr val="008000"/>
                </a:solidFill>
              </a:rPr>
              <a:t>ENTSCHEIDUNGSHILFE bzw. LÖSUNGSANSÄTZE anbieten</a:t>
            </a:r>
          </a:p>
          <a:p>
            <a:pPr marL="285750" indent="-285750">
              <a:buFont typeface="Courier New" panose="02070309020205020404" pitchFamily="49" charset="0"/>
              <a:buChar char="o"/>
            </a:pPr>
            <a:endParaRPr lang="de-DE" sz="1200" dirty="0">
              <a:solidFill>
                <a:srgbClr val="008000"/>
              </a:solidFill>
            </a:endParaRPr>
          </a:p>
          <a:p>
            <a:r>
              <a:rPr lang="de-DE" b="1" dirty="0">
                <a:solidFill>
                  <a:schemeClr val="accent6">
                    <a:lumMod val="75000"/>
                  </a:schemeClr>
                </a:solidFill>
                <a:latin typeface="+mn-lt"/>
              </a:rPr>
              <a:t>Coaching:</a:t>
            </a:r>
          </a:p>
          <a:p>
            <a:pPr marL="285750" indent="-285750">
              <a:buFont typeface="Courier New" panose="02070309020205020404" pitchFamily="49" charset="0"/>
              <a:buChar char="o"/>
            </a:pPr>
            <a:r>
              <a:rPr lang="de-DE" sz="1200" dirty="0">
                <a:solidFill>
                  <a:schemeClr val="tx1"/>
                </a:solidFill>
                <a:latin typeface="+mn-lt"/>
              </a:rPr>
              <a:t>Analysieren der  Wahrnehmung der Aufgaben und Umsetzung</a:t>
            </a:r>
          </a:p>
          <a:p>
            <a:pPr marL="285750" indent="-285750">
              <a:buFont typeface="Courier New" panose="02070309020205020404" pitchFamily="49" charset="0"/>
              <a:buChar char="o"/>
            </a:pPr>
            <a:r>
              <a:rPr lang="de-DE" sz="1200" dirty="0">
                <a:solidFill>
                  <a:schemeClr val="tx1"/>
                </a:solidFill>
                <a:latin typeface="+mn-lt"/>
              </a:rPr>
              <a:t>Rolle: Der/die Beratende hört partnerschaftlich im Gespräch zu.</a:t>
            </a:r>
            <a:endParaRPr lang="de-DE" sz="1200" dirty="0">
              <a:solidFill>
                <a:schemeClr val="accent6">
                  <a:lumMod val="75000"/>
                </a:schemeClr>
              </a:solidFill>
              <a:latin typeface="+mn-lt"/>
            </a:endParaRPr>
          </a:p>
          <a:p>
            <a:pPr marL="285750" indent="-285750">
              <a:buFont typeface="Courier New" panose="02070309020205020404" pitchFamily="49" charset="0"/>
              <a:buChar char="o"/>
            </a:pPr>
            <a:r>
              <a:rPr lang="de-DE" sz="1200" dirty="0">
                <a:solidFill>
                  <a:schemeClr val="tx1"/>
                </a:solidFill>
                <a:latin typeface="+mn-lt"/>
              </a:rPr>
              <a:t>Selbstverständnis: Coach und Klient/in bestimmen gemeinsam Inhalt und Ablauf des Gesprächs – der/die Klient/in behält die Verantwortung für das eigene Verhalten.</a:t>
            </a:r>
          </a:p>
          <a:p>
            <a:pPr marL="285750" indent="-285750">
              <a:buFont typeface="Courier New" panose="02070309020205020404" pitchFamily="49" charset="0"/>
              <a:buChar char="o"/>
            </a:pPr>
            <a:r>
              <a:rPr lang="de-DE" sz="1200" dirty="0">
                <a:solidFill>
                  <a:schemeClr val="tx1"/>
                </a:solidFill>
                <a:latin typeface="+mn-lt"/>
              </a:rPr>
              <a:t>Fokus: fachinhaltliche und persönliche Anliegen</a:t>
            </a:r>
          </a:p>
          <a:p>
            <a:pPr marL="285750" indent="-285750">
              <a:buFont typeface="Courier New" panose="02070309020205020404" pitchFamily="49" charset="0"/>
              <a:buChar char="o"/>
            </a:pPr>
            <a:r>
              <a:rPr lang="de-DE" sz="1200" dirty="0">
                <a:solidFill>
                  <a:schemeClr val="tx1"/>
                </a:solidFill>
                <a:latin typeface="+mn-lt"/>
              </a:rPr>
              <a:t>Ziel: Aufbau überfachlicher und fachlicher Kompetenzen</a:t>
            </a:r>
          </a:p>
          <a:p>
            <a:pPr marL="285750" indent="-285750">
              <a:buFont typeface="Courier New" panose="02070309020205020404" pitchFamily="49" charset="0"/>
              <a:buChar char="o"/>
            </a:pPr>
            <a:r>
              <a:rPr lang="de-DE" sz="1200" dirty="0">
                <a:solidFill>
                  <a:schemeClr val="accent6">
                    <a:lumMod val="75000"/>
                  </a:schemeClr>
                </a:solidFill>
                <a:latin typeface="+mn-lt"/>
              </a:rPr>
              <a:t>HILFE ZUR SELBSTHILFE anbieten </a:t>
            </a:r>
          </a:p>
          <a:p>
            <a:pPr marL="0" indent="0">
              <a:buFont typeface="Courier New" panose="02070309020205020404" pitchFamily="49" charset="0"/>
              <a:buNone/>
            </a:pPr>
            <a:r>
              <a:rPr lang="de-DE" sz="1200" dirty="0">
                <a:solidFill>
                  <a:schemeClr val="tx1"/>
                </a:solidFill>
              </a:rPr>
              <a:t>(Rauen, 2014, S. 11f.)</a:t>
            </a:r>
          </a:p>
          <a:p>
            <a:pPr marL="0" indent="0">
              <a:buFont typeface="Courier New" panose="02070309020205020404" pitchFamily="49" charset="0"/>
              <a:buNone/>
            </a:pPr>
            <a:endParaRPr lang="de-DE" sz="1200" dirty="0">
              <a:solidFill>
                <a:schemeClr val="tx1"/>
              </a:solidFill>
            </a:endParaRPr>
          </a:p>
          <a:p>
            <a:endParaRPr lang="de-DE" baseline="0" dirty="0"/>
          </a:p>
          <a:p>
            <a:pPr marL="0" indent="0">
              <a:buFont typeface="Courier New" panose="02070309020205020404" pitchFamily="49" charset="0"/>
              <a:buNone/>
            </a:pPr>
            <a:endParaRPr lang="de-DE" sz="1200" dirty="0">
              <a:solidFill>
                <a:srgbClr val="008000"/>
              </a:solidFill>
            </a:endParaRPr>
          </a:p>
          <a:p>
            <a:endParaRPr lang="de-DE" dirty="0"/>
          </a:p>
        </p:txBody>
      </p:sp>
      <p:sp>
        <p:nvSpPr>
          <p:cNvPr id="4" name="Foliennummernplatzhalter 3"/>
          <p:cNvSpPr>
            <a:spLocks noGrp="1"/>
          </p:cNvSpPr>
          <p:nvPr>
            <p:ph type="sldNum" sz="quarter" idx="5"/>
          </p:nvPr>
        </p:nvSpPr>
        <p:spPr/>
        <p:txBody>
          <a:bodyPr/>
          <a:lstStyle/>
          <a:p>
            <a:fld id="{CEB8CB1F-137B-460C-8DCA-BFC5CA627DF6}" type="slidenum">
              <a:rPr lang="de-DE" smtClean="0"/>
              <a:pPr/>
              <a:t>7</a:t>
            </a:fld>
            <a:endParaRPr lang="de-DE"/>
          </a:p>
        </p:txBody>
      </p:sp>
    </p:spTree>
    <p:extLst>
      <p:ext uri="{BB962C8B-B14F-4D97-AF65-F5344CB8AC3E}">
        <p14:creationId xmlns:p14="http://schemas.microsoft.com/office/powerpoint/2010/main" val="70365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Literatur:</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Hardeland</a:t>
            </a:r>
            <a:r>
              <a:rPr lang="de-DE" dirty="0" smtClean="0"/>
              <a:t>, H. (2017a). </a:t>
            </a:r>
            <a:r>
              <a:rPr lang="de-DE" i="1" dirty="0" smtClean="0"/>
              <a:t>Lerncoaching und Lernberatung. </a:t>
            </a:r>
            <a:r>
              <a:rPr lang="de-DE" dirty="0" smtClean="0"/>
              <a:t>Lernende in ihrem Lernprozess wirksam begleiten und unterstützen (6., vollständig überarbeitete und erweiterte Auflage). </a:t>
            </a:r>
            <a:r>
              <a:rPr lang="de-DE" dirty="0" err="1" smtClean="0"/>
              <a:t>Baltmannsweiler</a:t>
            </a:r>
            <a:r>
              <a:rPr lang="de-DE" dirty="0" smtClean="0"/>
              <a:t>: Schneider Verlag </a:t>
            </a:r>
            <a:r>
              <a:rPr lang="de-DE" dirty="0" err="1" smtClean="0"/>
              <a:t>Hohengehren</a:t>
            </a:r>
            <a:r>
              <a:rPr lang="de-DE" dirty="0" smtClean="0"/>
              <a:t>.</a:t>
            </a:r>
          </a:p>
          <a:p>
            <a:endParaRPr lang="de-DE" dirty="0" smtClean="0"/>
          </a:p>
          <a:p>
            <a:r>
              <a:rPr lang="de-DE" dirty="0" smtClean="0"/>
              <a:t>Weitere </a:t>
            </a:r>
            <a:r>
              <a:rPr lang="de-DE" dirty="0"/>
              <a:t>Hinweise:</a:t>
            </a:r>
          </a:p>
          <a:p>
            <a:r>
              <a:rPr lang="de-DE" dirty="0" err="1"/>
              <a:t>Nicolaisen</a:t>
            </a:r>
            <a:r>
              <a:rPr lang="de-DE" dirty="0"/>
              <a:t> formuliert folgende weitere Ziele von Lerncoaching im Kontext des individuellen Lernens:</a:t>
            </a:r>
          </a:p>
          <a:p>
            <a:pPr marL="171450" indent="-171450">
              <a:buFont typeface="Arial" panose="020B0604020202020204" pitchFamily="34" charset="0"/>
              <a:buChar char="•"/>
            </a:pPr>
            <a:r>
              <a:rPr lang="de-DE" dirty="0"/>
              <a:t>„Präzises Erfassen von Lernschwierigkeiten</a:t>
            </a:r>
          </a:p>
          <a:p>
            <a:pPr marL="171450" indent="-171450">
              <a:buFont typeface="Arial" panose="020B0604020202020204" pitchFamily="34" charset="0"/>
              <a:buChar char="•"/>
            </a:pPr>
            <a:r>
              <a:rPr lang="de-DE" dirty="0"/>
              <a:t>Optimieren von Lernprozessen</a:t>
            </a:r>
          </a:p>
          <a:p>
            <a:pPr marL="171450" indent="-171450">
              <a:buFont typeface="Arial" panose="020B0604020202020204" pitchFamily="34" charset="0"/>
              <a:buChar char="•"/>
            </a:pPr>
            <a:r>
              <a:rPr lang="de-DE" dirty="0"/>
              <a:t>Entwickeln von Lernstrategien</a:t>
            </a:r>
          </a:p>
          <a:p>
            <a:pPr marL="171450" indent="-171450">
              <a:buFont typeface="Arial" panose="020B0604020202020204" pitchFamily="34" charset="0"/>
              <a:buChar char="•"/>
            </a:pPr>
            <a:r>
              <a:rPr lang="de-DE" dirty="0"/>
              <a:t>Lösen von Lernblockaden</a:t>
            </a:r>
          </a:p>
          <a:p>
            <a:pPr marL="171450" indent="-171450">
              <a:buFont typeface="Arial" panose="020B0604020202020204" pitchFamily="34" charset="0"/>
              <a:buChar char="•"/>
            </a:pPr>
            <a:r>
              <a:rPr lang="de-DE" dirty="0"/>
              <a:t>Stärken der Selbstgestaltungspotentiale der Lernenden</a:t>
            </a:r>
          </a:p>
          <a:p>
            <a:pPr marL="171450" indent="-171450">
              <a:buFont typeface="Arial" panose="020B0604020202020204" pitchFamily="34" charset="0"/>
              <a:buChar char="•"/>
            </a:pPr>
            <a:r>
              <a:rPr lang="de-DE" dirty="0"/>
              <a:t>Stärken der Motivation der Lernenden“</a:t>
            </a:r>
          </a:p>
          <a:p>
            <a:pPr marL="0" indent="0">
              <a:buFont typeface="Arial" panose="020B0604020202020204" pitchFamily="34" charset="0"/>
              <a:buNone/>
            </a:pPr>
            <a:r>
              <a:rPr lang="de-DE" dirty="0"/>
              <a:t>(Nicolaisen, T. (2013). </a:t>
            </a:r>
            <a:r>
              <a:rPr lang="de-DE" i="1" dirty="0"/>
              <a:t>Lerncoaching-Praxis. </a:t>
            </a:r>
            <a:r>
              <a:rPr lang="de-DE" dirty="0"/>
              <a:t>Coaching in pädagogischen Arbeitsfeldern.  Weinheim, Basel: Beltz, </a:t>
            </a:r>
            <a:r>
              <a:rPr lang="de-DE" dirty="0" err="1"/>
              <a:t>Juventa</a:t>
            </a:r>
            <a:r>
              <a:rPr lang="de-DE" dirty="0"/>
              <a:t>,</a:t>
            </a:r>
            <a:r>
              <a:rPr lang="de-DE" baseline="0" dirty="0"/>
              <a:t> S.16.)</a:t>
            </a:r>
            <a:endParaRPr lang="de-DE" dirty="0"/>
          </a:p>
        </p:txBody>
      </p:sp>
      <p:sp>
        <p:nvSpPr>
          <p:cNvPr id="4" name="Foliennummernplatzhalter 3"/>
          <p:cNvSpPr>
            <a:spLocks noGrp="1"/>
          </p:cNvSpPr>
          <p:nvPr>
            <p:ph type="sldNum" sz="quarter" idx="10"/>
          </p:nvPr>
        </p:nvSpPr>
        <p:spPr/>
        <p:txBody>
          <a:bodyPr/>
          <a:lstStyle/>
          <a:p>
            <a:fld id="{CEB8CB1F-137B-460C-8DCA-BFC5CA627DF6}" type="slidenum">
              <a:rPr lang="de-DE" smtClean="0"/>
              <a:pPr/>
              <a:t>8</a:t>
            </a:fld>
            <a:endParaRPr lang="de-DE"/>
          </a:p>
        </p:txBody>
      </p:sp>
    </p:spTree>
    <p:extLst>
      <p:ext uri="{BB962C8B-B14F-4D97-AF65-F5344CB8AC3E}">
        <p14:creationId xmlns:p14="http://schemas.microsoft.com/office/powerpoint/2010/main" val="1666801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CEB8CB1F-137B-460C-8DCA-BFC5CA627DF6}" type="slidenum">
              <a:rPr lang="de-DE" smtClean="0"/>
              <a:pPr/>
              <a:t>9</a:t>
            </a:fld>
            <a:endParaRPr lang="de-DE"/>
          </a:p>
        </p:txBody>
      </p:sp>
    </p:spTree>
    <p:extLst>
      <p:ext uri="{BB962C8B-B14F-4D97-AF65-F5344CB8AC3E}">
        <p14:creationId xmlns:p14="http://schemas.microsoft.com/office/powerpoint/2010/main" val="1484255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32" name="PlaceHolder 2"/>
          <p:cNvSpPr>
            <a:spLocks noGrp="1"/>
          </p:cNvSpPr>
          <p:nvPr>
            <p:ph type="body"/>
          </p:nvPr>
        </p:nvSpPr>
        <p:spPr>
          <a:xfrm>
            <a:off x="457200" y="2421000"/>
            <a:ext cx="8229240" cy="1766880"/>
          </a:xfrm>
          <a:prstGeom prst="rect">
            <a:avLst/>
          </a:prstGeom>
        </p:spPr>
        <p:txBody>
          <a:bodyPr lIns="0" tIns="0" rIns="0" bIns="0"/>
          <a:lstStyle/>
          <a:p>
            <a:endParaRPr/>
          </a:p>
        </p:txBody>
      </p:sp>
      <p:sp>
        <p:nvSpPr>
          <p:cNvPr id="33" name="PlaceHolder 3"/>
          <p:cNvSpPr>
            <a:spLocks noGrp="1"/>
          </p:cNvSpPr>
          <p:nvPr>
            <p:ph type="body"/>
          </p:nvPr>
        </p:nvSpPr>
        <p:spPr>
          <a:xfrm>
            <a:off x="457200" y="4356000"/>
            <a:ext cx="8229240" cy="1766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35"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36"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37" name="PlaceHolder 4"/>
          <p:cNvSpPr>
            <a:spLocks noGrp="1"/>
          </p:cNvSpPr>
          <p:nvPr>
            <p:ph type="body"/>
          </p:nvPr>
        </p:nvSpPr>
        <p:spPr>
          <a:xfrm>
            <a:off x="4674240" y="4356000"/>
            <a:ext cx="4015800" cy="1766880"/>
          </a:xfrm>
          <a:prstGeom prst="rect">
            <a:avLst/>
          </a:prstGeom>
        </p:spPr>
        <p:txBody>
          <a:bodyPr lIns="0" tIns="0" rIns="0" bIns="0"/>
          <a:lstStyle/>
          <a:p>
            <a:endParaRPr/>
          </a:p>
        </p:txBody>
      </p:sp>
      <p:sp>
        <p:nvSpPr>
          <p:cNvPr id="38" name="PlaceHolder 5"/>
          <p:cNvSpPr>
            <a:spLocks noGrp="1"/>
          </p:cNvSpPr>
          <p:nvPr>
            <p:ph type="body"/>
          </p:nvPr>
        </p:nvSpPr>
        <p:spPr>
          <a:xfrm>
            <a:off x="457200" y="4356000"/>
            <a:ext cx="4015800" cy="1766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40" name="PlaceHolder 2"/>
          <p:cNvSpPr>
            <a:spLocks noGrp="1"/>
          </p:cNvSpPr>
          <p:nvPr>
            <p:ph type="body"/>
          </p:nvPr>
        </p:nvSpPr>
        <p:spPr>
          <a:xfrm>
            <a:off x="457200" y="2421000"/>
            <a:ext cx="8229240" cy="3704760"/>
          </a:xfrm>
          <a:prstGeom prst="rect">
            <a:avLst/>
          </a:prstGeom>
        </p:spPr>
        <p:txBody>
          <a:bodyPr lIns="0" tIns="0" rIns="0" bIns="0"/>
          <a:lstStyle/>
          <a:p>
            <a:endParaRPr/>
          </a:p>
        </p:txBody>
      </p:sp>
      <p:sp>
        <p:nvSpPr>
          <p:cNvPr id="41" name="PlaceHolder 3"/>
          <p:cNvSpPr>
            <a:spLocks noGrp="1"/>
          </p:cNvSpPr>
          <p:nvPr>
            <p:ph type="body"/>
          </p:nvPr>
        </p:nvSpPr>
        <p:spPr>
          <a:xfrm>
            <a:off x="457200" y="2421000"/>
            <a:ext cx="8229240" cy="3704760"/>
          </a:xfrm>
          <a:prstGeom prst="rect">
            <a:avLst/>
          </a:prstGeom>
        </p:spPr>
        <p:txBody>
          <a:bodyPr lIns="0" tIns="0" rIns="0" bIns="0"/>
          <a:lstStyle/>
          <a:p>
            <a:endParaRPr/>
          </a:p>
        </p:txBody>
      </p:sp>
      <p:pic>
        <p:nvPicPr>
          <p:cNvPr id="42" name="Grafik 41"/>
          <p:cNvPicPr/>
          <p:nvPr/>
        </p:nvPicPr>
        <p:blipFill>
          <a:blip r:embed="rId2" cstate="print"/>
          <a:stretch>
            <a:fillRect/>
          </a:stretch>
        </p:blipFill>
        <p:spPr>
          <a:xfrm>
            <a:off x="2250000" y="2420640"/>
            <a:ext cx="4643280" cy="3704760"/>
          </a:xfrm>
          <a:prstGeom prst="rect">
            <a:avLst/>
          </a:prstGeom>
          <a:ln>
            <a:noFill/>
          </a:ln>
        </p:spPr>
      </p:pic>
      <p:pic>
        <p:nvPicPr>
          <p:cNvPr id="43" name="Grafik 42"/>
          <p:cNvPicPr/>
          <p:nvPr/>
        </p:nvPicPr>
        <p:blipFill>
          <a:blip r:embed="rId2" cstate="print"/>
          <a:stretch>
            <a:fillRect/>
          </a:stretch>
        </p:blipFill>
        <p:spPr>
          <a:xfrm>
            <a:off x="2250000" y="2420640"/>
            <a:ext cx="4643280" cy="370476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1" name="PlaceHolder 2"/>
          <p:cNvSpPr>
            <a:spLocks noGrp="1"/>
          </p:cNvSpPr>
          <p:nvPr>
            <p:ph type="subTitle"/>
          </p:nvPr>
        </p:nvSpPr>
        <p:spPr>
          <a:xfrm>
            <a:off x="457200" y="2421000"/>
            <a:ext cx="8229240" cy="37051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3" name="PlaceHolder 2"/>
          <p:cNvSpPr>
            <a:spLocks noGrp="1"/>
          </p:cNvSpPr>
          <p:nvPr>
            <p:ph type="body"/>
          </p:nvPr>
        </p:nvSpPr>
        <p:spPr>
          <a:xfrm>
            <a:off x="457200" y="2421000"/>
            <a:ext cx="8229240" cy="37047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15" name="PlaceHolder 2"/>
          <p:cNvSpPr>
            <a:spLocks noGrp="1"/>
          </p:cNvSpPr>
          <p:nvPr>
            <p:ph type="body"/>
          </p:nvPr>
        </p:nvSpPr>
        <p:spPr>
          <a:xfrm>
            <a:off x="457200" y="2421000"/>
            <a:ext cx="4015800" cy="3704760"/>
          </a:xfrm>
          <a:prstGeom prst="rect">
            <a:avLst/>
          </a:prstGeom>
        </p:spPr>
        <p:txBody>
          <a:bodyPr lIns="0" tIns="0" rIns="0" bIns="0"/>
          <a:lstStyle/>
          <a:p>
            <a:endParaRPr/>
          </a:p>
        </p:txBody>
      </p:sp>
      <p:sp>
        <p:nvSpPr>
          <p:cNvPr id="16" name="PlaceHolder 3"/>
          <p:cNvSpPr>
            <a:spLocks noGrp="1"/>
          </p:cNvSpPr>
          <p:nvPr>
            <p:ph type="body"/>
          </p:nvPr>
        </p:nvSpPr>
        <p:spPr>
          <a:xfrm>
            <a:off x="4674240" y="2421000"/>
            <a:ext cx="4015800" cy="37047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67640" y="1196640"/>
            <a:ext cx="8229240" cy="5298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0"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21" name="PlaceHolder 3"/>
          <p:cNvSpPr>
            <a:spLocks noGrp="1"/>
          </p:cNvSpPr>
          <p:nvPr>
            <p:ph type="body"/>
          </p:nvPr>
        </p:nvSpPr>
        <p:spPr>
          <a:xfrm>
            <a:off x="457200" y="4356000"/>
            <a:ext cx="4015800" cy="1766880"/>
          </a:xfrm>
          <a:prstGeom prst="rect">
            <a:avLst/>
          </a:prstGeom>
        </p:spPr>
        <p:txBody>
          <a:bodyPr lIns="0" tIns="0" rIns="0" bIns="0"/>
          <a:lstStyle/>
          <a:p>
            <a:endParaRPr/>
          </a:p>
        </p:txBody>
      </p:sp>
      <p:sp>
        <p:nvSpPr>
          <p:cNvPr id="22" name="PlaceHolder 4"/>
          <p:cNvSpPr>
            <a:spLocks noGrp="1"/>
          </p:cNvSpPr>
          <p:nvPr>
            <p:ph type="body"/>
          </p:nvPr>
        </p:nvSpPr>
        <p:spPr>
          <a:xfrm>
            <a:off x="4674240" y="2421000"/>
            <a:ext cx="4015800" cy="37047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4" name="PlaceHolder 2"/>
          <p:cNvSpPr>
            <a:spLocks noGrp="1"/>
          </p:cNvSpPr>
          <p:nvPr>
            <p:ph type="body"/>
          </p:nvPr>
        </p:nvSpPr>
        <p:spPr>
          <a:xfrm>
            <a:off x="457200" y="2421000"/>
            <a:ext cx="4015800" cy="3704760"/>
          </a:xfrm>
          <a:prstGeom prst="rect">
            <a:avLst/>
          </a:prstGeom>
        </p:spPr>
        <p:txBody>
          <a:bodyPr lIns="0" tIns="0" rIns="0" bIns="0"/>
          <a:lstStyle/>
          <a:p>
            <a:endParaRPr/>
          </a:p>
        </p:txBody>
      </p:sp>
      <p:sp>
        <p:nvSpPr>
          <p:cNvPr id="25"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26" name="PlaceHolder 4"/>
          <p:cNvSpPr>
            <a:spLocks noGrp="1"/>
          </p:cNvSpPr>
          <p:nvPr>
            <p:ph type="body"/>
          </p:nvPr>
        </p:nvSpPr>
        <p:spPr>
          <a:xfrm>
            <a:off x="4674240" y="4356000"/>
            <a:ext cx="4015800" cy="1766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67640" y="1196640"/>
            <a:ext cx="8229240" cy="1143000"/>
          </a:xfrm>
          <a:prstGeom prst="rect">
            <a:avLst/>
          </a:prstGeom>
        </p:spPr>
        <p:txBody>
          <a:bodyPr lIns="0" tIns="0" rIns="0" bIns="0" anchor="ctr"/>
          <a:lstStyle/>
          <a:p>
            <a:endParaRPr/>
          </a:p>
        </p:txBody>
      </p:sp>
      <p:sp>
        <p:nvSpPr>
          <p:cNvPr id="28" name="PlaceHolder 2"/>
          <p:cNvSpPr>
            <a:spLocks noGrp="1"/>
          </p:cNvSpPr>
          <p:nvPr>
            <p:ph type="body"/>
          </p:nvPr>
        </p:nvSpPr>
        <p:spPr>
          <a:xfrm>
            <a:off x="457200" y="2421000"/>
            <a:ext cx="4015800" cy="1766880"/>
          </a:xfrm>
          <a:prstGeom prst="rect">
            <a:avLst/>
          </a:prstGeom>
        </p:spPr>
        <p:txBody>
          <a:bodyPr lIns="0" tIns="0" rIns="0" bIns="0"/>
          <a:lstStyle/>
          <a:p>
            <a:endParaRPr/>
          </a:p>
        </p:txBody>
      </p:sp>
      <p:sp>
        <p:nvSpPr>
          <p:cNvPr id="29" name="PlaceHolder 3"/>
          <p:cNvSpPr>
            <a:spLocks noGrp="1"/>
          </p:cNvSpPr>
          <p:nvPr>
            <p:ph type="body"/>
          </p:nvPr>
        </p:nvSpPr>
        <p:spPr>
          <a:xfrm>
            <a:off x="4674240" y="2421000"/>
            <a:ext cx="4015800" cy="1766880"/>
          </a:xfrm>
          <a:prstGeom prst="rect">
            <a:avLst/>
          </a:prstGeom>
        </p:spPr>
        <p:txBody>
          <a:bodyPr lIns="0" tIns="0" rIns="0" bIns="0"/>
          <a:lstStyle/>
          <a:p>
            <a:endParaRPr/>
          </a:p>
        </p:txBody>
      </p:sp>
      <p:sp>
        <p:nvSpPr>
          <p:cNvPr id="30" name="PlaceHolder 4"/>
          <p:cNvSpPr>
            <a:spLocks noGrp="1"/>
          </p:cNvSpPr>
          <p:nvPr>
            <p:ph type="body"/>
          </p:nvPr>
        </p:nvSpPr>
        <p:spPr>
          <a:xfrm>
            <a:off x="457200" y="4356000"/>
            <a:ext cx="8229240" cy="1766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1196640"/>
            <a:ext cx="8229240" cy="1142640"/>
          </a:xfrm>
          <a:prstGeom prst="rect">
            <a:avLst/>
          </a:prstGeom>
        </p:spPr>
        <p:txBody>
          <a:bodyPr anchor="ctr"/>
          <a:lstStyle/>
          <a:p>
            <a:pPr algn="ctr">
              <a:lnSpc>
                <a:spcPct val="100000"/>
              </a:lnSpc>
            </a:pPr>
            <a:r>
              <a:rPr lang="de-DE" sz="4400">
                <a:solidFill>
                  <a:srgbClr val="000000"/>
                </a:solidFill>
                <a:latin typeface="Calibri"/>
              </a:rPr>
              <a:t>Klicken Sie, um das Format des Titeltextes zu bearbeitenTitelmasterformat durch Klicken bearbeiten</a:t>
            </a:r>
            <a:endParaRPr/>
          </a:p>
        </p:txBody>
      </p:sp>
      <p:sp>
        <p:nvSpPr>
          <p:cNvPr id="11" name="PlaceHolder 2"/>
          <p:cNvSpPr>
            <a:spLocks noGrp="1"/>
          </p:cNvSpPr>
          <p:nvPr>
            <p:ph type="body"/>
          </p:nvPr>
        </p:nvSpPr>
        <p:spPr>
          <a:xfrm>
            <a:off x="457200" y="2421000"/>
            <a:ext cx="8229240" cy="3704760"/>
          </a:xfrm>
          <a:prstGeom prst="rect">
            <a:avLst/>
          </a:prstGeom>
        </p:spPr>
        <p:txBody>
          <a:bodyPr/>
          <a:lstStyle/>
          <a:p>
            <a:pPr>
              <a:buSzPct val="45000"/>
              <a:buFont typeface="StarSymbol"/>
              <a:buChar char=""/>
            </a:pPr>
            <a:r>
              <a:rPr lang="de-DE" sz="3200" dirty="0">
                <a:solidFill>
                  <a:srgbClr val="000000"/>
                </a:solidFill>
                <a:latin typeface="Calibri"/>
              </a:rPr>
              <a:t>Klicken Sie, um die Formate des Gliederungstextes zu bearbeiten</a:t>
            </a:r>
            <a:endParaRPr dirty="0"/>
          </a:p>
          <a:p>
            <a:pPr lvl="1">
              <a:buSzPct val="75000"/>
              <a:buFont typeface="StarSymbol"/>
              <a:buChar char=""/>
            </a:pPr>
            <a:r>
              <a:rPr lang="de-DE" sz="3200" dirty="0">
                <a:solidFill>
                  <a:srgbClr val="000000"/>
                </a:solidFill>
                <a:latin typeface="Calibri"/>
              </a:rPr>
              <a:t>Zweite Gliederungsebene</a:t>
            </a:r>
            <a:endParaRPr dirty="0"/>
          </a:p>
          <a:p>
            <a:pPr lvl="2">
              <a:buSzPct val="45000"/>
              <a:buFont typeface="StarSymbol"/>
              <a:buChar char=""/>
            </a:pPr>
            <a:r>
              <a:rPr lang="de-DE" sz="3200" dirty="0">
                <a:solidFill>
                  <a:srgbClr val="000000"/>
                </a:solidFill>
                <a:latin typeface="Calibri"/>
              </a:rPr>
              <a:t>Dritte Gliederungsebene</a:t>
            </a:r>
            <a:endParaRPr dirty="0"/>
          </a:p>
          <a:p>
            <a:pPr lvl="3">
              <a:buSzPct val="75000"/>
              <a:buFont typeface="StarSymbol"/>
              <a:buChar char=""/>
            </a:pPr>
            <a:r>
              <a:rPr lang="de-DE" sz="3200" dirty="0">
                <a:solidFill>
                  <a:srgbClr val="000000"/>
                </a:solidFill>
                <a:latin typeface="Calibri"/>
              </a:rPr>
              <a:t>Vierte Gliederungsebene</a:t>
            </a:r>
            <a:endParaRPr dirty="0"/>
          </a:p>
          <a:p>
            <a:pPr lvl="4">
              <a:buSzPct val="45000"/>
              <a:buFont typeface="StarSymbol"/>
              <a:buChar char=""/>
            </a:pPr>
            <a:r>
              <a:rPr lang="de-DE" sz="3200" dirty="0">
                <a:solidFill>
                  <a:srgbClr val="000000"/>
                </a:solidFill>
                <a:latin typeface="Calibri"/>
              </a:rPr>
              <a:t>Fünfte Gliederungsebene</a:t>
            </a:r>
            <a:endParaRPr dirty="0"/>
          </a:p>
          <a:p>
            <a:pPr lvl="5">
              <a:buSzPct val="45000"/>
              <a:buFont typeface="StarSymbol"/>
              <a:buChar char=""/>
            </a:pPr>
            <a:r>
              <a:rPr lang="de-DE" sz="3200" dirty="0">
                <a:solidFill>
                  <a:srgbClr val="000000"/>
                </a:solidFill>
                <a:latin typeface="Calibri"/>
              </a:rPr>
              <a:t>Sechste Gliederungsebene</a:t>
            </a:r>
            <a:endParaRPr dirty="0"/>
          </a:p>
          <a:p>
            <a:pPr>
              <a:lnSpc>
                <a:spcPct val="100000"/>
              </a:lnSpc>
              <a:buFont typeface="Arial"/>
              <a:buChar char="•"/>
            </a:pPr>
            <a:r>
              <a:rPr lang="de-DE" sz="3200" dirty="0">
                <a:solidFill>
                  <a:srgbClr val="000000"/>
                </a:solidFill>
                <a:latin typeface="Calibri"/>
              </a:rPr>
              <a:t>Siebente </a:t>
            </a:r>
            <a:r>
              <a:rPr lang="de-DE" sz="3200" dirty="0" err="1">
                <a:solidFill>
                  <a:srgbClr val="000000"/>
                </a:solidFill>
                <a:latin typeface="Calibri"/>
              </a:rPr>
              <a:t>GliederungsebeneTextmasterformat</a:t>
            </a:r>
            <a:r>
              <a:rPr lang="de-DE" sz="3200" dirty="0">
                <a:solidFill>
                  <a:srgbClr val="000000"/>
                </a:solidFill>
                <a:latin typeface="Calibri"/>
              </a:rPr>
              <a:t> bearbeiten</a:t>
            </a:r>
            <a:endParaRPr dirty="0"/>
          </a:p>
          <a:p>
            <a:pPr lvl="1">
              <a:lnSpc>
                <a:spcPct val="100000"/>
              </a:lnSpc>
              <a:buFont typeface="Arial"/>
              <a:buChar char="–"/>
            </a:pPr>
            <a:r>
              <a:rPr lang="de-DE" sz="2800" dirty="0">
                <a:solidFill>
                  <a:srgbClr val="000000"/>
                </a:solidFill>
                <a:latin typeface="Calibri"/>
              </a:rPr>
              <a:t>Zweite Ebene</a:t>
            </a:r>
            <a:endParaRPr dirty="0"/>
          </a:p>
          <a:p>
            <a:pPr lvl="2">
              <a:lnSpc>
                <a:spcPct val="100000"/>
              </a:lnSpc>
              <a:buFont typeface="Arial"/>
              <a:buChar char="•"/>
            </a:pPr>
            <a:r>
              <a:rPr lang="de-DE" sz="2400" dirty="0">
                <a:solidFill>
                  <a:srgbClr val="000000"/>
                </a:solidFill>
                <a:latin typeface="Calibri"/>
              </a:rPr>
              <a:t>Dritte Ebene</a:t>
            </a:r>
            <a:endParaRPr dirty="0"/>
          </a:p>
          <a:p>
            <a:pPr lvl="3">
              <a:lnSpc>
                <a:spcPct val="100000"/>
              </a:lnSpc>
              <a:buFont typeface="Arial"/>
              <a:buChar char="–"/>
            </a:pPr>
            <a:r>
              <a:rPr lang="de-DE" sz="2000" dirty="0">
                <a:solidFill>
                  <a:srgbClr val="000000"/>
                </a:solidFill>
                <a:latin typeface="Calibri"/>
              </a:rPr>
              <a:t>Vierte Ebene</a:t>
            </a:r>
            <a:endParaRPr dirty="0"/>
          </a:p>
          <a:p>
            <a:pPr lvl="4">
              <a:lnSpc>
                <a:spcPct val="100000"/>
              </a:lnSpc>
              <a:buFont typeface="Arial"/>
              <a:buChar char="»"/>
            </a:pPr>
            <a:r>
              <a:rPr lang="de-DE" sz="2000" dirty="0">
                <a:solidFill>
                  <a:srgbClr val="000000"/>
                </a:solidFill>
                <a:latin typeface="Calibri"/>
              </a:rPr>
              <a:t>Fünfte Ebene</a:t>
            </a:r>
            <a:endParaRPr dirty="0"/>
          </a:p>
        </p:txBody>
      </p:sp>
      <p:sp>
        <p:nvSpPr>
          <p:cNvPr id="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de-DE"/>
              <a:t>21.10.2014 Paderborn/Lippstadt</a:t>
            </a:r>
            <a:endParaRPr/>
          </a:p>
        </p:txBody>
      </p:sp>
      <p:sp>
        <p:nvSpPr>
          <p:cNvPr id="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25F13387-CFD0-4173-9B0E-92A53CB36F53}" type="slidenum">
              <a:rPr lang="de-DE" sz="1200">
                <a:solidFill>
                  <a:srgbClr val="8B8B8B"/>
                </a:solidFill>
                <a:latin typeface="Calibri"/>
              </a:rPr>
              <a:pPr algn="r">
                <a:lnSpc>
                  <a:spcPct val="100000"/>
                </a:lnSpc>
              </a:pPr>
              <a:t>‹Nr.›</a:t>
            </a:fld>
            <a:endParaRPr/>
          </a:p>
        </p:txBody>
      </p:sp>
      <p:pic>
        <p:nvPicPr>
          <p:cNvPr id="5" name="Picture 3"/>
          <p:cNvPicPr/>
          <p:nvPr/>
        </p:nvPicPr>
        <p:blipFill>
          <a:blip r:embed="rId14" cstate="print"/>
          <a:stretch>
            <a:fillRect/>
          </a:stretch>
        </p:blipFill>
        <p:spPr>
          <a:xfrm>
            <a:off x="5781240" y="182160"/>
            <a:ext cx="3257640" cy="895680"/>
          </a:xfrm>
          <a:prstGeom prst="rect">
            <a:avLst/>
          </a:prstGeom>
          <a:ln>
            <a:noFill/>
          </a:ln>
        </p:spPr>
      </p:pic>
      <p:pic>
        <p:nvPicPr>
          <p:cNvPr id="6" name="Picture 2"/>
          <p:cNvPicPr/>
          <p:nvPr/>
        </p:nvPicPr>
        <p:blipFill>
          <a:blip r:embed="rId15" cstate="print"/>
          <a:stretch>
            <a:fillRect/>
          </a:stretch>
        </p:blipFill>
        <p:spPr>
          <a:xfrm>
            <a:off x="251640" y="182160"/>
            <a:ext cx="2088000" cy="598320"/>
          </a:xfrm>
          <a:prstGeom prst="rect">
            <a:avLst/>
          </a:prstGeom>
          <a:ln>
            <a:noFill/>
          </a:ln>
        </p:spPr>
      </p:pic>
      <p:sp>
        <p:nvSpPr>
          <p:cNvPr id="7" name="CustomShape 6"/>
          <p:cNvSpPr/>
          <p:nvPr/>
        </p:nvSpPr>
        <p:spPr>
          <a:xfrm>
            <a:off x="-2160" y="6173640"/>
            <a:ext cx="2987640" cy="143640"/>
          </a:xfrm>
          <a:prstGeom prst="rect">
            <a:avLst/>
          </a:prstGeom>
          <a:gradFill>
            <a:gsLst>
              <a:gs pos="0">
                <a:srgbClr val="008000"/>
              </a:gs>
              <a:gs pos="100000">
                <a:srgbClr val="FFFFCC"/>
              </a:gs>
            </a:gsLst>
            <a:lin ang="0"/>
          </a:gradFill>
          <a:ln w="25560">
            <a:noFill/>
          </a:ln>
        </p:spPr>
      </p:sp>
      <p:sp>
        <p:nvSpPr>
          <p:cNvPr id="8" name="CustomShape 7"/>
          <p:cNvSpPr/>
          <p:nvPr/>
        </p:nvSpPr>
        <p:spPr>
          <a:xfrm>
            <a:off x="6156000" y="6173640"/>
            <a:ext cx="2987640" cy="143640"/>
          </a:xfrm>
          <a:prstGeom prst="rect">
            <a:avLst/>
          </a:prstGeom>
          <a:gradFill>
            <a:gsLst>
              <a:gs pos="0">
                <a:srgbClr val="FFEFD1"/>
              </a:gs>
              <a:gs pos="100000">
                <a:srgbClr val="D1C39F"/>
              </a:gs>
            </a:gsLst>
            <a:lin ang="10800000"/>
          </a:gradFill>
          <a:ln w="25560">
            <a:noFill/>
          </a:ln>
        </p:spPr>
      </p:sp>
      <p:sp>
        <p:nvSpPr>
          <p:cNvPr id="9" name="CustomShape 8"/>
          <p:cNvSpPr/>
          <p:nvPr/>
        </p:nvSpPr>
        <p:spPr>
          <a:xfrm>
            <a:off x="3088440" y="6173640"/>
            <a:ext cx="2987640" cy="143640"/>
          </a:xfrm>
          <a:prstGeom prst="rect">
            <a:avLst/>
          </a:prstGeom>
          <a:gradFill>
            <a:gsLst>
              <a:gs pos="0">
                <a:srgbClr val="808080"/>
              </a:gs>
              <a:gs pos="100000">
                <a:srgbClr val="FFFFCC"/>
              </a:gs>
            </a:gsLst>
            <a:lin ang="0"/>
          </a:gradFill>
          <a:ln w="25560">
            <a:noFill/>
          </a:ln>
        </p:spPr>
      </p:sp>
      <p:sp>
        <p:nvSpPr>
          <p:cNvPr id="12" name="Rechteck 11"/>
          <p:cNvSpPr/>
          <p:nvPr userDrawn="1"/>
        </p:nvSpPr>
        <p:spPr>
          <a:xfrm>
            <a:off x="6156000" y="6173705"/>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qua-lis.nrw.de/" TargetMode="External"/><Relationship Id="rId3" Type="http://schemas.openxmlformats.org/officeDocument/2006/relationships/slide" Target="slide25.xml"/><Relationship Id="rId7" Type="http://schemas.openxmlformats.org/officeDocument/2006/relationships/hyperlink" Target="https://creativecommons.org/licenses/by-sa/4.0/deed.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3.png"/><Relationship Id="rId4" Type="http://schemas.openxmlformats.org/officeDocument/2006/relationships/diagramData" Target="../diagrams/data3.xml"/><Relationship Id="rId9" Type="http://schemas.openxmlformats.org/officeDocument/2006/relationships/slide" Target="slide36.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slide" Target="slide3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3" Type="http://schemas.openxmlformats.org/officeDocument/2006/relationships/slide" Target="slide39.xml"/><Relationship Id="rId7" Type="http://schemas.openxmlformats.org/officeDocument/2006/relationships/slide" Target="slide16.xml"/><Relationship Id="rId12" Type="http://schemas.openxmlformats.org/officeDocument/2006/relationships/slide" Target="slide21.xml"/><Relationship Id="rId2" Type="http://schemas.openxmlformats.org/officeDocument/2006/relationships/notesSlide" Target="../notesSlides/notesSlide13.xml"/><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slide" Target="slide20.xml"/><Relationship Id="rId5" Type="http://schemas.openxmlformats.org/officeDocument/2006/relationships/slide" Target="slide15.xml"/><Relationship Id="rId1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33.xml"/><Relationship Id="rId9" Type="http://schemas.openxmlformats.org/officeDocument/2006/relationships/slide" Target="slide18.xml"/><Relationship Id="rId14" Type="http://schemas.openxmlformats.org/officeDocument/2006/relationships/slide" Target="slide23.xml"/></Relationships>
</file>

<file path=ppt/slides/_rels/slide1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4.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25.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hyperlink" Target="https://www.schulministerium.nrw/zukunftsschulen-nrw" TargetMode="External"/><Relationship Id="rId4" Type="http://schemas.openxmlformats.org/officeDocument/2006/relationships/slide" Target="slide26.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slide" Target="slide42.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slide" Target="slide41.xml"/><Relationship Id="rId4" Type="http://schemas.openxmlformats.org/officeDocument/2006/relationships/slide" Target="slide27.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3.png"/><Relationship Id="rId5" Type="http://schemas.openxmlformats.org/officeDocument/2006/relationships/image" Target="../media/image14.png"/><Relationship Id="rId10" Type="http://schemas.openxmlformats.org/officeDocument/2006/relationships/slide" Target="slide43.xml"/><Relationship Id="rId4" Type="http://schemas.openxmlformats.org/officeDocument/2006/relationships/slide" Target="slide28.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5.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10.xml"/><Relationship Id="rId5" Type="http://schemas.openxmlformats.org/officeDocument/2006/relationships/diagramQuickStyle" Target="../diagrams/quickStyle1.xml"/><Relationship Id="rId10" Type="http://schemas.openxmlformats.org/officeDocument/2006/relationships/slide" Target="slide6.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slide" Target="slide29.xml"/><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slide" Target="slide14.xml"/></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30.xml"/><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31.xml"/><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3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slide" Target="slide38.xml"/><Relationship Id="rId4" Type="http://schemas.openxmlformats.org/officeDocument/2006/relationships/slide" Target="slide2.xml"/><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slide" Target="slide25.xml"/><Relationship Id="rId4" Type="http://schemas.openxmlformats.org/officeDocument/2006/relationships/slide" Target="slide17.xml"/><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8.png"/><Relationship Id="rId4" Type="http://schemas.openxmlformats.org/officeDocument/2006/relationships/slide" Target="slide18.xml"/><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xml"/><Relationship Id="rId7"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19.xml"/><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slide" Target="slide25.xml"/></Relationships>
</file>

<file path=ppt/slides/_rels/slide2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11.png"/><Relationship Id="rId5" Type="http://schemas.openxmlformats.org/officeDocument/2006/relationships/image" Target="../media/image18.png"/><Relationship Id="rId10" Type="http://schemas.openxmlformats.org/officeDocument/2006/relationships/slide" Target="slide44.xml"/><Relationship Id="rId4" Type="http://schemas.openxmlformats.org/officeDocument/2006/relationships/slide" Target="slide20.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8.png"/><Relationship Id="rId4" Type="http://schemas.openxmlformats.org/officeDocument/2006/relationships/slide" Target="slide21.xml"/><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8.png"/><Relationship Id="rId4" Type="http://schemas.openxmlformats.org/officeDocument/2006/relationships/slide" Target="slide22.xml"/><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18.png"/><Relationship Id="rId4" Type="http://schemas.openxmlformats.org/officeDocument/2006/relationships/slide" Target="slide23.xml"/><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9.xml"/><Relationship Id="rId1" Type="http://schemas.openxmlformats.org/officeDocument/2006/relationships/slideLayout" Target="../slideLayouts/slideLayout11.xml"/><Relationship Id="rId6" Type="http://schemas.openxmlformats.org/officeDocument/2006/relationships/hyperlink" Target="https://www.stiftung-mercator.de/media/downloads/3_Publikationen/2018/Juli/Lernpotenziale_2018_Heft_4.pdf" TargetMode="External"/><Relationship Id="rId5" Type="http://schemas.openxmlformats.org/officeDocument/2006/relationships/image" Target="../media/image9.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0.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hyperlink" Target="http://www.hessen.ganztaegig-lernen.de/sites/default/files/2009_SAG_Broschuere_Coaching_Doppelseiten.pdf" TargetMode="External"/><Relationship Id="rId5" Type="http://schemas.openxmlformats.org/officeDocument/2006/relationships/image" Target="../media/image18.png"/><Relationship Id="rId4" Type="http://schemas.openxmlformats.org/officeDocument/2006/relationships/slide" Target="sl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slide" Target="slide3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6.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chulaufsicht.de/fileadmin/Redaktion/Materialien/Toolbox/Projektumfeldanalyse_und_Beteiligungsfahrplan.pdf" TargetMode="External"/><Relationship Id="rId7" Type="http://schemas.openxmlformats.org/officeDocument/2006/relationships/image" Target="../media/image9.png"/><Relationship Id="rId2" Type="http://schemas.openxmlformats.org/officeDocument/2006/relationships/hyperlink" Target="http://www.hessen.ganztaegig-lernen.de/sites/default/files/2009_SAG_Broschuere_Coaching_Doppelseiten.pdf" TargetMode="Externa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slide" Target="slide1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8.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schulaufsicht.de/fileadmin/Redaktion/Materialien/Toolbox/Fieberkurve_und_Kraftfeldanalyse_01.pdf" TargetMode="External"/><Relationship Id="rId2" Type="http://schemas.openxmlformats.org/officeDocument/2006/relationships/slide" Target="slide29.xml"/><Relationship Id="rId1" Type="http://schemas.openxmlformats.org/officeDocument/2006/relationships/slideLayout" Target="../slideLayouts/slideLayout11.xml"/><Relationship Id="rId6" Type="http://schemas.openxmlformats.org/officeDocument/2006/relationships/hyperlink" Target="http://www.hessen.ganztaegig-lernen.de/sites/default/files/2009_SAG_Broschuere_Coaching_Doppelseiten.pdf" TargetMode="External"/><Relationship Id="rId5" Type="http://schemas.openxmlformats.org/officeDocument/2006/relationships/image" Target="../media/image9.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Layout" Target="../diagrams/layout5.xml"/><Relationship Id="rId18" Type="http://schemas.openxmlformats.org/officeDocument/2006/relationships/slide" Target="slide48.xml"/><Relationship Id="rId3" Type="http://schemas.openxmlformats.org/officeDocument/2006/relationships/slide" Target="slide2.xml"/><Relationship Id="rId7" Type="http://schemas.openxmlformats.org/officeDocument/2006/relationships/diagramQuickStyle" Target="../diagrams/quickStyle4.xml"/><Relationship Id="rId12" Type="http://schemas.openxmlformats.org/officeDocument/2006/relationships/diagramData" Target="../diagrams/data5.xml"/><Relationship Id="rId17" Type="http://schemas.openxmlformats.org/officeDocument/2006/relationships/slide" Target="slide47.xml"/><Relationship Id="rId2" Type="http://schemas.openxmlformats.org/officeDocument/2006/relationships/notesSlide" Target="../notesSlides/notesSlide17.xml"/><Relationship Id="rId16" Type="http://schemas.microsoft.com/office/2007/relationships/diagramDrawing" Target="../diagrams/drawing5.xml"/><Relationship Id="rId20" Type="http://schemas.openxmlformats.org/officeDocument/2006/relationships/slide" Target="slide50.xml"/><Relationship Id="rId1" Type="http://schemas.openxmlformats.org/officeDocument/2006/relationships/slideLayout" Target="../slideLayouts/slideLayout3.xml"/><Relationship Id="rId6" Type="http://schemas.openxmlformats.org/officeDocument/2006/relationships/diagramLayout" Target="../diagrams/layout4.xml"/><Relationship Id="rId11" Type="http://schemas.openxmlformats.org/officeDocument/2006/relationships/image" Target="../media/image13.png"/><Relationship Id="rId5" Type="http://schemas.openxmlformats.org/officeDocument/2006/relationships/diagramData" Target="../diagrams/data4.xml"/><Relationship Id="rId15" Type="http://schemas.openxmlformats.org/officeDocument/2006/relationships/diagramColors" Target="../diagrams/colors5.xml"/><Relationship Id="rId10" Type="http://schemas.openxmlformats.org/officeDocument/2006/relationships/slide" Target="slide46.xml"/><Relationship Id="rId19" Type="http://schemas.openxmlformats.org/officeDocument/2006/relationships/slide" Target="slide49.xml"/><Relationship Id="rId4" Type="http://schemas.openxmlformats.org/officeDocument/2006/relationships/image" Target="../media/image9.png"/><Relationship Id="rId9" Type="http://schemas.microsoft.com/office/2007/relationships/diagramDrawing" Target="../diagrams/drawing4.xml"/><Relationship Id="rId1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45.xml"/><Relationship Id="rId4" Type="http://schemas.openxmlformats.org/officeDocument/2006/relationships/hyperlink" Target="https://www.schulentwicklung.nrw.de/f/materialien-aus-netzwerkprojekten/feedback-und-beratung/aus-der-praxis/christophorus-werne.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45.xml"/><Relationship Id="rId4" Type="http://schemas.openxmlformats.org/officeDocument/2006/relationships/hyperlink" Target="https://www.schulentwicklung.nrw.de/f/materialien-aus-netzwerkprojekten/feedback-und-beratung/aus-der-praxis/heinrich-von-kleist-bochum.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45.xml"/><Relationship Id="rId4" Type="http://schemas.openxmlformats.org/officeDocument/2006/relationships/hyperlink" Target="https://www.schulentwicklung.nrw.de/f/materialien-aus-netzwerkprojekten/feedback-und-beratung/aus-der-praxis/gartenstrasse-moenchengladbach.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45.xml"/><Relationship Id="rId4" Type="http://schemas.openxmlformats.org/officeDocument/2006/relationships/hyperlink" Target="https://www.schulentwicklung.nrw.de/f/materialien-aus-netzwerkprojekten/feedback-und-beratung/aus-der-praxis/st-ursula-aachen.html"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slide" Target="slide45.xml"/><Relationship Id="rId4" Type="http://schemas.openxmlformats.org/officeDocument/2006/relationships/hyperlink" Target="https://www.schulentwicklung.nrw.de/f/materialien-aus-netzwerkprojekten/feedback-und-beratung/aus-der-praxis/julius-stursberg-neukirchen-vluyn.html"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 Target="slide2.xml"/><Relationship Id="rId7"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11" Type="http://schemas.microsoft.com/office/2007/relationships/diagramDrawing" Target="../diagrams/drawing2.xml"/><Relationship Id="rId5" Type="http://schemas.openxmlformats.org/officeDocument/2006/relationships/slide" Target="slide35.xml"/><Relationship Id="rId10" Type="http://schemas.openxmlformats.org/officeDocument/2006/relationships/diagramColors" Target="../diagrams/colors2.xml"/><Relationship Id="rId4" Type="http://schemas.openxmlformats.org/officeDocument/2006/relationships/image" Target="../media/image9.pn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67640" y="1196640"/>
            <a:ext cx="8229240" cy="1142640"/>
          </a:xfrm>
          <a:prstGeom prst="rect">
            <a:avLst/>
          </a:prstGeom>
        </p:spPr>
        <p:txBody>
          <a:bodyPr anchor="ctr"/>
          <a:lstStyle/>
          <a:p>
            <a:pPr algn="ctr">
              <a:lnSpc>
                <a:spcPct val="100000"/>
              </a:lnSpc>
            </a:pPr>
            <a:endParaRPr sz="3200" dirty="0">
              <a:solidFill>
                <a:srgbClr val="FF0000"/>
              </a:solidFill>
            </a:endParaRPr>
          </a:p>
        </p:txBody>
      </p:sp>
      <p:sp>
        <p:nvSpPr>
          <p:cNvPr id="89" name="TextShape 2"/>
          <p:cNvSpPr txBox="1"/>
          <p:nvPr/>
        </p:nvSpPr>
        <p:spPr>
          <a:xfrm>
            <a:off x="457200" y="2421000"/>
            <a:ext cx="8229240" cy="3704760"/>
          </a:xfrm>
          <a:prstGeom prst="rect">
            <a:avLst/>
          </a:prstGeom>
        </p:spPr>
        <p:txBody>
          <a:bodyPr/>
          <a:lstStyle/>
          <a:p>
            <a:pPr algn="ctr">
              <a:lnSpc>
                <a:spcPct val="100000"/>
              </a:lnSpc>
            </a:pPr>
            <a:endParaRPr dirty="0"/>
          </a:p>
        </p:txBody>
      </p:sp>
      <p:sp>
        <p:nvSpPr>
          <p:cNvPr id="90" name="TextShape 3"/>
          <p:cNvSpPr txBox="1"/>
          <p:nvPr/>
        </p:nvSpPr>
        <p:spPr>
          <a:xfrm>
            <a:off x="457200" y="6356520"/>
            <a:ext cx="2458080" cy="364680"/>
          </a:xfrm>
          <a:prstGeom prst="rect">
            <a:avLst/>
          </a:prstGeom>
        </p:spPr>
        <p:txBody>
          <a:bodyPr anchor="ctr"/>
          <a:lstStyle/>
          <a:p>
            <a:pPr>
              <a:lnSpc>
                <a:spcPct val="100000"/>
              </a:lnSpc>
            </a:pPr>
            <a:endParaRPr dirty="0"/>
          </a:p>
        </p:txBody>
      </p:sp>
      <p:sp>
        <p:nvSpPr>
          <p:cNvPr id="91" name="TextShape 4"/>
          <p:cNvSpPr txBox="1"/>
          <p:nvPr/>
        </p:nvSpPr>
        <p:spPr>
          <a:xfrm>
            <a:off x="6553080" y="6356520"/>
            <a:ext cx="2133360" cy="364680"/>
          </a:xfrm>
          <a:prstGeom prst="rect">
            <a:avLst/>
          </a:prstGeom>
        </p:spPr>
        <p:txBody>
          <a:bodyPr anchor="ctr"/>
          <a:lstStyle/>
          <a:p>
            <a:pPr algn="r">
              <a:lnSpc>
                <a:spcPct val="100000"/>
              </a:lnSpc>
            </a:pPr>
            <a:endParaRPr dirty="0"/>
          </a:p>
        </p:txBody>
      </p:sp>
      <p:sp>
        <p:nvSpPr>
          <p:cNvPr id="7" name="Rechteck 6"/>
          <p:cNvSpPr/>
          <p:nvPr/>
        </p:nvSpPr>
        <p:spPr>
          <a:xfrm>
            <a:off x="395536" y="3153162"/>
            <a:ext cx="8337539" cy="707886"/>
          </a:xfrm>
          <a:prstGeom prst="rect">
            <a:avLst/>
          </a:prstGeom>
        </p:spPr>
        <p:txBody>
          <a:bodyPr wrap="none">
            <a:spAutoFit/>
          </a:bodyPr>
          <a:lstStyle/>
          <a:p>
            <a:r>
              <a:rPr lang="de-DE" sz="4000" b="1" dirty="0"/>
              <a:t>Basismaterial zum </a:t>
            </a:r>
            <a:r>
              <a:rPr lang="de-DE" sz="4000" b="1" dirty="0">
                <a:solidFill>
                  <a:srgbClr val="FF0000"/>
                </a:solidFill>
              </a:rPr>
              <a:t>Lerncoaching </a:t>
            </a:r>
            <a:endParaRPr lang="de-DE" sz="4000" dirty="0">
              <a:solidFill>
                <a:srgbClr val="FF0000"/>
              </a:solidFill>
            </a:endParaRPr>
          </a:p>
        </p:txBody>
      </p:sp>
      <p:pic>
        <p:nvPicPr>
          <p:cNvPr id="12" name="Bild 11">
            <a:hlinkClick r:id="rId3" action="ppaction://hlinksldjump"/>
          </p:cNvPr>
          <p:cNvPicPr>
            <a:picLocks noChangeAspect="1"/>
          </p:cNvPicPr>
          <p:nvPr/>
        </p:nvPicPr>
        <p:blipFill>
          <a:blip r:embed="rId4" cstate="print">
            <a:clrChange>
              <a:clrFrom>
                <a:srgbClr val="FFFFFF"/>
              </a:clrFrom>
              <a:clrTo>
                <a:srgbClr val="FFFFFF">
                  <a:alpha val="0"/>
                </a:srgbClr>
              </a:clrTo>
            </a:clrChange>
            <a:alphaModFix amt="54000"/>
          </a:blip>
          <a:stretch>
            <a:fillRect/>
          </a:stretch>
        </p:blipFill>
        <p:spPr>
          <a:xfrm>
            <a:off x="467544" y="1268760"/>
            <a:ext cx="3098481" cy="1749360"/>
          </a:xfrm>
          <a:prstGeom prst="rect">
            <a:avLst/>
          </a:prstGeom>
          <a:ln>
            <a:noFill/>
          </a:ln>
        </p:spPr>
      </p:pic>
      <p:pic>
        <p:nvPicPr>
          <p:cNvPr id="14" name="Bild 13"/>
          <p:cNvPicPr/>
          <p:nvPr/>
        </p:nvPicPr>
        <p:blipFill>
          <a:blip r:embed="rId5" cstate="print">
            <a:clrChange>
              <a:clrFrom>
                <a:srgbClr val="FFFFFF"/>
              </a:clrFrom>
              <a:clrTo>
                <a:srgbClr val="FFFFFF">
                  <a:alpha val="0"/>
                </a:srgbClr>
              </a:clrTo>
            </a:clrChange>
            <a:alphaModFix amt="53000"/>
            <a:extLst>
              <a:ext uri="{28A0092B-C50C-407E-A947-70E740481C1C}">
                <a14:useLocalDpi xmlns:a14="http://schemas.microsoft.com/office/drawing/2010/main" val="0"/>
              </a:ext>
            </a:extLst>
          </a:blip>
          <a:srcRect/>
          <a:stretch>
            <a:fillRect/>
          </a:stretch>
        </p:blipFill>
        <p:spPr bwMode="auto">
          <a:xfrm rot="900000">
            <a:off x="3152172" y="3890496"/>
            <a:ext cx="2880320" cy="2447826"/>
          </a:xfrm>
          <a:prstGeom prst="rect">
            <a:avLst/>
          </a:prstGeom>
          <a:noFill/>
          <a:ln>
            <a:noFill/>
          </a:ln>
        </p:spPr>
      </p:pic>
      <p:pic>
        <p:nvPicPr>
          <p:cNvPr id="15" name="Bild 14"/>
          <p:cNvPicPr>
            <a:picLocks noChangeAspect="1"/>
          </p:cNvPicPr>
          <p:nvPr/>
        </p:nvPicPr>
        <p:blipFill>
          <a:blip r:embed="rId6" cstate="print">
            <a:clrChange>
              <a:clrFrom>
                <a:srgbClr val="FFFFFF"/>
              </a:clrFrom>
              <a:clrTo>
                <a:srgbClr val="FFFFFF">
                  <a:alpha val="0"/>
                </a:srgbClr>
              </a:clrTo>
            </a:clrChange>
            <a:alphaModFix amt="50000"/>
            <a:duotone>
              <a:prstClr val="black"/>
              <a:schemeClr val="accent3">
                <a:tint val="45000"/>
                <a:satMod val="400000"/>
              </a:schemeClr>
            </a:duotone>
          </a:blip>
          <a:stretch>
            <a:fillRect/>
          </a:stretch>
        </p:blipFill>
        <p:spPr>
          <a:xfrm>
            <a:off x="5752035" y="1124744"/>
            <a:ext cx="2780405" cy="2420888"/>
          </a:xfrm>
          <a:prstGeom prst="rect">
            <a:avLst/>
          </a:prstGeom>
        </p:spPr>
      </p:pic>
      <p:sp>
        <p:nvSpPr>
          <p:cNvPr id="10" name="Textfeld 9"/>
          <p:cNvSpPr txBox="1"/>
          <p:nvPr/>
        </p:nvSpPr>
        <p:spPr>
          <a:xfrm>
            <a:off x="179512" y="6309320"/>
            <a:ext cx="8712968" cy="553998"/>
          </a:xfrm>
          <a:prstGeom prst="rect">
            <a:avLst/>
          </a:prstGeom>
          <a:noFill/>
        </p:spPr>
        <p:txBody>
          <a:bodyPr wrap="square" rtlCol="0">
            <a:spAutoFit/>
          </a:bodyPr>
          <a:lstStyle/>
          <a:p>
            <a:r>
              <a:rPr lang="de-DE" sz="1000" dirty="0" smtClean="0"/>
              <a:t>Diese </a:t>
            </a:r>
            <a:r>
              <a:rPr lang="de-DE" sz="1000" dirty="0" err="1" smtClean="0"/>
              <a:t>Powerpoint</a:t>
            </a:r>
            <a:r>
              <a:rPr lang="de-DE" sz="1000" dirty="0" smtClean="0"/>
              <a:t>-Präsentation (Titel, Untertitel, Text, Logo, etc. – Abweichungen sind gekennzeichnet) </a:t>
            </a:r>
            <a:r>
              <a:rPr lang="de-DE" sz="1000" dirty="0"/>
              <a:t>steht unter der Lizenz </a:t>
            </a:r>
            <a:r>
              <a:rPr lang="de-DE" sz="1000" u="sng" dirty="0">
                <a:hlinkClick r:id="rId7"/>
              </a:rPr>
              <a:t>CC BY-SA 4.0</a:t>
            </a:r>
            <a:r>
              <a:rPr lang="de-DE" sz="1000" dirty="0"/>
              <a:t> und kann unter deren Bedingungen kostenlos und frei verwendet, verändert und weitergegeben werden. </a:t>
            </a:r>
            <a:r>
              <a:rPr lang="de-DE" sz="1000" dirty="0" smtClean="0"/>
              <a:t>Diese Lizenz gilt nicht für verwendete Logos. Urheberin </a:t>
            </a:r>
            <a:r>
              <a:rPr lang="de-DE" sz="1000" dirty="0"/>
              <a:t>im Sinne der Lizenz ist die </a:t>
            </a:r>
            <a:r>
              <a:rPr lang="de-DE" sz="1000" u="sng" dirty="0">
                <a:hlinkClick r:id="rId8"/>
              </a:rPr>
              <a:t>QUA-LiS NRW</a:t>
            </a:r>
            <a:r>
              <a:rPr lang="de-DE" sz="1000" dirty="0"/>
              <a:t>. </a:t>
            </a:r>
          </a:p>
        </p:txBody>
      </p:sp>
      <p:pic>
        <p:nvPicPr>
          <p:cNvPr id="36" name="Grafik 35"/>
          <p:cNvPicPr/>
          <p:nvPr/>
        </p:nvPicPr>
        <p:blipFill>
          <a:blip r:embed="rId9" cstate="print">
            <a:extLst>
              <a:ext uri="{28A0092B-C50C-407E-A947-70E740481C1C}">
                <a14:useLocalDpi xmlns:a14="http://schemas.microsoft.com/office/drawing/2010/main" val="0"/>
              </a:ext>
            </a:extLst>
          </a:blip>
          <a:stretch>
            <a:fillRect/>
          </a:stretch>
        </p:blipFill>
        <p:spPr>
          <a:xfrm>
            <a:off x="7905469" y="5743429"/>
            <a:ext cx="907415" cy="317500"/>
          </a:xfrm>
          <a:prstGeom prst="rect">
            <a:avLst/>
          </a:prstGeom>
        </p:spPr>
      </p:pic>
      <p:sp>
        <p:nvSpPr>
          <p:cNvPr id="2" name="Textfeld 1"/>
          <p:cNvSpPr txBox="1"/>
          <p:nvPr/>
        </p:nvSpPr>
        <p:spPr>
          <a:xfrm>
            <a:off x="467544" y="879103"/>
            <a:ext cx="7992888" cy="276999"/>
          </a:xfrm>
          <a:prstGeom prst="rect">
            <a:avLst/>
          </a:prstGeom>
          <a:noFill/>
        </p:spPr>
        <p:txBody>
          <a:bodyPr wrap="square" rtlCol="0">
            <a:spAutoFit/>
          </a:bodyPr>
          <a:lstStyle/>
          <a:p>
            <a:pPr algn="ctr"/>
            <a:r>
              <a:rPr lang="de-DE" sz="1200" i="1" dirty="0"/>
              <a:t>Fortbildungsmaterialien zur Schul- und Unterrichtsentwicklung aus Netzwerkprojekten</a:t>
            </a:r>
            <a:r>
              <a:rPr lang="de-DE" sz="1200" dirty="0"/>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Der Lerncoaching-Prozess</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graphicFrame>
        <p:nvGraphicFramePr>
          <p:cNvPr id="8" name="Diagramm 7"/>
          <p:cNvGraphicFramePr/>
          <p:nvPr>
            <p:extLst>
              <p:ext uri="{D42A27DB-BD31-4B8C-83A1-F6EECF244321}">
                <p14:modId xmlns:p14="http://schemas.microsoft.com/office/powerpoint/2010/main" val="1625168145"/>
              </p:ext>
            </p:extLst>
          </p:nvPr>
        </p:nvGraphicFramePr>
        <p:xfrm>
          <a:off x="395536" y="2276872"/>
          <a:ext cx="8568952"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Bild 8">
            <a:hlinkClick r:id="rId9" action="ppaction://hlinksldjump"/>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8316416" y="4293096"/>
            <a:ext cx="664855" cy="522869"/>
          </a:xfrm>
          <a:prstGeom prst="rect">
            <a:avLst/>
          </a:prstGeom>
        </p:spPr>
      </p:pic>
    </p:spTree>
    <p:extLst>
      <p:ext uri="{BB962C8B-B14F-4D97-AF65-F5344CB8AC3E}">
        <p14:creationId xmlns:p14="http://schemas.microsoft.com/office/powerpoint/2010/main" val="2644144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640" y="908720"/>
            <a:ext cx="8229240" cy="1143000"/>
          </a:xfrm>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Der Lerncoaching-Prozess</a:t>
            </a: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9" name="Bild 8">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7236296" y="5085184"/>
            <a:ext cx="908508" cy="941979"/>
          </a:xfrm>
          <a:prstGeom prst="rect">
            <a:avLst/>
          </a:prstGeom>
        </p:spPr>
      </p:pic>
      <p:sp>
        <p:nvSpPr>
          <p:cNvPr id="6" name="Textfeld 5">
            <a:extLst>
              <a:ext uri="{FF2B5EF4-FFF2-40B4-BE49-F238E27FC236}">
                <a16:creationId xmlns:a16="http://schemas.microsoft.com/office/drawing/2014/main" id="{4F89FD38-DDC4-4A3F-87BB-BD7199DC0AFA}"/>
              </a:ext>
            </a:extLst>
          </p:cNvPr>
          <p:cNvSpPr txBox="1"/>
          <p:nvPr/>
        </p:nvSpPr>
        <p:spPr>
          <a:xfrm>
            <a:off x="467544" y="1844824"/>
            <a:ext cx="6624736" cy="3785652"/>
          </a:xfrm>
          <a:prstGeom prst="rect">
            <a:avLst/>
          </a:prstGeom>
          <a:noFill/>
        </p:spPr>
        <p:txBody>
          <a:bodyPr wrap="square" rtlCol="0">
            <a:spAutoFit/>
          </a:bodyPr>
          <a:lstStyle/>
          <a:p>
            <a:endParaRPr lang="de-DE" b="1" dirty="0"/>
          </a:p>
          <a:p>
            <a:r>
              <a:rPr lang="de-DE" b="1" dirty="0"/>
              <a:t>Exemplarischer Ablauf und Inhalte des Lerncoachings</a:t>
            </a:r>
          </a:p>
          <a:p>
            <a:endParaRPr lang="de-DE" b="1" dirty="0"/>
          </a:p>
          <a:p>
            <a:endParaRPr lang="de-DE" b="1"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endParaRPr lang="de-DE" sz="1400" dirty="0"/>
          </a:p>
          <a:p>
            <a:r>
              <a:rPr lang="de-DE" sz="1400" dirty="0"/>
              <a:t>(</a:t>
            </a:r>
            <a:r>
              <a:rPr lang="de-DE" sz="1400" dirty="0" err="1"/>
              <a:t>Hardeland</a:t>
            </a:r>
            <a:r>
              <a:rPr lang="de-DE" sz="1400" dirty="0"/>
              <a:t>, </a:t>
            </a:r>
            <a:r>
              <a:rPr lang="de-DE" sz="1400" dirty="0" smtClean="0"/>
              <a:t>2017a, </a:t>
            </a:r>
            <a:r>
              <a:rPr lang="de-DE" sz="1400" dirty="0"/>
              <a:t>S. 52)</a:t>
            </a:r>
          </a:p>
        </p:txBody>
      </p:sp>
      <p:graphicFrame>
        <p:nvGraphicFramePr>
          <p:cNvPr id="3" name="Tabelle 2">
            <a:extLst>
              <a:ext uri="{FF2B5EF4-FFF2-40B4-BE49-F238E27FC236}">
                <a16:creationId xmlns:a16="http://schemas.microsoft.com/office/drawing/2014/main" id="{C7A6C2C3-8F26-4A26-A1DA-186C0E18B6AC}"/>
              </a:ext>
            </a:extLst>
          </p:cNvPr>
          <p:cNvGraphicFramePr>
            <a:graphicFrameLocks noGrp="1"/>
          </p:cNvGraphicFramePr>
          <p:nvPr>
            <p:extLst>
              <p:ext uri="{D42A27DB-BD31-4B8C-83A1-F6EECF244321}">
                <p14:modId xmlns:p14="http://schemas.microsoft.com/office/powerpoint/2010/main" val="497905197"/>
              </p:ext>
            </p:extLst>
          </p:nvPr>
        </p:nvGraphicFramePr>
        <p:xfrm>
          <a:off x="611560" y="2613833"/>
          <a:ext cx="6384033" cy="265684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627734463"/>
                    </a:ext>
                  </a:extLst>
                </a:gridCol>
                <a:gridCol w="2664296">
                  <a:extLst>
                    <a:ext uri="{9D8B030D-6E8A-4147-A177-3AD203B41FA5}">
                      <a16:colId xmlns:a16="http://schemas.microsoft.com/office/drawing/2014/main" val="400448647"/>
                    </a:ext>
                  </a:extLst>
                </a:gridCol>
                <a:gridCol w="1919537">
                  <a:extLst>
                    <a:ext uri="{9D8B030D-6E8A-4147-A177-3AD203B41FA5}">
                      <a16:colId xmlns:a16="http://schemas.microsoft.com/office/drawing/2014/main" val="4059880691"/>
                    </a:ext>
                  </a:extLst>
                </a:gridCol>
              </a:tblGrid>
              <a:tr h="370840">
                <a:tc>
                  <a:txBody>
                    <a:bodyPr/>
                    <a:lstStyle/>
                    <a:p>
                      <a:r>
                        <a:rPr lang="de-DE" dirty="0">
                          <a:solidFill>
                            <a:schemeClr val="tx1"/>
                          </a:solidFill>
                        </a:rPr>
                        <a:t>Anbahnung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de-DE" dirty="0">
                          <a:solidFill>
                            <a:schemeClr val="tx1"/>
                          </a:solidFill>
                        </a:rPr>
                        <a:t>Durchführung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de-DE" dirty="0">
                          <a:solidFill>
                            <a:schemeClr val="tx1"/>
                          </a:solidFill>
                        </a:rPr>
                        <a:t>Abschluss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627599049"/>
                  </a:ext>
                </a:extLst>
              </a:tr>
              <a:tr h="370840">
                <a:tc>
                  <a:txBody>
                    <a:bodyPr/>
                    <a:lstStyle/>
                    <a:p>
                      <a:r>
                        <a:rPr lang="de-DE" dirty="0"/>
                        <a:t>Klärung von Motivation und Auftrag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de-DE" dirty="0"/>
                        <a:t>Herausarbeiten des Anliegens</a:t>
                      </a:r>
                    </a:p>
                    <a:p>
                      <a:pPr marL="285750" indent="-285750">
                        <a:buFont typeface="Arial" panose="020B0604020202020204" pitchFamily="34" charset="0"/>
                        <a:buChar char="•"/>
                      </a:pPr>
                      <a:r>
                        <a:rPr lang="de-DE" dirty="0"/>
                        <a:t>Zielformulierung</a:t>
                      </a:r>
                    </a:p>
                    <a:p>
                      <a:pPr marL="285750" indent="-285750">
                        <a:buFont typeface="Arial" panose="020B0604020202020204" pitchFamily="34" charset="0"/>
                        <a:buChar char="•"/>
                      </a:pPr>
                      <a:r>
                        <a:rPr lang="de-DE" dirty="0"/>
                        <a:t>Entwicklung von Handlungsstrategien</a:t>
                      </a:r>
                    </a:p>
                    <a:p>
                      <a:pPr marL="285750" indent="-285750">
                        <a:buFont typeface="Arial" panose="020B0604020202020204" pitchFamily="34" charset="0"/>
                        <a:buChar char="•"/>
                      </a:pPr>
                      <a:r>
                        <a:rPr lang="de-DE" dirty="0"/>
                        <a:t>Zusammenfassung der Ergebnisse</a:t>
                      </a:r>
                    </a:p>
                    <a:p>
                      <a:pPr marL="285750" indent="-285750">
                        <a:buFont typeface="Arial" panose="020B0604020202020204" pitchFamily="34" charset="0"/>
                        <a:buChar char="•"/>
                      </a:pPr>
                      <a:r>
                        <a:rPr lang="de-DE" dirty="0"/>
                        <a:t>Reflexion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Evaluation des Gesamtverlaufs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7936292"/>
                  </a:ext>
                </a:extLst>
              </a:tr>
            </a:tbl>
          </a:graphicData>
        </a:graphic>
      </p:graphicFrame>
    </p:spTree>
    <p:extLst>
      <p:ext uri="{BB962C8B-B14F-4D97-AF65-F5344CB8AC3E}">
        <p14:creationId xmlns:p14="http://schemas.microsoft.com/office/powerpoint/2010/main" val="56402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Der Lerncoaching-Prozess</a:t>
            </a: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3" name="Textfeld 2"/>
          <p:cNvSpPr txBox="1"/>
          <p:nvPr/>
        </p:nvSpPr>
        <p:spPr>
          <a:xfrm>
            <a:off x="467544" y="1844824"/>
            <a:ext cx="8352928" cy="3077766"/>
          </a:xfrm>
          <a:prstGeom prst="rect">
            <a:avLst/>
          </a:prstGeom>
          <a:noFill/>
        </p:spPr>
        <p:txBody>
          <a:bodyPr wrap="square" rtlCol="0">
            <a:spAutoFit/>
          </a:bodyPr>
          <a:lstStyle/>
          <a:p>
            <a:endParaRPr lang="de-DE" b="1" dirty="0" smtClean="0"/>
          </a:p>
          <a:p>
            <a:r>
              <a:rPr lang="de-DE" b="1" dirty="0" smtClean="0"/>
              <a:t>Das </a:t>
            </a:r>
            <a:r>
              <a:rPr lang="de-DE" b="1" dirty="0" err="1" smtClean="0"/>
              <a:t>Lerncoachinggespräch</a:t>
            </a:r>
            <a:endParaRPr lang="de-DE" b="1" dirty="0" smtClean="0"/>
          </a:p>
          <a:p>
            <a:endParaRPr lang="de-DE" dirty="0" smtClean="0"/>
          </a:p>
          <a:p>
            <a:r>
              <a:rPr lang="de-DE" b="1" dirty="0" smtClean="0"/>
              <a:t>Ausgewählte Beratungsansätze:</a:t>
            </a:r>
            <a:endParaRPr lang="de-DE" b="1" dirty="0"/>
          </a:p>
          <a:p>
            <a:pPr marL="285750" indent="-285750">
              <a:buFont typeface="Arial"/>
              <a:buChar char="•"/>
            </a:pPr>
            <a:r>
              <a:rPr lang="de-DE" dirty="0" smtClean="0"/>
              <a:t>Kognitiv-verhaltenstherapeutischer Ansatz</a:t>
            </a:r>
          </a:p>
          <a:p>
            <a:pPr marL="285750" indent="-285750">
              <a:buFont typeface="Arial"/>
              <a:buChar char="•"/>
            </a:pPr>
            <a:r>
              <a:rPr lang="de-DE" dirty="0" smtClean="0"/>
              <a:t>Personenzentrierter Ansatz</a:t>
            </a:r>
          </a:p>
          <a:p>
            <a:pPr marL="285750" indent="-285750">
              <a:buFont typeface="Arial"/>
              <a:buChar char="•"/>
            </a:pPr>
            <a:r>
              <a:rPr lang="de-DE" dirty="0" smtClean="0"/>
              <a:t>Systemischer Ansatz</a:t>
            </a:r>
          </a:p>
          <a:p>
            <a:pPr marL="285750" indent="-285750">
              <a:buFont typeface="Arial"/>
              <a:buChar char="•"/>
            </a:pPr>
            <a:r>
              <a:rPr lang="de-DE" dirty="0" smtClean="0"/>
              <a:t>Lösungsorientierter Ansatz</a:t>
            </a:r>
          </a:p>
          <a:p>
            <a:r>
              <a:rPr lang="de-DE" sz="1400" dirty="0" smtClean="0"/>
              <a:t>      (</a:t>
            </a:r>
            <a:r>
              <a:rPr lang="de-DE" sz="1400" dirty="0" err="1"/>
              <a:t>Hardeland</a:t>
            </a:r>
            <a:r>
              <a:rPr lang="de-DE" sz="1400" dirty="0"/>
              <a:t>, </a:t>
            </a:r>
            <a:r>
              <a:rPr lang="de-DE" sz="1400" dirty="0" smtClean="0"/>
              <a:t>2017a, </a:t>
            </a:r>
            <a:r>
              <a:rPr lang="de-DE" sz="1400" dirty="0"/>
              <a:t>S. </a:t>
            </a:r>
            <a:r>
              <a:rPr lang="de-DE" sz="1400" dirty="0" smtClean="0"/>
              <a:t>38ff.)</a:t>
            </a:r>
            <a:endParaRPr lang="de-DE" sz="1400" dirty="0"/>
          </a:p>
          <a:p>
            <a:pPr marL="285750" indent="-285750">
              <a:buFont typeface="Arial"/>
              <a:buChar char="•"/>
            </a:pPr>
            <a:endParaRPr lang="de-DE" b="1" dirty="0" smtClean="0"/>
          </a:p>
          <a:p>
            <a:r>
              <a:rPr lang="de-DE" b="1" dirty="0" smtClean="0"/>
              <a:t>Vielen Beratungsansätzen liegt der Konstruktivismus zugrunde.</a:t>
            </a:r>
          </a:p>
        </p:txBody>
      </p:sp>
    </p:spTree>
    <p:extLst>
      <p:ext uri="{BB962C8B-B14F-4D97-AF65-F5344CB8AC3E}">
        <p14:creationId xmlns:p14="http://schemas.microsoft.com/office/powerpoint/2010/main" val="388855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Der Lerncoaching-Prozess</a:t>
            </a: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3" name="Textfeld 2"/>
          <p:cNvSpPr txBox="1"/>
          <p:nvPr/>
        </p:nvSpPr>
        <p:spPr>
          <a:xfrm>
            <a:off x="467544" y="2132856"/>
            <a:ext cx="8352928" cy="3539430"/>
          </a:xfrm>
          <a:prstGeom prst="rect">
            <a:avLst/>
          </a:prstGeom>
          <a:noFill/>
        </p:spPr>
        <p:txBody>
          <a:bodyPr wrap="square" rtlCol="0">
            <a:spAutoFit/>
          </a:bodyPr>
          <a:lstStyle/>
          <a:p>
            <a:r>
              <a:rPr lang="de-DE" b="1" dirty="0" err="1" smtClean="0">
                <a:latin typeface="Arial"/>
                <a:cs typeface="Arial"/>
              </a:rPr>
              <a:t>Gelingensbedingungen</a:t>
            </a:r>
            <a:endParaRPr lang="de-DE" dirty="0">
              <a:latin typeface="Arial"/>
              <a:cs typeface="Arial"/>
            </a:endParaRPr>
          </a:p>
          <a:p>
            <a:endParaRPr lang="de-DE" dirty="0">
              <a:latin typeface="Arial"/>
              <a:cs typeface="Arial"/>
            </a:endParaRPr>
          </a:p>
          <a:p>
            <a:pPr marL="342900" indent="-342900">
              <a:spcAft>
                <a:spcPts val="600"/>
              </a:spcAft>
              <a:buFont typeface="Wingdings" charset="2"/>
              <a:buChar char="ü"/>
            </a:pPr>
            <a:r>
              <a:rPr lang="de-DE" dirty="0" smtClean="0">
                <a:latin typeface="Arial"/>
                <a:ea typeface="Calibri" charset="0"/>
                <a:cs typeface="Arial"/>
              </a:rPr>
              <a:t>Klärung des Rahmens und der Struktur</a:t>
            </a:r>
            <a:endParaRPr lang="de-DE" dirty="0">
              <a:latin typeface="Arial"/>
              <a:ea typeface="Calibri" charset="0"/>
              <a:cs typeface="Arial"/>
            </a:endParaRPr>
          </a:p>
          <a:p>
            <a:pPr marL="342900" indent="-342900">
              <a:spcAft>
                <a:spcPts val="600"/>
              </a:spcAft>
              <a:buFont typeface="Wingdings" charset="2"/>
              <a:buChar char="ü"/>
            </a:pPr>
            <a:r>
              <a:rPr lang="de-DE" dirty="0" smtClean="0">
                <a:latin typeface="Arial"/>
                <a:ea typeface="Calibri" charset="0"/>
                <a:cs typeface="Arial"/>
              </a:rPr>
              <a:t>Gestaltung einer vertrauensvollen und wertschätzenden Beziehung</a:t>
            </a:r>
            <a:endParaRPr lang="de-DE" dirty="0">
              <a:latin typeface="Arial"/>
              <a:ea typeface="Calibri" charset="0"/>
              <a:cs typeface="Arial"/>
            </a:endParaRPr>
          </a:p>
          <a:p>
            <a:pPr marL="342900" indent="-342900">
              <a:spcAft>
                <a:spcPts val="600"/>
              </a:spcAft>
              <a:buFont typeface="Wingdings" charset="2"/>
              <a:buChar char="ü"/>
            </a:pPr>
            <a:r>
              <a:rPr lang="de-DE" dirty="0" smtClean="0">
                <a:latin typeface="Arial"/>
                <a:ea typeface="Calibri" charset="0"/>
                <a:cs typeface="Arial"/>
              </a:rPr>
              <a:t>Förderung von Lernmotivation im Kontext von Diagnose und Förderung</a:t>
            </a:r>
            <a:endParaRPr lang="de-DE" dirty="0">
              <a:latin typeface="Arial"/>
              <a:ea typeface="Calibri" charset="0"/>
              <a:cs typeface="Arial"/>
            </a:endParaRPr>
          </a:p>
          <a:p>
            <a:pPr marL="342900" indent="-342900">
              <a:spcAft>
                <a:spcPts val="600"/>
              </a:spcAft>
              <a:buFont typeface="Wingdings" charset="2"/>
              <a:buChar char="ü"/>
            </a:pPr>
            <a:r>
              <a:rPr lang="de-DE" dirty="0" smtClean="0">
                <a:latin typeface="Arial"/>
                <a:ea typeface="Calibri" charset="0"/>
                <a:cs typeface="Arial"/>
              </a:rPr>
              <a:t>Nutzung verschiedener Beratungsformen, die sich am Bedarf der Beteiligten orientieren</a:t>
            </a:r>
            <a:endParaRPr lang="de-DE" dirty="0">
              <a:latin typeface="Arial"/>
              <a:ea typeface="Calibri" charset="0"/>
              <a:cs typeface="Arial"/>
            </a:endParaRPr>
          </a:p>
          <a:p>
            <a:pPr marL="342900" indent="-342900">
              <a:spcAft>
                <a:spcPts val="600"/>
              </a:spcAft>
              <a:buFont typeface="Wingdings" charset="2"/>
              <a:buChar char="ü"/>
            </a:pPr>
            <a:r>
              <a:rPr lang="de-DE" dirty="0" smtClean="0">
                <a:latin typeface="Arial"/>
                <a:ea typeface="Calibri" charset="0"/>
                <a:cs typeface="Arial"/>
              </a:rPr>
              <a:t>Umsetzung einer effektiven Klassenführung</a:t>
            </a:r>
          </a:p>
          <a:p>
            <a:pPr marL="342900" indent="-342900">
              <a:spcAft>
                <a:spcPts val="600"/>
              </a:spcAft>
              <a:buFont typeface="Wingdings" charset="2"/>
              <a:buChar char="ü"/>
            </a:pPr>
            <a:r>
              <a:rPr lang="de-DE" dirty="0" smtClean="0">
                <a:latin typeface="Arial"/>
                <a:cs typeface="Arial"/>
              </a:rPr>
              <a:t>Intensive Auseinandersetzung mit der Lerncoaching-Arbeit im Sinne eines Selbstmanagements</a:t>
            </a:r>
          </a:p>
          <a:p>
            <a:pPr>
              <a:spcAft>
                <a:spcPts val="600"/>
              </a:spcAft>
            </a:pPr>
            <a:r>
              <a:rPr lang="de-DE" sz="1400" dirty="0" smtClean="0">
                <a:latin typeface="Arial"/>
                <a:cs typeface="Arial"/>
              </a:rPr>
              <a:t>(</a:t>
            </a:r>
            <a:r>
              <a:rPr lang="de-DE" sz="1400" dirty="0" err="1" smtClean="0">
                <a:latin typeface="Arial"/>
                <a:cs typeface="Arial"/>
              </a:rPr>
              <a:t>Eschelmüller</a:t>
            </a:r>
            <a:r>
              <a:rPr lang="de-DE" sz="1400" dirty="0" smtClean="0">
                <a:latin typeface="Arial"/>
                <a:cs typeface="Arial"/>
              </a:rPr>
              <a:t>, 2018, S.68ff.)</a:t>
            </a:r>
            <a:endParaRPr lang="de-DE" sz="1400" dirty="0"/>
          </a:p>
        </p:txBody>
      </p:sp>
    </p:spTree>
    <p:extLst>
      <p:ext uri="{BB962C8B-B14F-4D97-AF65-F5344CB8AC3E}">
        <p14:creationId xmlns:p14="http://schemas.microsoft.com/office/powerpoint/2010/main" val="340395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bg1">
                    <a:lumMod val="50000"/>
                  </a:schemeClr>
                </a:solidFill>
                <a:latin typeface="Calibri"/>
                <a:cs typeface="Calibri"/>
              </a:rPr>
              <a:t>Lerncoaching in der Praxis:</a:t>
            </a:r>
            <a:br>
              <a:rPr lang="de-DE" b="1" dirty="0">
                <a:solidFill>
                  <a:schemeClr val="bg1">
                    <a:lumMod val="50000"/>
                  </a:schemeClr>
                </a:solidFill>
                <a:latin typeface="Calibri"/>
                <a:cs typeface="Calibri"/>
              </a:rPr>
            </a:br>
            <a:r>
              <a:rPr lang="de-DE" b="1" dirty="0">
                <a:solidFill>
                  <a:schemeClr val="bg1">
                    <a:lumMod val="50000"/>
                  </a:schemeClr>
                </a:solidFill>
                <a:latin typeface="Calibri"/>
                <a:cs typeface="Calibri"/>
              </a:rPr>
              <a:t>Implementation von Lerncoaching an der Schule </a:t>
            </a:r>
          </a:p>
        </p:txBody>
      </p:sp>
      <p:grpSp>
        <p:nvGrpSpPr>
          <p:cNvPr id="32" name="Gruppierung 31"/>
          <p:cNvGrpSpPr/>
          <p:nvPr/>
        </p:nvGrpSpPr>
        <p:grpSpPr>
          <a:xfrm rot="20463130">
            <a:off x="366447" y="2467230"/>
            <a:ext cx="9145016" cy="2592288"/>
            <a:chOff x="35496" y="2564904"/>
            <a:chExt cx="9145016" cy="2592288"/>
          </a:xfrm>
          <a:effectLst>
            <a:outerShdw blurRad="76200" dir="13500000" sy="23000" kx="1200000" algn="br" rotWithShape="0">
              <a:prstClr val="black">
                <a:alpha val="20000"/>
              </a:prstClr>
            </a:outerShdw>
          </a:effectLst>
        </p:grpSpPr>
        <p:sp>
          <p:nvSpPr>
            <p:cNvPr id="11" name="Interaktive Schaltfläche: Anpassen 10">
              <a:hlinkClick r:id="rId3" action="ppaction://hlinksldjump" highlightClick="1"/>
            </p:cNvPr>
            <p:cNvSpPr/>
            <p:nvPr/>
          </p:nvSpPr>
          <p:spPr>
            <a:xfrm>
              <a:off x="179512" y="4437112"/>
              <a:ext cx="864096" cy="576064"/>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Interaktive Schaltfläche: Anpassen 11">
              <a:hlinkClick r:id="rId4" action="ppaction://hlinksldjump" highlightClick="1"/>
            </p:cNvPr>
            <p:cNvSpPr/>
            <p:nvPr/>
          </p:nvSpPr>
          <p:spPr>
            <a:xfrm>
              <a:off x="1331640" y="4149080"/>
              <a:ext cx="864096" cy="1008112"/>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Interaktive Schaltfläche: Anpassen 12">
              <a:hlinkClick r:id="" action="ppaction://noaction" highlightClick="1"/>
            </p:cNvPr>
            <p:cNvSpPr/>
            <p:nvPr/>
          </p:nvSpPr>
          <p:spPr>
            <a:xfrm>
              <a:off x="2483768" y="3933056"/>
              <a:ext cx="864096" cy="648072"/>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rechts 6"/>
            <p:cNvSpPr/>
            <p:nvPr/>
          </p:nvSpPr>
          <p:spPr>
            <a:xfrm>
              <a:off x="179512" y="3068960"/>
              <a:ext cx="8784976" cy="1440160"/>
            </a:xfrm>
            <a:prstGeom prst="rightArrow">
              <a:avLst/>
            </a:prstGeom>
            <a:solidFill>
              <a:schemeClr val="accent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w="10160">
                  <a:solidFill>
                    <a:schemeClr val="accent1"/>
                  </a:solidFill>
                  <a:prstDash val="solid"/>
                </a:ln>
                <a:solidFill>
                  <a:srgbClr val="FFFFFF"/>
                </a:solidFill>
              </a:endParaRPr>
            </a:p>
          </p:txBody>
        </p:sp>
        <p:sp>
          <p:nvSpPr>
            <p:cNvPr id="10" name="Textfeld 9"/>
            <p:cNvSpPr txBox="1"/>
            <p:nvPr/>
          </p:nvSpPr>
          <p:spPr>
            <a:xfrm>
              <a:off x="35496" y="2823319"/>
              <a:ext cx="1008112" cy="523220"/>
            </a:xfrm>
            <a:prstGeom prst="rect">
              <a:avLst/>
            </a:prstGeom>
            <a:noFill/>
            <a:ln>
              <a:noFill/>
            </a:ln>
          </p:spPr>
          <p:txBody>
            <a:bodyPr wrap="square" rtlCol="0">
              <a:spAutoFit/>
            </a:bodyPr>
            <a:lstStyle/>
            <a:p>
              <a:pPr algn="ctr"/>
              <a:r>
                <a:rPr lang="de-DE" sz="1400" dirty="0"/>
                <a:t>Prozess-planung</a:t>
              </a:r>
            </a:p>
          </p:txBody>
        </p:sp>
        <p:sp>
          <p:nvSpPr>
            <p:cNvPr id="23" name="Textfeld 22"/>
            <p:cNvSpPr txBox="1"/>
            <p:nvPr/>
          </p:nvSpPr>
          <p:spPr>
            <a:xfrm>
              <a:off x="755576" y="4293096"/>
              <a:ext cx="1440160" cy="738664"/>
            </a:xfrm>
            <a:prstGeom prst="rect">
              <a:avLst/>
            </a:prstGeom>
            <a:noFill/>
            <a:ln>
              <a:noFill/>
            </a:ln>
          </p:spPr>
          <p:txBody>
            <a:bodyPr wrap="square" rtlCol="0">
              <a:spAutoFit/>
            </a:bodyPr>
            <a:lstStyle/>
            <a:p>
              <a:pPr algn="ctr"/>
              <a:r>
                <a:rPr lang="de-DE" sz="1400" dirty="0"/>
                <a:t>Sensibilisierung und Wissenserwerb</a:t>
              </a:r>
            </a:p>
          </p:txBody>
        </p:sp>
        <p:sp>
          <p:nvSpPr>
            <p:cNvPr id="24" name="Textfeld 23"/>
            <p:cNvSpPr txBox="1"/>
            <p:nvPr/>
          </p:nvSpPr>
          <p:spPr>
            <a:xfrm>
              <a:off x="2987824" y="4365104"/>
              <a:ext cx="1008112" cy="523220"/>
            </a:xfrm>
            <a:prstGeom prst="rect">
              <a:avLst/>
            </a:prstGeom>
            <a:noFill/>
            <a:ln>
              <a:solidFill>
                <a:srgbClr val="FFFFFF"/>
              </a:solidFill>
            </a:ln>
          </p:spPr>
          <p:txBody>
            <a:bodyPr wrap="square" rtlCol="0">
              <a:spAutoFit/>
            </a:bodyPr>
            <a:lstStyle/>
            <a:p>
              <a:pPr algn="ctr"/>
              <a:r>
                <a:rPr lang="de-DE" sz="1400" dirty="0"/>
                <a:t>„Erste Schritte“</a:t>
              </a:r>
            </a:p>
          </p:txBody>
        </p:sp>
        <p:sp>
          <p:nvSpPr>
            <p:cNvPr id="26" name="Textfeld 25"/>
            <p:cNvSpPr txBox="1"/>
            <p:nvPr/>
          </p:nvSpPr>
          <p:spPr>
            <a:xfrm>
              <a:off x="1835696" y="2564904"/>
              <a:ext cx="1224136" cy="738664"/>
            </a:xfrm>
            <a:prstGeom prst="rect">
              <a:avLst/>
            </a:prstGeom>
            <a:noFill/>
            <a:ln>
              <a:solidFill>
                <a:srgbClr val="FFFFFF"/>
              </a:solidFill>
            </a:ln>
          </p:spPr>
          <p:txBody>
            <a:bodyPr wrap="square" rtlCol="0">
              <a:spAutoFit/>
            </a:bodyPr>
            <a:lstStyle/>
            <a:p>
              <a:pPr algn="ctr"/>
              <a:r>
                <a:rPr lang="de-DE" sz="1400" dirty="0"/>
                <a:t>Ausbildung von </a:t>
              </a:r>
              <a:r>
                <a:rPr lang="de-DE" sz="1400" dirty="0" err="1"/>
                <a:t>Lerncoaches</a:t>
              </a:r>
              <a:endParaRPr lang="de-DE" sz="1400" dirty="0"/>
            </a:p>
          </p:txBody>
        </p:sp>
        <p:sp>
          <p:nvSpPr>
            <p:cNvPr id="27" name="Textfeld 26"/>
            <p:cNvSpPr txBox="1"/>
            <p:nvPr/>
          </p:nvSpPr>
          <p:spPr>
            <a:xfrm>
              <a:off x="3882896" y="2761764"/>
              <a:ext cx="1224136" cy="523220"/>
            </a:xfrm>
            <a:prstGeom prst="rect">
              <a:avLst/>
            </a:prstGeom>
            <a:noFill/>
            <a:ln>
              <a:solidFill>
                <a:srgbClr val="FFFFFF"/>
              </a:solidFill>
            </a:ln>
          </p:spPr>
          <p:txBody>
            <a:bodyPr wrap="square" rtlCol="0">
              <a:spAutoFit/>
            </a:bodyPr>
            <a:lstStyle/>
            <a:p>
              <a:pPr algn="ctr"/>
              <a:r>
                <a:rPr lang="de-DE" sz="1400" dirty="0"/>
                <a:t>Erprobung im Alltag </a:t>
              </a:r>
            </a:p>
          </p:txBody>
        </p:sp>
        <p:sp>
          <p:nvSpPr>
            <p:cNvPr id="28" name="Textfeld 27"/>
            <p:cNvSpPr txBox="1"/>
            <p:nvPr/>
          </p:nvSpPr>
          <p:spPr>
            <a:xfrm>
              <a:off x="4932040" y="4365104"/>
              <a:ext cx="1152128" cy="307777"/>
            </a:xfrm>
            <a:prstGeom prst="rect">
              <a:avLst/>
            </a:prstGeom>
            <a:noFill/>
            <a:ln>
              <a:solidFill>
                <a:srgbClr val="FFFFFF"/>
              </a:solidFill>
            </a:ln>
          </p:spPr>
          <p:txBody>
            <a:bodyPr wrap="square" rtlCol="0">
              <a:spAutoFit/>
            </a:bodyPr>
            <a:lstStyle/>
            <a:p>
              <a:pPr algn="ctr"/>
              <a:r>
                <a:rPr lang="de-DE" sz="1400" dirty="0"/>
                <a:t>Evaluation </a:t>
              </a:r>
            </a:p>
          </p:txBody>
        </p:sp>
        <p:sp>
          <p:nvSpPr>
            <p:cNvPr id="29" name="Textfeld 28"/>
            <p:cNvSpPr txBox="1"/>
            <p:nvPr/>
          </p:nvSpPr>
          <p:spPr>
            <a:xfrm>
              <a:off x="5940152" y="2761764"/>
              <a:ext cx="1224136" cy="523220"/>
            </a:xfrm>
            <a:prstGeom prst="rect">
              <a:avLst/>
            </a:prstGeom>
            <a:noFill/>
            <a:ln>
              <a:solidFill>
                <a:srgbClr val="FFFFFF"/>
              </a:solidFill>
            </a:ln>
          </p:spPr>
          <p:txBody>
            <a:bodyPr wrap="square" rtlCol="0">
              <a:spAutoFit/>
            </a:bodyPr>
            <a:lstStyle/>
            <a:p>
              <a:pPr algn="ctr"/>
              <a:r>
                <a:rPr lang="de-DE" sz="1400" dirty="0" err="1"/>
                <a:t>Implemen-tation</a:t>
              </a:r>
              <a:endParaRPr lang="de-DE" sz="1400" dirty="0"/>
            </a:p>
          </p:txBody>
        </p:sp>
        <p:sp>
          <p:nvSpPr>
            <p:cNvPr id="30" name="Textfeld 29"/>
            <p:cNvSpPr txBox="1"/>
            <p:nvPr/>
          </p:nvSpPr>
          <p:spPr>
            <a:xfrm>
              <a:off x="6948264" y="4365104"/>
              <a:ext cx="1152128" cy="738664"/>
            </a:xfrm>
            <a:prstGeom prst="rect">
              <a:avLst/>
            </a:prstGeom>
            <a:noFill/>
            <a:ln>
              <a:solidFill>
                <a:srgbClr val="FFFFFF"/>
              </a:solidFill>
            </a:ln>
          </p:spPr>
          <p:txBody>
            <a:bodyPr wrap="square" rtlCol="0">
              <a:spAutoFit/>
            </a:bodyPr>
            <a:lstStyle/>
            <a:p>
              <a:pPr algn="ctr"/>
              <a:r>
                <a:rPr lang="de-DE" sz="1400" dirty="0"/>
                <a:t>Reflexions-schleife</a:t>
              </a:r>
            </a:p>
            <a:p>
              <a:pPr algn="ctr"/>
              <a:r>
                <a:rPr lang="de-DE" sz="1400" dirty="0"/>
                <a:t> </a:t>
              </a:r>
            </a:p>
          </p:txBody>
        </p:sp>
        <p:sp>
          <p:nvSpPr>
            <p:cNvPr id="31" name="Textfeld 30"/>
            <p:cNvSpPr txBox="1"/>
            <p:nvPr/>
          </p:nvSpPr>
          <p:spPr>
            <a:xfrm>
              <a:off x="7956376" y="2761764"/>
              <a:ext cx="1224136" cy="523220"/>
            </a:xfrm>
            <a:prstGeom prst="rect">
              <a:avLst/>
            </a:prstGeom>
            <a:noFill/>
            <a:ln>
              <a:noFill/>
            </a:ln>
          </p:spPr>
          <p:txBody>
            <a:bodyPr wrap="square" rtlCol="0">
              <a:spAutoFit/>
            </a:bodyPr>
            <a:lstStyle/>
            <a:p>
              <a:pPr algn="ctr"/>
              <a:r>
                <a:rPr lang="de-DE" sz="1400" dirty="0"/>
                <a:t>Projekt-abschluss</a:t>
              </a:r>
            </a:p>
          </p:txBody>
        </p:sp>
      </p:grpSp>
      <p:pic>
        <p:nvPicPr>
          <p:cNvPr id="33" name="Bild 32">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849077" y="4794259"/>
            <a:ext cx="501081" cy="401588"/>
          </a:xfrm>
          <a:prstGeom prst="rect">
            <a:avLst/>
          </a:prstGeom>
        </p:spPr>
      </p:pic>
      <p:pic>
        <p:nvPicPr>
          <p:cNvPr id="34" name="Bild 33">
            <a:hlinkClick r:id="rId7"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1713173" y="4497199"/>
            <a:ext cx="501081" cy="401588"/>
          </a:xfrm>
          <a:prstGeom prst="rect">
            <a:avLst/>
          </a:prstGeom>
        </p:spPr>
      </p:pic>
      <p:pic>
        <p:nvPicPr>
          <p:cNvPr id="35" name="Bild 34">
            <a:hlinkClick r:id="rId8"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2681272" y="4169066"/>
            <a:ext cx="501081" cy="401588"/>
          </a:xfrm>
          <a:prstGeom prst="rect">
            <a:avLst/>
          </a:prstGeom>
        </p:spPr>
      </p:pic>
      <p:pic>
        <p:nvPicPr>
          <p:cNvPr id="36" name="Bild 35">
            <a:hlinkClick r:id="rId9"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3617378" y="3862496"/>
            <a:ext cx="501081" cy="401588"/>
          </a:xfrm>
          <a:prstGeom prst="rect">
            <a:avLst/>
          </a:prstGeom>
        </p:spPr>
      </p:pic>
      <p:pic>
        <p:nvPicPr>
          <p:cNvPr id="37" name="Bild 36">
            <a:hlinkClick r:id="rId10"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4553482" y="3534362"/>
            <a:ext cx="501081" cy="401588"/>
          </a:xfrm>
          <a:prstGeom prst="rect">
            <a:avLst/>
          </a:prstGeom>
        </p:spPr>
      </p:pic>
      <p:pic>
        <p:nvPicPr>
          <p:cNvPr id="38" name="Bild 37">
            <a:hlinkClick r:id="rId11"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5489586" y="3228206"/>
            <a:ext cx="501081" cy="401588"/>
          </a:xfrm>
          <a:prstGeom prst="rect">
            <a:avLst/>
          </a:prstGeom>
        </p:spPr>
      </p:pic>
      <p:pic>
        <p:nvPicPr>
          <p:cNvPr id="39" name="Bild 38">
            <a:hlinkClick r:id="rId12"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6425689" y="2887131"/>
            <a:ext cx="501081" cy="401588"/>
          </a:xfrm>
          <a:prstGeom prst="rect">
            <a:avLst/>
          </a:prstGeom>
        </p:spPr>
      </p:pic>
      <p:pic>
        <p:nvPicPr>
          <p:cNvPr id="40" name="Bild 39">
            <a:hlinkClick r:id="rId13"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7361794" y="2579721"/>
            <a:ext cx="501081" cy="401588"/>
          </a:xfrm>
          <a:prstGeom prst="rect">
            <a:avLst/>
          </a:prstGeom>
        </p:spPr>
      </p:pic>
      <p:pic>
        <p:nvPicPr>
          <p:cNvPr id="41" name="Bild 40">
            <a:hlinkClick r:id="rId14"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rot="20402553">
            <a:off x="8297897" y="2278320"/>
            <a:ext cx="501081" cy="401588"/>
          </a:xfrm>
          <a:prstGeom prst="rect">
            <a:avLst/>
          </a:prstGeom>
        </p:spPr>
      </p:pic>
      <p:pic>
        <p:nvPicPr>
          <p:cNvPr id="42" name="Bild 41">
            <a:hlinkClick r:id="rId15" action="ppaction://hlinksldjump"/>
          </p:cNvPr>
          <p:cNvPicPr>
            <a:picLocks noChangeAspect="1"/>
          </p:cNvPicPr>
          <p:nvPr/>
        </p:nvPicPr>
        <p:blipFill>
          <a:blip r:embed="rId16" cstate="print"/>
          <a:stretch>
            <a:fillRect/>
          </a:stretch>
        </p:blipFill>
        <p:spPr>
          <a:xfrm>
            <a:off x="8460432" y="6332611"/>
            <a:ext cx="621263" cy="480765"/>
          </a:xfrm>
          <a:prstGeom prst="rect">
            <a:avLst/>
          </a:prstGeom>
        </p:spPr>
      </p:pic>
    </p:spTree>
    <p:extLst>
      <p:ext uri="{BB962C8B-B14F-4D97-AF65-F5344CB8AC3E}">
        <p14:creationId xmlns:p14="http://schemas.microsoft.com/office/powerpoint/2010/main" val="47024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de-DE" dirty="0">
                <a:solidFill>
                  <a:srgbClr val="000000"/>
                </a:solidFill>
              </a:rPr>
              <a:t>Persönliches </a:t>
            </a:r>
            <a:br>
              <a:rPr lang="de-DE" dirty="0">
                <a:solidFill>
                  <a:srgbClr val="000000"/>
                </a:solidFill>
              </a:rPr>
            </a:br>
            <a:r>
              <a:rPr lang="de-DE" dirty="0">
                <a:solidFill>
                  <a:srgbClr val="000000"/>
                </a:solidFill>
              </a:rPr>
              <a:t>Beratungsgespräch mit der Unterstützung durch SEB, </a:t>
            </a:r>
            <a:br>
              <a:rPr lang="de-DE" dirty="0">
                <a:solidFill>
                  <a:srgbClr val="000000"/>
                </a:solidFill>
              </a:rPr>
            </a:br>
            <a:r>
              <a:rPr lang="de-DE" dirty="0">
                <a:solidFill>
                  <a:srgbClr val="000000"/>
                </a:solidFill>
              </a:rPr>
              <a:t>z. B.</a:t>
            </a:r>
          </a:p>
          <a:p>
            <a:pPr lvl="0"/>
            <a:r>
              <a:rPr lang="de-DE" dirty="0">
                <a:solidFill>
                  <a:srgbClr val="000000"/>
                </a:solidFill>
              </a:rPr>
              <a:t>Erarbeitung eines Ziels </a:t>
            </a:r>
            <a:br>
              <a:rPr lang="de-DE" dirty="0">
                <a:solidFill>
                  <a:srgbClr val="000000"/>
                </a:solidFill>
              </a:rPr>
            </a:br>
            <a:r>
              <a:rPr lang="de-DE" dirty="0">
                <a:solidFill>
                  <a:srgbClr val="000000"/>
                </a:solidFill>
              </a:rPr>
              <a:t>(SMART, "Motivationsziel")</a:t>
            </a:r>
          </a:p>
          <a:p>
            <a:pPr lvl="0"/>
            <a:r>
              <a:rPr lang="de-DE" dirty="0">
                <a:solidFill>
                  <a:srgbClr val="000000"/>
                </a:solidFill>
              </a:rPr>
              <a:t/>
            </a:r>
            <a:br>
              <a:rPr lang="de-DE" dirty="0">
                <a:solidFill>
                  <a:srgbClr val="000000"/>
                </a:solidFill>
              </a:rPr>
            </a:br>
            <a:r>
              <a:rPr lang="de-DE" dirty="0">
                <a:solidFill>
                  <a:srgbClr val="000000"/>
                </a:solidFill>
              </a:rPr>
              <a:t>Analyse: </a:t>
            </a:r>
            <a:br>
              <a:rPr lang="de-DE" dirty="0">
                <a:solidFill>
                  <a:srgbClr val="000000"/>
                </a:solidFill>
              </a:rPr>
            </a:br>
            <a:r>
              <a:rPr lang="de-DE" dirty="0">
                <a:solidFill>
                  <a:srgbClr val="000000"/>
                </a:solidFill>
              </a:rPr>
              <a:t>Wer ist wann zu beteiligen? (Stakeholder-Analyse)</a:t>
            </a:r>
            <a:br>
              <a:rPr lang="de-DE" dirty="0">
                <a:solidFill>
                  <a:srgbClr val="000000"/>
                </a:solidFill>
              </a:rPr>
            </a:br>
            <a:r>
              <a:rPr lang="de-DE" dirty="0">
                <a:solidFill>
                  <a:srgbClr val="000000"/>
                </a:solidFill>
              </a:rPr>
              <a:t>Welche Ressourcen stehen zur Verfügung? (</a:t>
            </a:r>
            <a:r>
              <a:rPr lang="de-DE" dirty="0">
                <a:solidFill>
                  <a:schemeClr val="tx1"/>
                </a:solidFill>
              </a:rPr>
              <a:t>SWOT</a:t>
            </a:r>
            <a:r>
              <a:rPr lang="de-DE" dirty="0">
                <a:solidFill>
                  <a:srgbClr val="000000"/>
                </a:solidFill>
              </a:rPr>
              <a:t>)</a:t>
            </a:r>
          </a:p>
          <a:p>
            <a:pPr lvl="0"/>
            <a:endParaRPr lang="de-DE" dirty="0">
              <a:solidFill>
                <a:srgbClr val="000000"/>
              </a:solidFill>
            </a:endParaRPr>
          </a:p>
          <a:p>
            <a:pPr lvl="0"/>
            <a:r>
              <a:rPr lang="de-DE" dirty="0">
                <a:solidFill>
                  <a:srgbClr val="000000"/>
                </a:solidFill>
              </a:rPr>
              <a:t>Darstellung eines idealtypischen "Change-Prozesses"</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Prozessplanung</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716016"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Schulleitung und/oder Steuergruppe</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177443"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Planung eines schulspezifischen Implementationsprozesses </a:t>
            </a:r>
            <a:br>
              <a:rPr lang="de-DE" dirty="0">
                <a:solidFill>
                  <a:srgbClr val="000000"/>
                </a:solidFill>
              </a:rPr>
            </a:br>
            <a:r>
              <a:rPr lang="de-DE" dirty="0">
                <a:solidFill>
                  <a:srgbClr val="000000"/>
                </a:solidFill>
              </a:rPr>
              <a:t>mit Zielformulierung</a:t>
            </a:r>
          </a:p>
          <a:p>
            <a:pPr marL="285750" indent="-285750">
              <a:buFont typeface="Arial"/>
              <a:buChar char="•"/>
            </a:pPr>
            <a:r>
              <a:rPr lang="de-DE" dirty="0">
                <a:solidFill>
                  <a:srgbClr val="000000"/>
                </a:solidFill>
              </a:rPr>
              <a:t>Entwicklung einer Vision</a:t>
            </a:r>
          </a:p>
          <a:p>
            <a:pPr marL="285750" indent="-285750">
              <a:buFont typeface="Arial"/>
              <a:buChar char="•"/>
            </a:pPr>
            <a:r>
              <a:rPr lang="de-DE" dirty="0">
                <a:solidFill>
                  <a:srgbClr val="000000"/>
                </a:solidFill>
              </a:rPr>
              <a:t>Klärung von Motivation</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14798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de-DE" dirty="0">
                <a:solidFill>
                  <a:srgbClr val="000000"/>
                </a:solidFill>
              </a:rPr>
              <a:t>Lehrerkonferenz </a:t>
            </a:r>
          </a:p>
          <a:p>
            <a:pPr lvl="0"/>
            <a:r>
              <a:rPr lang="de-DE" dirty="0">
                <a:solidFill>
                  <a:srgbClr val="000000"/>
                </a:solidFill>
              </a:rPr>
              <a:t>oder </a:t>
            </a:r>
          </a:p>
          <a:p>
            <a:pPr lvl="0"/>
            <a:r>
              <a:rPr lang="de-DE" dirty="0">
                <a:solidFill>
                  <a:srgbClr val="000000"/>
                </a:solidFill>
              </a:rPr>
              <a:t>Teil eines pädagogischen Tages </a:t>
            </a:r>
          </a:p>
          <a:p>
            <a:pPr lvl="0"/>
            <a:r>
              <a:rPr lang="de-DE" dirty="0">
                <a:solidFill>
                  <a:srgbClr val="000000"/>
                </a:solidFill>
              </a:rPr>
              <a:t>zum Thema Beratung / Feedback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646331"/>
          </a:xfrm>
          <a:prstGeom prst="rect">
            <a:avLst/>
          </a:prstGeom>
          <a:noFill/>
        </p:spPr>
        <p:txBody>
          <a:bodyPr wrap="square" rtlCol="0">
            <a:spAutoFit/>
          </a:bodyPr>
          <a:lstStyle/>
          <a:p>
            <a:r>
              <a:rPr lang="de-DE" b="1" dirty="0"/>
              <a:t>Sensibilisierung und Wissenserwerb </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gesamtes Kollegium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Einbindung des gesamten Kollegiums (Legitimierung) </a:t>
            </a:r>
          </a:p>
          <a:p>
            <a:pPr marL="285750" indent="-285750">
              <a:buFont typeface="Arial"/>
              <a:buChar char="•"/>
            </a:pPr>
            <a:r>
              <a:rPr lang="de-DE" dirty="0">
                <a:solidFill>
                  <a:srgbClr val="000000"/>
                </a:solidFill>
              </a:rPr>
              <a:t>Wissenserwerb / Rollenklärung </a:t>
            </a:r>
          </a:p>
          <a:p>
            <a:pPr marL="285750" indent="-285750">
              <a:buFont typeface="Arial"/>
              <a:buChar char="•"/>
            </a:pPr>
            <a:r>
              <a:rPr lang="de-DE" dirty="0">
                <a:solidFill>
                  <a:srgbClr val="000000"/>
                </a:solidFill>
              </a:rPr>
              <a:t>Gewinnung von potentiellen </a:t>
            </a:r>
            <a:r>
              <a:rPr lang="de-DE" dirty="0" err="1">
                <a:solidFill>
                  <a:srgbClr val="000000"/>
                </a:solidFill>
              </a:rPr>
              <a:t>Lerncoaches</a:t>
            </a:r>
            <a:endParaRPr lang="de-DE" dirty="0">
              <a:solidFill>
                <a:srgbClr val="000000"/>
              </a:solidFill>
            </a:endParaRP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25100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de-DE" dirty="0">
                <a:solidFill>
                  <a:srgbClr val="000000"/>
                </a:solidFill>
              </a:rPr>
              <a:t>Lehrerfortbildung (evtl. mit der Fortbildung von </a:t>
            </a:r>
            <a:r>
              <a:rPr lang="de-DE" dirty="0" err="1">
                <a:solidFill>
                  <a:srgbClr val="000000"/>
                </a:solidFill>
              </a:rPr>
              <a:t>Multiplikatorinnen</a:t>
            </a:r>
            <a:r>
              <a:rPr lang="de-DE" dirty="0">
                <a:solidFill>
                  <a:srgbClr val="000000"/>
                </a:solidFill>
              </a:rPr>
              <a:t> bzw. Multiplikatoren oder Austausch mit anderen Schulen)</a:t>
            </a:r>
            <a:br>
              <a:rPr lang="de-DE" dirty="0">
                <a:solidFill>
                  <a:srgbClr val="000000"/>
                </a:solidFill>
              </a:rPr>
            </a:br>
            <a:r>
              <a:rPr lang="de-DE" dirty="0">
                <a:solidFill>
                  <a:srgbClr val="000000"/>
                </a:solidFill>
              </a:rPr>
              <a:t> </a:t>
            </a:r>
          </a:p>
          <a:p>
            <a:pPr lvl="0"/>
            <a:r>
              <a:rPr lang="de-DE" dirty="0">
                <a:solidFill>
                  <a:srgbClr val="000000"/>
                </a:solidFill>
              </a:rPr>
              <a:t>Nutzung von Hospitationsangeboten, z. B. von thematisch passenden Referenzschulen des Projektes Zukunftsschulen NRW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646331"/>
          </a:xfrm>
          <a:prstGeom prst="rect">
            <a:avLst/>
          </a:prstGeom>
          <a:noFill/>
        </p:spPr>
        <p:txBody>
          <a:bodyPr wrap="square" rtlCol="0">
            <a:spAutoFit/>
          </a:bodyPr>
          <a:lstStyle/>
          <a:p>
            <a:r>
              <a:rPr lang="de-DE" b="1" dirty="0"/>
              <a:t>Ausbildung von </a:t>
            </a:r>
            <a:r>
              <a:rPr lang="de-DE" b="1" dirty="0" err="1"/>
              <a:t>Lerncoaches</a:t>
            </a:r>
            <a:r>
              <a:rPr lang="de-DE" b="1" dirty="0"/>
              <a:t> </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Teilgruppe des Kollegiums (</a:t>
            </a:r>
            <a:r>
              <a:rPr lang="de-DE" dirty="0" err="1">
                <a:solidFill>
                  <a:srgbClr val="000000"/>
                </a:solidFill>
              </a:rPr>
              <a:t>Lerncoaches</a:t>
            </a:r>
            <a:r>
              <a:rPr lang="de-DE" dirty="0">
                <a:solidFill>
                  <a:srgbClr val="000000"/>
                </a:solidFill>
              </a:rPr>
              <a:t>)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Erzeugung professioneller Handlungskompetenz im Bereich Lerncoaching </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16" name="Bild 15">
            <a:hlinkClick r:id="rId10"/>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3142738" y="4812015"/>
            <a:ext cx="664855" cy="522869"/>
          </a:xfrm>
          <a:prstGeom prst="rect">
            <a:avLst/>
          </a:prstGeom>
        </p:spPr>
      </p:pic>
    </p:spTree>
    <p:extLst>
      <p:ext uri="{BB962C8B-B14F-4D97-AF65-F5344CB8AC3E}">
        <p14:creationId xmlns:p14="http://schemas.microsoft.com/office/powerpoint/2010/main" val="11221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nSpc>
                <a:spcPct val="90000"/>
              </a:lnSpc>
            </a:pPr>
            <a:endParaRPr lang="de-DE" dirty="0">
              <a:solidFill>
                <a:srgbClr val="000000"/>
              </a:solidFill>
            </a:endParaRPr>
          </a:p>
          <a:p>
            <a:pPr lvl="0">
              <a:lnSpc>
                <a:spcPct val="90000"/>
              </a:lnSpc>
            </a:pPr>
            <a:endParaRPr lang="de-DE" dirty="0">
              <a:solidFill>
                <a:srgbClr val="000000"/>
              </a:solidFill>
            </a:endParaRPr>
          </a:p>
          <a:p>
            <a:pPr lvl="0">
              <a:lnSpc>
                <a:spcPct val="90000"/>
              </a:lnSpc>
            </a:pPr>
            <a:r>
              <a:rPr lang="de-DE" dirty="0">
                <a:solidFill>
                  <a:srgbClr val="000000"/>
                </a:solidFill>
              </a:rPr>
              <a:t>Analyse des Projektumfelds</a:t>
            </a:r>
          </a:p>
          <a:p>
            <a:pPr lvl="0">
              <a:lnSpc>
                <a:spcPct val="90000"/>
              </a:lnSpc>
            </a:pPr>
            <a:r>
              <a:rPr lang="de-DE" dirty="0">
                <a:solidFill>
                  <a:srgbClr val="000000"/>
                </a:solidFill>
              </a:rPr>
              <a:t>Meilensteine</a:t>
            </a:r>
          </a:p>
          <a:p>
            <a:pPr lvl="0">
              <a:lnSpc>
                <a:spcPct val="90000"/>
              </a:lnSpc>
            </a:pPr>
            <a:r>
              <a:rPr lang="de-DE" dirty="0">
                <a:solidFill>
                  <a:srgbClr val="000000"/>
                </a:solidFill>
              </a:rPr>
              <a:t>Ablaufdiagramm</a:t>
            </a:r>
          </a:p>
          <a:p>
            <a:pPr lvl="0">
              <a:lnSpc>
                <a:spcPct val="90000"/>
              </a:lnSpc>
            </a:pPr>
            <a:r>
              <a:rPr lang="de-DE" dirty="0">
                <a:solidFill>
                  <a:srgbClr val="000000"/>
                </a:solidFill>
              </a:rPr>
              <a:t>Maßnahmenplanung zur</a:t>
            </a:r>
          </a:p>
          <a:p>
            <a:pPr marL="285750" lvl="0" indent="-285750">
              <a:lnSpc>
                <a:spcPct val="90000"/>
              </a:lnSpc>
              <a:buFont typeface="Arial" panose="020B0604020202020204" pitchFamily="34" charset="0"/>
              <a:buChar char="•"/>
            </a:pPr>
            <a:r>
              <a:rPr lang="de-DE" dirty="0">
                <a:solidFill>
                  <a:srgbClr val="000000"/>
                </a:solidFill>
              </a:rPr>
              <a:t>Verfeinerung der Zielsetzung</a:t>
            </a:r>
          </a:p>
          <a:p>
            <a:pPr marL="285750" lvl="0" indent="-285750">
              <a:lnSpc>
                <a:spcPct val="90000"/>
              </a:lnSpc>
              <a:buFont typeface="Arial" panose="020B0604020202020204" pitchFamily="34" charset="0"/>
              <a:buChar char="•"/>
            </a:pPr>
            <a:r>
              <a:rPr lang="de-DE" dirty="0">
                <a:solidFill>
                  <a:srgbClr val="000000"/>
                </a:solidFill>
              </a:rPr>
              <a:t>Formulierung von Kriterien</a:t>
            </a:r>
          </a:p>
          <a:p>
            <a:pPr marL="285750" lvl="0" indent="-285750">
              <a:lnSpc>
                <a:spcPct val="90000"/>
              </a:lnSpc>
              <a:buFont typeface="Arial" panose="020B0604020202020204" pitchFamily="34" charset="0"/>
              <a:buChar char="•"/>
            </a:pPr>
            <a:r>
              <a:rPr lang="de-DE" dirty="0">
                <a:solidFill>
                  <a:srgbClr val="000000"/>
                </a:solidFill>
              </a:rPr>
              <a:t>Identifikation der Arbeitspakete</a:t>
            </a:r>
          </a:p>
          <a:p>
            <a:pPr marL="285750" lvl="0" indent="-285750">
              <a:lnSpc>
                <a:spcPct val="90000"/>
              </a:lnSpc>
              <a:buFont typeface="Arial" panose="020B0604020202020204" pitchFamily="34" charset="0"/>
              <a:buChar char="•"/>
            </a:pPr>
            <a:r>
              <a:rPr lang="de-DE" dirty="0">
                <a:solidFill>
                  <a:srgbClr val="000000"/>
                </a:solidFill>
              </a:rPr>
              <a:t>Planung der Evaluation mit </a:t>
            </a:r>
            <a:r>
              <a:rPr lang="de-DE" dirty="0" err="1">
                <a:solidFill>
                  <a:srgbClr val="000000"/>
                </a:solidFill>
              </a:rPr>
              <a:t>Kriterienbezug</a:t>
            </a:r>
            <a:endParaRPr lang="de-DE" dirty="0">
              <a:solidFill>
                <a:srgbClr val="000000"/>
              </a:solidFill>
            </a:endParaRPr>
          </a:p>
          <a:p>
            <a:pPr>
              <a:lnSpc>
                <a:spcPct val="90000"/>
              </a:lnSpc>
            </a:pPr>
            <a:endParaRPr lang="de-DE" dirty="0">
              <a:solidFill>
                <a:srgbClr val="000000"/>
              </a:solidFill>
            </a:endParaRP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„Erste Schritte“</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Teilgruppe des Kollegiums / Projektgruppe, Steuergruppe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Konkretisierung</a:t>
            </a:r>
          </a:p>
          <a:p>
            <a:pPr marL="285750" indent="-285750">
              <a:buFont typeface="Arial"/>
              <a:buChar char="•"/>
            </a:pPr>
            <a:r>
              <a:rPr lang="de-DE" dirty="0">
                <a:solidFill>
                  <a:srgbClr val="000000"/>
                </a:solidFill>
              </a:rPr>
              <a:t>erste Planungsschritte</a:t>
            </a:r>
          </a:p>
          <a:p>
            <a:pPr marL="285750" indent="-285750">
              <a:buFont typeface="Arial"/>
              <a:buChar char="•"/>
            </a:pPr>
            <a:r>
              <a:rPr lang="de-DE" dirty="0">
                <a:solidFill>
                  <a:srgbClr val="000000"/>
                </a:solidFill>
              </a:rPr>
              <a:t>Koordination </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17" name="Bild 16">
            <a:hlinkClick r:id="rId1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3635896" y="2276872"/>
            <a:ext cx="664855" cy="522869"/>
          </a:xfrm>
          <a:prstGeom prst="rect">
            <a:avLst/>
          </a:prstGeom>
        </p:spPr>
      </p:pic>
      <p:pic>
        <p:nvPicPr>
          <p:cNvPr id="18" name="Bild 17">
            <a:hlinkClick r:id="rId12"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3635896" y="4797152"/>
            <a:ext cx="664855" cy="522869"/>
          </a:xfrm>
          <a:prstGeom prst="rect">
            <a:avLst/>
          </a:prstGeom>
        </p:spPr>
      </p:pic>
    </p:spTree>
    <p:extLst>
      <p:ext uri="{BB962C8B-B14F-4D97-AF65-F5344CB8AC3E}">
        <p14:creationId xmlns:p14="http://schemas.microsoft.com/office/powerpoint/2010/main" val="412552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500"/>
                                        <p:tgtEl>
                                          <p:spTgt spid="2">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de-DE" dirty="0">
                <a:solidFill>
                  <a:srgbClr val="000000"/>
                </a:solidFill>
              </a:rPr>
              <a:t>Erprobung des Coachings mit begleitendem Reflexionsprozess innerhalb der Gruppe der </a:t>
            </a:r>
            <a:r>
              <a:rPr lang="de-DE" dirty="0" err="1">
                <a:solidFill>
                  <a:srgbClr val="000000"/>
                </a:solidFill>
              </a:rPr>
              <a:t>Lerncoaches</a:t>
            </a:r>
            <a:r>
              <a:rPr lang="de-DE" dirty="0">
                <a:solidFill>
                  <a:srgbClr val="000000"/>
                </a:solidFill>
              </a:rPr>
              <a:t> / Austausch und Entwicklung mit anderen Schulen (Netzwerkarbeit)</a:t>
            </a:r>
          </a:p>
          <a:p>
            <a:pPr lvl="0"/>
            <a:r>
              <a:rPr lang="de-DE" dirty="0">
                <a:solidFill>
                  <a:srgbClr val="000000"/>
                </a:solidFill>
              </a:rPr>
              <a:t> </a:t>
            </a:r>
          </a:p>
          <a:p>
            <a:pPr lvl="0"/>
            <a:r>
              <a:rPr lang="de-DE" dirty="0">
                <a:solidFill>
                  <a:srgbClr val="000000"/>
                </a:solidFill>
              </a:rPr>
              <a:t>Dokumentation (z.B. mit Hilfe eines Projekttagebuchs)</a:t>
            </a:r>
          </a:p>
          <a:p>
            <a:pPr lvl="0"/>
            <a:r>
              <a:rPr lang="de-DE" dirty="0">
                <a:solidFill>
                  <a:srgbClr val="000000"/>
                </a:solidFill>
              </a:rPr>
              <a:t> </a:t>
            </a:r>
          </a:p>
          <a:p>
            <a:pPr lvl="0"/>
            <a:r>
              <a:rPr lang="de-DE" dirty="0">
                <a:solidFill>
                  <a:srgbClr val="000000"/>
                </a:solidFill>
              </a:rPr>
              <a:t>Unterstützung/Begleitung (z. B. durch Projektsupervision)</a:t>
            </a:r>
          </a:p>
          <a:p>
            <a:pPr lvl="0"/>
            <a:endParaRPr lang="de-DE" dirty="0">
              <a:solidFill>
                <a:schemeClr val="tx1"/>
              </a:solidFill>
            </a:endParaRPr>
          </a:p>
          <a:p>
            <a:r>
              <a:rPr lang="de-DE" dirty="0">
                <a:solidFill>
                  <a:schemeClr val="tx1"/>
                </a:solidFill>
              </a:rPr>
              <a:t>Feedback: Vier-Felder-Abfrage (z. B. Buhren, C. &amp; Rolff, H.-G., 2018, S. 165)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Erprobung im Alltag </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Teilgruppe des Kollegiums/ Projektgruppe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Anwendung des erworbenen Handlungswissens</a:t>
            </a:r>
          </a:p>
          <a:p>
            <a:pPr marL="285750" indent="-285750">
              <a:buFont typeface="Arial"/>
              <a:buChar char="•"/>
            </a:pPr>
            <a:r>
              <a:rPr lang="de-DE" dirty="0">
                <a:solidFill>
                  <a:srgbClr val="000000"/>
                </a:solidFill>
              </a:rPr>
              <a:t>Aufbau von Coaching-Kompetenz </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16" name="Bild 15">
            <a:hlinkClick r:id="rId1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3691121" y="4293096"/>
            <a:ext cx="664855" cy="522869"/>
          </a:xfrm>
          <a:prstGeom prst="rect">
            <a:avLst/>
          </a:prstGeom>
        </p:spPr>
      </p:pic>
    </p:spTree>
    <p:extLst>
      <p:ext uri="{BB962C8B-B14F-4D97-AF65-F5344CB8AC3E}">
        <p14:creationId xmlns:p14="http://schemas.microsoft.com/office/powerpoint/2010/main" val="18491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646299245"/>
              </p:ext>
            </p:extLst>
          </p:nvPr>
        </p:nvGraphicFramePr>
        <p:xfrm>
          <a:off x="107504" y="980728"/>
          <a:ext cx="896448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 1">
            <a:hlinkClick r:id="rId8"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884368" y="1515244"/>
            <a:ext cx="501081" cy="401588"/>
          </a:xfrm>
          <a:prstGeom prst="rect">
            <a:avLst/>
          </a:prstGeom>
        </p:spPr>
      </p:pic>
      <p:pic>
        <p:nvPicPr>
          <p:cNvPr id="10" name="Bild 9">
            <a:hlinkClick r:id="rId10"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884368" y="2595364"/>
            <a:ext cx="501081" cy="401588"/>
          </a:xfrm>
          <a:prstGeom prst="rect">
            <a:avLst/>
          </a:prstGeom>
        </p:spPr>
      </p:pic>
      <p:pic>
        <p:nvPicPr>
          <p:cNvPr id="11" name="Bild 10">
            <a:hlinkClick r:id="rId11"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884368" y="3645024"/>
            <a:ext cx="501081" cy="401588"/>
          </a:xfrm>
          <a:prstGeom prst="rect">
            <a:avLst/>
          </a:prstGeom>
        </p:spPr>
      </p:pic>
      <p:pic>
        <p:nvPicPr>
          <p:cNvPr id="12" name="Bild 11">
            <a:hlinkClick r:id="rId12"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884368" y="4725144"/>
            <a:ext cx="501081" cy="401588"/>
          </a:xfrm>
          <a:prstGeom prst="rect">
            <a:avLst/>
          </a:prstGeom>
        </p:spPr>
      </p:pic>
      <p:pic>
        <p:nvPicPr>
          <p:cNvPr id="13" name="Bild 12">
            <a:hlinkClick r:id="rId13"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7884368" y="5763716"/>
            <a:ext cx="501081" cy="401588"/>
          </a:xfrm>
          <a:prstGeom prst="rect">
            <a:avLst/>
          </a:prstGeom>
        </p:spPr>
      </p:pic>
    </p:spTree>
    <p:extLst>
      <p:ext uri="{BB962C8B-B14F-4D97-AF65-F5344CB8AC3E}">
        <p14:creationId xmlns:p14="http://schemas.microsoft.com/office/powerpoint/2010/main" val="4069203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de-DE" dirty="0">
                <a:solidFill>
                  <a:srgbClr val="000000"/>
                </a:solidFill>
              </a:rPr>
              <a:t>Fragebogen- und/oder Interviewevaluation für folgende mögliche Gruppen:</a:t>
            </a:r>
          </a:p>
          <a:p>
            <a:pPr marL="285750" lvl="0" indent="-285750">
              <a:buFont typeface="Arial"/>
              <a:buChar char="•"/>
            </a:pPr>
            <a:r>
              <a:rPr lang="de-DE" dirty="0" err="1">
                <a:solidFill>
                  <a:srgbClr val="000000"/>
                </a:solidFill>
              </a:rPr>
              <a:t>Coaches</a:t>
            </a:r>
            <a:endParaRPr lang="de-DE" dirty="0">
              <a:solidFill>
                <a:srgbClr val="000000"/>
              </a:solidFill>
            </a:endParaRPr>
          </a:p>
          <a:p>
            <a:pPr marL="285750" lvl="0" indent="-285750">
              <a:buFont typeface="Arial"/>
              <a:buChar char="•"/>
            </a:pPr>
            <a:r>
              <a:rPr lang="de-DE" dirty="0" err="1">
                <a:solidFill>
                  <a:srgbClr val="000000"/>
                </a:solidFill>
              </a:rPr>
              <a:t>Coachees</a:t>
            </a:r>
            <a:endParaRPr lang="de-DE" dirty="0">
              <a:solidFill>
                <a:srgbClr val="000000"/>
              </a:solidFill>
            </a:endParaRPr>
          </a:p>
          <a:p>
            <a:pPr marL="285750" lvl="0" indent="-285750">
              <a:buFont typeface="Arial"/>
              <a:buChar char="•"/>
            </a:pPr>
            <a:r>
              <a:rPr lang="de-DE" dirty="0">
                <a:solidFill>
                  <a:srgbClr val="000000"/>
                </a:solidFill>
              </a:rPr>
              <a:t>Eltern der </a:t>
            </a:r>
            <a:r>
              <a:rPr lang="de-DE" dirty="0" err="1">
                <a:solidFill>
                  <a:srgbClr val="000000"/>
                </a:solidFill>
              </a:rPr>
              <a:t>Coachees</a:t>
            </a:r>
            <a:endParaRPr lang="de-DE" dirty="0">
              <a:solidFill>
                <a:srgbClr val="000000"/>
              </a:solidFill>
            </a:endParaRPr>
          </a:p>
          <a:p>
            <a:pPr marL="285750" lvl="0" indent="-285750">
              <a:buFont typeface="Arial"/>
              <a:buChar char="•"/>
            </a:pPr>
            <a:r>
              <a:rPr lang="de-DE" dirty="0">
                <a:solidFill>
                  <a:srgbClr val="000000"/>
                </a:solidFill>
              </a:rPr>
              <a:t>Fachlehrkräfte</a:t>
            </a:r>
            <a:br>
              <a:rPr lang="de-DE" dirty="0">
                <a:solidFill>
                  <a:srgbClr val="000000"/>
                </a:solidFill>
              </a:rPr>
            </a:br>
            <a:r>
              <a:rPr lang="de-DE" dirty="0">
                <a:solidFill>
                  <a:srgbClr val="000000"/>
                </a:solidFill>
              </a:rPr>
              <a:t> </a:t>
            </a:r>
          </a:p>
          <a:p>
            <a:pPr lvl="0"/>
            <a:r>
              <a:rPr lang="de-DE" dirty="0">
                <a:solidFill>
                  <a:srgbClr val="000000"/>
                </a:solidFill>
              </a:rPr>
              <a:t>Dokumentenanalyse </a:t>
            </a:r>
            <a:r>
              <a:rPr lang="mr-IN" dirty="0">
                <a:solidFill>
                  <a:srgbClr val="000000"/>
                </a:solidFill>
              </a:rPr>
              <a:t>–</a:t>
            </a:r>
            <a:r>
              <a:rPr lang="de-DE" dirty="0">
                <a:solidFill>
                  <a:srgbClr val="000000"/>
                </a:solidFill>
              </a:rPr>
              <a:t> </a:t>
            </a:r>
            <a:r>
              <a:rPr lang="de-DE" dirty="0" err="1">
                <a:solidFill>
                  <a:srgbClr val="000000"/>
                </a:solidFill>
              </a:rPr>
              <a:t>Lerncoachingmappen</a:t>
            </a:r>
            <a:r>
              <a:rPr lang="de-DE" dirty="0">
                <a:solidFill>
                  <a:srgbClr val="000000"/>
                </a:solidFill>
              </a:rPr>
              <a:t>,...</a:t>
            </a:r>
          </a:p>
          <a:p>
            <a:pPr lvl="0"/>
            <a:r>
              <a:rPr lang="de-DE" dirty="0">
                <a:solidFill>
                  <a:srgbClr val="000000"/>
                </a:solidFill>
              </a:rPr>
              <a:t> </a:t>
            </a:r>
          </a:p>
          <a:p>
            <a:pPr lvl="0"/>
            <a:r>
              <a:rPr lang="de-DE" dirty="0">
                <a:solidFill>
                  <a:srgbClr val="000000"/>
                </a:solidFill>
              </a:rPr>
              <a:t>Schulentwicklungsberatung: Wird das Projekt von den </a:t>
            </a:r>
            <a:r>
              <a:rPr lang="de-DE" dirty="0" err="1">
                <a:solidFill>
                  <a:srgbClr val="000000"/>
                </a:solidFill>
              </a:rPr>
              <a:t>Stakeholdern</a:t>
            </a:r>
            <a:r>
              <a:rPr lang="de-DE" dirty="0">
                <a:solidFill>
                  <a:srgbClr val="000000"/>
                </a:solidFill>
              </a:rPr>
              <a:t> mitgetragen? Wie kann Unterstützung sichergestellt werden? (</a:t>
            </a:r>
            <a:r>
              <a:rPr lang="de-DE" dirty="0" smtClean="0">
                <a:solidFill>
                  <a:srgbClr val="000000"/>
                </a:solidFill>
              </a:rPr>
              <a:t>Kraftfeldanalyse</a:t>
            </a:r>
            <a:r>
              <a:rPr lang="de-DE" dirty="0">
                <a:solidFill>
                  <a:srgbClr val="000000"/>
                </a:solidFill>
              </a:rPr>
              <a:t>)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Evaluation </a:t>
            </a:r>
          </a:p>
        </p:txBody>
      </p:sp>
      <p:pic>
        <p:nvPicPr>
          <p:cNvPr id="5" name="Bild 4">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11" name="Bild 10">
            <a:hlinkClick r:id="rId5" action="ppaction://hlinksldjump"/>
          </p:cNvPr>
          <p:cNvPicPr>
            <a:picLocks noChangeAspect="1"/>
          </p:cNvPicPr>
          <p:nvPr/>
        </p:nvPicPr>
        <p:blipFill>
          <a:blip r:embed="rId6"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gesamte Schulgemeinde </a:t>
            </a:r>
          </a:p>
        </p:txBody>
      </p:sp>
      <p:pic>
        <p:nvPicPr>
          <p:cNvPr id="7" name="Bild 6"/>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Verbesserung der Coaching-Qualität</a:t>
            </a:r>
          </a:p>
          <a:p>
            <a:pPr marL="285750" indent="-285750">
              <a:buFont typeface="Arial"/>
              <a:buChar char="•"/>
            </a:pPr>
            <a:r>
              <a:rPr lang="de-DE" dirty="0">
                <a:solidFill>
                  <a:srgbClr val="000000"/>
                </a:solidFill>
              </a:rPr>
              <a:t>Anpassung des Coaching-Angebotes an die schulischen Rahmenbedingungen</a:t>
            </a:r>
          </a:p>
        </p:txBody>
      </p:sp>
      <p:pic>
        <p:nvPicPr>
          <p:cNvPr id="10" name="Bild 9"/>
          <p:cNvPicPr>
            <a:picLocks noChangeAspect="1"/>
          </p:cNvPicPr>
          <p:nvPr/>
        </p:nvPicPr>
        <p:blipFill>
          <a:blip r:embed="rId8"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1212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500"/>
                                        <p:tgtEl>
                                          <p:spTgt spid="2">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000000"/>
                </a:solidFill>
              </a:rPr>
              <a:t>Vorstellung der Evaluationsergebnisse mit anschließender Beschlussfindung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646331"/>
          </a:xfrm>
          <a:prstGeom prst="rect">
            <a:avLst/>
          </a:prstGeom>
          <a:noFill/>
        </p:spPr>
        <p:txBody>
          <a:bodyPr wrap="square" rtlCol="0">
            <a:spAutoFit/>
          </a:bodyPr>
          <a:lstStyle/>
          <a:p>
            <a:r>
              <a:rPr lang="de-DE" b="1" dirty="0"/>
              <a:t>Implementation ins Schulprogramm</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Lehrerkonferenz /</a:t>
            </a:r>
          </a:p>
          <a:p>
            <a:pPr algn="ctr"/>
            <a:r>
              <a:rPr lang="de-DE" dirty="0">
                <a:solidFill>
                  <a:srgbClr val="000000"/>
                </a:solidFill>
              </a:rPr>
              <a:t>Schulkonferenz</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Transparenz für die Schulentwicklung</a:t>
            </a:r>
          </a:p>
          <a:p>
            <a:pPr marL="285750" indent="-285750">
              <a:buFont typeface="Arial"/>
              <a:buChar char="•"/>
            </a:pPr>
            <a:r>
              <a:rPr lang="de-DE" dirty="0">
                <a:solidFill>
                  <a:srgbClr val="000000"/>
                </a:solidFill>
              </a:rPr>
              <a:t>personenunabhängige Implementation in der Schulpraxis</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199268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000000"/>
                </a:solidFill>
              </a:rPr>
              <a:t>Regelmäßige Entwicklungsgespräche und Bericht in der Lehrerkonferenz</a:t>
            </a:r>
          </a:p>
          <a:p>
            <a:endParaRPr lang="de-DE" dirty="0">
              <a:solidFill>
                <a:srgbClr val="000000"/>
              </a:solidFill>
            </a:endParaRPr>
          </a:p>
          <a:p>
            <a:r>
              <a:rPr lang="de-DE" dirty="0">
                <a:solidFill>
                  <a:srgbClr val="000000"/>
                </a:solidFill>
              </a:rPr>
              <a:t>Absicherung von Teamstrukturen und -entwicklung (z. B. durch feste Teamzeiten, Kollegiales Teamcoaching)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Reflexionsschleife</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Arbeitsgruppe „</a:t>
            </a:r>
            <a:r>
              <a:rPr lang="de-DE" dirty="0" err="1">
                <a:solidFill>
                  <a:srgbClr val="000000"/>
                </a:solidFill>
              </a:rPr>
              <a:t>Lerncoaches</a:t>
            </a:r>
            <a:r>
              <a:rPr lang="de-DE" dirty="0">
                <a:solidFill>
                  <a:srgbClr val="000000"/>
                </a:solidFill>
              </a:rPr>
              <a:t>“ / Projektgruppe (Koordination) / (erweiterte) Schulleitung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smtClean="0">
                <a:solidFill>
                  <a:srgbClr val="000000"/>
                </a:solidFill>
              </a:rPr>
              <a:t>Überarbeitung zu festgelegten Zeitpunkten</a:t>
            </a:r>
            <a:endParaRPr lang="de-DE" dirty="0">
              <a:solidFill>
                <a:srgbClr val="000000"/>
              </a:solidFill>
            </a:endParaRPr>
          </a:p>
          <a:p>
            <a:pPr marL="285750" indent="-285750">
              <a:buFont typeface="Arial"/>
              <a:buChar char="•"/>
            </a:pPr>
            <a:r>
              <a:rPr lang="de-DE" dirty="0">
                <a:solidFill>
                  <a:srgbClr val="000000"/>
                </a:solidFill>
              </a:rPr>
              <a:t>Anpassung des Konzepts </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18785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1268760"/>
            <a:ext cx="4176464" cy="4608512"/>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solidFill>
                  <a:srgbClr val="000000"/>
                </a:solidFill>
              </a:rPr>
              <a:t>Projektabschlussanalyse</a:t>
            </a:r>
          </a:p>
          <a:p>
            <a:r>
              <a:rPr lang="de-DE" dirty="0">
                <a:solidFill>
                  <a:srgbClr val="000000"/>
                </a:solidFill>
              </a:rPr>
              <a:t> </a:t>
            </a:r>
          </a:p>
          <a:p>
            <a:r>
              <a:rPr lang="de-DE" dirty="0">
                <a:solidFill>
                  <a:srgbClr val="000000"/>
                </a:solidFill>
              </a:rPr>
              <a:t> </a:t>
            </a:r>
          </a:p>
          <a:p>
            <a:r>
              <a:rPr lang="de-DE" dirty="0">
                <a:solidFill>
                  <a:srgbClr val="000000"/>
                </a:solidFill>
              </a:rPr>
              <a:t>Projektabschlusssitzung </a:t>
            </a:r>
          </a:p>
        </p:txBody>
      </p:sp>
      <p:sp>
        <p:nvSpPr>
          <p:cNvPr id="3" name="Textfeld 2"/>
          <p:cNvSpPr txBox="1"/>
          <p:nvPr/>
        </p:nvSpPr>
        <p:spPr>
          <a:xfrm>
            <a:off x="251520" y="980728"/>
            <a:ext cx="2088232" cy="369332"/>
          </a:xfrm>
          <a:prstGeom prst="rect">
            <a:avLst/>
          </a:prstGeom>
          <a:solidFill>
            <a:schemeClr val="accent3"/>
          </a:solidFill>
          <a:ln>
            <a:solidFill>
              <a:schemeClr val="tx1"/>
            </a:solidFill>
          </a:ln>
        </p:spPr>
        <p:txBody>
          <a:bodyPr wrap="square" rtlCol="0">
            <a:spAutoFit/>
          </a:bodyPr>
          <a:lstStyle/>
          <a:p>
            <a:r>
              <a:rPr lang="de-DE" dirty="0"/>
              <a:t>Mögliche Formate:</a:t>
            </a:r>
          </a:p>
        </p:txBody>
      </p:sp>
      <p:sp>
        <p:nvSpPr>
          <p:cNvPr id="4" name="Textfeld 3"/>
          <p:cNvSpPr txBox="1"/>
          <p:nvPr/>
        </p:nvSpPr>
        <p:spPr>
          <a:xfrm>
            <a:off x="5004048" y="5013176"/>
            <a:ext cx="2592288" cy="369332"/>
          </a:xfrm>
          <a:prstGeom prst="rect">
            <a:avLst/>
          </a:prstGeom>
          <a:noFill/>
        </p:spPr>
        <p:txBody>
          <a:bodyPr wrap="square" rtlCol="0">
            <a:spAutoFit/>
          </a:bodyPr>
          <a:lstStyle/>
          <a:p>
            <a:r>
              <a:rPr lang="de-DE" b="1" dirty="0"/>
              <a:t>Projektabschluss </a:t>
            </a:r>
          </a:p>
        </p:txBody>
      </p:sp>
      <p:pic>
        <p:nvPicPr>
          <p:cNvPr id="5" name="Bild 4">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11" name="Bild 10">
            <a:hlinkClick r:id="rId4" action="ppaction://hlinksldjump"/>
          </p:cNvPr>
          <p:cNvPicPr>
            <a:picLocks noChangeAspect="1"/>
          </p:cNvPicPr>
          <p:nvPr/>
        </p:nvPicPr>
        <p:blipFill>
          <a:blip r:embed="rId5" cstate="print"/>
          <a:stretch>
            <a:fillRect/>
          </a:stretch>
        </p:blipFill>
        <p:spPr>
          <a:xfrm>
            <a:off x="3563888" y="5445224"/>
            <a:ext cx="1175374" cy="663600"/>
          </a:xfrm>
          <a:prstGeom prst="rect">
            <a:avLst/>
          </a:prstGeom>
          <a:ln>
            <a:solidFill>
              <a:srgbClr val="000000"/>
            </a:solidFill>
          </a:ln>
        </p:spPr>
      </p:pic>
      <p:sp>
        <p:nvSpPr>
          <p:cNvPr id="12" name="Rechteck 11"/>
          <p:cNvSpPr/>
          <p:nvPr/>
        </p:nvSpPr>
        <p:spPr>
          <a:xfrm>
            <a:off x="4695038" y="5589240"/>
            <a:ext cx="1101098" cy="616714"/>
          </a:xfrm>
          <a:prstGeom prst="rect">
            <a:avLst/>
          </a:prstGeom>
        </p:spPr>
        <p:txBody>
          <a:bodyPr wrap="square">
            <a:spAutoFit/>
          </a:bodyPr>
          <a:lstStyle/>
          <a:p>
            <a:r>
              <a:rPr lang="de-DE" sz="1100" dirty="0"/>
              <a:t>Impulse für die praktische Umsetzung </a:t>
            </a:r>
          </a:p>
        </p:txBody>
      </p:sp>
      <p:sp>
        <p:nvSpPr>
          <p:cNvPr id="13" name="Abgerundetes Rechteck 12"/>
          <p:cNvSpPr/>
          <p:nvPr/>
        </p:nvSpPr>
        <p:spPr>
          <a:xfrm>
            <a:off x="5220072" y="1124744"/>
            <a:ext cx="3816424"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rgbClr val="000000"/>
                </a:solidFill>
              </a:rPr>
              <a:t>Projektgruppe </a:t>
            </a:r>
          </a:p>
        </p:txBody>
      </p:sp>
      <p:pic>
        <p:nvPicPr>
          <p:cNvPr id="7" name="Bild 6"/>
          <p:cNvPicPr>
            <a:picLocks noChangeAspect="1"/>
          </p:cNvPicPr>
          <p:nvPr/>
        </p:nvPicPr>
        <p:blipFill>
          <a:blip r:embed="rId6" cstate="print">
            <a:clrChange>
              <a:clrFrom>
                <a:srgbClr val="FFFFFF"/>
              </a:clrFrom>
              <a:clrTo>
                <a:srgbClr val="FFFFFF">
                  <a:alpha val="0"/>
                </a:srgbClr>
              </a:clrTo>
            </a:clrChange>
          </a:blip>
          <a:stretch>
            <a:fillRect/>
          </a:stretch>
        </p:blipFill>
        <p:spPr>
          <a:xfrm>
            <a:off x="4211960" y="1268760"/>
            <a:ext cx="1258653" cy="1080120"/>
          </a:xfrm>
          <a:prstGeom prst="rect">
            <a:avLst/>
          </a:prstGeom>
        </p:spPr>
      </p:pic>
      <p:sp>
        <p:nvSpPr>
          <p:cNvPr id="14" name="Abgerundetes Rechteck 13"/>
          <p:cNvSpPr/>
          <p:nvPr/>
        </p:nvSpPr>
        <p:spPr>
          <a:xfrm>
            <a:off x="5004048" y="3068960"/>
            <a:ext cx="4032448" cy="1656184"/>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de-DE" dirty="0">
                <a:solidFill>
                  <a:srgbClr val="000000"/>
                </a:solidFill>
              </a:rPr>
              <a:t>Erfahrungssicherung</a:t>
            </a:r>
          </a:p>
          <a:p>
            <a:pPr marL="285750" indent="-285750">
              <a:buFont typeface="Arial"/>
              <a:buChar char="•"/>
            </a:pPr>
            <a:r>
              <a:rPr lang="de-DE" dirty="0">
                <a:solidFill>
                  <a:srgbClr val="000000"/>
                </a:solidFill>
              </a:rPr>
              <a:t>Verwertung der Projektergebnisse</a:t>
            </a:r>
          </a:p>
          <a:p>
            <a:pPr marL="285750" indent="-285750">
              <a:buFont typeface="Arial"/>
              <a:buChar char="•"/>
            </a:pPr>
            <a:r>
              <a:rPr lang="de-DE" dirty="0">
                <a:solidFill>
                  <a:srgbClr val="000000"/>
                </a:solidFill>
              </a:rPr>
              <a:t>Projektauflösung</a:t>
            </a:r>
          </a:p>
          <a:p>
            <a:pPr marL="285750" indent="-285750">
              <a:buFont typeface="Arial"/>
              <a:buChar char="•"/>
            </a:pPr>
            <a:r>
              <a:rPr lang="de-DE" dirty="0">
                <a:solidFill>
                  <a:srgbClr val="000000"/>
                </a:solidFill>
              </a:rPr>
              <a:t>Wertschätzung der geleisteten Arbeit </a:t>
            </a:r>
          </a:p>
        </p:txBody>
      </p:sp>
      <p:pic>
        <p:nvPicPr>
          <p:cNvPr id="10" name="Bild 9"/>
          <p:cNvPicPr>
            <a:picLocks noChangeAspect="1"/>
          </p:cNvPicPr>
          <p:nvPr/>
        </p:nvPicPr>
        <p:blipFill>
          <a:blip r:embed="rId7" cstate="print">
            <a:clrChange>
              <a:clrFrom>
                <a:srgbClr val="FFFFFF"/>
              </a:clrFrom>
              <a:clrTo>
                <a:srgbClr val="FFFFFF">
                  <a:alpha val="0"/>
                </a:srgbClr>
              </a:clrTo>
            </a:clrChange>
          </a:blip>
          <a:stretch>
            <a:fillRect/>
          </a:stretch>
        </p:blipFill>
        <p:spPr>
          <a:xfrm>
            <a:off x="4211960" y="2747759"/>
            <a:ext cx="1073529" cy="1113289"/>
          </a:xfrm>
          <a:prstGeom prst="rect">
            <a:avLst/>
          </a:prstGeom>
        </p:spPr>
      </p:pic>
      <p:pic>
        <p:nvPicPr>
          <p:cNvPr id="15" name="Bild 14"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spTree>
    <p:extLst>
      <p:ext uri="{BB962C8B-B14F-4D97-AF65-F5344CB8AC3E}">
        <p14:creationId xmlns:p14="http://schemas.microsoft.com/office/powerpoint/2010/main" val="37850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 8">
            <a:hlinkClick r:id="rId2" action="ppaction://hlinksldjump"/>
          </p:cNvPr>
          <p:cNvPicPr>
            <a:picLocks noChangeAspect="1"/>
          </p:cNvPicPr>
          <p:nvPr/>
        </p:nvPicPr>
        <p:blipFill>
          <a:blip r:embed="rId3"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Prozessplanung</a:t>
            </a:r>
          </a:p>
        </p:txBody>
      </p:sp>
      <p:sp>
        <p:nvSpPr>
          <p:cNvPr id="3" name="Textplatzhalter 2"/>
          <p:cNvSpPr>
            <a:spLocks noGrp="1"/>
          </p:cNvSpPr>
          <p:nvPr>
            <p:ph type="body"/>
          </p:nvPr>
        </p:nvSpPr>
        <p:spPr>
          <a:xfrm>
            <a:off x="457200" y="2132856"/>
            <a:ext cx="8229240" cy="3992904"/>
          </a:xfrm>
        </p:spPr>
        <p:txBody>
          <a:bodyPr/>
          <a:lstStyle/>
          <a:p>
            <a:pPr>
              <a:lnSpc>
                <a:spcPct val="115000"/>
              </a:lnSpc>
              <a:spcAft>
                <a:spcPts val="1000"/>
              </a:spcAft>
            </a:pPr>
            <a:r>
              <a:rPr lang="de-DE" dirty="0">
                <a:effectLst/>
                <a:latin typeface="+mn-lt"/>
                <a:ea typeface="Calibri"/>
                <a:cs typeface="Times New Roman"/>
              </a:rPr>
              <a:t>Mögliche Frageimpulse:</a:t>
            </a:r>
          </a:p>
          <a:p>
            <a:pPr marL="742950" lvl="1" indent="-285750">
              <a:lnSpc>
                <a:spcPct val="115000"/>
              </a:lnSpc>
              <a:spcAft>
                <a:spcPts val="0"/>
              </a:spcAft>
              <a:buFont typeface="Symbol"/>
              <a:buChar char=""/>
            </a:pPr>
            <a:r>
              <a:rPr lang="de-DE" dirty="0">
                <a:effectLst/>
                <a:latin typeface="+mn-lt"/>
                <a:ea typeface="Calibri"/>
                <a:cs typeface="Meta-Bold"/>
              </a:rPr>
              <a:t>„Wie sieht das ideale Coaching-Angebot unserer Schule in Zukunft aus?</a:t>
            </a:r>
            <a:br>
              <a:rPr lang="de-DE" dirty="0">
                <a:effectLst/>
                <a:latin typeface="+mn-lt"/>
                <a:ea typeface="Calibri"/>
                <a:cs typeface="Meta-Bold"/>
              </a:rPr>
            </a:br>
            <a:r>
              <a:rPr lang="de-DE" dirty="0">
                <a:effectLst/>
                <a:latin typeface="+mn-lt"/>
                <a:ea typeface="Calibri"/>
                <a:cs typeface="Meta-Bold"/>
              </a:rPr>
              <a:t>[</a:t>
            </a:r>
            <a:r>
              <a:rPr lang="de-DE" dirty="0">
                <a:solidFill>
                  <a:srgbClr val="000000"/>
                </a:solidFill>
                <a:effectLst/>
                <a:latin typeface="+mn-lt"/>
                <a:ea typeface="Calibri"/>
                <a:cs typeface="Meta-Bold"/>
              </a:rPr>
              <a:t>Mögliche Methode: "Blick aus der Zukunft“] </a:t>
            </a:r>
          </a:p>
          <a:p>
            <a:pPr marL="742950" lvl="1" indent="-285750">
              <a:lnSpc>
                <a:spcPct val="115000"/>
              </a:lnSpc>
              <a:spcAft>
                <a:spcPts val="0"/>
              </a:spcAft>
              <a:buFont typeface="Symbol"/>
              <a:buChar char=""/>
            </a:pPr>
            <a:r>
              <a:rPr lang="de-DE" dirty="0">
                <a:solidFill>
                  <a:srgbClr val="000000"/>
                </a:solidFill>
                <a:effectLst/>
                <a:latin typeface="+mn-lt"/>
                <a:ea typeface="Calibri"/>
                <a:cs typeface="Meta-Bold"/>
              </a:rPr>
              <a:t>Was wollen wir damit erreichen?</a:t>
            </a:r>
            <a:endParaRPr lang="de-DE" dirty="0">
              <a:solidFill>
                <a:srgbClr val="000000"/>
              </a:solidFill>
              <a:effectLst/>
              <a:latin typeface="+mn-lt"/>
              <a:ea typeface="Calibri"/>
              <a:cs typeface="Times New Roman"/>
            </a:endParaRPr>
          </a:p>
          <a:p>
            <a:pPr marL="742950" lvl="1" indent="-285750">
              <a:lnSpc>
                <a:spcPct val="115000"/>
              </a:lnSpc>
              <a:spcAft>
                <a:spcPts val="0"/>
              </a:spcAft>
              <a:buFont typeface="Symbol"/>
              <a:buChar char=""/>
            </a:pPr>
            <a:r>
              <a:rPr lang="de-DE" dirty="0">
                <a:effectLst/>
                <a:latin typeface="+mn-lt"/>
                <a:ea typeface="Calibri"/>
                <a:cs typeface="Meta-Bold"/>
              </a:rPr>
              <a:t>Welchen Nutzen sollen die Schüler davon haben?</a:t>
            </a:r>
            <a:endParaRPr lang="de-DE" dirty="0">
              <a:effectLst/>
              <a:latin typeface="+mn-lt"/>
              <a:ea typeface="Calibri"/>
              <a:cs typeface="Times New Roman"/>
            </a:endParaRPr>
          </a:p>
          <a:p>
            <a:pPr marL="742950" lvl="1" indent="-285750">
              <a:lnSpc>
                <a:spcPct val="115000"/>
              </a:lnSpc>
              <a:buFont typeface="Symbol"/>
              <a:buChar char=""/>
            </a:pPr>
            <a:r>
              <a:rPr lang="de-DE" dirty="0">
                <a:effectLst/>
                <a:latin typeface="+mn-lt"/>
                <a:ea typeface="Calibri"/>
                <a:cs typeface="Meta-Bold"/>
              </a:rPr>
              <a:t>Was haben wir Lehrer davon?“</a:t>
            </a:r>
          </a:p>
          <a:p>
            <a:pPr marL="457200" lvl="1">
              <a:lnSpc>
                <a:spcPct val="115000"/>
              </a:lnSpc>
            </a:pPr>
            <a:r>
              <a:rPr lang="de-DE" sz="1400" dirty="0">
                <a:latin typeface="+mn-lt"/>
                <a:ea typeface="Calibri"/>
                <a:cs typeface="Meta-Bold"/>
              </a:rPr>
              <a:t>      (Serviceagentur </a:t>
            </a:r>
            <a:r>
              <a:rPr lang="de-DE" sz="1400" dirty="0"/>
              <a:t> "Ganztägig Lernen." , 2009, S. 42)</a:t>
            </a:r>
            <a:endParaRPr lang="de-DE" sz="1400" dirty="0">
              <a:effectLst/>
              <a:latin typeface="+mn-lt"/>
              <a:ea typeface="Calibri"/>
              <a:cs typeface="Meta-Bold"/>
            </a:endParaRPr>
          </a:p>
          <a:p>
            <a:pPr marL="742950" lvl="1" indent="-285750">
              <a:lnSpc>
                <a:spcPct val="115000"/>
              </a:lnSpc>
              <a:spcAft>
                <a:spcPts val="1000"/>
              </a:spcAft>
              <a:buFont typeface="Symbol"/>
              <a:buChar char=""/>
            </a:pPr>
            <a:r>
              <a:rPr lang="de-DE" dirty="0">
                <a:solidFill>
                  <a:srgbClr val="000000"/>
                </a:solidFill>
                <a:effectLst/>
                <a:latin typeface="+mn-lt"/>
                <a:ea typeface="Calibri"/>
                <a:cs typeface="Meta-Bold"/>
              </a:rPr>
              <a:t>Welche übergeordneten Ziele (Schulprogrammanbindung/Leitbild) sind leitend? (Individuelle Förderung? Schule sozial gerechter gestalten? </a:t>
            </a:r>
            <a:br>
              <a:rPr lang="de-DE" dirty="0">
                <a:solidFill>
                  <a:srgbClr val="000000"/>
                </a:solidFill>
                <a:effectLst/>
                <a:latin typeface="+mn-lt"/>
                <a:ea typeface="Calibri"/>
                <a:cs typeface="Meta-Bold"/>
              </a:rPr>
            </a:br>
            <a:r>
              <a:rPr lang="de-DE" dirty="0">
                <a:solidFill>
                  <a:srgbClr val="000000"/>
                </a:solidFill>
                <a:effectLst/>
                <a:latin typeface="+mn-lt"/>
                <a:ea typeface="Calibri"/>
                <a:cs typeface="Meta-Bold"/>
              </a:rPr>
              <a:t>Optimierung des Lernens? ...)</a:t>
            </a:r>
            <a:r>
              <a:rPr lang="de-DE" dirty="0">
                <a:solidFill>
                  <a:srgbClr val="000000"/>
                </a:solidFill>
                <a:effectLst/>
                <a:latin typeface="+mn-lt"/>
              </a:rPr>
              <a:t> </a:t>
            </a:r>
          </a:p>
          <a:p>
            <a:pPr marL="457200" lvl="1">
              <a:lnSpc>
                <a:spcPct val="115000"/>
              </a:lnSpc>
              <a:spcAft>
                <a:spcPts val="1000"/>
              </a:spcAft>
            </a:pPr>
            <a:r>
              <a:rPr lang="de-DE" dirty="0">
                <a:solidFill>
                  <a:srgbClr val="000000"/>
                </a:solidFill>
                <a:latin typeface="+mn-lt"/>
              </a:rPr>
              <a:t>Methoden zur Analyse: Stakeholder- und SWOT-Analyse</a:t>
            </a:r>
          </a:p>
          <a:p>
            <a:endParaRPr lang="de-DE" dirty="0">
              <a:latin typeface="+mn-lt"/>
            </a:endParaRPr>
          </a:p>
        </p:txBody>
      </p:sp>
      <p:pic>
        <p:nvPicPr>
          <p:cNvPr id="4" name="Bild 3">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pic>
        <p:nvPicPr>
          <p:cNvPr id="5" name="Bild 4">
            <a:hlinkClick r:id="rId6" action="ppaction://hlinksldjump"/>
          </p:cNvPr>
          <p:cNvPicPr>
            <a:picLocks noChangeAspect="1"/>
          </p:cNvPicPr>
          <p:nvPr/>
        </p:nvPicPr>
        <p:blipFill>
          <a:blip r:embed="rId7" cstate="print"/>
          <a:stretch>
            <a:fillRect/>
          </a:stretch>
        </p:blipFill>
        <p:spPr>
          <a:xfrm>
            <a:off x="7740352" y="6319568"/>
            <a:ext cx="636827" cy="511696"/>
          </a:xfrm>
          <a:prstGeom prst="rect">
            <a:avLst/>
          </a:prstGeom>
        </p:spPr>
      </p:pic>
      <p:pic>
        <p:nvPicPr>
          <p:cNvPr id="6" name="Bild 5" descr="Bildschirmfoto 2019-01-21 um 15.14.10.png">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1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6831844" y="5295333"/>
            <a:ext cx="908508" cy="941979"/>
          </a:xfrm>
          <a:prstGeom prst="rect">
            <a:avLst/>
          </a:prstGeom>
        </p:spPr>
      </p:pic>
    </p:spTree>
    <p:extLst>
      <p:ext uri="{BB962C8B-B14F-4D97-AF65-F5344CB8AC3E}">
        <p14:creationId xmlns:p14="http://schemas.microsoft.com/office/powerpoint/2010/main" val="188627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Sensibilisierung und Wissenserwerb </a:t>
            </a:r>
            <a:br>
              <a:rPr lang="de-DE" b="1" dirty="0">
                <a:latin typeface="Calibri"/>
                <a:cs typeface="Calibri"/>
              </a:rPr>
            </a:br>
            <a:endParaRPr lang="de-DE" b="1" dirty="0">
              <a:latin typeface="Calibri"/>
              <a:cs typeface="Calibri"/>
            </a:endParaRPr>
          </a:p>
        </p:txBody>
      </p:sp>
      <p:sp>
        <p:nvSpPr>
          <p:cNvPr id="3" name="Textplatzhalter 2"/>
          <p:cNvSpPr>
            <a:spLocks noGrp="1"/>
          </p:cNvSpPr>
          <p:nvPr>
            <p:ph type="body"/>
          </p:nvPr>
        </p:nvSpPr>
        <p:spPr>
          <a:xfrm>
            <a:off x="395536" y="2132856"/>
            <a:ext cx="8291264" cy="3992904"/>
          </a:xfrm>
        </p:spPr>
        <p:txBody>
          <a:bodyPr/>
          <a:lstStyle/>
          <a:p>
            <a:pPr>
              <a:lnSpc>
                <a:spcPct val="115000"/>
              </a:lnSpc>
            </a:pPr>
            <a:r>
              <a:rPr lang="de-DE" b="1" dirty="0">
                <a:effectLst/>
                <a:latin typeface="+mn-lt"/>
                <a:ea typeface="Calibri"/>
                <a:cs typeface="Times New Roman"/>
              </a:rPr>
              <a:t>Klärung: </a:t>
            </a:r>
            <a:br>
              <a:rPr lang="de-DE" b="1" dirty="0">
                <a:effectLst/>
                <a:latin typeface="+mn-lt"/>
                <a:ea typeface="Calibri"/>
                <a:cs typeface="Times New Roman"/>
              </a:rPr>
            </a:br>
            <a:r>
              <a:rPr lang="de-DE" dirty="0">
                <a:effectLst/>
                <a:latin typeface="+mn-lt"/>
                <a:ea typeface="Calibri"/>
                <a:cs typeface="Times New Roman"/>
              </a:rPr>
              <a:t>Sollen Schülerinnen und Schüler sowie Eltern an dieser Stelle schon </a:t>
            </a:r>
          </a:p>
          <a:p>
            <a:pPr>
              <a:lnSpc>
                <a:spcPct val="115000"/>
              </a:lnSpc>
            </a:pPr>
            <a:r>
              <a:rPr lang="de-DE" dirty="0">
                <a:effectLst/>
                <a:latin typeface="+mn-lt"/>
                <a:ea typeface="Calibri"/>
                <a:cs typeface="Times New Roman"/>
              </a:rPr>
              <a:t>beteiligt werden?</a:t>
            </a:r>
          </a:p>
          <a:p>
            <a:pPr>
              <a:spcAft>
                <a:spcPts val="1000"/>
              </a:spcAft>
            </a:pPr>
            <a:r>
              <a:rPr lang="de-DE" b="1" dirty="0">
                <a:solidFill>
                  <a:srgbClr val="000000"/>
                </a:solidFill>
                <a:effectLst/>
                <a:latin typeface="+mn-lt"/>
                <a:ea typeface="Calibri"/>
                <a:cs typeface="Times New Roman"/>
              </a:rPr>
              <a:t>Reflexion: </a:t>
            </a:r>
            <a:br>
              <a:rPr lang="de-DE" b="1" dirty="0">
                <a:solidFill>
                  <a:srgbClr val="000000"/>
                </a:solidFill>
                <a:effectLst/>
                <a:latin typeface="+mn-lt"/>
                <a:ea typeface="Calibri"/>
                <a:cs typeface="Times New Roman"/>
              </a:rPr>
            </a:br>
            <a:r>
              <a:rPr lang="de-DE" dirty="0">
                <a:solidFill>
                  <a:srgbClr val="000000"/>
                </a:solidFill>
                <a:effectLst/>
                <a:latin typeface="+mn-lt"/>
                <a:ea typeface="Calibri"/>
                <a:cs typeface="Times New Roman"/>
              </a:rPr>
              <a:t>Welche Bereiche der Schulentwicklung (Organisations-, Personal- und Unterrichtsentwicklung) werden wie stark berührt? </a:t>
            </a:r>
            <a:br>
              <a:rPr lang="de-DE" dirty="0">
                <a:solidFill>
                  <a:srgbClr val="000000"/>
                </a:solidFill>
                <a:effectLst/>
                <a:latin typeface="+mn-lt"/>
                <a:ea typeface="Calibri"/>
                <a:cs typeface="Times New Roman"/>
              </a:rPr>
            </a:br>
            <a:r>
              <a:rPr lang="de-DE" dirty="0">
                <a:solidFill>
                  <a:srgbClr val="000000"/>
                </a:solidFill>
                <a:effectLst/>
                <a:latin typeface="+mn-lt"/>
                <a:ea typeface="Calibri"/>
                <a:cs typeface="Times New Roman"/>
              </a:rPr>
              <a:t>Welche Konsequenzen ergeben sich daraus für die Planung?</a:t>
            </a:r>
          </a:p>
          <a:p>
            <a:r>
              <a:rPr lang="de-DE" b="1" dirty="0">
                <a:solidFill>
                  <a:srgbClr val="000000"/>
                </a:solidFill>
                <a:effectLst/>
                <a:latin typeface="+mn-lt"/>
                <a:ea typeface="Calibri"/>
                <a:cs typeface="Times New Roman"/>
              </a:rPr>
              <a:t>Delegation: </a:t>
            </a:r>
            <a:br>
              <a:rPr lang="de-DE" b="1" dirty="0">
                <a:solidFill>
                  <a:srgbClr val="000000"/>
                </a:solidFill>
                <a:effectLst/>
                <a:latin typeface="+mn-lt"/>
                <a:ea typeface="Calibri"/>
                <a:cs typeface="Times New Roman"/>
              </a:rPr>
            </a:br>
            <a:r>
              <a:rPr lang="de-DE" dirty="0">
                <a:solidFill>
                  <a:srgbClr val="000000"/>
                </a:solidFill>
                <a:effectLst/>
                <a:latin typeface="+mn-lt"/>
                <a:ea typeface="Calibri"/>
                <a:cs typeface="Times New Roman"/>
              </a:rPr>
              <a:t>Wie wird die Projektgruppe gebildet? </a:t>
            </a:r>
            <a:r>
              <a:rPr lang="de-DE" dirty="0">
                <a:solidFill>
                  <a:srgbClr val="000000"/>
                </a:solidFill>
                <a:latin typeface="+mn-lt"/>
                <a:ea typeface="Calibri"/>
                <a:cs typeface="Times New Roman"/>
              </a:rPr>
              <a:t>(</a:t>
            </a:r>
            <a:r>
              <a:rPr lang="de-DE" dirty="0">
                <a:solidFill>
                  <a:srgbClr val="000000"/>
                </a:solidFill>
                <a:effectLst/>
                <a:latin typeface="+mn-lt"/>
                <a:ea typeface="Calibri"/>
                <a:cs typeface="Times New Roman"/>
              </a:rPr>
              <a:t>Welche Personen sollen beteiligt werden? Ist die Projektgruppe auch in der Steuergruppe vertreten? Sind notwendige  Sach-, Sozial- und Prozesskompetenzen vorhanden oder müssen diese aufgebaut werden?)</a:t>
            </a:r>
          </a:p>
          <a:p>
            <a:r>
              <a:rPr lang="de-DE" dirty="0">
                <a:solidFill>
                  <a:srgbClr val="000000"/>
                </a:solidFill>
                <a:effectLst/>
                <a:latin typeface="+mn-lt"/>
                <a:ea typeface="Calibri"/>
                <a:cs typeface="Times New Roman"/>
              </a:rPr>
              <a:t>Wie wird die Zusammenarbeit mit der Schulleitung gestaltet?</a:t>
            </a:r>
            <a:br>
              <a:rPr lang="de-DE" dirty="0">
                <a:solidFill>
                  <a:srgbClr val="000000"/>
                </a:solidFill>
                <a:effectLst/>
                <a:latin typeface="+mn-lt"/>
                <a:ea typeface="Calibri"/>
                <a:cs typeface="Times New Roman"/>
              </a:rPr>
            </a:br>
            <a:endParaRPr lang="de-DE" dirty="0">
              <a:latin typeface="+mn-lt"/>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7" name="Bild 6">
            <a:hlinkClick r:id="rId8"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6687828" y="5295333"/>
            <a:ext cx="908508" cy="941979"/>
          </a:xfrm>
          <a:prstGeom prst="rect">
            <a:avLst/>
          </a:prstGeom>
        </p:spPr>
      </p:pic>
      <p:pic>
        <p:nvPicPr>
          <p:cNvPr id="8" name="Bild 7">
            <a:hlinkClick r:id="rId10" action="ppaction://hlinksldjump"/>
          </p:cNvPr>
          <p:cNvPicPr>
            <a:picLocks noChangeAspect="1"/>
          </p:cNvPicPr>
          <p:nvPr/>
        </p:nvPicPr>
        <p:blipFill>
          <a:blip r:embed="rId11"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98482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Ausbildung von </a:t>
            </a:r>
            <a:r>
              <a:rPr lang="de-DE" b="1" dirty="0" err="1">
                <a:latin typeface="Calibri"/>
                <a:cs typeface="Calibri"/>
              </a:rPr>
              <a:t>Lerncoaches</a:t>
            </a:r>
            <a:r>
              <a:rPr lang="de-DE" b="1" dirty="0">
                <a:latin typeface="Calibri"/>
                <a:cs typeface="Calibri"/>
              </a:rPr>
              <a:t> </a:t>
            </a:r>
            <a:br>
              <a:rPr lang="de-DE" b="1" dirty="0">
                <a:latin typeface="Calibri"/>
                <a:cs typeface="Calibri"/>
              </a:rPr>
            </a:br>
            <a:endParaRPr lang="de-DE" b="1" dirty="0">
              <a:latin typeface="Calibri"/>
              <a:cs typeface="Calibri"/>
            </a:endParaRPr>
          </a:p>
        </p:txBody>
      </p:sp>
      <p:sp>
        <p:nvSpPr>
          <p:cNvPr id="3" name="Textplatzhalter 2"/>
          <p:cNvSpPr>
            <a:spLocks noGrp="1"/>
          </p:cNvSpPr>
          <p:nvPr>
            <p:ph type="body"/>
          </p:nvPr>
        </p:nvSpPr>
        <p:spPr>
          <a:xfrm>
            <a:off x="395536" y="2132856"/>
            <a:ext cx="8291264" cy="3992904"/>
          </a:xfrm>
        </p:spPr>
        <p:txBody>
          <a:bodyPr/>
          <a:lstStyle/>
          <a:p>
            <a:pPr>
              <a:lnSpc>
                <a:spcPct val="115000"/>
              </a:lnSpc>
            </a:pPr>
            <a:r>
              <a:rPr lang="de-DE" b="1" dirty="0">
                <a:latin typeface="+mn-lt"/>
                <a:cs typeface="Calibri"/>
              </a:rPr>
              <a:t>Planung: </a:t>
            </a:r>
            <a:br>
              <a:rPr lang="de-DE" b="1" dirty="0">
                <a:latin typeface="+mn-lt"/>
                <a:cs typeface="Calibri"/>
              </a:rPr>
            </a:br>
            <a:r>
              <a:rPr lang="de-DE" dirty="0">
                <a:latin typeface="+mn-lt"/>
                <a:cs typeface="Calibri"/>
              </a:rPr>
              <a:t>In welchen Dimensionen/ Inhalten soll die Fortbildung für </a:t>
            </a:r>
          </a:p>
          <a:p>
            <a:pPr>
              <a:lnSpc>
                <a:spcPct val="115000"/>
              </a:lnSpc>
            </a:pPr>
            <a:r>
              <a:rPr lang="de-DE" dirty="0">
                <a:latin typeface="+mn-lt"/>
                <a:cs typeface="Calibri"/>
              </a:rPr>
              <a:t>Personen(gruppen) geplant werden? </a:t>
            </a:r>
            <a:br>
              <a:rPr lang="de-DE" dirty="0">
                <a:latin typeface="+mn-lt"/>
                <a:cs typeface="Calibri"/>
              </a:rPr>
            </a:br>
            <a:r>
              <a:rPr lang="de-DE" dirty="0">
                <a:latin typeface="+mn-lt"/>
                <a:cs typeface="Calibri"/>
              </a:rPr>
              <a:t>Welche Kompetenzen werden benötigt und sollen aufgebaut werden?</a:t>
            </a:r>
            <a:br>
              <a:rPr lang="de-DE" dirty="0">
                <a:latin typeface="+mn-lt"/>
                <a:cs typeface="Calibri"/>
              </a:rPr>
            </a:br>
            <a:r>
              <a:rPr lang="de-DE" dirty="0">
                <a:latin typeface="+mn-lt"/>
                <a:cs typeface="Calibri"/>
              </a:rPr>
              <a:t>Soll für die Teilgruppe/Projektgruppe SEB genutzt werden?</a:t>
            </a:r>
            <a:br>
              <a:rPr lang="de-DE" dirty="0">
                <a:latin typeface="+mn-lt"/>
                <a:cs typeface="Calibri"/>
              </a:rPr>
            </a:br>
            <a:r>
              <a:rPr lang="de-DE" dirty="0">
                <a:latin typeface="+mn-lt"/>
                <a:cs typeface="Calibri"/>
              </a:rPr>
              <a:t>Wie wird Teambildung unterstützt? (</a:t>
            </a:r>
            <a:r>
              <a:rPr lang="de-DE" dirty="0" err="1">
                <a:latin typeface="+mn-lt"/>
                <a:cs typeface="Calibri"/>
              </a:rPr>
              <a:t>Teamzeit</a:t>
            </a:r>
            <a:r>
              <a:rPr lang="de-DE" dirty="0">
                <a:latin typeface="+mn-lt"/>
                <a:cs typeface="Calibri"/>
              </a:rPr>
              <a:t>, gemeinsame Aktivitäten, Netzwerkarbeit, Feedback, Prozessanalyse, Umgang mit Widerständen, Entlastung ...)</a:t>
            </a:r>
          </a:p>
          <a:p>
            <a:pPr>
              <a:lnSpc>
                <a:spcPct val="115000"/>
              </a:lnSpc>
              <a:spcAft>
                <a:spcPts val="1000"/>
              </a:spcAft>
            </a:pPr>
            <a:r>
              <a:rPr lang="de-DE" b="1" dirty="0">
                <a:latin typeface="+mn-lt"/>
                <a:cs typeface="Calibri"/>
              </a:rPr>
              <a:t>Diagnoseübung </a:t>
            </a:r>
            <a:r>
              <a:rPr lang="de-DE" dirty="0">
                <a:latin typeface="+mn-lt"/>
                <a:cs typeface="Calibri"/>
              </a:rPr>
              <a:t>"Wie spät ist es in unserem Team?“ </a:t>
            </a:r>
            <a:r>
              <a:rPr lang="de-DE" dirty="0" smtClean="0">
                <a:latin typeface="+mn-lt"/>
                <a:cs typeface="Calibri"/>
              </a:rPr>
              <a:t>(Schley, 1998, S. 135)</a:t>
            </a:r>
            <a:endParaRPr lang="de-DE" dirty="0">
              <a:latin typeface="+mn-lt"/>
              <a:cs typeface="Calibri"/>
            </a:endParaRPr>
          </a:p>
          <a:p>
            <a:pPr>
              <a:lnSpc>
                <a:spcPct val="115000"/>
              </a:lnSpc>
            </a:pPr>
            <a:r>
              <a:rPr lang="de-DE" b="1" dirty="0">
                <a:latin typeface="+mn-lt"/>
                <a:cs typeface="Calibri"/>
              </a:rPr>
              <a:t>Zur Regel-/Normenentwicklung im Team</a:t>
            </a:r>
            <a:r>
              <a:rPr lang="de-DE" dirty="0">
                <a:latin typeface="+mn-lt"/>
                <a:cs typeface="Calibri"/>
              </a:rPr>
              <a:t>: </a:t>
            </a:r>
            <a:br>
              <a:rPr lang="de-DE" dirty="0">
                <a:latin typeface="+mn-lt"/>
                <a:cs typeface="Calibri"/>
              </a:rPr>
            </a:br>
            <a:r>
              <a:rPr lang="de-DE" dirty="0">
                <a:latin typeface="+mn-lt"/>
                <a:cs typeface="Calibri"/>
              </a:rPr>
              <a:t>Übungen "Teamkiller" und "Teammerkmale“ </a:t>
            </a:r>
            <a:endParaRPr lang="de-DE" dirty="0" smtClean="0">
              <a:latin typeface="+mn-lt"/>
              <a:cs typeface="Calibri"/>
            </a:endParaRPr>
          </a:p>
          <a:p>
            <a:pPr>
              <a:lnSpc>
                <a:spcPct val="115000"/>
              </a:lnSpc>
            </a:pPr>
            <a:r>
              <a:rPr lang="de-DE" dirty="0" smtClean="0">
                <a:latin typeface="+mn-lt"/>
                <a:cs typeface="Calibri"/>
              </a:rPr>
              <a:t>(</a:t>
            </a:r>
            <a:r>
              <a:rPr lang="de-DE" dirty="0" err="1">
                <a:cs typeface="Calibri"/>
              </a:rPr>
              <a:t>Buhren</a:t>
            </a:r>
            <a:r>
              <a:rPr lang="de-DE" dirty="0">
                <a:cs typeface="Calibri"/>
              </a:rPr>
              <a:t>, C. &amp; Rolff, H.-G., 2018</a:t>
            </a:r>
            <a:r>
              <a:rPr lang="de-DE" dirty="0" smtClean="0">
                <a:cs typeface="Calibri"/>
              </a:rPr>
              <a:t>, S. 173ff.)</a:t>
            </a:r>
            <a:endParaRPr lang="de-DE" dirty="0">
              <a:latin typeface="+mn-lt"/>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7" name="Bild 6">
            <a:hlinkClick r:id="rId8" action="ppaction://hlinksldjump"/>
          </p:cNvPr>
          <p:cNvPicPr>
            <a:picLocks noChangeAspect="1"/>
          </p:cNvPicPr>
          <p:nvPr/>
        </p:nvPicPr>
        <p:blipFill>
          <a:blip r:embed="rId9" cstate="print">
            <a:clrChange>
              <a:clrFrom>
                <a:srgbClr val="FFFFFF"/>
              </a:clrFrom>
              <a:clrTo>
                <a:srgbClr val="FFFFFF">
                  <a:alpha val="0"/>
                </a:srgbClr>
              </a:clrTo>
            </a:clrChange>
          </a:blip>
          <a:stretch>
            <a:fillRect/>
          </a:stretch>
        </p:blipFill>
        <p:spPr>
          <a:xfrm>
            <a:off x="6903852" y="5079309"/>
            <a:ext cx="908508" cy="941979"/>
          </a:xfrm>
          <a:prstGeom prst="rect">
            <a:avLst/>
          </a:prstGeom>
        </p:spPr>
      </p:pic>
      <p:pic>
        <p:nvPicPr>
          <p:cNvPr id="8" name="Bild 7">
            <a:hlinkClick r:id="rId10" action="ppaction://hlinksldjump"/>
          </p:cNvPr>
          <p:cNvPicPr>
            <a:picLocks noChangeAspect="1"/>
          </p:cNvPicPr>
          <p:nvPr/>
        </p:nvPicPr>
        <p:blipFill>
          <a:blip r:embed="rId11"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428665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13184" y="1988841"/>
            <a:ext cx="8291264" cy="4208928"/>
          </a:xfrm>
        </p:spPr>
        <p:txBody>
          <a:bodyPr numCol="2" spcCol="252000"/>
          <a:lstStyle/>
          <a:p>
            <a:pPr>
              <a:spcAft>
                <a:spcPts val="1000"/>
              </a:spcAft>
            </a:pPr>
            <a:r>
              <a:rPr lang="de-DE" sz="1400" b="1" dirty="0" smtClean="0">
                <a:latin typeface="+mn-lt"/>
                <a:cs typeface="Calibri"/>
              </a:rPr>
              <a:t>Rückkopplung </a:t>
            </a:r>
            <a:r>
              <a:rPr lang="de-DE" sz="1400" b="1" dirty="0">
                <a:latin typeface="+mn-lt"/>
                <a:cs typeface="Calibri"/>
              </a:rPr>
              <a:t>der Ergebnisse mit allen Beteiligten (Gremien, Lehrerkonferenz, Schulkonferenz ...)</a:t>
            </a:r>
          </a:p>
          <a:p>
            <a:pPr>
              <a:spcAft>
                <a:spcPts val="1000"/>
              </a:spcAft>
            </a:pPr>
            <a:r>
              <a:rPr lang="de-DE" sz="1400" b="1" dirty="0">
                <a:latin typeface="+mn-lt"/>
                <a:cs typeface="Calibri"/>
              </a:rPr>
              <a:t>Prüfung</a:t>
            </a:r>
            <a:r>
              <a:rPr lang="de-DE" sz="1400" dirty="0">
                <a:latin typeface="+mn-lt"/>
                <a:cs typeface="Calibri"/>
              </a:rPr>
              <a:t>: Sind alle relevanten Personen(gruppen) beteiligt bzw. zumindest informiert? Welche Unterstützung wird von diesen benötigt? (ggf. an die Ergebnisse der </a:t>
            </a:r>
            <a:r>
              <a:rPr lang="de-DE" sz="1400" dirty="0" err="1">
                <a:latin typeface="+mn-lt"/>
                <a:cs typeface="Calibri"/>
              </a:rPr>
              <a:t>Stakeholderanalyse</a:t>
            </a:r>
            <a:r>
              <a:rPr lang="de-DE" sz="1400" dirty="0">
                <a:latin typeface="+mn-lt"/>
                <a:cs typeface="Calibri"/>
              </a:rPr>
              <a:t> anknüpfen)</a:t>
            </a:r>
          </a:p>
          <a:p>
            <a:pPr>
              <a:spcAft>
                <a:spcPts val="1000"/>
              </a:spcAft>
            </a:pPr>
            <a:r>
              <a:rPr lang="de-DE" sz="1400" b="1" dirty="0">
                <a:latin typeface="+mn-lt"/>
                <a:cs typeface="Calibri"/>
              </a:rPr>
              <a:t>Klärung: </a:t>
            </a:r>
            <a:r>
              <a:rPr lang="de-DE" sz="1400" dirty="0">
                <a:latin typeface="+mn-lt"/>
                <a:cs typeface="Calibri"/>
              </a:rPr>
              <a:t>Wie arbeiten Steuergruppe und Projektgruppe zusammen? Welche Steuerungsimpulse, Qualitätskriterien etc. setzt die Steuergruppe? Wie soll wann evaluiert werden? Welche Prozesskompetenzen der Steuergruppe können genutzt werden? Wie wird der Austausch / die Kommunikation organisiert?</a:t>
            </a:r>
          </a:p>
          <a:p>
            <a:pPr>
              <a:spcAft>
                <a:spcPts val="1000"/>
              </a:spcAft>
            </a:pPr>
            <a:r>
              <a:rPr lang="de-DE" sz="1400" dirty="0">
                <a:latin typeface="+mn-lt"/>
                <a:cs typeface="Calibri"/>
              </a:rPr>
              <a:t>Zu Phasen der </a:t>
            </a:r>
            <a:r>
              <a:rPr lang="de-DE" sz="1400" dirty="0" smtClean="0">
                <a:latin typeface="+mn-lt"/>
                <a:cs typeface="Calibri"/>
              </a:rPr>
              <a:t>Projektarbeit </a:t>
            </a:r>
            <a:r>
              <a:rPr lang="de-DE" sz="1400" dirty="0">
                <a:cs typeface="Calibri"/>
              </a:rPr>
              <a:t>vgl. </a:t>
            </a:r>
            <a:r>
              <a:rPr lang="de-DE" sz="1400" dirty="0" err="1">
                <a:cs typeface="Calibri"/>
              </a:rPr>
              <a:t>Buhren</a:t>
            </a:r>
            <a:r>
              <a:rPr lang="de-DE" sz="1400" dirty="0">
                <a:cs typeface="Calibri"/>
              </a:rPr>
              <a:t>, C. &amp; Rolff, H.-G., </a:t>
            </a:r>
            <a:r>
              <a:rPr lang="de-DE" sz="1400" dirty="0" smtClean="0">
                <a:cs typeface="Calibri"/>
              </a:rPr>
              <a:t>2018, </a:t>
            </a:r>
            <a:r>
              <a:rPr lang="de-DE" sz="1400" dirty="0" smtClean="0">
                <a:latin typeface="+mn-lt"/>
                <a:cs typeface="Calibri"/>
              </a:rPr>
              <a:t>S</a:t>
            </a:r>
            <a:r>
              <a:rPr lang="de-DE" sz="1400" dirty="0">
                <a:latin typeface="+mn-lt"/>
                <a:cs typeface="Calibri"/>
              </a:rPr>
              <a:t>. 157 ("Checkliste für die Projektarbeit")</a:t>
            </a:r>
          </a:p>
          <a:p>
            <a:endParaRPr lang="de-DE" sz="1400" b="1" dirty="0" smtClean="0">
              <a:latin typeface="+mn-lt"/>
              <a:cs typeface="Calibri"/>
            </a:endParaRPr>
          </a:p>
          <a:p>
            <a:endParaRPr lang="de-DE" sz="1400" b="1" dirty="0">
              <a:latin typeface="+mn-lt"/>
              <a:cs typeface="Calibri"/>
            </a:endParaRPr>
          </a:p>
          <a:p>
            <a:r>
              <a:rPr lang="de-DE" sz="1400" b="1" dirty="0" smtClean="0">
                <a:latin typeface="+mn-lt"/>
                <a:cs typeface="Calibri"/>
              </a:rPr>
              <a:t>Fragen </a:t>
            </a:r>
            <a:r>
              <a:rPr lang="de-DE" sz="1400" b="1" dirty="0">
                <a:latin typeface="+mn-lt"/>
                <a:cs typeface="Calibri"/>
              </a:rPr>
              <a:t>zur Klärung, insbesondere zur </a:t>
            </a:r>
            <a:br>
              <a:rPr lang="de-DE" sz="1400" b="1" dirty="0">
                <a:latin typeface="+mn-lt"/>
                <a:cs typeface="Calibri"/>
              </a:rPr>
            </a:br>
            <a:r>
              <a:rPr lang="de-DE" sz="1400" b="1" dirty="0">
                <a:latin typeface="+mn-lt"/>
                <a:cs typeface="Calibri"/>
              </a:rPr>
              <a:t>Projektvorbereitung in der Projektgruppe:</a:t>
            </a:r>
          </a:p>
          <a:p>
            <a:pPr marL="285750" indent="-285750">
              <a:buFont typeface="Arial"/>
              <a:buChar char="•"/>
            </a:pPr>
            <a:r>
              <a:rPr lang="de-DE" sz="1400" dirty="0">
                <a:latin typeface="+mn-lt"/>
                <a:cs typeface="Calibri"/>
              </a:rPr>
              <a:t>zum Anlass bzw. zur Problemstellung,</a:t>
            </a:r>
          </a:p>
          <a:p>
            <a:pPr marL="285750" indent="-285750">
              <a:buFont typeface="Arial"/>
              <a:buChar char="•"/>
            </a:pPr>
            <a:r>
              <a:rPr lang="de-DE" sz="1400" dirty="0">
                <a:latin typeface="+mn-lt"/>
                <a:cs typeface="Calibri"/>
              </a:rPr>
              <a:t>zu Auftraggeberinnen und Auftraggebern, Betroffenen, Gremien und Interessierten,</a:t>
            </a:r>
          </a:p>
          <a:p>
            <a:pPr marL="285750" indent="-285750">
              <a:buFont typeface="Arial"/>
              <a:buChar char="•"/>
            </a:pPr>
            <a:r>
              <a:rPr lang="de-DE" sz="1400" dirty="0">
                <a:latin typeface="+mn-lt"/>
                <a:cs typeface="Calibri"/>
              </a:rPr>
              <a:t>zur gegenwärtigen Situation, zum Projektumfeld, Restriktionen und Tabus,</a:t>
            </a:r>
          </a:p>
          <a:p>
            <a:pPr marL="285750" indent="-285750">
              <a:buFont typeface="Arial"/>
              <a:buChar char="•"/>
            </a:pPr>
            <a:r>
              <a:rPr lang="de-DE" sz="1400" dirty="0">
                <a:latin typeface="+mn-lt"/>
                <a:cs typeface="Calibri"/>
              </a:rPr>
              <a:t>zu Erwartungen.</a:t>
            </a:r>
          </a:p>
          <a:p>
            <a:pPr>
              <a:spcAft>
                <a:spcPts val="1000"/>
              </a:spcAft>
            </a:pPr>
            <a:r>
              <a:rPr lang="de-DE" sz="1400" b="1" dirty="0">
                <a:latin typeface="+mn-lt"/>
                <a:cs typeface="Calibri"/>
              </a:rPr>
              <a:t>Mögliche Methoden: </a:t>
            </a:r>
            <a:r>
              <a:rPr lang="de-DE" sz="1400" dirty="0">
                <a:latin typeface="+mn-lt"/>
                <a:cs typeface="Calibri"/>
              </a:rPr>
              <a:t>Kartenabfrage, Brainstorming, Fragebögen, kreative, ganzheitliche Übung zum methodischen Einstieg </a:t>
            </a:r>
            <a:r>
              <a:rPr lang="de-DE" sz="1400" dirty="0" smtClean="0">
                <a:latin typeface="+mn-lt"/>
                <a:cs typeface="Calibri"/>
              </a:rPr>
              <a:t>(</a:t>
            </a:r>
            <a:r>
              <a:rPr lang="de-DE" sz="1400" dirty="0" err="1" smtClean="0">
                <a:latin typeface="+mn-lt"/>
                <a:cs typeface="Calibri"/>
              </a:rPr>
              <a:t>Buhren</a:t>
            </a:r>
            <a:r>
              <a:rPr lang="de-DE" sz="1400" dirty="0">
                <a:latin typeface="+mn-lt"/>
                <a:cs typeface="Calibri"/>
              </a:rPr>
              <a:t>, C. &amp; Rolff, H.-G., 2018, S. 158ff)</a:t>
            </a:r>
          </a:p>
          <a:p>
            <a:r>
              <a:rPr lang="de-DE" sz="1400" b="1" dirty="0">
                <a:latin typeface="+mn-lt"/>
                <a:cs typeface="Calibri"/>
              </a:rPr>
              <a:t>Klärung: </a:t>
            </a:r>
            <a:r>
              <a:rPr lang="de-DE" sz="1400" dirty="0">
                <a:latin typeface="+mn-lt"/>
                <a:cs typeface="Calibri"/>
              </a:rPr>
              <a:t>Kann ein passender Raum </a:t>
            </a:r>
          </a:p>
          <a:p>
            <a:r>
              <a:rPr lang="de-DE" sz="1400" dirty="0">
                <a:latin typeface="+mn-lt"/>
                <a:cs typeface="Calibri"/>
              </a:rPr>
              <a:t>gefunden und adäquat eingerichtet </a:t>
            </a:r>
          </a:p>
          <a:p>
            <a:r>
              <a:rPr lang="de-DE" sz="1400" dirty="0">
                <a:latin typeface="+mn-lt"/>
                <a:cs typeface="Calibri"/>
              </a:rPr>
              <a:t>werden? Wie soll auf der Schulhomepage </a:t>
            </a:r>
            <a:endParaRPr lang="de-DE" sz="1400" dirty="0" smtClean="0">
              <a:latin typeface="+mn-lt"/>
              <a:cs typeface="Calibri"/>
            </a:endParaRPr>
          </a:p>
          <a:p>
            <a:r>
              <a:rPr lang="de-DE" sz="1400" dirty="0" smtClean="0">
                <a:latin typeface="+mn-lt"/>
                <a:cs typeface="Calibri"/>
              </a:rPr>
              <a:t>über das </a:t>
            </a:r>
            <a:r>
              <a:rPr lang="de-DE" sz="1400" dirty="0">
                <a:latin typeface="+mn-lt"/>
                <a:cs typeface="Calibri"/>
              </a:rPr>
              <a:t>Lerncoaching informiert werden? </a:t>
            </a:r>
          </a:p>
        </p:txBody>
      </p:sp>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„Erste Schritte“</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8" action="ppaction://hlinksldjump"/>
          </p:cNvPr>
          <p:cNvPicPr>
            <a:picLocks noChangeAspect="1"/>
          </p:cNvPicPr>
          <p:nvPr/>
        </p:nvPicPr>
        <p:blipFill>
          <a:blip r:embed="rId9"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229830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Erprobung im Alltag</a:t>
            </a:r>
          </a:p>
        </p:txBody>
      </p:sp>
      <p:sp>
        <p:nvSpPr>
          <p:cNvPr id="3" name="Textplatzhalter 2"/>
          <p:cNvSpPr>
            <a:spLocks noGrp="1"/>
          </p:cNvSpPr>
          <p:nvPr>
            <p:ph type="body"/>
          </p:nvPr>
        </p:nvSpPr>
        <p:spPr>
          <a:xfrm>
            <a:off x="395536" y="2132856"/>
            <a:ext cx="8291264" cy="3992904"/>
          </a:xfrm>
        </p:spPr>
        <p:txBody>
          <a:bodyPr/>
          <a:lstStyle/>
          <a:p>
            <a:pPr>
              <a:lnSpc>
                <a:spcPct val="115000"/>
              </a:lnSpc>
              <a:spcAft>
                <a:spcPts val="1000"/>
              </a:spcAft>
            </a:pPr>
            <a:r>
              <a:rPr lang="de-DE" b="1" dirty="0">
                <a:latin typeface="+mn-lt"/>
                <a:cs typeface="Calibri"/>
              </a:rPr>
              <a:t>Begleitend: </a:t>
            </a:r>
            <a:r>
              <a:rPr lang="de-DE" dirty="0">
                <a:latin typeface="+mn-lt"/>
                <a:cs typeface="Calibri"/>
              </a:rPr>
              <a:t>Schritte der Meilensteinplanung bzw. des Ablaufdiagramms </a:t>
            </a:r>
            <a:br>
              <a:rPr lang="de-DE" dirty="0">
                <a:latin typeface="+mn-lt"/>
                <a:cs typeface="Calibri"/>
              </a:rPr>
            </a:br>
            <a:r>
              <a:rPr lang="de-DE" dirty="0">
                <a:latin typeface="+mn-lt"/>
                <a:cs typeface="Calibri"/>
              </a:rPr>
              <a:t>sowie die Evaluationskriterien zur Prüfung nutzen</a:t>
            </a:r>
          </a:p>
          <a:p>
            <a:pPr>
              <a:lnSpc>
                <a:spcPct val="115000"/>
              </a:lnSpc>
              <a:spcAft>
                <a:spcPts val="1000"/>
              </a:spcAft>
            </a:pPr>
            <a:r>
              <a:rPr lang="de-DE" b="1" dirty="0">
                <a:latin typeface="+mn-lt"/>
                <a:cs typeface="Calibri"/>
              </a:rPr>
              <a:t>Prüfen: </a:t>
            </a:r>
            <a:r>
              <a:rPr lang="de-DE" dirty="0">
                <a:latin typeface="+mn-lt"/>
                <a:cs typeface="Calibri"/>
              </a:rPr>
              <a:t>Gibt es Widerstände gegen das Projektvorhaben? Welche Kräfte stehen dahinter? Wie kann mit den Widerständen produktiv umgegangen werden?</a:t>
            </a:r>
            <a:br>
              <a:rPr lang="de-DE" dirty="0">
                <a:latin typeface="+mn-lt"/>
                <a:cs typeface="Calibri"/>
              </a:rPr>
            </a:br>
            <a:r>
              <a:rPr lang="de-DE" dirty="0">
                <a:latin typeface="+mn-lt"/>
                <a:cs typeface="Calibri"/>
              </a:rPr>
              <a:t>Gibt es im Projektzusammenhang Konflikte und sollen diese ggf. im Rahmen von Schulentwicklungsberatung oder Mediation bearbeitet werden?</a:t>
            </a:r>
          </a:p>
          <a:p>
            <a:pPr>
              <a:lnSpc>
                <a:spcPct val="115000"/>
              </a:lnSpc>
              <a:spcAft>
                <a:spcPts val="1000"/>
              </a:spcAft>
            </a:pPr>
            <a:r>
              <a:rPr lang="de-DE" b="1" dirty="0">
                <a:latin typeface="+mn-lt"/>
                <a:cs typeface="Calibri"/>
              </a:rPr>
              <a:t>Mögliche Methoden: </a:t>
            </a:r>
          </a:p>
          <a:p>
            <a:pPr>
              <a:lnSpc>
                <a:spcPct val="115000"/>
              </a:lnSpc>
            </a:pPr>
            <a:r>
              <a:rPr lang="de-DE" dirty="0" smtClean="0">
                <a:latin typeface="+mn-lt"/>
                <a:cs typeface="Calibri"/>
              </a:rPr>
              <a:t>Kraftfeldanalyse (</a:t>
            </a:r>
            <a:r>
              <a:rPr lang="de-DE" sz="1800" dirty="0" smtClean="0"/>
              <a:t>Online-Portal </a:t>
            </a:r>
            <a:r>
              <a:rPr lang="de-DE" sz="1800" dirty="0"/>
              <a:t>für die Schulaufsicht, </a:t>
            </a:r>
            <a:r>
              <a:rPr lang="de-DE" sz="1800" dirty="0" smtClean="0"/>
              <a:t>2020b)</a:t>
            </a:r>
            <a:r>
              <a:rPr lang="de-DE" b="1" dirty="0">
                <a:latin typeface="+mn-lt"/>
                <a:cs typeface="Calibri"/>
              </a:rPr>
              <a:t/>
            </a:r>
            <a:br>
              <a:rPr lang="de-DE" b="1" dirty="0">
                <a:latin typeface="+mn-lt"/>
                <a:cs typeface="Calibri"/>
              </a:rPr>
            </a:br>
            <a:r>
              <a:rPr lang="de-DE" dirty="0">
                <a:latin typeface="+mn-lt"/>
                <a:cs typeface="Calibri"/>
              </a:rPr>
              <a:t>Entdramatisieren (nach Schulz von Thun)</a:t>
            </a:r>
            <a:br>
              <a:rPr lang="de-DE" dirty="0">
                <a:latin typeface="+mn-lt"/>
                <a:cs typeface="Calibri"/>
              </a:rPr>
            </a:br>
            <a:r>
              <a:rPr lang="de-DE" dirty="0">
                <a:latin typeface="+mn-lt"/>
                <a:cs typeface="Calibri"/>
              </a:rPr>
              <a:t>Reframing/Referenztransformation (nach Satir/Erickson)</a:t>
            </a:r>
            <a:br>
              <a:rPr lang="de-DE" dirty="0">
                <a:latin typeface="+mn-lt"/>
                <a:cs typeface="Calibri"/>
              </a:rPr>
            </a:br>
            <a:r>
              <a:rPr lang="de-DE" dirty="0">
                <a:latin typeface="+mn-lt"/>
                <a:cs typeface="Calibri"/>
              </a:rPr>
              <a:t>Konfliktbehandlung (nach Schley)</a:t>
            </a:r>
          </a:p>
          <a:p>
            <a:pPr>
              <a:lnSpc>
                <a:spcPct val="115000"/>
              </a:lnSpc>
            </a:pPr>
            <a:r>
              <a:rPr lang="de-DE" sz="1800" dirty="0" smtClean="0"/>
              <a:t>(</a:t>
            </a:r>
            <a:r>
              <a:rPr lang="de-DE" sz="1800" dirty="0" err="1" smtClean="0"/>
              <a:t>Buhren</a:t>
            </a:r>
            <a:r>
              <a:rPr lang="de-DE" sz="1800" dirty="0"/>
              <a:t>, C. &amp; Rolff, H.-G., 2018, S. 196ff)</a:t>
            </a:r>
            <a:endParaRPr lang="de-DE" dirty="0">
              <a:latin typeface="+mn-lt"/>
              <a:cs typeface="Calibri"/>
            </a:endParaRP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5" name="Bild 4">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pic>
        <p:nvPicPr>
          <p:cNvPr id="6" name="Bild 5" descr="Bildschirmfoto 2019-01-21 um 15.14.10.png">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9" action="ppaction://hlinksldjump"/>
          </p:cNvPr>
          <p:cNvPicPr>
            <a:picLocks noChangeAspect="1"/>
          </p:cNvPicPr>
          <p:nvPr/>
        </p:nvPicPr>
        <p:blipFill>
          <a:blip r:embed="rId10"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381474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Evaluation</a:t>
            </a:r>
          </a:p>
        </p:txBody>
      </p:sp>
      <p:sp>
        <p:nvSpPr>
          <p:cNvPr id="3" name="Textplatzhalter 2"/>
          <p:cNvSpPr>
            <a:spLocks noGrp="1"/>
          </p:cNvSpPr>
          <p:nvPr>
            <p:ph type="body"/>
          </p:nvPr>
        </p:nvSpPr>
        <p:spPr>
          <a:xfrm>
            <a:off x="395536" y="2132856"/>
            <a:ext cx="8291264" cy="3992904"/>
          </a:xfrm>
        </p:spPr>
        <p:txBody>
          <a:bodyPr/>
          <a:lstStyle/>
          <a:p>
            <a:pPr>
              <a:lnSpc>
                <a:spcPct val="115000"/>
              </a:lnSpc>
            </a:pPr>
            <a:r>
              <a:rPr lang="de-DE" b="1" dirty="0">
                <a:latin typeface="+mn-lt"/>
                <a:cs typeface="Calibri"/>
              </a:rPr>
              <a:t>Anregungen für </a:t>
            </a:r>
            <a:r>
              <a:rPr lang="de-DE" b="1" dirty="0" smtClean="0">
                <a:latin typeface="+mn-lt"/>
                <a:cs typeface="Calibri"/>
              </a:rPr>
              <a:t>Fragestellungen und zur </a:t>
            </a:r>
          </a:p>
          <a:p>
            <a:pPr>
              <a:lnSpc>
                <a:spcPct val="115000"/>
              </a:lnSpc>
            </a:pPr>
            <a:r>
              <a:rPr lang="de-DE" b="1" dirty="0" smtClean="0">
                <a:latin typeface="+mn-lt"/>
                <a:cs typeface="Calibri"/>
              </a:rPr>
              <a:t>Kraftfeldanalyse </a:t>
            </a:r>
            <a:r>
              <a:rPr lang="de-DE" dirty="0" smtClean="0">
                <a:latin typeface="+mn-lt"/>
                <a:cs typeface="Calibri"/>
              </a:rPr>
              <a:t>finden sich </a:t>
            </a:r>
            <a:r>
              <a:rPr lang="de-DE" dirty="0">
                <a:latin typeface="+mn-lt"/>
                <a:cs typeface="Calibri"/>
              </a:rPr>
              <a:t>hier:</a:t>
            </a:r>
            <a:br>
              <a:rPr lang="de-DE" dirty="0">
                <a:latin typeface="+mn-lt"/>
                <a:cs typeface="Calibri"/>
              </a:rPr>
            </a:br>
            <a:endParaRPr lang="de-DE" dirty="0" smtClean="0">
              <a:latin typeface="+mn-lt"/>
              <a:cs typeface="Calibri"/>
            </a:endParaRPr>
          </a:p>
          <a:p>
            <a:pPr>
              <a:lnSpc>
                <a:spcPct val="115000"/>
              </a:lnSpc>
            </a:pPr>
            <a:r>
              <a:rPr lang="de-DE" b="1" dirty="0" smtClean="0">
                <a:latin typeface="+mn-lt"/>
                <a:cs typeface="Calibri"/>
              </a:rPr>
              <a:t>Reflexion</a:t>
            </a:r>
            <a:r>
              <a:rPr lang="de-DE" dirty="0">
                <a:latin typeface="+mn-lt"/>
                <a:cs typeface="Calibri"/>
              </a:rPr>
              <a:t>: </a:t>
            </a:r>
            <a:r>
              <a:rPr lang="de-DE" dirty="0" smtClean="0">
                <a:latin typeface="+mn-lt"/>
                <a:cs typeface="Calibri"/>
              </a:rPr>
              <a:t>Welche Stufen </a:t>
            </a:r>
            <a:r>
              <a:rPr lang="de-DE" dirty="0">
                <a:latin typeface="+mn-lt"/>
                <a:cs typeface="Calibri"/>
              </a:rPr>
              <a:t>des Qualitätskreislaufs (Evaluationskreislaufs) </a:t>
            </a:r>
            <a:r>
              <a:rPr lang="de-DE" dirty="0" smtClean="0">
                <a:latin typeface="+mn-lt"/>
                <a:cs typeface="Calibri"/>
              </a:rPr>
              <a:t>werden berücksichtigt</a:t>
            </a:r>
            <a:r>
              <a:rPr lang="de-DE" dirty="0">
                <a:latin typeface="+mn-lt"/>
                <a:cs typeface="Calibri"/>
              </a:rPr>
              <a:t>? </a:t>
            </a:r>
            <a:r>
              <a:rPr lang="de-DE" dirty="0" smtClean="0">
                <a:latin typeface="+mn-lt"/>
                <a:cs typeface="Calibri"/>
              </a:rPr>
              <a:t>(z</a:t>
            </a:r>
            <a:r>
              <a:rPr lang="de-DE" dirty="0">
                <a:latin typeface="+mn-lt"/>
                <a:cs typeface="Calibri"/>
              </a:rPr>
              <a:t>. B. Buhren, C. &amp; Rolff, H.-G., 2018, S. 225)</a:t>
            </a:r>
          </a:p>
          <a:p>
            <a:pPr>
              <a:lnSpc>
                <a:spcPct val="115000"/>
              </a:lnSpc>
              <a:spcAft>
                <a:spcPts val="1000"/>
              </a:spcAft>
            </a:pPr>
            <a:r>
              <a:rPr lang="de-DE" dirty="0">
                <a:latin typeface="+mn-lt"/>
                <a:cs typeface="Calibri"/>
              </a:rPr>
              <a:t>Welche Ziele sollen evaluiert werden? Anhand welcher Erfolgskriterien und Qualitätsindikatoren soll die Zielerreichung beurteilt werden? (vgl. „Erste Schritte“)</a:t>
            </a:r>
          </a:p>
          <a:p>
            <a:pPr>
              <a:lnSpc>
                <a:spcPct val="115000"/>
              </a:lnSpc>
              <a:spcAft>
                <a:spcPts val="1000"/>
              </a:spcAft>
            </a:pPr>
            <a:r>
              <a:rPr lang="de-DE" dirty="0">
                <a:latin typeface="+mn-lt"/>
                <a:cs typeface="Calibri"/>
              </a:rPr>
              <a:t>Welche Daten werden benötigt bzw. sollen erhoben werden?</a:t>
            </a:r>
          </a:p>
          <a:p>
            <a:pPr>
              <a:lnSpc>
                <a:spcPct val="115000"/>
              </a:lnSpc>
              <a:spcAft>
                <a:spcPts val="1000"/>
              </a:spcAft>
            </a:pPr>
            <a:r>
              <a:rPr lang="de-DE" dirty="0">
                <a:latin typeface="+mn-lt"/>
                <a:cs typeface="Calibri"/>
              </a:rPr>
              <a:t>Wer soll in die Analyse der Ergebnisse sowie die Ableitung von Konsequenzen und deren Umsetzung eingebunden werden?</a:t>
            </a:r>
          </a:p>
          <a:p>
            <a:pPr>
              <a:lnSpc>
                <a:spcPct val="115000"/>
              </a:lnSpc>
              <a:spcAft>
                <a:spcPts val="1000"/>
              </a:spcAft>
            </a:pPr>
            <a:r>
              <a:rPr lang="de-DE" dirty="0">
                <a:latin typeface="+mn-lt"/>
                <a:cs typeface="Calibri"/>
              </a:rPr>
              <a:t>Mit welchen Instrumenten soll evaluiert werden? </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8" action="ppaction://hlinksldjump"/>
          </p:cNvPr>
          <p:cNvPicPr>
            <a:picLocks noChangeAspect="1"/>
          </p:cNvPicPr>
          <p:nvPr/>
        </p:nvPicPr>
        <p:blipFill>
          <a:blip r:embed="rId9"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pic>
        <p:nvPicPr>
          <p:cNvPr id="10" name="Bild 9">
            <a:hlinkClick r:id="rId1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5580112" y="2103459"/>
            <a:ext cx="908508" cy="941979"/>
          </a:xfrm>
          <a:prstGeom prst="rect">
            <a:avLst/>
          </a:prstGeom>
        </p:spPr>
      </p:pic>
    </p:spTree>
    <p:extLst>
      <p:ext uri="{BB962C8B-B14F-4D97-AF65-F5344CB8AC3E}">
        <p14:creationId xmlns:p14="http://schemas.microsoft.com/office/powerpoint/2010/main" val="194774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altLang="de-DE" b="1" dirty="0">
                <a:solidFill>
                  <a:schemeClr val="bg1">
                    <a:lumMod val="50000"/>
                  </a:schemeClr>
                </a:solidFill>
                <a:latin typeface="Calibri" pitchFamily="34" charset="0"/>
                <a:ea typeface="MS PGothic" pitchFamily="34" charset="-128"/>
                <a:cs typeface="Calibri" pitchFamily="34" charset="0"/>
              </a:rPr>
              <a:t>Lerncoaching im Kontext von Beratung </a:t>
            </a:r>
            <a:endParaRPr lang="de-DE" dirty="0">
              <a:solidFill>
                <a:schemeClr val="bg1">
                  <a:lumMod val="50000"/>
                </a:schemeClr>
              </a:solidFill>
            </a:endParaRP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5" name="Textfeld 4"/>
          <p:cNvSpPr txBox="1"/>
          <p:nvPr/>
        </p:nvSpPr>
        <p:spPr>
          <a:xfrm>
            <a:off x="539552" y="2780928"/>
            <a:ext cx="8208912" cy="2862322"/>
          </a:xfrm>
          <a:prstGeom prst="rect">
            <a:avLst/>
          </a:prstGeom>
          <a:noFill/>
        </p:spPr>
        <p:txBody>
          <a:bodyPr wrap="square" rtlCol="0">
            <a:spAutoFit/>
          </a:bodyPr>
          <a:lstStyle/>
          <a:p>
            <a:r>
              <a:rPr lang="de-DE" b="1" dirty="0"/>
              <a:t>Allgemeine Merkmale von </a:t>
            </a:r>
            <a:r>
              <a:rPr lang="de-DE" b="1" dirty="0" smtClean="0"/>
              <a:t>Beratung</a:t>
            </a:r>
            <a:endParaRPr lang="de-DE" b="1" dirty="0"/>
          </a:p>
          <a:p>
            <a:endParaRPr lang="de-DE" dirty="0"/>
          </a:p>
          <a:p>
            <a:pPr marL="285750" indent="-285750">
              <a:buFont typeface="Arial"/>
              <a:buChar char="•"/>
            </a:pPr>
            <a:r>
              <a:rPr lang="de-DE" dirty="0"/>
              <a:t>Die Handlungs- oder Entscheidungsmöglichkeiten einer Person sollen verbessert werden, damit diese das Problem eigenständig und aktiv selbst lösen und dazu die notwendigen Ressourcen erschließen kann. </a:t>
            </a:r>
          </a:p>
          <a:p>
            <a:endParaRPr lang="de-DE" dirty="0"/>
          </a:p>
          <a:p>
            <a:pPr marL="285750" indent="-285750">
              <a:buFont typeface="Arial"/>
              <a:buChar char="•"/>
            </a:pPr>
            <a:r>
              <a:rPr lang="de-DE" dirty="0"/>
              <a:t>Dazu braucht es ein ausgewiesenes Setting mit ausgebildeten Beraterinnen und Beratern, die über professionelle Methodenkompetenz verfügen (z.B. Beratungswissen über Kommunikationsmodelle oder Prozessmodelle).</a:t>
            </a:r>
          </a:p>
          <a:p>
            <a:r>
              <a:rPr lang="de-DE" dirty="0"/>
              <a:t>    </a:t>
            </a:r>
            <a:r>
              <a:rPr lang="de-DE" sz="1400" dirty="0" smtClean="0"/>
              <a:t>(</a:t>
            </a:r>
            <a:r>
              <a:rPr lang="de-DE" sz="1400" dirty="0"/>
              <a:t>Schnebel, 2017, S. 16)</a:t>
            </a:r>
          </a:p>
        </p:txBody>
      </p:sp>
      <p:pic>
        <p:nvPicPr>
          <p:cNvPr id="7" name="Bild 6"/>
          <p:cNvPicPr/>
          <p:nvPr/>
        </p:nvPicPr>
        <p:blipFill>
          <a:blip r:embed="rId5" cstate="print">
            <a:alphaModFix amt="50000"/>
            <a:extLst>
              <a:ext uri="{28A0092B-C50C-407E-A947-70E740481C1C}">
                <a14:useLocalDpi xmlns:a14="http://schemas.microsoft.com/office/drawing/2010/main" val="0"/>
              </a:ext>
            </a:extLst>
          </a:blip>
          <a:srcRect/>
          <a:stretch>
            <a:fillRect/>
          </a:stretch>
        </p:blipFill>
        <p:spPr bwMode="auto">
          <a:xfrm rot="235669">
            <a:off x="5791337" y="1275738"/>
            <a:ext cx="2376264" cy="2043802"/>
          </a:xfrm>
          <a:prstGeom prst="rect">
            <a:avLst/>
          </a:prstGeom>
          <a:noFill/>
          <a:ln>
            <a:noFill/>
          </a:ln>
        </p:spPr>
      </p:pic>
    </p:spTree>
    <p:extLst>
      <p:ext uri="{BB962C8B-B14F-4D97-AF65-F5344CB8AC3E}">
        <p14:creationId xmlns:p14="http://schemas.microsoft.com/office/powerpoint/2010/main" val="418490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Implementation</a:t>
            </a:r>
          </a:p>
        </p:txBody>
      </p:sp>
      <p:sp>
        <p:nvSpPr>
          <p:cNvPr id="3" name="Textplatzhalter 2"/>
          <p:cNvSpPr>
            <a:spLocks noGrp="1"/>
          </p:cNvSpPr>
          <p:nvPr>
            <p:ph type="body"/>
          </p:nvPr>
        </p:nvSpPr>
        <p:spPr>
          <a:xfrm>
            <a:off x="395536" y="2132856"/>
            <a:ext cx="8291264" cy="3992904"/>
          </a:xfrm>
        </p:spPr>
        <p:txBody>
          <a:bodyPr/>
          <a:lstStyle/>
          <a:p>
            <a:pPr marL="285750" indent="-285750">
              <a:lnSpc>
                <a:spcPct val="115000"/>
              </a:lnSpc>
              <a:spcAft>
                <a:spcPts val="1000"/>
              </a:spcAft>
              <a:buFont typeface="Arial" panose="020B0604020202020204" pitchFamily="34" charset="0"/>
              <a:buChar char="•"/>
            </a:pPr>
            <a:r>
              <a:rPr lang="de-DE" dirty="0">
                <a:latin typeface="+mn-lt"/>
                <a:cs typeface="Calibri"/>
              </a:rPr>
              <a:t>Wurden die gesetzten Ziele erreicht? </a:t>
            </a:r>
          </a:p>
          <a:p>
            <a:pPr marL="285750" indent="-285750">
              <a:lnSpc>
                <a:spcPct val="115000"/>
              </a:lnSpc>
              <a:spcAft>
                <a:spcPts val="1000"/>
              </a:spcAft>
              <a:buFont typeface="Arial" panose="020B0604020202020204" pitchFamily="34" charset="0"/>
              <a:buChar char="•"/>
            </a:pPr>
            <a:r>
              <a:rPr lang="de-DE" dirty="0">
                <a:latin typeface="+mn-lt"/>
                <a:cs typeface="Calibri"/>
              </a:rPr>
              <a:t>Muss bzw. kann zur Erreichung der gesetzten Ziele nachgesteuert </a:t>
            </a:r>
            <a:r>
              <a:rPr lang="de-DE" dirty="0" smtClean="0">
                <a:latin typeface="+mn-lt"/>
                <a:cs typeface="Calibri"/>
              </a:rPr>
              <a:t>werden?</a:t>
            </a:r>
          </a:p>
          <a:p>
            <a:pPr marL="285750" indent="-285750">
              <a:lnSpc>
                <a:spcPct val="115000"/>
              </a:lnSpc>
              <a:spcAft>
                <a:spcPts val="1000"/>
              </a:spcAft>
              <a:buFont typeface="Arial" panose="020B0604020202020204" pitchFamily="34" charset="0"/>
              <a:buChar char="•"/>
            </a:pPr>
            <a:r>
              <a:rPr lang="de-DE" dirty="0" smtClean="0">
                <a:latin typeface="+mn-lt"/>
                <a:cs typeface="Calibri"/>
              </a:rPr>
              <a:t>Wie </a:t>
            </a:r>
            <a:r>
              <a:rPr lang="de-DE" dirty="0">
                <a:latin typeface="+mn-lt"/>
                <a:cs typeface="Calibri"/>
              </a:rPr>
              <a:t>kann das Erreichte nachhaltig abgesichert werden? </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8" action="ppaction://hlinksldjump"/>
          </p:cNvPr>
          <p:cNvPicPr>
            <a:picLocks noChangeAspect="1"/>
          </p:cNvPicPr>
          <p:nvPr/>
        </p:nvPicPr>
        <p:blipFill>
          <a:blip r:embed="rId9"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34908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Reflexionsschleife</a:t>
            </a:r>
          </a:p>
        </p:txBody>
      </p:sp>
      <p:sp>
        <p:nvSpPr>
          <p:cNvPr id="3" name="Textplatzhalter 2"/>
          <p:cNvSpPr>
            <a:spLocks noGrp="1"/>
          </p:cNvSpPr>
          <p:nvPr>
            <p:ph type="body"/>
          </p:nvPr>
        </p:nvSpPr>
        <p:spPr>
          <a:xfrm>
            <a:off x="395536" y="2132856"/>
            <a:ext cx="8291264" cy="3992904"/>
          </a:xfrm>
        </p:spPr>
        <p:txBody>
          <a:bodyPr/>
          <a:lstStyle/>
          <a:p>
            <a:pPr marL="285750" indent="-285750">
              <a:lnSpc>
                <a:spcPct val="115000"/>
              </a:lnSpc>
              <a:spcAft>
                <a:spcPts val="1000"/>
              </a:spcAft>
              <a:buFont typeface="Arial" panose="020B0604020202020204" pitchFamily="34" charset="0"/>
              <a:buChar char="•"/>
            </a:pPr>
            <a:r>
              <a:rPr lang="de-DE" dirty="0">
                <a:latin typeface="+mn-lt"/>
                <a:cs typeface="Calibri"/>
              </a:rPr>
              <a:t>Müssen/Sollen weitere Personen als </a:t>
            </a:r>
            <a:r>
              <a:rPr lang="de-DE" dirty="0" err="1">
                <a:latin typeface="+mn-lt"/>
                <a:cs typeface="Calibri"/>
              </a:rPr>
              <a:t>Lerncoaches</a:t>
            </a:r>
            <a:r>
              <a:rPr lang="de-DE" dirty="0">
                <a:latin typeface="+mn-lt"/>
                <a:cs typeface="Calibri"/>
              </a:rPr>
              <a:t> gewonnen und ausgebildet werden?</a:t>
            </a:r>
          </a:p>
          <a:p>
            <a:pPr marL="285750" indent="-285750">
              <a:lnSpc>
                <a:spcPct val="115000"/>
              </a:lnSpc>
              <a:spcAft>
                <a:spcPts val="1000"/>
              </a:spcAft>
              <a:buFont typeface="Arial" panose="020B0604020202020204" pitchFamily="34" charset="0"/>
              <a:buChar char="•"/>
            </a:pPr>
            <a:r>
              <a:rPr lang="de-DE" dirty="0">
                <a:latin typeface="+mn-lt"/>
                <a:cs typeface="Calibri"/>
              </a:rPr>
              <a:t>Sollen weitere </a:t>
            </a:r>
            <a:r>
              <a:rPr lang="de-DE" dirty="0" err="1">
                <a:latin typeface="+mn-lt"/>
                <a:cs typeface="Calibri"/>
              </a:rPr>
              <a:t>Lerncoachingformate</a:t>
            </a:r>
            <a:r>
              <a:rPr lang="de-DE" dirty="0">
                <a:latin typeface="+mn-lt"/>
                <a:cs typeface="Calibri"/>
              </a:rPr>
              <a:t> erprobt/ eingeführt werden? (z. B. Coaching durch Schülerinnen und Schüler) </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8" action="ppaction://hlinksldjump"/>
          </p:cNvPr>
          <p:cNvPicPr>
            <a:picLocks noChangeAspect="1"/>
          </p:cNvPicPr>
          <p:nvPr/>
        </p:nvPicPr>
        <p:blipFill>
          <a:blip r:embed="rId9"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23455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Impulse zur praktischen Umsetzung: </a:t>
            </a:r>
            <a:br>
              <a:rPr lang="de-DE" b="1" dirty="0">
                <a:latin typeface="Calibri"/>
                <a:cs typeface="Calibri"/>
              </a:rPr>
            </a:br>
            <a:r>
              <a:rPr lang="de-DE" b="1" dirty="0">
                <a:latin typeface="Calibri"/>
                <a:cs typeface="Calibri"/>
              </a:rPr>
              <a:t>Projektabschluss </a:t>
            </a:r>
          </a:p>
        </p:txBody>
      </p:sp>
      <p:sp>
        <p:nvSpPr>
          <p:cNvPr id="3" name="Textplatzhalter 2"/>
          <p:cNvSpPr>
            <a:spLocks noGrp="1"/>
          </p:cNvSpPr>
          <p:nvPr>
            <p:ph type="body"/>
          </p:nvPr>
        </p:nvSpPr>
        <p:spPr>
          <a:xfrm>
            <a:off x="395536" y="2132856"/>
            <a:ext cx="8291264" cy="3992904"/>
          </a:xfrm>
        </p:spPr>
        <p:txBody>
          <a:bodyPr/>
          <a:lstStyle/>
          <a:p>
            <a:pPr>
              <a:lnSpc>
                <a:spcPct val="115000"/>
              </a:lnSpc>
              <a:spcAft>
                <a:spcPts val="1000"/>
              </a:spcAft>
            </a:pPr>
            <a:r>
              <a:rPr lang="de-DE" dirty="0">
                <a:latin typeface="+mn-lt"/>
                <a:cs typeface="Calibri"/>
              </a:rPr>
              <a:t>Hier geht es auch um die Erarbeitung von Verbesserungsvorschlägen für künftige Schulentwicklungsprojekte. </a:t>
            </a: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5" name="Bild 4">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6" name="Bild 5" descr="Bildschirmfoto 2019-01-21 um 15.14.10.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4368" y="5229200"/>
            <a:ext cx="1140271" cy="865985"/>
          </a:xfrm>
          <a:prstGeom prst="rect">
            <a:avLst/>
          </a:prstGeom>
          <a:ln>
            <a:solidFill>
              <a:srgbClr val="000000"/>
            </a:solidFill>
          </a:ln>
        </p:spPr>
      </p:pic>
      <p:pic>
        <p:nvPicPr>
          <p:cNvPr id="8" name="Bild 7">
            <a:hlinkClick r:id="rId8" action="ppaction://hlinksldjump"/>
          </p:cNvPr>
          <p:cNvPicPr>
            <a:picLocks noChangeAspect="1"/>
          </p:cNvPicPr>
          <p:nvPr/>
        </p:nvPicPr>
        <p:blipFill>
          <a:blip r:embed="rId9" cstate="print">
            <a:clrChange>
              <a:clrFrom>
                <a:srgbClr val="FFFFFF"/>
              </a:clrFrom>
              <a:clrTo>
                <a:srgbClr val="FFFFFF">
                  <a:alpha val="0"/>
                </a:srgbClr>
              </a:clrTo>
            </a:clrChange>
            <a:alphaModFix amt="54000"/>
          </a:blip>
          <a:stretch>
            <a:fillRect/>
          </a:stretch>
        </p:blipFill>
        <p:spPr>
          <a:xfrm rot="1749256">
            <a:off x="5681242" y="1228779"/>
            <a:ext cx="3098481" cy="1749360"/>
          </a:xfrm>
          <a:prstGeom prst="rect">
            <a:avLst/>
          </a:prstGeom>
          <a:ln>
            <a:noFill/>
          </a:ln>
        </p:spPr>
      </p:pic>
    </p:spTree>
    <p:extLst>
      <p:ext uri="{BB962C8B-B14F-4D97-AF65-F5344CB8AC3E}">
        <p14:creationId xmlns:p14="http://schemas.microsoft.com/office/powerpoint/2010/main" val="303722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Grundlagen des Coachings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6" name="Textfeld 5"/>
          <p:cNvSpPr txBox="1"/>
          <p:nvPr/>
        </p:nvSpPr>
        <p:spPr>
          <a:xfrm>
            <a:off x="539552" y="2852936"/>
            <a:ext cx="8136904" cy="2585323"/>
          </a:xfrm>
          <a:prstGeom prst="rect">
            <a:avLst/>
          </a:prstGeom>
          <a:noFill/>
        </p:spPr>
        <p:txBody>
          <a:bodyPr wrap="square" rtlCol="0">
            <a:spAutoFit/>
          </a:bodyPr>
          <a:lstStyle/>
          <a:p>
            <a:r>
              <a:rPr lang="de-DE" b="1" dirty="0"/>
              <a:t>Merkmale von Lernberatung in der Schule</a:t>
            </a:r>
          </a:p>
          <a:p>
            <a:r>
              <a:rPr lang="de-DE" dirty="0"/>
              <a:t>Ministerium für Schule und </a:t>
            </a:r>
            <a:r>
              <a:rPr lang="de-DE" dirty="0" smtClean="0"/>
              <a:t>Bildung </a:t>
            </a:r>
            <a:r>
              <a:rPr lang="de-DE" dirty="0"/>
              <a:t>des Landes Nordrhein-Westfalen (</a:t>
            </a:r>
            <a:r>
              <a:rPr lang="de-DE" dirty="0" smtClean="0"/>
              <a:t>Hrsg.). </a:t>
            </a:r>
            <a:r>
              <a:rPr lang="de-DE" dirty="0"/>
              <a:t>(</a:t>
            </a:r>
            <a:r>
              <a:rPr lang="de-DE" dirty="0" smtClean="0"/>
              <a:t>2020).</a:t>
            </a:r>
            <a:r>
              <a:rPr lang="de-DE" b="1" dirty="0" smtClean="0"/>
              <a:t> </a:t>
            </a:r>
            <a:r>
              <a:rPr lang="de-DE" i="1" dirty="0"/>
              <a:t>Referenzrahmen Schulqualität NRW. </a:t>
            </a:r>
            <a:r>
              <a:rPr lang="de-DE" i="1" dirty="0" smtClean="0"/>
              <a:t>Schule in NRW Nr. 9051.</a:t>
            </a:r>
            <a:r>
              <a:rPr lang="de-DE" dirty="0"/>
              <a:t/>
            </a:r>
            <a:br>
              <a:rPr lang="de-DE" dirty="0"/>
            </a:br>
            <a:r>
              <a:rPr lang="de-DE" dirty="0"/>
              <a:t/>
            </a:r>
            <a:br>
              <a:rPr lang="de-DE" dirty="0"/>
            </a:br>
            <a:endParaRPr lang="de-DE" dirty="0"/>
          </a:p>
          <a:p>
            <a:r>
              <a:rPr lang="en-US" dirty="0" err="1"/>
              <a:t>Schnebel</a:t>
            </a:r>
            <a:r>
              <a:rPr lang="en-US" dirty="0"/>
              <a:t>, S. (2017). </a:t>
            </a:r>
            <a:r>
              <a:rPr lang="en-US" i="1" dirty="0" err="1"/>
              <a:t>Professionell</a:t>
            </a:r>
            <a:r>
              <a:rPr lang="en-US" i="1" dirty="0"/>
              <a:t> </a:t>
            </a:r>
            <a:r>
              <a:rPr lang="en-US" i="1" dirty="0" err="1"/>
              <a:t>beraten</a:t>
            </a:r>
            <a:r>
              <a:rPr lang="en-US" i="1" dirty="0"/>
              <a:t>. </a:t>
            </a:r>
            <a:r>
              <a:rPr lang="en-US" dirty="0" err="1"/>
              <a:t>Beratungskompetenz</a:t>
            </a:r>
            <a:r>
              <a:rPr lang="en-US" dirty="0"/>
              <a:t> in der Schule (3. </a:t>
            </a:r>
            <a:r>
              <a:rPr lang="en-US" dirty="0" err="1"/>
              <a:t>aktualisierte</a:t>
            </a:r>
            <a:r>
              <a:rPr lang="en-US" dirty="0"/>
              <a:t> und </a:t>
            </a:r>
            <a:r>
              <a:rPr lang="en-US" dirty="0" err="1"/>
              <a:t>erweiterte</a:t>
            </a:r>
            <a:r>
              <a:rPr lang="en-US" dirty="0"/>
              <a:t> </a:t>
            </a:r>
            <a:r>
              <a:rPr lang="en-US" dirty="0" err="1"/>
              <a:t>Auflage</a:t>
            </a:r>
            <a:r>
              <a:rPr lang="en-US" dirty="0"/>
              <a:t>). </a:t>
            </a:r>
            <a:r>
              <a:rPr lang="en-US" dirty="0" err="1"/>
              <a:t>Weinheim</a:t>
            </a:r>
            <a:r>
              <a:rPr lang="en-US" dirty="0"/>
              <a:t>: </a:t>
            </a:r>
            <a:r>
              <a:rPr lang="en-US" dirty="0" err="1"/>
              <a:t>Beltz</a:t>
            </a:r>
            <a:r>
              <a:rPr lang="en-US" dirty="0"/>
              <a:t>. </a:t>
            </a:r>
          </a:p>
          <a:p>
            <a:endParaRPr lang="en-US" dirty="0"/>
          </a:p>
          <a:p>
            <a:endParaRPr lang="de-DE" dirty="0"/>
          </a:p>
        </p:txBody>
      </p:sp>
    </p:spTree>
    <p:extLst>
      <p:ext uri="{BB962C8B-B14F-4D97-AF65-F5344CB8AC3E}">
        <p14:creationId xmlns:p14="http://schemas.microsoft.com/office/powerpoint/2010/main" val="169813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Grundlagen des Coachings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6" name="Textfeld 5"/>
          <p:cNvSpPr txBox="1"/>
          <p:nvPr/>
        </p:nvSpPr>
        <p:spPr>
          <a:xfrm>
            <a:off x="539552" y="2852936"/>
            <a:ext cx="8136904" cy="3385542"/>
          </a:xfrm>
          <a:prstGeom prst="rect">
            <a:avLst/>
          </a:prstGeom>
          <a:noFill/>
        </p:spPr>
        <p:txBody>
          <a:bodyPr wrap="square" rtlCol="0">
            <a:spAutoFit/>
          </a:bodyPr>
          <a:lstStyle/>
          <a:p>
            <a:r>
              <a:rPr lang="de-DE" b="1" dirty="0"/>
              <a:t>Was ist </a:t>
            </a:r>
            <a:r>
              <a:rPr lang="de-DE" b="1" dirty="0" smtClean="0"/>
              <a:t>Lerncoaching?</a:t>
            </a:r>
            <a:endParaRPr lang="de-DE" b="1" dirty="0"/>
          </a:p>
          <a:p>
            <a:endParaRPr lang="de-DE" b="1" dirty="0"/>
          </a:p>
          <a:p>
            <a:r>
              <a:rPr lang="de-DE" dirty="0" err="1"/>
              <a:t>Hameyer</a:t>
            </a:r>
            <a:r>
              <a:rPr lang="de-DE" dirty="0"/>
              <a:t>, U. (</a:t>
            </a:r>
            <a:r>
              <a:rPr lang="de-DE" dirty="0" smtClean="0"/>
              <a:t>2010). </a:t>
            </a:r>
            <a:r>
              <a:rPr lang="de-DE" dirty="0"/>
              <a:t>Lerncoaching. </a:t>
            </a:r>
            <a:r>
              <a:rPr lang="de-DE" i="1" dirty="0" smtClean="0"/>
              <a:t>Schule </a:t>
            </a:r>
            <a:r>
              <a:rPr lang="de-DE" i="1" dirty="0"/>
              <a:t>NRW / Amtsblatt des Ministeriums für Schule und Bildung </a:t>
            </a:r>
            <a:r>
              <a:rPr lang="de-DE" i="1" dirty="0" smtClean="0"/>
              <a:t>Nordrhein-Westfalen, 6</a:t>
            </a:r>
            <a:r>
              <a:rPr lang="de-DE" dirty="0" smtClean="0"/>
              <a:t>, </a:t>
            </a:r>
            <a:r>
              <a:rPr lang="de-DE" dirty="0"/>
              <a:t>S. 279-281.</a:t>
            </a:r>
          </a:p>
          <a:p>
            <a:endParaRPr lang="de-DE" dirty="0"/>
          </a:p>
          <a:p>
            <a:r>
              <a:rPr lang="de-DE" dirty="0" err="1"/>
              <a:t>Nicolaisen</a:t>
            </a:r>
            <a:r>
              <a:rPr lang="de-DE" dirty="0"/>
              <a:t>, T. (2013). </a:t>
            </a:r>
            <a:r>
              <a:rPr lang="de-DE" i="1" dirty="0"/>
              <a:t>Lerncoaching-Praxis. </a:t>
            </a:r>
            <a:r>
              <a:rPr lang="de-DE" dirty="0"/>
              <a:t>Coaching in pädagogischen Arbeitsfeldern. Weinheim, Basel: Beltz, Juventa.</a:t>
            </a:r>
          </a:p>
          <a:p>
            <a:endParaRPr lang="de-DE" dirty="0"/>
          </a:p>
          <a:p>
            <a:r>
              <a:rPr lang="de-DE" dirty="0"/>
              <a:t>Rauen, C. (2014). </a:t>
            </a:r>
            <a:r>
              <a:rPr lang="de-DE" i="1" dirty="0"/>
              <a:t>Coaching</a:t>
            </a:r>
            <a:r>
              <a:rPr lang="de-DE" dirty="0"/>
              <a:t> (3. überarbeitete und erweiterte Auflage). Göttingen: Hogrefe.</a:t>
            </a:r>
          </a:p>
          <a:p>
            <a:endParaRPr lang="de-DE" sz="1600" dirty="0"/>
          </a:p>
          <a:p>
            <a:endParaRPr lang="de-DE" dirty="0"/>
          </a:p>
        </p:txBody>
      </p:sp>
    </p:spTree>
    <p:extLst>
      <p:ext uri="{BB962C8B-B14F-4D97-AF65-F5344CB8AC3E}">
        <p14:creationId xmlns:p14="http://schemas.microsoft.com/office/powerpoint/2010/main" val="321602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Grundlagen des Coachings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6" name="Textfeld 5"/>
          <p:cNvSpPr txBox="1"/>
          <p:nvPr/>
        </p:nvSpPr>
        <p:spPr>
          <a:xfrm>
            <a:off x="251520" y="2708920"/>
            <a:ext cx="8712968" cy="3970318"/>
          </a:xfrm>
          <a:prstGeom prst="rect">
            <a:avLst/>
          </a:prstGeom>
          <a:noFill/>
        </p:spPr>
        <p:txBody>
          <a:bodyPr wrap="square" rtlCol="0">
            <a:spAutoFit/>
          </a:bodyPr>
          <a:lstStyle/>
          <a:p>
            <a:r>
              <a:rPr lang="de-DE" b="1" dirty="0"/>
              <a:t>Anlässe für Lerncoaching</a:t>
            </a:r>
          </a:p>
          <a:p>
            <a:r>
              <a:rPr lang="de-DE" dirty="0" err="1"/>
              <a:t>Hameyer</a:t>
            </a:r>
            <a:r>
              <a:rPr lang="de-DE" dirty="0"/>
              <a:t>, U. (</a:t>
            </a:r>
            <a:r>
              <a:rPr lang="de-DE" dirty="0" smtClean="0"/>
              <a:t>2010). Lerncoaching. </a:t>
            </a:r>
            <a:r>
              <a:rPr lang="de-DE" i="1" dirty="0" smtClean="0"/>
              <a:t>Schule </a:t>
            </a:r>
            <a:r>
              <a:rPr lang="de-DE" i="1" dirty="0"/>
              <a:t>NRW / Amtsblatt des Ministeriums für Schule und Bildung </a:t>
            </a:r>
            <a:r>
              <a:rPr lang="de-DE" i="1" dirty="0" smtClean="0"/>
              <a:t>Nordrhein-Westfalen,</a:t>
            </a:r>
            <a:r>
              <a:rPr lang="de-DE" dirty="0" smtClean="0"/>
              <a:t> </a:t>
            </a:r>
            <a:r>
              <a:rPr lang="de-DE" i="1" dirty="0" smtClean="0"/>
              <a:t>6, </a:t>
            </a:r>
            <a:r>
              <a:rPr lang="de-DE" dirty="0"/>
              <a:t>S. 279-281.</a:t>
            </a:r>
          </a:p>
          <a:p>
            <a:endParaRPr lang="de-DE" dirty="0"/>
          </a:p>
          <a:p>
            <a:endParaRPr lang="de-DE" dirty="0"/>
          </a:p>
          <a:p>
            <a:r>
              <a:rPr lang="de-DE" dirty="0" err="1"/>
              <a:t>Leithe</a:t>
            </a:r>
            <a:r>
              <a:rPr lang="de-DE" dirty="0"/>
              <a:t>, A. &amp; Wegmann, C. (2018). Qualifizierung von </a:t>
            </a:r>
            <a:r>
              <a:rPr lang="de-DE" dirty="0" err="1"/>
              <a:t>Lerncoaches</a:t>
            </a:r>
            <a:r>
              <a:rPr lang="de-DE" dirty="0"/>
              <a:t> am Gymnasium St. Christophorus und der Heinrich-von-Kleist-Schule. In: Althoff, K. &amp; Andernach, N. (Hrsg.), </a:t>
            </a:r>
            <a:r>
              <a:rPr lang="de-DE" i="1" dirty="0"/>
              <a:t>Partizipative Schulentwicklung mit dem Leitziel individueller Förderung. </a:t>
            </a:r>
            <a:r>
              <a:rPr lang="de-DE" dirty="0"/>
              <a:t>Lernpotenziale Heft 4 (S. 45 – 47). Münster: Serviceagentur „Ganztägig lernen" NRW, Institut für soziale Arbeit e.V</a:t>
            </a:r>
            <a:r>
              <a:rPr lang="de-DE" dirty="0" smtClean="0"/>
              <a:t>. </a:t>
            </a:r>
            <a:r>
              <a:rPr lang="de-DE" dirty="0"/>
              <a:t>Aufgerufen am 27.07.2020. Verfügbar unter </a:t>
            </a:r>
          </a:p>
          <a:p>
            <a:r>
              <a:rPr lang="de-DE" u="sng" dirty="0">
                <a:hlinkClick r:id="rId6"/>
              </a:rPr>
              <a:t>https://www.stiftung-mercator.de/media/downloads/3_Publikationen/2018/Juli/Lernpotenziale_2018_Heft_4.pdf</a:t>
            </a:r>
            <a:endParaRPr lang="de-DE" dirty="0"/>
          </a:p>
          <a:p>
            <a:endParaRPr lang="de-DE" dirty="0"/>
          </a:p>
        </p:txBody>
      </p:sp>
    </p:spTree>
    <p:extLst>
      <p:ext uri="{BB962C8B-B14F-4D97-AF65-F5344CB8AC3E}">
        <p14:creationId xmlns:p14="http://schemas.microsoft.com/office/powerpoint/2010/main" val="325754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Grundlagen des Coachings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6" name="Textfeld 5"/>
          <p:cNvSpPr txBox="1"/>
          <p:nvPr/>
        </p:nvSpPr>
        <p:spPr>
          <a:xfrm>
            <a:off x="251520" y="2852936"/>
            <a:ext cx="8712968" cy="2031325"/>
          </a:xfrm>
          <a:prstGeom prst="rect">
            <a:avLst/>
          </a:prstGeom>
          <a:noFill/>
        </p:spPr>
        <p:txBody>
          <a:bodyPr wrap="square" rtlCol="0">
            <a:spAutoFit/>
          </a:bodyPr>
          <a:lstStyle/>
          <a:p>
            <a:r>
              <a:rPr lang="de-DE" b="1" dirty="0"/>
              <a:t>Settings von Gruppencoaching</a:t>
            </a:r>
          </a:p>
          <a:p>
            <a:endParaRPr lang="de-DE" b="1" dirty="0"/>
          </a:p>
          <a:p>
            <a:r>
              <a:rPr lang="de-DE" dirty="0" err="1"/>
              <a:t>Hardeland</a:t>
            </a:r>
            <a:r>
              <a:rPr lang="de-DE" dirty="0"/>
              <a:t>, H. (</a:t>
            </a:r>
            <a:r>
              <a:rPr lang="de-DE" dirty="0" smtClean="0"/>
              <a:t>2017b). </a:t>
            </a:r>
            <a:r>
              <a:rPr lang="de-DE" i="1" dirty="0"/>
              <a:t>Der Klassen-Coach. </a:t>
            </a:r>
            <a:r>
              <a:rPr lang="de-DE" dirty="0"/>
              <a:t>Lehrst du noch oder coachst du schon? Ein Praxisbuch für die Umsetzung von (Lern-)Coaching in Klassen und Gruppen – für Sekundarstufe I und II. </a:t>
            </a:r>
            <a:r>
              <a:rPr lang="de-DE" dirty="0" err="1"/>
              <a:t>Baltmannsweiler</a:t>
            </a:r>
            <a:r>
              <a:rPr lang="de-DE" dirty="0"/>
              <a:t>: Schneider Verlag </a:t>
            </a:r>
            <a:r>
              <a:rPr lang="de-DE" dirty="0" err="1"/>
              <a:t>Hohengehren</a:t>
            </a:r>
            <a:r>
              <a:rPr lang="de-DE" dirty="0"/>
              <a:t>.</a:t>
            </a:r>
          </a:p>
          <a:p>
            <a:endParaRPr lang="de-DE" b="1" dirty="0"/>
          </a:p>
          <a:p>
            <a:endParaRPr lang="de-DE" b="1" dirty="0"/>
          </a:p>
        </p:txBody>
      </p:sp>
    </p:spTree>
    <p:extLst>
      <p:ext uri="{BB962C8B-B14F-4D97-AF65-F5344CB8AC3E}">
        <p14:creationId xmlns:p14="http://schemas.microsoft.com/office/powerpoint/2010/main" val="240545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Grundlagen des Coachings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6" name="Textfeld 5"/>
          <p:cNvSpPr txBox="1"/>
          <p:nvPr/>
        </p:nvSpPr>
        <p:spPr>
          <a:xfrm>
            <a:off x="251520" y="2852936"/>
            <a:ext cx="8712968" cy="1754326"/>
          </a:xfrm>
          <a:prstGeom prst="rect">
            <a:avLst/>
          </a:prstGeom>
          <a:noFill/>
        </p:spPr>
        <p:txBody>
          <a:bodyPr wrap="square" rtlCol="0">
            <a:spAutoFit/>
          </a:bodyPr>
          <a:lstStyle/>
          <a:p>
            <a:r>
              <a:rPr lang="de-DE" b="1" dirty="0"/>
              <a:t>Der </a:t>
            </a:r>
            <a:r>
              <a:rPr lang="de-DE" b="1" dirty="0" err="1"/>
              <a:t>Lerncoachingprozess</a:t>
            </a:r>
            <a:endParaRPr lang="de-DE" b="1" dirty="0"/>
          </a:p>
          <a:p>
            <a:endParaRPr lang="de-DE" b="1" dirty="0"/>
          </a:p>
          <a:p>
            <a:r>
              <a:rPr lang="de-DE" dirty="0" err="1"/>
              <a:t>Hardeland</a:t>
            </a:r>
            <a:r>
              <a:rPr lang="de-DE" dirty="0"/>
              <a:t>, H. (</a:t>
            </a:r>
            <a:r>
              <a:rPr lang="de-DE" dirty="0" smtClean="0"/>
              <a:t>2017a). </a:t>
            </a:r>
            <a:r>
              <a:rPr lang="de-DE" i="1" dirty="0"/>
              <a:t>Lerncoaching und Lernberatung. </a:t>
            </a:r>
            <a:r>
              <a:rPr lang="de-DE" dirty="0"/>
              <a:t>Lernende in ihrem Lernprozess wirksam begleiten und unterstützen (6., vollständig überarbeitete und erweiterte Auflage). Baltmannsweiler: Schneider Verlag Hohengehren.</a:t>
            </a:r>
            <a:endParaRPr lang="de-DE" b="1" dirty="0"/>
          </a:p>
          <a:p>
            <a:endParaRPr lang="de-DE" b="1" dirty="0"/>
          </a:p>
        </p:txBody>
      </p:sp>
    </p:spTree>
    <p:extLst>
      <p:ext uri="{BB962C8B-B14F-4D97-AF65-F5344CB8AC3E}">
        <p14:creationId xmlns:p14="http://schemas.microsoft.com/office/powerpoint/2010/main" val="35642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513"/>
            <a:ext cx="8229240" cy="1143000"/>
          </a:xfrm>
        </p:spPr>
        <p:txBody>
          <a:bodyPr/>
          <a:lstStyle/>
          <a:p>
            <a:r>
              <a:rPr lang="de-DE" b="1" dirty="0">
                <a:latin typeface="Calibri"/>
                <a:cs typeface="Calibri"/>
              </a:rPr>
              <a:t>Literatur: Lerncoaching in der Praxis</a:t>
            </a:r>
            <a:endParaRPr lang="de-DE" dirty="0"/>
          </a:p>
        </p:txBody>
      </p:sp>
      <p:sp>
        <p:nvSpPr>
          <p:cNvPr id="7" name="Textplatzhalter 3"/>
          <p:cNvSpPr txBox="1">
            <a:spLocks/>
          </p:cNvSpPr>
          <p:nvPr/>
        </p:nvSpPr>
        <p:spPr>
          <a:xfrm>
            <a:off x="4826640" y="2573400"/>
            <a:ext cx="4015800" cy="1766880"/>
          </a:xfrm>
          <a:prstGeom prst="rect">
            <a:avLst/>
          </a:prstGeom>
        </p:spPr>
        <p:txBody>
          <a:bodyPr lIns="0" tIns="0" rIns="0" bIns="0" anchor="ctr"/>
          <a:lstStyle/>
          <a:p>
            <a:endParaRPr lang="de-DE" dirty="0"/>
          </a:p>
        </p:txBody>
      </p:sp>
      <p:pic>
        <p:nvPicPr>
          <p:cNvPr id="8" name="Bild 7">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pic>
        <p:nvPicPr>
          <p:cNvPr id="9" name="Bild 8">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sp>
        <p:nvSpPr>
          <p:cNvPr id="12" name="Textfeld 11"/>
          <p:cNvSpPr txBox="1"/>
          <p:nvPr/>
        </p:nvSpPr>
        <p:spPr>
          <a:xfrm>
            <a:off x="5004048" y="1844824"/>
            <a:ext cx="3744416" cy="1754326"/>
          </a:xfrm>
          <a:prstGeom prst="rect">
            <a:avLst/>
          </a:prstGeom>
          <a:noFill/>
        </p:spPr>
        <p:txBody>
          <a:bodyPr wrap="square" rtlCol="0">
            <a:spAutoFit/>
          </a:bodyPr>
          <a:lstStyle/>
          <a:p>
            <a:r>
              <a:rPr lang="de-DE" b="1" dirty="0" smtClean="0"/>
              <a:t>Methode </a:t>
            </a:r>
            <a:r>
              <a:rPr lang="de-DE" b="1" dirty="0"/>
              <a:t>„SWOT-Analyse“:</a:t>
            </a:r>
            <a:r>
              <a:rPr lang="de-DE" dirty="0"/>
              <a:t> </a:t>
            </a:r>
            <a:r>
              <a:rPr lang="de-DE" dirty="0" err="1"/>
              <a:t>Buhren</a:t>
            </a:r>
            <a:r>
              <a:rPr lang="de-DE" dirty="0"/>
              <a:t>, C. &amp; Rolff, H.-G. (Hrsg.). (2018). </a:t>
            </a:r>
            <a:r>
              <a:rPr lang="de-DE" i="1" dirty="0"/>
              <a:t>Handbuch Schulentwicklung und Schulentwicklungsberatung. </a:t>
            </a:r>
            <a:r>
              <a:rPr lang="de-DE" dirty="0"/>
              <a:t>2. Auflage. Weinheim: </a:t>
            </a:r>
            <a:r>
              <a:rPr lang="de-DE" dirty="0" smtClean="0"/>
              <a:t>Beltz, S</a:t>
            </a:r>
            <a:r>
              <a:rPr lang="de-DE" dirty="0"/>
              <a:t>. </a:t>
            </a:r>
            <a:r>
              <a:rPr lang="de-DE" dirty="0" smtClean="0"/>
              <a:t>326.</a:t>
            </a:r>
            <a:endParaRPr lang="de-DE" dirty="0"/>
          </a:p>
        </p:txBody>
      </p:sp>
      <p:sp>
        <p:nvSpPr>
          <p:cNvPr id="13" name="Textfeld 12"/>
          <p:cNvSpPr txBox="1"/>
          <p:nvPr/>
        </p:nvSpPr>
        <p:spPr>
          <a:xfrm>
            <a:off x="395536" y="1844824"/>
            <a:ext cx="4176464" cy="5539978"/>
          </a:xfrm>
          <a:prstGeom prst="rect">
            <a:avLst/>
          </a:prstGeom>
          <a:noFill/>
        </p:spPr>
        <p:txBody>
          <a:bodyPr wrap="square" rtlCol="0">
            <a:spAutoFit/>
          </a:bodyPr>
          <a:lstStyle/>
          <a:p>
            <a:r>
              <a:rPr lang="de-DE" b="1" dirty="0"/>
              <a:t>Frageimpulse:</a:t>
            </a:r>
          </a:p>
          <a:p>
            <a:r>
              <a:rPr lang="de-DE" dirty="0"/>
              <a:t>Serviceagentur "Ganztägig Lernen." Hessen (Hrsg.). (2009). </a:t>
            </a:r>
            <a:r>
              <a:rPr lang="de-DE" i="1" dirty="0"/>
              <a:t>Der Lehrer als Lernbegleiter und Coach. </a:t>
            </a:r>
            <a:r>
              <a:rPr lang="de-DE" dirty="0"/>
              <a:t>Chancen im Ganztag. Frankfurt am Main. Aufgerufen am 09.04.2019. Verfügbar unter</a:t>
            </a:r>
            <a:endParaRPr lang="de-DE" u="sng" dirty="0">
              <a:hlinkClick r:id="rId6"/>
            </a:endParaRPr>
          </a:p>
          <a:p>
            <a:r>
              <a:rPr lang="de-DE" u="sng" dirty="0">
                <a:hlinkClick r:id="rId6"/>
              </a:rPr>
              <a:t>http://www.hessen.ganztaegig-lernen.de/sites/default/files/2009_SAG_Broschuere_Coaching_Doppelseiten.pdf</a:t>
            </a:r>
            <a:r>
              <a:rPr lang="de-DE" dirty="0"/>
              <a:t>) </a:t>
            </a:r>
            <a:endParaRPr lang="de-DE" dirty="0" smtClean="0"/>
          </a:p>
          <a:p>
            <a:endParaRPr lang="de-DE" sz="1600" b="1" dirty="0" smtClean="0"/>
          </a:p>
          <a:p>
            <a:r>
              <a:rPr lang="de-DE" b="1" dirty="0" smtClean="0"/>
              <a:t>Methode </a:t>
            </a:r>
            <a:r>
              <a:rPr lang="de-DE" b="1" dirty="0"/>
              <a:t>"Blick aus der Zukunft“: </a:t>
            </a:r>
          </a:p>
          <a:p>
            <a:r>
              <a:rPr lang="de-DE" dirty="0"/>
              <a:t>Funcke, A. &amp; </a:t>
            </a:r>
            <a:r>
              <a:rPr lang="de-DE" dirty="0" err="1"/>
              <a:t>Havenith</a:t>
            </a:r>
            <a:r>
              <a:rPr lang="de-DE" dirty="0"/>
              <a:t>, E. (2017). </a:t>
            </a:r>
            <a:r>
              <a:rPr lang="de-DE" i="1" dirty="0"/>
              <a:t>Moderations-Tools</a:t>
            </a:r>
            <a:r>
              <a:rPr lang="de-DE" dirty="0"/>
              <a:t> (5. Auflage). Bonn: </a:t>
            </a:r>
            <a:r>
              <a:rPr lang="de-DE" dirty="0" err="1"/>
              <a:t>managerSeminare</a:t>
            </a:r>
            <a:r>
              <a:rPr lang="de-DE" dirty="0"/>
              <a:t> Verlag, S. 159ff.</a:t>
            </a:r>
          </a:p>
          <a:p>
            <a:endParaRPr lang="de-DE" dirty="0"/>
          </a:p>
          <a:p>
            <a:endParaRPr lang="de-DE" sz="1600" dirty="0"/>
          </a:p>
          <a:p>
            <a:endParaRPr lang="de-DE" sz="1600" b="1" dirty="0"/>
          </a:p>
          <a:p>
            <a:endParaRPr lang="de-DE" dirty="0"/>
          </a:p>
        </p:txBody>
      </p:sp>
    </p:spTree>
    <p:extLst>
      <p:ext uri="{BB962C8B-B14F-4D97-AF65-F5344CB8AC3E}">
        <p14:creationId xmlns:p14="http://schemas.microsoft.com/office/powerpoint/2010/main" val="279132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4" name="Textfeld 3"/>
          <p:cNvSpPr txBox="1"/>
          <p:nvPr/>
        </p:nvSpPr>
        <p:spPr>
          <a:xfrm>
            <a:off x="395536" y="2420888"/>
            <a:ext cx="8280920" cy="1477328"/>
          </a:xfrm>
          <a:prstGeom prst="rect">
            <a:avLst/>
          </a:prstGeom>
          <a:noFill/>
        </p:spPr>
        <p:txBody>
          <a:bodyPr wrap="square" rtlCol="0">
            <a:spAutoFit/>
          </a:bodyPr>
          <a:lstStyle/>
          <a:p>
            <a:r>
              <a:rPr lang="de-DE" b="1" dirty="0"/>
              <a:t>Bildung von Projektgruppen/Zusammenarbeit mit der Schulleitung:</a:t>
            </a:r>
          </a:p>
          <a:p>
            <a:r>
              <a:rPr lang="de-DE" dirty="0"/>
              <a:t>Buhren, C. &amp; Rolff, H.-G. (Hrsg</a:t>
            </a:r>
            <a:r>
              <a:rPr lang="de-DE" dirty="0" smtClean="0"/>
              <a:t>.). </a:t>
            </a:r>
            <a:r>
              <a:rPr lang="de-DE" dirty="0"/>
              <a:t>(2018). </a:t>
            </a:r>
            <a:r>
              <a:rPr lang="de-DE" i="1" dirty="0"/>
              <a:t>Handbuch Schulentwicklung und Schulentwicklungsberatung. </a:t>
            </a:r>
            <a:r>
              <a:rPr lang="de-DE" dirty="0"/>
              <a:t>2. Auflage. Weinheim: Beltz, S. 154ff. und S. 207ff.</a:t>
            </a:r>
          </a:p>
          <a:p>
            <a:endParaRPr lang="de-DE" dirty="0"/>
          </a:p>
          <a:p>
            <a:endParaRPr lang="de-DE" dirty="0"/>
          </a:p>
        </p:txBody>
      </p:sp>
    </p:spTree>
    <p:extLst>
      <p:ext uri="{BB962C8B-B14F-4D97-AF65-F5344CB8AC3E}">
        <p14:creationId xmlns:p14="http://schemas.microsoft.com/office/powerpoint/2010/main" val="415139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7544" y="2132856"/>
            <a:ext cx="8280920" cy="3570208"/>
          </a:xfrm>
          <a:prstGeom prst="rect">
            <a:avLst/>
          </a:prstGeom>
          <a:noFill/>
        </p:spPr>
        <p:txBody>
          <a:bodyPr wrap="square" rtlCol="0">
            <a:spAutoFit/>
          </a:bodyPr>
          <a:lstStyle/>
          <a:p>
            <a:r>
              <a:rPr lang="de-DE" b="1" dirty="0"/>
              <a:t>Merkmale von Lernberatung in der Schule </a:t>
            </a:r>
          </a:p>
          <a:p>
            <a:endParaRPr lang="de-DE" b="1" dirty="0"/>
          </a:p>
          <a:p>
            <a:pPr marL="285750" indent="-285750">
              <a:buFont typeface="Arial"/>
              <a:buChar char="•"/>
            </a:pPr>
            <a:r>
              <a:rPr lang="de-DE" dirty="0" smtClean="0"/>
              <a:t>„Schülerinnen und Schüler können auf der Grundlage von Feedback ihr eigenes Lernen reflektieren und Lernstrategien entwickeln.“</a:t>
            </a:r>
          </a:p>
          <a:p>
            <a:r>
              <a:rPr lang="de-DE" sz="1400" dirty="0"/>
              <a:t> </a:t>
            </a:r>
            <a:r>
              <a:rPr lang="de-DE" sz="1400" dirty="0" smtClean="0"/>
              <a:t>     (MSB, 2020, S. </a:t>
            </a:r>
            <a:r>
              <a:rPr lang="de-DE" sz="1400" smtClean="0"/>
              <a:t>41)</a:t>
            </a:r>
            <a:endParaRPr lang="de-DE" sz="1400" dirty="0" smtClean="0"/>
          </a:p>
          <a:p>
            <a:endParaRPr lang="de-DE" dirty="0"/>
          </a:p>
          <a:p>
            <a:pPr marL="285750" indent="-285750">
              <a:buFont typeface="Arial"/>
              <a:buChar char="•"/>
            </a:pPr>
            <a:r>
              <a:rPr lang="de-DE" dirty="0"/>
              <a:t>Pädagogische Beratung, in der es um Lernprozesse geht, ist auf die Ressourcen der Ratsuchenden ausgerichtet und bindet das systemische Umfeld der Beteiligten ein. </a:t>
            </a:r>
          </a:p>
          <a:p>
            <a:endParaRPr lang="de-DE" dirty="0"/>
          </a:p>
          <a:p>
            <a:pPr marL="285750" indent="-285750">
              <a:buFont typeface="Arial"/>
              <a:buChar char="•"/>
            </a:pPr>
            <a:r>
              <a:rPr lang="de-DE" dirty="0"/>
              <a:t>Schulische Beratung zielt auf </a:t>
            </a:r>
            <a:br>
              <a:rPr lang="de-DE" dirty="0"/>
            </a:br>
            <a:r>
              <a:rPr lang="de-DE" b="1" dirty="0"/>
              <a:t>Selbstbestimmungsfähigkeit</a:t>
            </a:r>
            <a:r>
              <a:rPr lang="de-DE" dirty="0"/>
              <a:t> ab</a:t>
            </a:r>
            <a:r>
              <a:rPr lang="de-DE" dirty="0" smtClean="0"/>
              <a:t>.</a:t>
            </a:r>
          </a:p>
          <a:p>
            <a:r>
              <a:rPr lang="de-DE" sz="1400" dirty="0" smtClean="0"/>
              <a:t>      (</a:t>
            </a:r>
            <a:r>
              <a:rPr lang="de-DE" sz="1400" dirty="0"/>
              <a:t>Schnebel, 2017, S. 86f</a:t>
            </a:r>
            <a:r>
              <a:rPr lang="de-DE" sz="1400" dirty="0" smtClean="0"/>
              <a:t>)</a:t>
            </a:r>
            <a:endParaRPr lang="de-DE" sz="1400" dirty="0"/>
          </a:p>
        </p:txBody>
      </p:sp>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altLang="de-DE" b="1" dirty="0">
                <a:solidFill>
                  <a:srgbClr val="7F7F7F"/>
                </a:solidFill>
                <a:latin typeface="Calibri" pitchFamily="34" charset="0"/>
                <a:ea typeface="MS PGothic" pitchFamily="34" charset="-128"/>
                <a:cs typeface="Calibri" pitchFamily="34" charset="0"/>
              </a:rPr>
              <a:t>Lerncoaching im Kontext von Beratung </a:t>
            </a:r>
            <a:endParaRPr lang="de-DE" dirty="0">
              <a:solidFill>
                <a:srgbClr val="7F7F7F"/>
              </a:solidFill>
            </a:endParaRPr>
          </a:p>
        </p:txBody>
      </p:sp>
      <p:pic>
        <p:nvPicPr>
          <p:cNvPr id="5" name="Bild 4">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7" name="Wolkenförmige Legende 6"/>
          <p:cNvSpPr/>
          <p:nvPr/>
        </p:nvSpPr>
        <p:spPr>
          <a:xfrm>
            <a:off x="4860032" y="5013176"/>
            <a:ext cx="2376264" cy="1008112"/>
          </a:xfrm>
          <a:prstGeom prst="cloudCallout">
            <a:avLst>
              <a:gd name="adj1" fmla="val -85448"/>
              <a:gd name="adj2" fmla="val 15203"/>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Hilfe zur Selbsthilfe</a:t>
            </a:r>
          </a:p>
        </p:txBody>
      </p:sp>
      <p:pic>
        <p:nvPicPr>
          <p:cNvPr id="8" name="Bild 7">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5364088" y="1772816"/>
            <a:ext cx="908508" cy="941979"/>
          </a:xfrm>
          <a:prstGeom prst="rect">
            <a:avLst/>
          </a:prstGeom>
        </p:spPr>
      </p:pic>
    </p:spTree>
    <p:extLst>
      <p:ext uri="{BB962C8B-B14F-4D97-AF65-F5344CB8AC3E}">
        <p14:creationId xmlns:p14="http://schemas.microsoft.com/office/powerpoint/2010/main" val="163231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4" name="Textfeld 3"/>
          <p:cNvSpPr txBox="1"/>
          <p:nvPr/>
        </p:nvSpPr>
        <p:spPr>
          <a:xfrm>
            <a:off x="395536" y="2420888"/>
            <a:ext cx="8280920" cy="1200329"/>
          </a:xfrm>
          <a:prstGeom prst="rect">
            <a:avLst/>
          </a:prstGeom>
          <a:noFill/>
        </p:spPr>
        <p:txBody>
          <a:bodyPr wrap="square" rtlCol="0">
            <a:spAutoFit/>
          </a:bodyPr>
          <a:lstStyle/>
          <a:p>
            <a:r>
              <a:rPr lang="de-DE" b="1" dirty="0" smtClean="0"/>
              <a:t>Diagnoseübung:</a:t>
            </a:r>
            <a:endParaRPr lang="de-DE" b="1" dirty="0"/>
          </a:p>
          <a:p>
            <a:r>
              <a:rPr lang="de-DE" dirty="0"/>
              <a:t>Schley, W. (1998). Teamkooperation und Teamentwicklung in der Schule. In H. Altrichter, W. Schley &amp; M. </a:t>
            </a:r>
            <a:r>
              <a:rPr lang="de-DE" dirty="0" err="1"/>
              <a:t>Schratz</a:t>
            </a:r>
            <a:r>
              <a:rPr lang="de-DE" dirty="0"/>
              <a:t> (Hrsg.), </a:t>
            </a:r>
            <a:r>
              <a:rPr lang="de-DE" i="1" dirty="0"/>
              <a:t>Handbuch zur Schulentwicklung</a:t>
            </a:r>
            <a:r>
              <a:rPr lang="de-DE" dirty="0"/>
              <a:t> (S. 111 – 159). Innsbruck/Wien: Studienverlag.</a:t>
            </a:r>
          </a:p>
        </p:txBody>
      </p:sp>
      <p:sp>
        <p:nvSpPr>
          <p:cNvPr id="6" name="Textfeld 5"/>
          <p:cNvSpPr txBox="1"/>
          <p:nvPr/>
        </p:nvSpPr>
        <p:spPr>
          <a:xfrm>
            <a:off x="395536" y="3861048"/>
            <a:ext cx="8280920" cy="1200329"/>
          </a:xfrm>
          <a:prstGeom prst="rect">
            <a:avLst/>
          </a:prstGeom>
          <a:noFill/>
        </p:spPr>
        <p:txBody>
          <a:bodyPr wrap="square" rtlCol="0">
            <a:spAutoFit/>
          </a:bodyPr>
          <a:lstStyle/>
          <a:p>
            <a:r>
              <a:rPr lang="de-DE" b="1" dirty="0"/>
              <a:t>Regel und Normenentwicklung:</a:t>
            </a:r>
          </a:p>
          <a:p>
            <a:r>
              <a:rPr lang="de-DE" dirty="0"/>
              <a:t>Buhren, C. &amp; Rolff, H.-G. (Hrsg</a:t>
            </a:r>
            <a:r>
              <a:rPr lang="de-DE" dirty="0" smtClean="0"/>
              <a:t>.). </a:t>
            </a:r>
            <a:r>
              <a:rPr lang="de-DE" dirty="0"/>
              <a:t>(2018). </a:t>
            </a:r>
            <a:r>
              <a:rPr lang="de-DE" i="1" dirty="0"/>
              <a:t>Handbuch Schulentwicklung und Schulentwicklungsberatung (</a:t>
            </a:r>
            <a:r>
              <a:rPr lang="de-DE" dirty="0"/>
              <a:t>2. Auflage). Weinheim: </a:t>
            </a:r>
            <a:r>
              <a:rPr lang="de-DE" dirty="0" smtClean="0"/>
              <a:t>Beltz.</a:t>
            </a:r>
            <a:endParaRPr lang="de-DE" dirty="0"/>
          </a:p>
          <a:p>
            <a:endParaRPr lang="de-DE" dirty="0"/>
          </a:p>
        </p:txBody>
      </p:sp>
    </p:spTree>
    <p:extLst>
      <p:ext uri="{BB962C8B-B14F-4D97-AF65-F5344CB8AC3E}">
        <p14:creationId xmlns:p14="http://schemas.microsoft.com/office/powerpoint/2010/main" val="319672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feld 2"/>
          <p:cNvSpPr txBox="1"/>
          <p:nvPr/>
        </p:nvSpPr>
        <p:spPr>
          <a:xfrm>
            <a:off x="467544" y="1916832"/>
            <a:ext cx="8352928" cy="5539978"/>
          </a:xfrm>
          <a:prstGeom prst="rect">
            <a:avLst/>
          </a:prstGeom>
          <a:noFill/>
        </p:spPr>
        <p:txBody>
          <a:bodyPr wrap="square" rtlCol="0">
            <a:spAutoFit/>
          </a:bodyPr>
          <a:lstStyle/>
          <a:p>
            <a:r>
              <a:rPr lang="de-DE" sz="1600" b="1" dirty="0"/>
              <a:t>„Welche Themengebiete oder Handlungsfelder sehen Sie, welche müssen angegangen werden auf der Basis der Vision?“</a:t>
            </a:r>
          </a:p>
          <a:p>
            <a:r>
              <a:rPr lang="de-DE" sz="1600" dirty="0"/>
              <a:t>Serviceagentur "Ganztägig Lernen." Hessen (Hrsg.). (2009). </a:t>
            </a:r>
            <a:r>
              <a:rPr lang="de-DE" sz="1600" i="1" dirty="0"/>
              <a:t>Der Lehrer als Lernbegleiter und Coach. </a:t>
            </a:r>
            <a:r>
              <a:rPr lang="de-DE" sz="1600" dirty="0"/>
              <a:t>Chancen im Ganztag. Frankfurt am Main, S. 43. Aufgerufen am 09.04.2019. Verfügbar </a:t>
            </a:r>
            <a:r>
              <a:rPr lang="de-DE" sz="1600" dirty="0" smtClean="0"/>
              <a:t>unter</a:t>
            </a:r>
            <a:r>
              <a:rPr lang="de-DE" sz="1600" u="sng" dirty="0"/>
              <a:t> </a:t>
            </a:r>
            <a:r>
              <a:rPr lang="de-DE" sz="1600" u="sng" dirty="0" smtClean="0">
                <a:hlinkClick r:id="rId2"/>
              </a:rPr>
              <a:t>http</a:t>
            </a:r>
            <a:r>
              <a:rPr lang="de-DE" sz="1600" u="sng" dirty="0">
                <a:hlinkClick r:id="rId2"/>
              </a:rPr>
              <a:t>://www.hessen.ganztaegig-lernen.de/sites/default/files/2009_SAG_Broschuere_Coaching_Doppelseiten.pdf</a:t>
            </a:r>
            <a:r>
              <a:rPr lang="de-DE" sz="1600" dirty="0"/>
              <a:t>) </a:t>
            </a:r>
          </a:p>
          <a:p>
            <a:endParaRPr lang="de-DE" sz="1600" u="sng" dirty="0"/>
          </a:p>
          <a:p>
            <a:r>
              <a:rPr lang="de-DE" sz="1600" b="1" dirty="0"/>
              <a:t>Projektplanung</a:t>
            </a:r>
            <a:r>
              <a:rPr lang="de-DE" sz="1600" dirty="0"/>
              <a:t>, z. B. Meilensteinplanung, Ablaufdiagramm</a:t>
            </a:r>
          </a:p>
          <a:p>
            <a:r>
              <a:rPr lang="de-DE" sz="1600" dirty="0"/>
              <a:t>Buhren, C. &amp; Rolff, H.-G. (Hrsg</a:t>
            </a:r>
            <a:r>
              <a:rPr lang="de-DE" sz="1600" dirty="0" smtClean="0"/>
              <a:t>.). </a:t>
            </a:r>
            <a:r>
              <a:rPr lang="de-DE" sz="1600" dirty="0"/>
              <a:t>(2018). </a:t>
            </a:r>
            <a:r>
              <a:rPr lang="de-DE" sz="1600" i="1" dirty="0"/>
              <a:t>Handbuch Schulentwicklung und Schulentwicklungsberatung. </a:t>
            </a:r>
            <a:r>
              <a:rPr lang="de-DE" sz="1600" dirty="0"/>
              <a:t>2. Auflage. Weinheim: Beltz, S. 162.</a:t>
            </a:r>
          </a:p>
          <a:p>
            <a:endParaRPr lang="de-DE" sz="1600" dirty="0"/>
          </a:p>
          <a:p>
            <a:r>
              <a:rPr lang="de-DE" sz="1600" b="1" dirty="0"/>
              <a:t>Analyse des Projektumfeldes und der Ziele</a:t>
            </a:r>
            <a:r>
              <a:rPr lang="de-DE" sz="1600" dirty="0"/>
              <a:t>, z. B. </a:t>
            </a:r>
          </a:p>
          <a:p>
            <a:pPr marL="285750" indent="-285750">
              <a:buFont typeface="Arial"/>
              <a:buChar char="•"/>
            </a:pPr>
            <a:r>
              <a:rPr lang="de-DE" sz="1600" b="1" dirty="0" smtClean="0"/>
              <a:t>W-Planungsraster: </a:t>
            </a:r>
            <a:r>
              <a:rPr lang="de-DE" sz="1600" dirty="0" err="1"/>
              <a:t>Buhren</a:t>
            </a:r>
            <a:r>
              <a:rPr lang="de-DE" sz="1600" dirty="0"/>
              <a:t>, C. &amp; Rolff, H.-G. (Hrsg.). (2018). </a:t>
            </a:r>
            <a:r>
              <a:rPr lang="de-DE" sz="1600" i="1" dirty="0"/>
              <a:t>Handbuch Schulentwicklung und Schulentwicklungsberatung. </a:t>
            </a:r>
            <a:r>
              <a:rPr lang="de-DE" sz="1600" dirty="0"/>
              <a:t>2. Auflage. Weinheim: Beltz, S. 330.</a:t>
            </a:r>
            <a:r>
              <a:rPr lang="de-DE" sz="1600" b="1" dirty="0"/>
              <a:t/>
            </a:r>
            <a:br>
              <a:rPr lang="de-DE" sz="1600" b="1" dirty="0"/>
            </a:br>
            <a:r>
              <a:rPr lang="de-DE" sz="1600" b="1" dirty="0" smtClean="0"/>
              <a:t>Projektumfeld-Analyse: </a:t>
            </a:r>
            <a:r>
              <a:rPr lang="de-DE" sz="1600" dirty="0"/>
              <a:t>Onlineportal für die Schulaufsicht (2020a). </a:t>
            </a:r>
            <a:r>
              <a:rPr lang="de-DE" sz="1600" i="1" dirty="0" err="1"/>
              <a:t>Projektumfeldanalyse</a:t>
            </a:r>
            <a:r>
              <a:rPr lang="de-DE" sz="1600" i="1" dirty="0"/>
              <a:t> und Beteiligungsfahrplan.</a:t>
            </a:r>
            <a:r>
              <a:rPr lang="de-DE" sz="1600" dirty="0"/>
              <a:t> Aufgerufen am 15.07.2021. Verfügbar </a:t>
            </a:r>
            <a:r>
              <a:rPr lang="de-DE" sz="1600" dirty="0" smtClean="0"/>
              <a:t>unter </a:t>
            </a:r>
            <a:r>
              <a:rPr lang="de-DE" sz="1600" dirty="0" smtClean="0">
                <a:hlinkClick r:id="rId3"/>
              </a:rPr>
              <a:t>https</a:t>
            </a:r>
            <a:r>
              <a:rPr lang="de-DE" sz="1600" dirty="0">
                <a:hlinkClick r:id="rId3"/>
              </a:rPr>
              <a:t>://www.schulaufsicht.de/fileadmin/Redaktion/Materialien/Toolbox/Projektumfeldanalyse_und_Beteiligungsfahrplan.pdf</a:t>
            </a:r>
            <a:endParaRPr lang="de-DE" sz="1600" dirty="0"/>
          </a:p>
          <a:p>
            <a:r>
              <a:rPr lang="de-DE" sz="1600" u="sng" dirty="0"/>
              <a:t/>
            </a:r>
            <a:br>
              <a:rPr lang="de-DE" sz="1600" u="sng" dirty="0"/>
            </a:br>
            <a:endParaRPr lang="de-DE" sz="1600" dirty="0"/>
          </a:p>
          <a:p>
            <a:r>
              <a:rPr lang="de-DE" dirty="0"/>
              <a:t> </a:t>
            </a:r>
          </a:p>
        </p:txBody>
      </p:sp>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4" action="ppaction://hlinksldjump"/>
          </p:cNvPr>
          <p:cNvPicPr>
            <a:picLocks noChangeAspect="1"/>
          </p:cNvPicPr>
          <p:nvPr/>
        </p:nvPicPr>
        <p:blipFill>
          <a:blip r:embed="rId5" cstate="print"/>
          <a:stretch>
            <a:fillRect/>
          </a:stretch>
        </p:blipFill>
        <p:spPr>
          <a:xfrm>
            <a:off x="7740352" y="6319568"/>
            <a:ext cx="636827" cy="511696"/>
          </a:xfrm>
          <a:prstGeom prst="rect">
            <a:avLst/>
          </a:prstGeom>
        </p:spPr>
      </p:pic>
      <p:pic>
        <p:nvPicPr>
          <p:cNvPr id="8" name="Bild 7">
            <a:hlinkClick r:id="rId6" action="ppaction://hlinksldjump"/>
          </p:cNvPr>
          <p:cNvPicPr>
            <a:picLocks noChangeAspect="1"/>
          </p:cNvPicPr>
          <p:nvPr/>
        </p:nvPicPr>
        <p:blipFill>
          <a:blip r:embed="rId7" cstate="print"/>
          <a:stretch>
            <a:fillRect/>
          </a:stretch>
        </p:blipFill>
        <p:spPr>
          <a:xfrm>
            <a:off x="8460432" y="6332611"/>
            <a:ext cx="621263" cy="480765"/>
          </a:xfrm>
          <a:prstGeom prst="rect">
            <a:avLst/>
          </a:prstGeom>
        </p:spPr>
      </p:pic>
    </p:spTree>
    <p:extLst>
      <p:ext uri="{BB962C8B-B14F-4D97-AF65-F5344CB8AC3E}">
        <p14:creationId xmlns:p14="http://schemas.microsoft.com/office/powerpoint/2010/main" val="206809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3" name="Textfeld 2"/>
          <p:cNvSpPr txBox="1"/>
          <p:nvPr/>
        </p:nvSpPr>
        <p:spPr>
          <a:xfrm>
            <a:off x="467544" y="2294869"/>
            <a:ext cx="8352928" cy="3139321"/>
          </a:xfrm>
          <a:prstGeom prst="rect">
            <a:avLst/>
          </a:prstGeom>
          <a:noFill/>
        </p:spPr>
        <p:txBody>
          <a:bodyPr wrap="square" rtlCol="0">
            <a:spAutoFit/>
          </a:bodyPr>
          <a:lstStyle/>
          <a:p>
            <a:r>
              <a:rPr lang="de-DE" b="1" dirty="0"/>
              <a:t>Formulierung von Kriterien</a:t>
            </a:r>
            <a:r>
              <a:rPr lang="de-DE" dirty="0"/>
              <a:t>, die als Bemessungsgrundlage für den Projekterfolg herangezogen werden sollen</a:t>
            </a:r>
          </a:p>
          <a:p>
            <a:endParaRPr lang="de-DE" dirty="0"/>
          </a:p>
          <a:p>
            <a:r>
              <a:rPr lang="de-DE" dirty="0"/>
              <a:t>"Das Sammeln und Bestimmen von Evaluationskriterien ist die Grundlage für die Planung. Die Kriterien geben bereits Hinweise auf die Umsetzbarkeit und machen eine Rangfolge möglich, welche Ideen zuerst weiterverfolgt werden sollen.“ </a:t>
            </a:r>
          </a:p>
          <a:p>
            <a:endParaRPr lang="de-DE" dirty="0"/>
          </a:p>
          <a:p>
            <a:r>
              <a:rPr lang="de-DE" dirty="0"/>
              <a:t>Buhren, C. &amp; Rolff, H.-G. (Hrsg</a:t>
            </a:r>
            <a:r>
              <a:rPr lang="de-DE" dirty="0" smtClean="0"/>
              <a:t>.). </a:t>
            </a:r>
            <a:r>
              <a:rPr lang="de-DE" dirty="0"/>
              <a:t>(2018). </a:t>
            </a:r>
            <a:r>
              <a:rPr lang="de-DE" i="1" dirty="0"/>
              <a:t>Handbuch Schulentwicklung und Schulentwicklungsberatung (</a:t>
            </a:r>
            <a:r>
              <a:rPr lang="de-DE" dirty="0"/>
              <a:t>2. Auflage). Weinheim: Beltz, S. 161.</a:t>
            </a:r>
          </a:p>
          <a:p>
            <a:r>
              <a:rPr lang="de-DE" dirty="0"/>
              <a:t> </a:t>
            </a:r>
          </a:p>
        </p:txBody>
      </p:sp>
    </p:spTree>
    <p:extLst>
      <p:ext uri="{BB962C8B-B14F-4D97-AF65-F5344CB8AC3E}">
        <p14:creationId xmlns:p14="http://schemas.microsoft.com/office/powerpoint/2010/main" val="169789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3" action="ppaction://hlinksldjump"/>
          </p:cNvPr>
          <p:cNvPicPr>
            <a:picLocks noChangeAspect="1"/>
          </p:cNvPicPr>
          <p:nvPr/>
        </p:nvPicPr>
        <p:blipFill>
          <a:blip r:embed="rId4" cstate="print"/>
          <a:stretch>
            <a:fillRect/>
          </a:stretch>
        </p:blipFill>
        <p:spPr>
          <a:xfrm>
            <a:off x="7740352" y="6319568"/>
            <a:ext cx="636827" cy="511696"/>
          </a:xfrm>
          <a:prstGeom prst="rect">
            <a:avLst/>
          </a:prstGeom>
        </p:spPr>
      </p:pic>
      <p:pic>
        <p:nvPicPr>
          <p:cNvPr id="8" name="Bild 7">
            <a:hlinkClick r:id="rId5" action="ppaction://hlinksldjump"/>
          </p:cNvPr>
          <p:cNvPicPr>
            <a:picLocks noChangeAspect="1"/>
          </p:cNvPicPr>
          <p:nvPr/>
        </p:nvPicPr>
        <p:blipFill>
          <a:blip r:embed="rId6" cstate="print"/>
          <a:stretch>
            <a:fillRect/>
          </a:stretch>
        </p:blipFill>
        <p:spPr>
          <a:xfrm>
            <a:off x="8460432" y="6332611"/>
            <a:ext cx="621263" cy="480765"/>
          </a:xfrm>
          <a:prstGeom prst="rect">
            <a:avLst/>
          </a:prstGeom>
        </p:spPr>
      </p:pic>
      <p:sp>
        <p:nvSpPr>
          <p:cNvPr id="3" name="Textfeld 2"/>
          <p:cNvSpPr txBox="1"/>
          <p:nvPr/>
        </p:nvSpPr>
        <p:spPr>
          <a:xfrm>
            <a:off x="467544" y="2294869"/>
            <a:ext cx="8352928" cy="3693319"/>
          </a:xfrm>
          <a:prstGeom prst="rect">
            <a:avLst/>
          </a:prstGeom>
          <a:noFill/>
        </p:spPr>
        <p:txBody>
          <a:bodyPr wrap="square" rtlCol="0">
            <a:spAutoFit/>
          </a:bodyPr>
          <a:lstStyle/>
          <a:p>
            <a:r>
              <a:rPr lang="de-DE" b="1" dirty="0"/>
              <a:t>Projektsupervision:</a:t>
            </a:r>
          </a:p>
          <a:p>
            <a:endParaRPr lang="de-DE" b="1" dirty="0"/>
          </a:p>
          <a:p>
            <a:pPr marL="285750" indent="-285750">
              <a:buFont typeface="Arial"/>
              <a:buChar char="•"/>
            </a:pPr>
            <a:r>
              <a:rPr lang="de-DE" dirty="0"/>
              <a:t>„Verfolgen wir noch die richtigen Ziele? </a:t>
            </a:r>
          </a:p>
          <a:p>
            <a:pPr marL="285750" indent="-285750">
              <a:buFont typeface="Arial"/>
              <a:buChar char="•"/>
            </a:pPr>
            <a:r>
              <a:rPr lang="de-DE" dirty="0"/>
              <a:t>Haben wir die richtigen Leute an Bord?</a:t>
            </a:r>
          </a:p>
          <a:p>
            <a:pPr marL="285750" indent="-285750">
              <a:buFont typeface="Arial"/>
              <a:buChar char="•"/>
            </a:pPr>
            <a:r>
              <a:rPr lang="de-DE" dirty="0"/>
              <a:t>Haben wir noch die Bedürfnisse der Schule im Blick? </a:t>
            </a:r>
          </a:p>
          <a:p>
            <a:pPr marL="285750" indent="-285750">
              <a:buFont typeface="Arial"/>
              <a:buChar char="•"/>
            </a:pPr>
            <a:r>
              <a:rPr lang="de-DE" dirty="0"/>
              <a:t>Welche Erfahrungen haben wir gemacht? </a:t>
            </a:r>
          </a:p>
          <a:p>
            <a:pPr marL="285750" indent="-285750">
              <a:buFont typeface="Arial"/>
              <a:buChar char="•"/>
            </a:pPr>
            <a:r>
              <a:rPr lang="de-DE" dirty="0"/>
              <a:t>Wie zufrieden/unzufrieden ist jedes Projektmitglied mit dem Projekt und seiner Rolle? </a:t>
            </a:r>
          </a:p>
          <a:p>
            <a:pPr marL="285750" indent="-285750">
              <a:buFont typeface="Arial"/>
              <a:buChar char="•"/>
            </a:pPr>
            <a:r>
              <a:rPr lang="de-DE" dirty="0"/>
              <a:t>Welche Alternativen und Optimierungsvorschläge gibt es?“ </a:t>
            </a:r>
          </a:p>
          <a:p>
            <a:endParaRPr lang="de-DE" dirty="0"/>
          </a:p>
          <a:p>
            <a:r>
              <a:rPr lang="de-DE" dirty="0"/>
              <a:t>Buhren, C. &amp; Rolff, H.-G. (Hrsg</a:t>
            </a:r>
            <a:r>
              <a:rPr lang="de-DE" dirty="0" smtClean="0"/>
              <a:t>.). </a:t>
            </a:r>
            <a:r>
              <a:rPr lang="de-DE" dirty="0"/>
              <a:t>(2018). </a:t>
            </a:r>
            <a:r>
              <a:rPr lang="de-DE" i="1" dirty="0"/>
              <a:t>Handbuch Schulentwicklung und Schulentwicklungsberatung (</a:t>
            </a:r>
            <a:r>
              <a:rPr lang="de-DE" dirty="0"/>
              <a:t>2. Auflage). Weinheim: Beltz, S. 164.</a:t>
            </a:r>
          </a:p>
          <a:p>
            <a:r>
              <a:rPr lang="de-DE" dirty="0"/>
              <a:t> </a:t>
            </a:r>
          </a:p>
        </p:txBody>
      </p:sp>
    </p:spTree>
    <p:extLst>
      <p:ext uri="{BB962C8B-B14F-4D97-AF65-F5344CB8AC3E}">
        <p14:creationId xmlns:p14="http://schemas.microsoft.com/office/powerpoint/2010/main" val="427378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Calibri"/>
                <a:cs typeface="Calibri"/>
              </a:rPr>
              <a:t>Literatur: Lerncoaching in der Praxis</a:t>
            </a:r>
          </a:p>
        </p:txBody>
      </p:sp>
      <p:pic>
        <p:nvPicPr>
          <p:cNvPr id="7" name="Bild 6">
            <a:hlinkClick r:id="rId2" action="ppaction://hlinksldjump"/>
          </p:cNvPr>
          <p:cNvPicPr>
            <a:picLocks noChangeAspect="1"/>
          </p:cNvPicPr>
          <p:nvPr/>
        </p:nvPicPr>
        <p:blipFill>
          <a:blip r:embed="rId3" cstate="print"/>
          <a:stretch>
            <a:fillRect/>
          </a:stretch>
        </p:blipFill>
        <p:spPr>
          <a:xfrm>
            <a:off x="7740352" y="6319568"/>
            <a:ext cx="636827" cy="511696"/>
          </a:xfrm>
          <a:prstGeom prst="rect">
            <a:avLst/>
          </a:prstGeom>
        </p:spPr>
      </p:pic>
      <p:pic>
        <p:nvPicPr>
          <p:cNvPr id="8" name="Bild 7">
            <a:hlinkClick r:id="rId4" action="ppaction://hlinksldjump"/>
          </p:cNvPr>
          <p:cNvPicPr>
            <a:picLocks noChangeAspect="1"/>
          </p:cNvPicPr>
          <p:nvPr/>
        </p:nvPicPr>
        <p:blipFill>
          <a:blip r:embed="rId5" cstate="print"/>
          <a:stretch>
            <a:fillRect/>
          </a:stretch>
        </p:blipFill>
        <p:spPr>
          <a:xfrm>
            <a:off x="8460432" y="6332611"/>
            <a:ext cx="621263" cy="480765"/>
          </a:xfrm>
          <a:prstGeom prst="rect">
            <a:avLst/>
          </a:prstGeom>
        </p:spPr>
      </p:pic>
      <p:sp>
        <p:nvSpPr>
          <p:cNvPr id="3" name="Textfeld 2"/>
          <p:cNvSpPr txBox="1"/>
          <p:nvPr/>
        </p:nvSpPr>
        <p:spPr>
          <a:xfrm>
            <a:off x="467544" y="2294869"/>
            <a:ext cx="8352928" cy="4247317"/>
          </a:xfrm>
          <a:prstGeom prst="rect">
            <a:avLst/>
          </a:prstGeom>
          <a:noFill/>
        </p:spPr>
        <p:txBody>
          <a:bodyPr wrap="square" rtlCol="0">
            <a:spAutoFit/>
          </a:bodyPr>
          <a:lstStyle/>
          <a:p>
            <a:r>
              <a:rPr lang="de-DE" b="1" dirty="0"/>
              <a:t>Frageimpulse für die Evaluation:</a:t>
            </a:r>
          </a:p>
          <a:p>
            <a:endParaRPr lang="de-DE" b="1" dirty="0">
              <a:solidFill>
                <a:prstClr val="black"/>
              </a:solidFill>
            </a:endParaRPr>
          </a:p>
          <a:p>
            <a:r>
              <a:rPr lang="de-DE" dirty="0"/>
              <a:t>Serviceagentur "Ganztägig Lernen." Hessen (Hrsg.). (2009). </a:t>
            </a:r>
            <a:r>
              <a:rPr lang="de-DE" i="1" dirty="0"/>
              <a:t>Der Lehrer als Lernbegleiter und Coach. </a:t>
            </a:r>
            <a:r>
              <a:rPr lang="de-DE" dirty="0"/>
              <a:t>Chancen im Ganztag. Frankfurt am Main, S. 35f. Aufgerufen am 09.04.2019. Verfügbar unter</a:t>
            </a:r>
            <a:endParaRPr lang="de-DE" u="sng" dirty="0">
              <a:hlinkClick r:id="rId6"/>
            </a:endParaRPr>
          </a:p>
          <a:p>
            <a:r>
              <a:rPr lang="de-DE" u="sng" dirty="0">
                <a:hlinkClick r:id="rId6"/>
              </a:rPr>
              <a:t>http://</a:t>
            </a:r>
            <a:r>
              <a:rPr lang="de-DE" u="sng" dirty="0" smtClean="0">
                <a:hlinkClick r:id="rId6"/>
              </a:rPr>
              <a:t>www.hessen.ganztaegig-lernen.de/sites/default/files/2009_SAG_Broschuere_Coaching_Doppelseiten.pdf</a:t>
            </a:r>
            <a:endParaRPr lang="de-DE" u="sng" dirty="0" smtClean="0"/>
          </a:p>
          <a:p>
            <a:endParaRPr lang="de-DE" u="sng" dirty="0"/>
          </a:p>
          <a:p>
            <a:r>
              <a:rPr lang="de-DE" u="sng" dirty="0" smtClean="0"/>
              <a:t>Zur Kraftfeldanalyse:</a:t>
            </a:r>
          </a:p>
          <a:p>
            <a:r>
              <a:rPr lang="de-DE" dirty="0"/>
              <a:t>Onlineportal für die Schulaufsicht (2020b). </a:t>
            </a:r>
            <a:r>
              <a:rPr lang="de-DE" i="1" dirty="0"/>
              <a:t>Fieberkurve und Kraftfeldanalyse.</a:t>
            </a:r>
            <a:r>
              <a:rPr lang="de-DE" dirty="0"/>
              <a:t> Aufgerufen am 15.07.2021. Verfügbar unter </a:t>
            </a:r>
            <a:r>
              <a:rPr lang="de-DE" dirty="0">
                <a:hlinkClick r:id="rId7"/>
              </a:rPr>
              <a:t>https://www.schulaufsicht.de/fileadmin/Redaktion/Materialien/Toolbox/Fieberkurve_und_Kraftfeldanalyse_01.pdf</a:t>
            </a:r>
            <a:endParaRPr lang="de-DE" dirty="0"/>
          </a:p>
          <a:p>
            <a:endParaRPr lang="de-DE" dirty="0"/>
          </a:p>
          <a:p>
            <a:r>
              <a:rPr lang="de-DE" dirty="0"/>
              <a:t> </a:t>
            </a:r>
          </a:p>
        </p:txBody>
      </p:sp>
    </p:spTree>
    <p:extLst>
      <p:ext uri="{BB962C8B-B14F-4D97-AF65-F5344CB8AC3E}">
        <p14:creationId xmlns:p14="http://schemas.microsoft.com/office/powerpoint/2010/main" val="765790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graphicFrame>
        <p:nvGraphicFramePr>
          <p:cNvPr id="8" name="Diagramm 7"/>
          <p:cNvGraphicFramePr/>
          <p:nvPr>
            <p:extLst>
              <p:ext uri="{D42A27DB-BD31-4B8C-83A1-F6EECF244321}">
                <p14:modId xmlns:p14="http://schemas.microsoft.com/office/powerpoint/2010/main" val="2306850118"/>
              </p:ext>
            </p:extLst>
          </p:nvPr>
        </p:nvGraphicFramePr>
        <p:xfrm>
          <a:off x="395536" y="2132857"/>
          <a:ext cx="8568952" cy="20882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Bild 9">
            <a:hlinkClick r:id="rId1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8388424" y="2204864"/>
            <a:ext cx="549371" cy="432048"/>
          </a:xfrm>
          <a:prstGeom prst="rect">
            <a:avLst/>
          </a:prstGeom>
        </p:spPr>
      </p:pic>
      <p:sp>
        <p:nvSpPr>
          <p:cNvPr id="3" name="Textfeld 2"/>
          <p:cNvSpPr txBox="1"/>
          <p:nvPr/>
        </p:nvSpPr>
        <p:spPr>
          <a:xfrm>
            <a:off x="395536" y="4365104"/>
            <a:ext cx="6840760" cy="369332"/>
          </a:xfrm>
          <a:prstGeom prst="rect">
            <a:avLst/>
          </a:prstGeom>
          <a:noFill/>
        </p:spPr>
        <p:txBody>
          <a:bodyPr wrap="square" rtlCol="0">
            <a:spAutoFit/>
          </a:bodyPr>
          <a:lstStyle/>
          <a:p>
            <a:r>
              <a:rPr lang="de-DE" dirty="0"/>
              <a:t>W</a:t>
            </a:r>
            <a:r>
              <a:rPr lang="de-DE" dirty="0" smtClean="0"/>
              <a:t>eitere Beispiele im Kontext von Feedback und Beratung:</a:t>
            </a:r>
            <a:endParaRPr lang="de-DE" dirty="0"/>
          </a:p>
        </p:txBody>
      </p:sp>
      <p:graphicFrame>
        <p:nvGraphicFramePr>
          <p:cNvPr id="12" name="Diagramm 11"/>
          <p:cNvGraphicFramePr/>
          <p:nvPr>
            <p:extLst>
              <p:ext uri="{D42A27DB-BD31-4B8C-83A1-F6EECF244321}">
                <p14:modId xmlns:p14="http://schemas.microsoft.com/office/powerpoint/2010/main" val="3268226997"/>
              </p:ext>
            </p:extLst>
          </p:nvPr>
        </p:nvGraphicFramePr>
        <p:xfrm>
          <a:off x="395536" y="4797152"/>
          <a:ext cx="8568952" cy="12961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3" name="Bild 9">
            <a:hlinkClick r:id="rId17"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8388424" y="2996952"/>
            <a:ext cx="549371" cy="432048"/>
          </a:xfrm>
          <a:prstGeom prst="rect">
            <a:avLst/>
          </a:prstGeom>
        </p:spPr>
      </p:pic>
      <p:pic>
        <p:nvPicPr>
          <p:cNvPr id="14" name="Bild 9">
            <a:hlinkClick r:id="rId18"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8388424" y="3717032"/>
            <a:ext cx="549371" cy="432048"/>
          </a:xfrm>
          <a:prstGeom prst="rect">
            <a:avLst/>
          </a:prstGeom>
        </p:spPr>
      </p:pic>
      <p:pic>
        <p:nvPicPr>
          <p:cNvPr id="15" name="Bild 9">
            <a:hlinkClick r:id="rId19"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8388424" y="4941168"/>
            <a:ext cx="549371" cy="432048"/>
          </a:xfrm>
          <a:prstGeom prst="rect">
            <a:avLst/>
          </a:prstGeom>
        </p:spPr>
      </p:pic>
      <p:pic>
        <p:nvPicPr>
          <p:cNvPr id="16" name="Bild 9">
            <a:hlinkClick r:id="rId20" action="ppaction://hlinksldjump"/>
          </p:cNvPr>
          <p:cNvPicPr>
            <a:picLocks noChangeAspect="1"/>
          </p:cNvPicPr>
          <p:nvPr/>
        </p:nvPicPr>
        <p:blipFill>
          <a:blip r:embed="rId11" cstate="print">
            <a:clrChange>
              <a:clrFrom>
                <a:srgbClr val="FFFFFF"/>
              </a:clrFrom>
              <a:clrTo>
                <a:srgbClr val="FFFFFF">
                  <a:alpha val="0"/>
                </a:srgbClr>
              </a:clrTo>
            </a:clrChange>
          </a:blip>
          <a:stretch>
            <a:fillRect/>
          </a:stretch>
        </p:blipFill>
        <p:spPr>
          <a:xfrm>
            <a:off x="8388424" y="5661248"/>
            <a:ext cx="549371" cy="432048"/>
          </a:xfrm>
          <a:prstGeom prst="rect">
            <a:avLst/>
          </a:prstGeom>
        </p:spPr>
      </p:pic>
    </p:spTree>
    <p:extLst>
      <p:ext uri="{BB962C8B-B14F-4D97-AF65-F5344CB8AC3E}">
        <p14:creationId xmlns:p14="http://schemas.microsoft.com/office/powerpoint/2010/main" val="2035185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sp>
        <p:nvSpPr>
          <p:cNvPr id="3" name="Textfeld 2"/>
          <p:cNvSpPr txBox="1"/>
          <p:nvPr/>
        </p:nvSpPr>
        <p:spPr>
          <a:xfrm>
            <a:off x="395536" y="2204864"/>
            <a:ext cx="8064896" cy="2585323"/>
          </a:xfrm>
          <a:prstGeom prst="rect">
            <a:avLst/>
          </a:prstGeom>
          <a:noFill/>
        </p:spPr>
        <p:txBody>
          <a:bodyPr wrap="square" rtlCol="0">
            <a:spAutoFit/>
          </a:bodyPr>
          <a:lstStyle/>
          <a:p>
            <a:pPr lvl="0"/>
            <a:r>
              <a:rPr lang="de-DE" dirty="0">
                <a:hlinkClick r:id="rId4"/>
              </a:rPr>
              <a:t>Lerncoaching am Gymnasium St. </a:t>
            </a:r>
            <a:r>
              <a:rPr lang="de-DE" dirty="0" smtClean="0">
                <a:hlinkClick r:id="rId4"/>
              </a:rPr>
              <a:t>Christophorus Werne</a:t>
            </a:r>
            <a:endParaRPr lang="de-DE" dirty="0" smtClean="0"/>
          </a:p>
          <a:p>
            <a:pPr lvl="0"/>
            <a:endParaRPr lang="de-DE" dirty="0"/>
          </a:p>
          <a:p>
            <a:r>
              <a:rPr lang="de-DE" b="1" dirty="0"/>
              <a:t>Lerncoaching für alle Schülerinnen und Schüler der Klassen </a:t>
            </a:r>
            <a:r>
              <a:rPr lang="de-DE" b="1" dirty="0" smtClean="0"/>
              <a:t>6 bis Q2:</a:t>
            </a:r>
          </a:p>
          <a:p>
            <a:endParaRPr lang="de-DE" b="1" dirty="0" smtClean="0"/>
          </a:p>
          <a:p>
            <a:pPr marL="285750" lvl="0" indent="-285750">
              <a:buFont typeface="Arial" panose="020B0604020202020204" pitchFamily="34" charset="0"/>
              <a:buChar char="•"/>
            </a:pPr>
            <a:r>
              <a:rPr lang="de-DE" dirty="0" smtClean="0"/>
              <a:t>Formen des Einzelcoachings, Gruppencoachings, Paarcoachings </a:t>
            </a:r>
            <a:endParaRPr lang="de-DE" dirty="0"/>
          </a:p>
          <a:p>
            <a:pPr marL="285750" lvl="0" indent="-285750">
              <a:buFont typeface="Arial" panose="020B0604020202020204" pitchFamily="34" charset="0"/>
              <a:buChar char="•"/>
            </a:pPr>
            <a:r>
              <a:rPr lang="de-DE" dirty="0" smtClean="0"/>
              <a:t>Workshops, z.B. Coaching-Workshop zum Abitur </a:t>
            </a:r>
            <a:r>
              <a:rPr lang="de-DE" dirty="0"/>
              <a:t> </a:t>
            </a:r>
          </a:p>
          <a:p>
            <a:pPr marL="285750" lvl="0" indent="-285750">
              <a:buFont typeface="Arial" panose="020B0604020202020204" pitchFamily="34" charset="0"/>
              <a:buChar char="•"/>
            </a:pPr>
            <a:r>
              <a:rPr lang="de-DE" dirty="0" smtClean="0"/>
              <a:t>Materialien: Konzeptbeschreibung, Implementationsprozess, Präsentation, Feedbackbögen, Protokolle von Schulgruppensitzungen</a:t>
            </a:r>
            <a:endParaRPr lang="de-DE" dirty="0"/>
          </a:p>
          <a:p>
            <a:r>
              <a:rPr lang="de-DE" dirty="0"/>
              <a:t> </a:t>
            </a:r>
          </a:p>
        </p:txBody>
      </p:sp>
      <p:pic>
        <p:nvPicPr>
          <p:cNvPr id="5" name="Bild 6">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spTree>
    <p:extLst>
      <p:ext uri="{BB962C8B-B14F-4D97-AF65-F5344CB8AC3E}">
        <p14:creationId xmlns:p14="http://schemas.microsoft.com/office/powerpoint/2010/main" val="513415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sp>
        <p:nvSpPr>
          <p:cNvPr id="3" name="Textfeld 2"/>
          <p:cNvSpPr txBox="1"/>
          <p:nvPr/>
        </p:nvSpPr>
        <p:spPr>
          <a:xfrm>
            <a:off x="395536" y="2204864"/>
            <a:ext cx="8064896" cy="2862322"/>
          </a:xfrm>
          <a:prstGeom prst="rect">
            <a:avLst/>
          </a:prstGeom>
          <a:noFill/>
        </p:spPr>
        <p:txBody>
          <a:bodyPr wrap="square" rtlCol="0">
            <a:spAutoFit/>
          </a:bodyPr>
          <a:lstStyle/>
          <a:p>
            <a:pPr lvl="0"/>
            <a:r>
              <a:rPr lang="de-DE" dirty="0">
                <a:hlinkClick r:id="rId4"/>
              </a:rPr>
              <a:t>Lerncoaching am </a:t>
            </a:r>
            <a:r>
              <a:rPr lang="de-DE" dirty="0" smtClean="0">
                <a:hlinkClick r:id="rId4"/>
              </a:rPr>
              <a:t>Heinrich-von-Kleist-Gymnasium Bochum</a:t>
            </a:r>
            <a:endParaRPr lang="de-DE" dirty="0" smtClean="0"/>
          </a:p>
          <a:p>
            <a:pPr lvl="0"/>
            <a:endParaRPr lang="de-DE" dirty="0"/>
          </a:p>
          <a:p>
            <a:r>
              <a:rPr lang="de-DE" b="1" dirty="0"/>
              <a:t>Lerncoaching </a:t>
            </a:r>
            <a:r>
              <a:rPr lang="de-DE" b="1" dirty="0" smtClean="0"/>
              <a:t>mit </a:t>
            </a:r>
            <a:r>
              <a:rPr lang="de-DE" b="1" dirty="0" err="1" smtClean="0"/>
              <a:t>Coachingvertrag</a:t>
            </a:r>
            <a:r>
              <a:rPr lang="de-DE" b="1" dirty="0" smtClean="0"/>
              <a:t>, Protokollen, Feedback und Rückmeldungen von Eltern:</a:t>
            </a:r>
          </a:p>
          <a:p>
            <a:endParaRPr lang="de-DE" b="1" dirty="0" smtClean="0"/>
          </a:p>
          <a:p>
            <a:pPr marL="285750" lvl="0" indent="-285750">
              <a:buFont typeface="Arial" panose="020B0604020202020204" pitchFamily="34" charset="0"/>
              <a:buChar char="•"/>
            </a:pPr>
            <a:r>
              <a:rPr lang="de-DE" dirty="0" smtClean="0"/>
              <a:t>Formen des Einzelcoachings, Teamcoachings, Gruppencoachings</a:t>
            </a:r>
          </a:p>
          <a:p>
            <a:pPr marL="285750" lvl="0" indent="-285750">
              <a:buFont typeface="Arial" panose="020B0604020202020204" pitchFamily="34" charset="0"/>
              <a:buChar char="•"/>
            </a:pPr>
            <a:r>
              <a:rPr lang="de-DE" dirty="0" smtClean="0"/>
              <a:t>Materialien: Präsentation zu Umfrageergebnissen, </a:t>
            </a:r>
            <a:r>
              <a:rPr lang="de-DE" dirty="0" err="1" smtClean="0"/>
              <a:t>Lerncoachingmappe</a:t>
            </a:r>
            <a:r>
              <a:rPr lang="de-DE" dirty="0" smtClean="0"/>
              <a:t>, Ablaufbeschreibung des Teamcoachings</a:t>
            </a:r>
            <a:endParaRPr lang="de-DE" dirty="0"/>
          </a:p>
          <a:p>
            <a:pPr lvl="0"/>
            <a:endParaRPr lang="de-DE" dirty="0"/>
          </a:p>
          <a:p>
            <a:r>
              <a:rPr lang="de-DE" dirty="0"/>
              <a:t> </a:t>
            </a:r>
          </a:p>
        </p:txBody>
      </p:sp>
      <p:pic>
        <p:nvPicPr>
          <p:cNvPr id="6" name="Bild 6">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spTree>
    <p:extLst>
      <p:ext uri="{BB962C8B-B14F-4D97-AF65-F5344CB8AC3E}">
        <p14:creationId xmlns:p14="http://schemas.microsoft.com/office/powerpoint/2010/main" val="9204542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sp>
        <p:nvSpPr>
          <p:cNvPr id="3" name="Textfeld 2"/>
          <p:cNvSpPr txBox="1"/>
          <p:nvPr/>
        </p:nvSpPr>
        <p:spPr>
          <a:xfrm>
            <a:off x="395536" y="2204864"/>
            <a:ext cx="8064896" cy="3139321"/>
          </a:xfrm>
          <a:prstGeom prst="rect">
            <a:avLst/>
          </a:prstGeom>
          <a:noFill/>
        </p:spPr>
        <p:txBody>
          <a:bodyPr wrap="square" rtlCol="0">
            <a:spAutoFit/>
          </a:bodyPr>
          <a:lstStyle/>
          <a:p>
            <a:pPr lvl="0"/>
            <a:r>
              <a:rPr lang="de-DE" dirty="0">
                <a:hlinkClick r:id="rId4"/>
              </a:rPr>
              <a:t>Lerncoaching</a:t>
            </a:r>
            <a:r>
              <a:rPr lang="de-DE" dirty="0"/>
              <a:t> am Gymnasium </a:t>
            </a:r>
            <a:r>
              <a:rPr lang="de-DE" dirty="0" smtClean="0"/>
              <a:t>an der Gartenstraße Mönchengladbach</a:t>
            </a:r>
          </a:p>
          <a:p>
            <a:pPr lvl="0"/>
            <a:endParaRPr lang="de-DE" dirty="0"/>
          </a:p>
          <a:p>
            <a:r>
              <a:rPr lang="de-DE" b="1" dirty="0" smtClean="0"/>
              <a:t>Schülerinnen </a:t>
            </a:r>
            <a:r>
              <a:rPr lang="de-DE" b="1" dirty="0"/>
              <a:t>und Schüler der Klassen </a:t>
            </a:r>
            <a:r>
              <a:rPr lang="de-DE" b="1" dirty="0" smtClean="0"/>
              <a:t>8/9 coachen jüngere Schülerinnen und Schüler:</a:t>
            </a:r>
          </a:p>
          <a:p>
            <a:endParaRPr lang="de-DE" b="1" dirty="0" smtClean="0"/>
          </a:p>
          <a:p>
            <a:pPr marL="285750" lvl="0" indent="-285750">
              <a:buFont typeface="Arial" panose="020B0604020202020204" pitchFamily="34" charset="0"/>
              <a:buChar char="•"/>
            </a:pPr>
            <a:r>
              <a:rPr lang="de-DE" dirty="0" smtClean="0"/>
              <a:t>Je ein Coach fördert ein bis zwei Schülerinnen bzw. Schüler der Klassen 5/6.</a:t>
            </a:r>
          </a:p>
          <a:p>
            <a:pPr marL="285750" lvl="0" indent="-285750">
              <a:buFont typeface="Arial" panose="020B0604020202020204" pitchFamily="34" charset="0"/>
              <a:buChar char="•"/>
            </a:pPr>
            <a:r>
              <a:rPr lang="de-DE" dirty="0" smtClean="0"/>
              <a:t>Materialien: Konzeptbeschreibung, Inhalte der Ausbildung, Ablaufbeschreibung des Coachings, Dokumentation der Sitzungen, Urkunden</a:t>
            </a:r>
            <a:endParaRPr lang="de-DE" dirty="0"/>
          </a:p>
          <a:p>
            <a:r>
              <a:rPr lang="de-DE" dirty="0"/>
              <a:t> </a:t>
            </a:r>
          </a:p>
        </p:txBody>
      </p:sp>
      <p:pic>
        <p:nvPicPr>
          <p:cNvPr id="6" name="Bild 6">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spTree>
    <p:extLst>
      <p:ext uri="{BB962C8B-B14F-4D97-AF65-F5344CB8AC3E}">
        <p14:creationId xmlns:p14="http://schemas.microsoft.com/office/powerpoint/2010/main" val="9204542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sp>
        <p:nvSpPr>
          <p:cNvPr id="3" name="Textfeld 2"/>
          <p:cNvSpPr txBox="1"/>
          <p:nvPr/>
        </p:nvSpPr>
        <p:spPr>
          <a:xfrm>
            <a:off x="395536" y="2204864"/>
            <a:ext cx="8064896" cy="2862322"/>
          </a:xfrm>
          <a:prstGeom prst="rect">
            <a:avLst/>
          </a:prstGeom>
          <a:noFill/>
        </p:spPr>
        <p:txBody>
          <a:bodyPr wrap="square" rtlCol="0">
            <a:spAutoFit/>
          </a:bodyPr>
          <a:lstStyle/>
          <a:p>
            <a:pPr lvl="0"/>
            <a:r>
              <a:rPr lang="de-DE" dirty="0">
                <a:hlinkClick r:id="rId4"/>
              </a:rPr>
              <a:t>Schülerinnensprechtag am St.-</a:t>
            </a:r>
            <a:r>
              <a:rPr lang="de-DE" dirty="0" smtClean="0">
                <a:hlinkClick r:id="rId4"/>
              </a:rPr>
              <a:t>Ursula-Gymnasium Aachen</a:t>
            </a:r>
            <a:endParaRPr lang="de-DE" dirty="0"/>
          </a:p>
          <a:p>
            <a:pPr lvl="0"/>
            <a:endParaRPr lang="de-DE" dirty="0"/>
          </a:p>
          <a:p>
            <a:r>
              <a:rPr lang="de-DE" b="1" dirty="0" smtClean="0"/>
              <a:t>Schülerinnensprechtag in den Klassen 5 und 6:</a:t>
            </a:r>
          </a:p>
          <a:p>
            <a:endParaRPr lang="de-DE" b="1" dirty="0" smtClean="0"/>
          </a:p>
          <a:p>
            <a:pPr marL="285750" lvl="0" indent="-285750">
              <a:buFont typeface="Arial" panose="020B0604020202020204" pitchFamily="34" charset="0"/>
              <a:buChar char="•"/>
            </a:pPr>
            <a:r>
              <a:rPr lang="de-DE" dirty="0" smtClean="0"/>
              <a:t>Reflexion des Arbeits- und Sozialverhaltens in Lernzeiten und im Unterricht als Grundlage für den Austausch im Rahmen eines Schülerinnensprechtags</a:t>
            </a:r>
          </a:p>
          <a:p>
            <a:pPr marL="285750" lvl="0" indent="-285750">
              <a:buFont typeface="Arial" panose="020B0604020202020204" pitchFamily="34" charset="0"/>
              <a:buChar char="•"/>
            </a:pPr>
            <a:r>
              <a:rPr lang="de-DE" dirty="0" smtClean="0"/>
              <a:t>Materialien: Informationsschreiben, Elternbrief, Implementationsprozess, Methodenblatt, Reflexionsbogen, Übersicht zur Evaluation</a:t>
            </a:r>
            <a:endParaRPr lang="de-DE" dirty="0"/>
          </a:p>
          <a:p>
            <a:r>
              <a:rPr lang="de-DE" dirty="0"/>
              <a:t> </a:t>
            </a:r>
          </a:p>
        </p:txBody>
      </p:sp>
      <p:pic>
        <p:nvPicPr>
          <p:cNvPr id="6" name="Bild 6">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spTree>
    <p:extLst>
      <p:ext uri="{BB962C8B-B14F-4D97-AF65-F5344CB8AC3E}">
        <p14:creationId xmlns:p14="http://schemas.microsoft.com/office/powerpoint/2010/main" val="92045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altLang="de-DE" b="1" dirty="0">
                <a:solidFill>
                  <a:srgbClr val="7F7F7F"/>
                </a:solidFill>
                <a:latin typeface="Calibri" pitchFamily="34" charset="0"/>
                <a:ea typeface="MS PGothic" pitchFamily="34" charset="-128"/>
                <a:cs typeface="Calibri" pitchFamily="34" charset="0"/>
              </a:rPr>
              <a:t>Lerncoaching im Kontext von Beratung</a:t>
            </a:r>
            <a:endParaRPr lang="de-DE" dirty="0">
              <a:solidFill>
                <a:srgbClr val="7F7F7F"/>
              </a:solidFill>
            </a:endParaRPr>
          </a:p>
        </p:txBody>
      </p:sp>
      <p:pic>
        <p:nvPicPr>
          <p:cNvPr id="4" name="Bild 3">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6" name="Textfeld 5"/>
          <p:cNvSpPr txBox="1"/>
          <p:nvPr/>
        </p:nvSpPr>
        <p:spPr>
          <a:xfrm>
            <a:off x="467544" y="2100912"/>
            <a:ext cx="8424936" cy="3908762"/>
          </a:xfrm>
          <a:prstGeom prst="rect">
            <a:avLst/>
          </a:prstGeom>
          <a:noFill/>
        </p:spPr>
        <p:txBody>
          <a:bodyPr wrap="square" rtlCol="0">
            <a:spAutoFit/>
          </a:bodyPr>
          <a:lstStyle/>
          <a:p>
            <a:r>
              <a:rPr lang="de-DE" b="1" dirty="0"/>
              <a:t>Begründung von Lernberatung </a:t>
            </a:r>
            <a:br>
              <a:rPr lang="de-DE" b="1" dirty="0"/>
            </a:br>
            <a:endParaRPr lang="de-DE" dirty="0"/>
          </a:p>
          <a:p>
            <a:pPr marL="285750" indent="-285750">
              <a:buFont typeface="Arial"/>
              <a:buChar char="•"/>
            </a:pPr>
            <a:r>
              <a:rPr lang="de-DE" dirty="0"/>
              <a:t>Konstruktivistisch-systemische Auffassung von Lernen als Selbstorganisation, bei der Bildung als </a:t>
            </a:r>
            <a:r>
              <a:rPr lang="de-DE" b="1" dirty="0"/>
              <a:t>Unterstützung der Entwicklung zur Selbstorganisation und -steuerung </a:t>
            </a:r>
            <a:r>
              <a:rPr lang="de-DE" dirty="0"/>
              <a:t>verstanden wird. </a:t>
            </a:r>
            <a:r>
              <a:rPr lang="de-DE" sz="1400" dirty="0"/>
              <a:t>(</a:t>
            </a:r>
            <a:r>
              <a:rPr lang="de-DE" sz="1400" dirty="0" smtClean="0"/>
              <a:t>Huschke-Rhein,1998, zitiert </a:t>
            </a:r>
            <a:r>
              <a:rPr lang="de-DE" sz="1400" dirty="0"/>
              <a:t>nach Schnebel, 2017, S. 38f</a:t>
            </a:r>
            <a:r>
              <a:rPr lang="de-DE" sz="1400" dirty="0" smtClean="0"/>
              <a:t>)</a:t>
            </a:r>
            <a:endParaRPr lang="de-DE" dirty="0"/>
          </a:p>
          <a:p>
            <a:pPr marL="285750" indent="-285750">
              <a:buFont typeface="Arial"/>
              <a:buChar char="•"/>
            </a:pPr>
            <a:r>
              <a:rPr lang="de-DE" dirty="0"/>
              <a:t>Vorteile ressourcen- und lösungsorientierter Ansätze: </a:t>
            </a:r>
          </a:p>
          <a:p>
            <a:pPr marL="742950" lvl="1" indent="-285750">
              <a:buFont typeface="Courier New"/>
              <a:buChar char="o"/>
            </a:pPr>
            <a:r>
              <a:rPr lang="de-DE" dirty="0"/>
              <a:t>Lösungsorientierung </a:t>
            </a:r>
            <a:r>
              <a:rPr lang="de-DE" dirty="0" smtClean="0"/>
              <a:t>kann eine </a:t>
            </a:r>
            <a:r>
              <a:rPr lang="de-DE" dirty="0"/>
              <a:t>positive </a:t>
            </a:r>
            <a:r>
              <a:rPr lang="de-DE" dirty="0" smtClean="0"/>
              <a:t>Atmosphäre schaffen.</a:t>
            </a:r>
            <a:endParaRPr lang="de-DE" dirty="0"/>
          </a:p>
          <a:p>
            <a:pPr marL="742950" lvl="1" indent="-285750">
              <a:buFont typeface="Courier New"/>
              <a:buChar char="o"/>
            </a:pPr>
            <a:r>
              <a:rPr lang="de-DE" dirty="0"/>
              <a:t>Selbstwirksamkeit der Beteiligten wird </a:t>
            </a:r>
            <a:r>
              <a:rPr lang="de-DE" dirty="0" smtClean="0"/>
              <a:t>bestärkt.</a:t>
            </a:r>
            <a:endParaRPr lang="de-DE" dirty="0"/>
          </a:p>
          <a:p>
            <a:pPr marL="742950" lvl="1" indent="-285750">
              <a:buFont typeface="Courier New"/>
              <a:buChar char="o"/>
            </a:pPr>
            <a:r>
              <a:rPr lang="de-DE" dirty="0"/>
              <a:t>Akzentuierung in Richtung eigenverantwortlicher Lernprozesse </a:t>
            </a:r>
          </a:p>
          <a:p>
            <a:pPr marL="742950" lvl="1" indent="-285750">
              <a:buFont typeface="Courier New"/>
              <a:buChar char="o"/>
            </a:pPr>
            <a:r>
              <a:rPr lang="de-DE" dirty="0" smtClean="0"/>
              <a:t>Stärkenorientierung</a:t>
            </a:r>
            <a:endParaRPr lang="de-DE" dirty="0"/>
          </a:p>
          <a:p>
            <a:pPr lvl="1"/>
            <a:r>
              <a:rPr lang="de-DE" dirty="0"/>
              <a:t>    </a:t>
            </a:r>
            <a:r>
              <a:rPr lang="de-DE" sz="1400" dirty="0"/>
              <a:t>(Schnebel, 2017, S. 63)</a:t>
            </a:r>
          </a:p>
          <a:p>
            <a:pPr marL="742950" lvl="1" indent="-285750">
              <a:buFont typeface="Courier New"/>
              <a:buChar char="o"/>
            </a:pPr>
            <a:endParaRPr lang="de-DE" dirty="0"/>
          </a:p>
          <a:p>
            <a:endParaRPr lang="de-DE" dirty="0"/>
          </a:p>
        </p:txBody>
      </p:sp>
      <p:sp>
        <p:nvSpPr>
          <p:cNvPr id="8" name="Gefaltete Ecke 7"/>
          <p:cNvSpPr/>
          <p:nvPr/>
        </p:nvSpPr>
        <p:spPr>
          <a:xfrm>
            <a:off x="251520" y="5517232"/>
            <a:ext cx="8496944" cy="576064"/>
          </a:xfrm>
          <a:prstGeom prst="foldedCorner">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solidFill>
                <a:sym typeface="Wingdings"/>
              </a:rPr>
              <a:t> </a:t>
            </a:r>
            <a:r>
              <a:rPr lang="de-DE" dirty="0">
                <a:solidFill>
                  <a:schemeClr val="bg1"/>
                </a:solidFill>
              </a:rPr>
              <a:t>Diese </a:t>
            </a:r>
            <a:r>
              <a:rPr lang="de-DE" dirty="0" smtClean="0">
                <a:solidFill>
                  <a:schemeClr val="bg1"/>
                </a:solidFill>
              </a:rPr>
              <a:t>Vorteile werden </a:t>
            </a:r>
            <a:r>
              <a:rPr lang="de-DE" dirty="0">
                <a:solidFill>
                  <a:schemeClr val="bg1"/>
                </a:solidFill>
              </a:rPr>
              <a:t>auch in Konzepten zum Lerncoaching aufgegriffen. </a:t>
            </a:r>
          </a:p>
        </p:txBody>
      </p:sp>
    </p:spTree>
    <p:extLst>
      <p:ext uri="{BB962C8B-B14F-4D97-AF65-F5344CB8AC3E}">
        <p14:creationId xmlns:p14="http://schemas.microsoft.com/office/powerpoint/2010/main" val="3360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smtClean="0">
                <a:solidFill>
                  <a:schemeClr val="bg1">
                    <a:lumMod val="50000"/>
                  </a:schemeClr>
                </a:solidFill>
                <a:latin typeface="Calibri" pitchFamily="34" charset="0"/>
                <a:ea typeface="MS PGothic" pitchFamily="34" charset="-128"/>
                <a:cs typeface="Calibri" pitchFamily="34" charset="0"/>
              </a:rPr>
              <a:t>Lerncoaching in der Praxis:</a:t>
            </a:r>
            <a:r>
              <a:rPr lang="de-DE" altLang="de-DE" b="1" dirty="0">
                <a:solidFill>
                  <a:schemeClr val="bg1">
                    <a:lumMod val="50000"/>
                  </a:schemeClr>
                </a:solidFill>
                <a:latin typeface="Calibri" pitchFamily="34" charset="0"/>
                <a:ea typeface="MS PGothic" pitchFamily="34" charset="-128"/>
                <a:cs typeface="Calibri" pitchFamily="34" charset="0"/>
              </a:rPr>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smtClean="0">
                <a:solidFill>
                  <a:srgbClr val="7F7F7F"/>
                </a:solidFill>
                <a:latin typeface="Calibri"/>
                <a:cs typeface="Calibri"/>
              </a:rPr>
              <a:t>Schulbeispiele und Materialien</a:t>
            </a:r>
            <a:endParaRPr lang="de-DE" b="1" dirty="0">
              <a:solidFill>
                <a:srgbClr val="7F7F7F"/>
              </a:solidFill>
              <a:latin typeface="Calibri"/>
              <a:cs typeface="Calibri"/>
            </a:endParaRPr>
          </a:p>
        </p:txBody>
      </p:sp>
      <p:pic>
        <p:nvPicPr>
          <p:cNvPr id="4" name="Bild 3">
            <a:hlinkClick r:id="rId2" action="ppaction://hlinksldjump"/>
          </p:cNvPr>
          <p:cNvPicPr>
            <a:picLocks noChangeAspect="1"/>
          </p:cNvPicPr>
          <p:nvPr/>
        </p:nvPicPr>
        <p:blipFill>
          <a:blip r:embed="rId3" cstate="print"/>
          <a:stretch>
            <a:fillRect/>
          </a:stretch>
        </p:blipFill>
        <p:spPr>
          <a:xfrm>
            <a:off x="8460432" y="6332611"/>
            <a:ext cx="621263" cy="480765"/>
          </a:xfrm>
          <a:prstGeom prst="rect">
            <a:avLst/>
          </a:prstGeom>
        </p:spPr>
      </p:pic>
      <p:sp>
        <p:nvSpPr>
          <p:cNvPr id="3" name="Textfeld 2"/>
          <p:cNvSpPr txBox="1"/>
          <p:nvPr/>
        </p:nvSpPr>
        <p:spPr>
          <a:xfrm>
            <a:off x="395536" y="2204864"/>
            <a:ext cx="8064896" cy="2862322"/>
          </a:xfrm>
          <a:prstGeom prst="rect">
            <a:avLst/>
          </a:prstGeom>
          <a:noFill/>
        </p:spPr>
        <p:txBody>
          <a:bodyPr wrap="square" rtlCol="0">
            <a:spAutoFit/>
          </a:bodyPr>
          <a:lstStyle/>
          <a:p>
            <a:pPr lvl="0"/>
            <a:r>
              <a:rPr lang="de-DE" dirty="0">
                <a:hlinkClick r:id="rId4"/>
              </a:rPr>
              <a:t>Periodisches Lernstands-Feedback am </a:t>
            </a:r>
            <a:r>
              <a:rPr lang="de-DE" dirty="0" smtClean="0">
                <a:hlinkClick r:id="rId4"/>
              </a:rPr>
              <a:t>Julius-</a:t>
            </a:r>
            <a:r>
              <a:rPr lang="de-DE" dirty="0" err="1" smtClean="0">
                <a:hlinkClick r:id="rId4"/>
              </a:rPr>
              <a:t>Stursberg</a:t>
            </a:r>
            <a:r>
              <a:rPr lang="de-DE" dirty="0" smtClean="0">
                <a:hlinkClick r:id="rId4"/>
              </a:rPr>
              <a:t>-Gymnasium Neukirchen-Vluyn</a:t>
            </a:r>
            <a:endParaRPr lang="de-DE" dirty="0"/>
          </a:p>
          <a:p>
            <a:pPr lvl="0"/>
            <a:endParaRPr lang="de-DE" dirty="0"/>
          </a:p>
          <a:p>
            <a:r>
              <a:rPr lang="de-DE" b="1" dirty="0" smtClean="0"/>
              <a:t>Reflexion des individuellen Lernstands in der Jahrgangsstufe 5 und 6:</a:t>
            </a:r>
          </a:p>
          <a:p>
            <a:endParaRPr lang="de-DE" b="1" dirty="0" smtClean="0"/>
          </a:p>
          <a:p>
            <a:pPr marL="285750" lvl="0" indent="-285750">
              <a:buFont typeface="Arial" panose="020B0604020202020204" pitchFamily="34" charset="0"/>
              <a:buChar char="•"/>
            </a:pPr>
            <a:r>
              <a:rPr lang="de-DE" dirty="0" smtClean="0"/>
              <a:t>Durchführung eines Periodischen Lernstands-Feedbacks im Unterricht der Fächer Deutsch, Mathematik und Englisch</a:t>
            </a:r>
          </a:p>
          <a:p>
            <a:pPr marL="285750" lvl="0" indent="-285750">
              <a:buFont typeface="Arial" panose="020B0604020202020204" pitchFamily="34" charset="0"/>
              <a:buChar char="•"/>
            </a:pPr>
            <a:r>
              <a:rPr lang="de-DE" dirty="0" smtClean="0"/>
              <a:t>Materialien: Elternbrief, Informationen für die Fachlehrkräfte, Fragebögen für Erziehungsberechtigte, Lehrkräfte sowie Schülerinnen und Schüler</a:t>
            </a:r>
            <a:endParaRPr lang="de-DE" dirty="0"/>
          </a:p>
          <a:p>
            <a:r>
              <a:rPr lang="de-DE" dirty="0"/>
              <a:t> </a:t>
            </a:r>
          </a:p>
        </p:txBody>
      </p:sp>
      <p:pic>
        <p:nvPicPr>
          <p:cNvPr id="6" name="Bild 6">
            <a:hlinkClick r:id="rId5" action="ppaction://hlinksldjump"/>
          </p:cNvPr>
          <p:cNvPicPr>
            <a:picLocks noChangeAspect="1"/>
          </p:cNvPicPr>
          <p:nvPr/>
        </p:nvPicPr>
        <p:blipFill>
          <a:blip r:embed="rId6" cstate="print"/>
          <a:stretch>
            <a:fillRect/>
          </a:stretch>
        </p:blipFill>
        <p:spPr>
          <a:xfrm>
            <a:off x="7740352" y="6319568"/>
            <a:ext cx="636827" cy="511696"/>
          </a:xfrm>
          <a:prstGeom prst="rect">
            <a:avLst/>
          </a:prstGeom>
        </p:spPr>
      </p:pic>
    </p:spTree>
    <p:extLst>
      <p:ext uri="{BB962C8B-B14F-4D97-AF65-F5344CB8AC3E}">
        <p14:creationId xmlns:p14="http://schemas.microsoft.com/office/powerpoint/2010/main" val="92045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Was ist Lerncoaching?</a:t>
            </a:r>
            <a:endParaRPr lang="de-DE" dirty="0">
              <a:solidFill>
                <a:srgbClr val="7F7F7F"/>
              </a:solidFill>
              <a:latin typeface="Calibri"/>
              <a:cs typeface="Calibri"/>
            </a:endParaRPr>
          </a:p>
        </p:txBody>
      </p:sp>
      <p:pic>
        <p:nvPicPr>
          <p:cNvPr id="6" name="Bild 5">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sp>
        <p:nvSpPr>
          <p:cNvPr id="7" name="Textfeld 6"/>
          <p:cNvSpPr txBox="1"/>
          <p:nvPr/>
        </p:nvSpPr>
        <p:spPr>
          <a:xfrm>
            <a:off x="467544" y="2204864"/>
            <a:ext cx="8208912" cy="2800767"/>
          </a:xfrm>
          <a:prstGeom prst="rect">
            <a:avLst/>
          </a:prstGeom>
          <a:noFill/>
        </p:spPr>
        <p:txBody>
          <a:bodyPr wrap="square" rtlCol="0">
            <a:spAutoFit/>
          </a:bodyPr>
          <a:lstStyle/>
          <a:p>
            <a:r>
              <a:rPr lang="de-DE" b="1" dirty="0"/>
              <a:t>Beschreibung von Lerncoaching </a:t>
            </a:r>
          </a:p>
          <a:p>
            <a:endParaRPr lang="de-DE" b="1" dirty="0"/>
          </a:p>
          <a:p>
            <a:r>
              <a:rPr lang="de-DE" dirty="0"/>
              <a:t>„Lerncoaching ist eine spezifische Beratungsform, die auf die Optimierung von Lernprozessen gerichtet ist […]. Das zentrale Thema im Lerncoaching ist das individuelle Lernen und darin die Passung zwischen Lerner und Lerngegenstand.“</a:t>
            </a:r>
          </a:p>
          <a:p>
            <a:r>
              <a:rPr lang="de-DE" sz="1400" dirty="0"/>
              <a:t>(Nicolaisen, 2013, S. 14f.)</a:t>
            </a:r>
          </a:p>
          <a:p>
            <a:endParaRPr lang="de-DE" dirty="0" smtClean="0"/>
          </a:p>
          <a:p>
            <a:pPr marL="0" lvl="3"/>
            <a:endParaRPr lang="de-DE" dirty="0"/>
          </a:p>
          <a:p>
            <a:endParaRPr lang="de-DE" dirty="0"/>
          </a:p>
        </p:txBody>
      </p:sp>
    </p:spTree>
    <p:extLst>
      <p:ext uri="{BB962C8B-B14F-4D97-AF65-F5344CB8AC3E}">
        <p14:creationId xmlns:p14="http://schemas.microsoft.com/office/powerpoint/2010/main" val="3167928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br>
              <a:rPr lang="de-DE" altLang="de-DE" b="1" dirty="0">
                <a:solidFill>
                  <a:schemeClr val="bg1">
                    <a:lumMod val="50000"/>
                  </a:schemeClr>
                </a:solidFill>
                <a:latin typeface="Calibri" pitchFamily="34" charset="0"/>
                <a:ea typeface="MS PGothic" pitchFamily="34" charset="-128"/>
                <a:cs typeface="Calibri" pitchFamily="34" charset="0"/>
              </a:rPr>
            </a:br>
            <a:r>
              <a:rPr lang="de-DE" b="1" dirty="0">
                <a:solidFill>
                  <a:srgbClr val="7F7F7F"/>
                </a:solidFill>
                <a:latin typeface="Calibri"/>
                <a:cs typeface="Calibri"/>
              </a:rPr>
              <a:t>Was ist Lerncoaching?</a:t>
            </a:r>
            <a:endParaRPr lang="de-DE" dirty="0">
              <a:solidFill>
                <a:srgbClr val="7F7F7F"/>
              </a:solidFill>
              <a:latin typeface="Calibri"/>
              <a:cs typeface="Calibri"/>
            </a:endParaRPr>
          </a:p>
        </p:txBody>
      </p:sp>
      <p:sp>
        <p:nvSpPr>
          <p:cNvPr id="3" name="Textplatzhalter 2"/>
          <p:cNvSpPr>
            <a:spLocks noGrp="1"/>
          </p:cNvSpPr>
          <p:nvPr>
            <p:ph type="body"/>
          </p:nvPr>
        </p:nvSpPr>
        <p:spPr/>
        <p:txBody>
          <a:bodyPr/>
          <a:lstStyle/>
          <a:p>
            <a:r>
              <a:rPr lang="de-DE" dirty="0">
                <a:solidFill>
                  <a:schemeClr val="bg1"/>
                </a:solidFill>
              </a:rPr>
              <a:t> </a:t>
            </a:r>
          </a:p>
        </p:txBody>
      </p:sp>
      <p:pic>
        <p:nvPicPr>
          <p:cNvPr id="5" name="Bild 4">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6" name="Bild 5"/>
          <p:cNvPicPr>
            <a:picLocks noChangeAspect="1"/>
          </p:cNvPicPr>
          <p:nvPr/>
        </p:nvPicPr>
        <p:blipFill>
          <a:blip r:embed="rId5" cstate="print">
            <a:clrChange>
              <a:clrFrom>
                <a:srgbClr val="FFFFFF"/>
              </a:clrFrom>
              <a:clrTo>
                <a:srgbClr val="FFFFFF">
                  <a:alpha val="0"/>
                </a:srgbClr>
              </a:clrTo>
            </a:clrChange>
            <a:alphaModFix amt="50000"/>
            <a:duotone>
              <a:prstClr val="black"/>
              <a:schemeClr val="accent3">
                <a:tint val="45000"/>
                <a:satMod val="400000"/>
              </a:schemeClr>
            </a:duotone>
          </a:blip>
          <a:stretch>
            <a:fillRect/>
          </a:stretch>
        </p:blipFill>
        <p:spPr>
          <a:xfrm>
            <a:off x="7209214" y="1124744"/>
            <a:ext cx="1323226" cy="1152128"/>
          </a:xfrm>
          <a:prstGeom prst="rect">
            <a:avLst/>
          </a:prstGeom>
        </p:spPr>
      </p:pic>
      <p:sp>
        <p:nvSpPr>
          <p:cNvPr id="7" name="Textfeld 6"/>
          <p:cNvSpPr txBox="1"/>
          <p:nvPr/>
        </p:nvSpPr>
        <p:spPr>
          <a:xfrm>
            <a:off x="467544" y="2204864"/>
            <a:ext cx="8064896" cy="3077766"/>
          </a:xfrm>
          <a:prstGeom prst="rect">
            <a:avLst/>
          </a:prstGeom>
          <a:noFill/>
        </p:spPr>
        <p:txBody>
          <a:bodyPr wrap="square" rtlCol="0">
            <a:spAutoFit/>
          </a:bodyPr>
          <a:lstStyle/>
          <a:p>
            <a:r>
              <a:rPr lang="de-DE" b="1" dirty="0"/>
              <a:t>Beschreibung von Lerncoaching </a:t>
            </a:r>
          </a:p>
          <a:p>
            <a:endParaRPr lang="de-DE" dirty="0"/>
          </a:p>
          <a:p>
            <a:r>
              <a:rPr lang="de-DE" dirty="0"/>
              <a:t>Beim Lerncoaching geht es um</a:t>
            </a:r>
          </a:p>
          <a:p>
            <a:pPr marL="285750" indent="-285750">
              <a:buFont typeface="Arial"/>
              <a:buChar char="•"/>
            </a:pPr>
            <a:r>
              <a:rPr lang="de-DE" dirty="0"/>
              <a:t>die Unterstützung der </a:t>
            </a:r>
            <a:r>
              <a:rPr lang="de-DE" dirty="0" smtClean="0"/>
              <a:t>Lernprozesse,</a:t>
            </a:r>
          </a:p>
          <a:p>
            <a:pPr marL="285750" indent="-285750">
              <a:buFont typeface="Arial"/>
              <a:buChar char="•"/>
            </a:pPr>
            <a:r>
              <a:rPr lang="de-DE" dirty="0" smtClean="0"/>
              <a:t>persönliche </a:t>
            </a:r>
            <a:r>
              <a:rPr lang="de-DE" dirty="0"/>
              <a:t>Themen des Lernenden, </a:t>
            </a:r>
          </a:p>
          <a:p>
            <a:pPr marL="285750" indent="-285750">
              <a:buFont typeface="Arial"/>
              <a:buChar char="•"/>
            </a:pPr>
            <a:r>
              <a:rPr lang="de-DE" dirty="0"/>
              <a:t>ein Arbeiten auf der Prozessebene,</a:t>
            </a:r>
          </a:p>
          <a:p>
            <a:pPr marL="285750" indent="-285750">
              <a:buFont typeface="Arial"/>
              <a:buChar char="•"/>
            </a:pPr>
            <a:r>
              <a:rPr lang="de-DE" dirty="0"/>
              <a:t>die Wechselwirkung zwischen den Beteiligten und deren </a:t>
            </a:r>
            <a:r>
              <a:rPr lang="de-DE" dirty="0" smtClean="0"/>
              <a:t>Gesamtpersönlichkeit und</a:t>
            </a:r>
            <a:endParaRPr lang="de-DE" dirty="0"/>
          </a:p>
          <a:p>
            <a:pPr marL="285750" indent="-285750">
              <a:buFont typeface="Arial"/>
              <a:buChar char="•"/>
            </a:pPr>
            <a:r>
              <a:rPr lang="de-DE" dirty="0"/>
              <a:t>Lernen als subjektives </a:t>
            </a:r>
            <a:r>
              <a:rPr lang="de-DE" dirty="0" smtClean="0"/>
              <a:t>Konstrukt.</a:t>
            </a:r>
            <a:endParaRPr lang="de-DE" dirty="0"/>
          </a:p>
          <a:p>
            <a:r>
              <a:rPr lang="de-DE" sz="1400" dirty="0"/>
              <a:t>     (Nicolaisen, 2013, S. 16)</a:t>
            </a:r>
          </a:p>
          <a:p>
            <a:pPr marL="285750" indent="-285750">
              <a:buFont typeface="Arial"/>
              <a:buChar char="•"/>
            </a:pPr>
            <a:endParaRPr lang="de-DE" dirty="0"/>
          </a:p>
        </p:txBody>
      </p:sp>
      <p:pic>
        <p:nvPicPr>
          <p:cNvPr id="8" name="Bild 7">
            <a:hlinkClick r:id="rId6" action="ppaction://hlinksldjump"/>
          </p:cNvPr>
          <p:cNvPicPr>
            <a:picLocks noChangeAspect="1"/>
          </p:cNvPicPr>
          <p:nvPr/>
        </p:nvPicPr>
        <p:blipFill>
          <a:blip r:embed="rId7" cstate="print">
            <a:clrChange>
              <a:clrFrom>
                <a:srgbClr val="FFFFFF"/>
              </a:clrFrom>
              <a:clrTo>
                <a:srgbClr val="FFFFFF">
                  <a:alpha val="0"/>
                </a:srgbClr>
              </a:clrTo>
            </a:clrChange>
          </a:blip>
          <a:stretch>
            <a:fillRect/>
          </a:stretch>
        </p:blipFill>
        <p:spPr>
          <a:xfrm>
            <a:off x="7596336" y="4077072"/>
            <a:ext cx="908508" cy="941979"/>
          </a:xfrm>
          <a:prstGeom prst="rect">
            <a:avLst/>
          </a:prstGeom>
        </p:spPr>
      </p:pic>
    </p:spTree>
    <p:extLst>
      <p:ext uri="{BB962C8B-B14F-4D97-AF65-F5344CB8AC3E}">
        <p14:creationId xmlns:p14="http://schemas.microsoft.com/office/powerpoint/2010/main" val="21991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5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Effect transition="in" filter="fade">
                                      <p:cBhvr>
                                        <p:cTn id="3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5536" y="1196640"/>
            <a:ext cx="8229240" cy="1143000"/>
          </a:xfrm>
          <a:prstGeom prst="rect">
            <a:avLst/>
          </a:prstGeom>
        </p:spPr>
        <p:txBody>
          <a:bodyPr anchor="ct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p>
          <a:p>
            <a:r>
              <a:rPr lang="de-DE" b="1" dirty="0">
                <a:solidFill>
                  <a:srgbClr val="7F7F7F"/>
                </a:solidFill>
                <a:latin typeface="Calibri"/>
                <a:cs typeface="Calibri"/>
              </a:rPr>
              <a:t>Was ist Lerncoaching?</a:t>
            </a:r>
            <a:endParaRPr lang="de-DE" dirty="0">
              <a:solidFill>
                <a:srgbClr val="7F7F7F"/>
              </a:solidFill>
              <a:latin typeface="Calibri"/>
              <a:cs typeface="Calibri"/>
            </a:endParaRPr>
          </a:p>
        </p:txBody>
      </p:sp>
      <p:sp>
        <p:nvSpPr>
          <p:cNvPr id="3" name="Textfeld 2"/>
          <p:cNvSpPr txBox="1"/>
          <p:nvPr/>
        </p:nvSpPr>
        <p:spPr>
          <a:xfrm>
            <a:off x="467544" y="2132856"/>
            <a:ext cx="8280920" cy="3354765"/>
          </a:xfrm>
          <a:prstGeom prst="rect">
            <a:avLst/>
          </a:prstGeom>
          <a:noFill/>
        </p:spPr>
        <p:txBody>
          <a:bodyPr wrap="square" rtlCol="0">
            <a:spAutoFit/>
          </a:bodyPr>
          <a:lstStyle/>
          <a:p>
            <a:r>
              <a:rPr lang="de-DE" b="1" dirty="0"/>
              <a:t>Ziele des Lerncoachings</a:t>
            </a:r>
          </a:p>
          <a:p>
            <a:endParaRPr lang="de-DE" b="1" dirty="0"/>
          </a:p>
          <a:p>
            <a:pPr marL="285750" indent="-285750">
              <a:buFont typeface="Arial"/>
              <a:buChar char="•"/>
            </a:pPr>
            <a:r>
              <a:rPr lang="de-DE" dirty="0"/>
              <a:t>Verbesserung des Lernens durch eine </a:t>
            </a:r>
            <a:r>
              <a:rPr lang="de-DE" dirty="0" smtClean="0"/>
              <a:t>individuelle Unterstützung </a:t>
            </a:r>
            <a:r>
              <a:rPr lang="de-DE" dirty="0"/>
              <a:t>des </a:t>
            </a:r>
            <a:r>
              <a:rPr lang="de-DE" dirty="0" smtClean="0"/>
              <a:t>Lernprozesses</a:t>
            </a:r>
            <a:endParaRPr lang="de-DE" dirty="0"/>
          </a:p>
          <a:p>
            <a:endParaRPr lang="de-DE" dirty="0"/>
          </a:p>
          <a:p>
            <a:pPr marL="285750" indent="-285750">
              <a:buFont typeface="Arial"/>
              <a:buChar char="•"/>
            </a:pPr>
            <a:r>
              <a:rPr lang="de-DE" dirty="0"/>
              <a:t>Förderung </a:t>
            </a:r>
          </a:p>
          <a:p>
            <a:pPr marL="742950" lvl="1" indent="-285750">
              <a:buFont typeface="Courier New"/>
              <a:buChar char="o"/>
            </a:pPr>
            <a:r>
              <a:rPr lang="de-DE" dirty="0"/>
              <a:t>des Selbstmanagements  		</a:t>
            </a:r>
          </a:p>
          <a:p>
            <a:pPr marL="742950" lvl="1" indent="-285750">
              <a:buFont typeface="Courier New"/>
              <a:buChar char="o"/>
            </a:pPr>
            <a:r>
              <a:rPr lang="de-DE" dirty="0"/>
              <a:t>der Selbstwirksamkeit          </a:t>
            </a:r>
          </a:p>
          <a:p>
            <a:pPr marL="742950" lvl="1" indent="-285750">
              <a:buFont typeface="Courier New"/>
              <a:buChar char="o"/>
            </a:pPr>
            <a:r>
              <a:rPr lang="de-DE" dirty="0"/>
              <a:t>der Prüfungskompetenz </a:t>
            </a:r>
          </a:p>
          <a:p>
            <a:pPr marL="742950" lvl="1" indent="-285750">
              <a:buFont typeface="Courier New"/>
              <a:buChar char="o"/>
            </a:pPr>
            <a:r>
              <a:rPr lang="de-DE" dirty="0"/>
              <a:t>der </a:t>
            </a:r>
            <a:r>
              <a:rPr lang="de-DE" dirty="0" smtClean="0"/>
              <a:t>Selbstregulation</a:t>
            </a:r>
          </a:p>
          <a:p>
            <a:pPr lvl="1"/>
            <a:r>
              <a:rPr lang="de-DE" sz="1400" dirty="0" smtClean="0"/>
              <a:t>      (</a:t>
            </a:r>
            <a:r>
              <a:rPr lang="de-DE" sz="1400" dirty="0" err="1" smtClean="0"/>
              <a:t>Hardeland</a:t>
            </a:r>
            <a:r>
              <a:rPr lang="de-DE" sz="1400" dirty="0" smtClean="0"/>
              <a:t>, 2017a, S. 30 u. 33ff.)</a:t>
            </a:r>
            <a:endParaRPr lang="de-DE" sz="1400" dirty="0"/>
          </a:p>
          <a:p>
            <a:endParaRPr lang="de-DE" b="1" dirty="0"/>
          </a:p>
        </p:txBody>
      </p:sp>
      <p:pic>
        <p:nvPicPr>
          <p:cNvPr id="7" name="Bild 6">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8" name="Bild 7"/>
          <p:cNvPicPr>
            <a:picLocks noChangeAspect="1"/>
          </p:cNvPicPr>
          <p:nvPr/>
        </p:nvPicPr>
        <p:blipFill>
          <a:blip r:embed="rId5" cstate="print">
            <a:clrChange>
              <a:clrFrom>
                <a:srgbClr val="FFFFFF"/>
              </a:clrFrom>
              <a:clrTo>
                <a:srgbClr val="FFFFFF">
                  <a:alpha val="0"/>
                </a:srgbClr>
              </a:clrTo>
            </a:clrChange>
            <a:alphaModFix amt="50000"/>
          </a:blip>
          <a:stretch>
            <a:fillRect/>
          </a:stretch>
        </p:blipFill>
        <p:spPr>
          <a:xfrm>
            <a:off x="5796136" y="3501008"/>
            <a:ext cx="2304256" cy="2389598"/>
          </a:xfrm>
          <a:prstGeom prst="rect">
            <a:avLst/>
          </a:prstGeom>
        </p:spPr>
      </p:pic>
    </p:spTree>
    <p:extLst>
      <p:ext uri="{BB962C8B-B14F-4D97-AF65-F5344CB8AC3E}">
        <p14:creationId xmlns:p14="http://schemas.microsoft.com/office/powerpoint/2010/main" val="10223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5536" y="1196640"/>
            <a:ext cx="8229240" cy="1143000"/>
          </a:xfrm>
          <a:prstGeom prst="rect">
            <a:avLst/>
          </a:prstGeom>
        </p:spPr>
        <p:txBody>
          <a:bodyPr anchor="ctr"/>
          <a:lstStyle/>
          <a:p>
            <a:r>
              <a:rPr lang="de-DE" altLang="de-DE" b="1" dirty="0">
                <a:solidFill>
                  <a:schemeClr val="bg1">
                    <a:lumMod val="50000"/>
                  </a:schemeClr>
                </a:solidFill>
                <a:latin typeface="Calibri" pitchFamily="34" charset="0"/>
                <a:ea typeface="MS PGothic" pitchFamily="34" charset="-128"/>
                <a:cs typeface="Calibri" pitchFamily="34" charset="0"/>
              </a:rPr>
              <a:t>Grundlagen des Coachings: </a:t>
            </a:r>
          </a:p>
          <a:p>
            <a:r>
              <a:rPr lang="de-DE" b="1" dirty="0">
                <a:solidFill>
                  <a:srgbClr val="7F7F7F"/>
                </a:solidFill>
                <a:latin typeface="Calibri"/>
                <a:cs typeface="Calibri"/>
              </a:rPr>
              <a:t>Was ist Lerncoaching?</a:t>
            </a:r>
            <a:endParaRPr lang="de-DE" dirty="0">
              <a:solidFill>
                <a:srgbClr val="7F7F7F"/>
              </a:solidFill>
              <a:latin typeface="Calibri"/>
              <a:cs typeface="Calibri"/>
            </a:endParaRPr>
          </a:p>
        </p:txBody>
      </p:sp>
      <p:sp>
        <p:nvSpPr>
          <p:cNvPr id="3" name="Textfeld 2"/>
          <p:cNvSpPr txBox="1"/>
          <p:nvPr/>
        </p:nvSpPr>
        <p:spPr>
          <a:xfrm>
            <a:off x="467544" y="1844824"/>
            <a:ext cx="8280920" cy="1200329"/>
          </a:xfrm>
          <a:prstGeom prst="rect">
            <a:avLst/>
          </a:prstGeom>
          <a:noFill/>
        </p:spPr>
        <p:txBody>
          <a:bodyPr wrap="square" rtlCol="0">
            <a:spAutoFit/>
          </a:bodyPr>
          <a:lstStyle/>
          <a:p>
            <a:endParaRPr lang="de-DE" b="1" dirty="0"/>
          </a:p>
          <a:p>
            <a:r>
              <a:rPr lang="de-DE" b="1" dirty="0"/>
              <a:t>Anlässe für Lerncoaching</a:t>
            </a:r>
          </a:p>
          <a:p>
            <a:endParaRPr lang="de-DE" b="1" dirty="0"/>
          </a:p>
          <a:p>
            <a:r>
              <a:rPr lang="de-DE" b="1" dirty="0" smtClean="0"/>
              <a:t> </a:t>
            </a:r>
            <a:endParaRPr lang="de-DE" b="1" dirty="0"/>
          </a:p>
        </p:txBody>
      </p:sp>
      <p:pic>
        <p:nvPicPr>
          <p:cNvPr id="7" name="Bild 6">
            <a:hlinkClick r:id="rId3" action="ppaction://hlinksldjump"/>
          </p:cNvPr>
          <p:cNvPicPr>
            <a:picLocks noChangeAspect="1"/>
          </p:cNvPicPr>
          <p:nvPr/>
        </p:nvPicPr>
        <p:blipFill>
          <a:blip r:embed="rId4" cstate="print"/>
          <a:stretch>
            <a:fillRect/>
          </a:stretch>
        </p:blipFill>
        <p:spPr>
          <a:xfrm>
            <a:off x="8460432" y="6332611"/>
            <a:ext cx="621263" cy="480765"/>
          </a:xfrm>
          <a:prstGeom prst="rect">
            <a:avLst/>
          </a:prstGeom>
        </p:spPr>
      </p:pic>
      <p:pic>
        <p:nvPicPr>
          <p:cNvPr id="10" name="Bild 9">
            <a:hlinkClick r:id="rId5" action="ppaction://hlinksldjump"/>
          </p:cNvPr>
          <p:cNvPicPr>
            <a:picLocks noChangeAspect="1"/>
          </p:cNvPicPr>
          <p:nvPr/>
        </p:nvPicPr>
        <p:blipFill>
          <a:blip r:embed="rId6" cstate="print">
            <a:clrChange>
              <a:clrFrom>
                <a:srgbClr val="FFFFFF"/>
              </a:clrFrom>
              <a:clrTo>
                <a:srgbClr val="FFFFFF">
                  <a:alpha val="0"/>
                </a:srgbClr>
              </a:clrTo>
            </a:clrChange>
          </a:blip>
          <a:stretch>
            <a:fillRect/>
          </a:stretch>
        </p:blipFill>
        <p:spPr>
          <a:xfrm>
            <a:off x="6372200" y="1373834"/>
            <a:ext cx="908508" cy="941979"/>
          </a:xfrm>
          <a:prstGeom prst="rect">
            <a:avLst/>
          </a:prstGeom>
        </p:spPr>
      </p:pic>
      <p:graphicFrame>
        <p:nvGraphicFramePr>
          <p:cNvPr id="6" name="Diagramm 5"/>
          <p:cNvGraphicFramePr/>
          <p:nvPr>
            <p:extLst>
              <p:ext uri="{D42A27DB-BD31-4B8C-83A1-F6EECF244321}">
                <p14:modId xmlns:p14="http://schemas.microsoft.com/office/powerpoint/2010/main" val="3063436295"/>
              </p:ext>
            </p:extLst>
          </p:nvPr>
        </p:nvGraphicFramePr>
        <p:xfrm>
          <a:off x="755576" y="2527346"/>
          <a:ext cx="7224464" cy="3565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766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5174</Words>
  <Application>Microsoft Office PowerPoint</Application>
  <PresentationFormat>Bildschirmpräsentation (4:3)</PresentationFormat>
  <Paragraphs>560</Paragraphs>
  <Slides>50</Slides>
  <Notes>17</Notes>
  <HiddenSlides>21</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50</vt:i4>
      </vt:variant>
    </vt:vector>
  </HeadingPairs>
  <TitlesOfParts>
    <vt:vector size="61" baseType="lpstr">
      <vt:lpstr>MS PGothic</vt:lpstr>
      <vt:lpstr>Arial</vt:lpstr>
      <vt:lpstr>Calibri</vt:lpstr>
      <vt:lpstr>Courier New</vt:lpstr>
      <vt:lpstr>DejaVu Sans</vt:lpstr>
      <vt:lpstr>Meta-Bold</vt:lpstr>
      <vt:lpstr>StarSymbol</vt:lpstr>
      <vt:lpstr>Symbol</vt:lpstr>
      <vt:lpstr>Times New Roman</vt:lpstr>
      <vt:lpstr>Wingdings</vt:lpstr>
      <vt:lpstr>Office Theme</vt:lpstr>
      <vt:lpstr>PowerPoint-Präsentation</vt:lpstr>
      <vt:lpstr>PowerPoint-Präsentation</vt:lpstr>
      <vt:lpstr>Grundlagen des Coachings:  Lerncoaching im Kontext von Beratung </vt:lpstr>
      <vt:lpstr>Grundlagen des Coachings:  Lerncoaching im Kontext von Beratung </vt:lpstr>
      <vt:lpstr>Grundlagen des Coachings:  Lerncoaching im Kontext von Beratung</vt:lpstr>
      <vt:lpstr>Grundlagen des Coachings:  Was ist Lerncoaching?</vt:lpstr>
      <vt:lpstr>Grundlagen des Coachings:  Was ist Lerncoaching?</vt:lpstr>
      <vt:lpstr>PowerPoint-Präsentation</vt:lpstr>
      <vt:lpstr>PowerPoint-Präsentation</vt:lpstr>
      <vt:lpstr>Grundlagen des Coachings:  Der Lerncoaching-Prozess</vt:lpstr>
      <vt:lpstr>  Grundlagen des Coachings:  Der Lerncoaching-Prozess</vt:lpstr>
      <vt:lpstr>Grundlagen des Coachings:  Der Lerncoaching-Prozess</vt:lpstr>
      <vt:lpstr>Grundlagen des Coachings:  Der Lerncoaching-Prozess</vt:lpstr>
      <vt:lpstr>Lerncoaching in der Praxis: Implementation von Lerncoaching an der Schule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Impulse zur praktischen Umsetzung:  Prozessplanung</vt:lpstr>
      <vt:lpstr>Impulse zur praktischen Umsetzung:  Sensibilisierung und Wissenserwerb  </vt:lpstr>
      <vt:lpstr>Impulse zur praktischen Umsetzung:  Ausbildung von Lerncoaches  </vt:lpstr>
      <vt:lpstr>Impulse zur praktischen Umsetzung:  „Erste Schritte“</vt:lpstr>
      <vt:lpstr>Impulse zur praktischen Umsetzung:  Erprobung im Alltag</vt:lpstr>
      <vt:lpstr>Impulse zur praktischen Umsetzung:  Evaluation</vt:lpstr>
      <vt:lpstr>Impulse zur praktischen Umsetzung:  Implementation</vt:lpstr>
      <vt:lpstr>Impulse zur praktischen Umsetzung:  Reflexionsschleife</vt:lpstr>
      <vt:lpstr>Impulse zur praktischen Umsetzung:  Projektabschluss </vt:lpstr>
      <vt:lpstr>Literatur: Grundlagen des Coachings</vt:lpstr>
      <vt:lpstr>Literatur: Grundlagen des Coachings</vt:lpstr>
      <vt:lpstr>Literatur: Grundlagen des Coachings</vt:lpstr>
      <vt:lpstr>Literatur: Grundlagen des Coachings</vt:lpstr>
      <vt:lpstr>Literatur: Grundlagen des Coachings</vt:lpstr>
      <vt:lpstr>Literatur: Lerncoaching in der Praxis</vt:lpstr>
      <vt:lpstr>Literatur: Lerncoaching in der Praxis</vt:lpstr>
      <vt:lpstr>Literatur: Lerncoaching in der Praxis</vt:lpstr>
      <vt:lpstr>Literatur: Lerncoaching in der Praxis</vt:lpstr>
      <vt:lpstr>Literatur: Lerncoaching in der Praxis</vt:lpstr>
      <vt:lpstr>Literatur: Lerncoaching in der Praxis</vt:lpstr>
      <vt:lpstr>Literatur: Lerncoaching in der Praxis</vt:lpstr>
      <vt:lpstr>Lerncoaching in der Praxis: Schulbeispiele und Materialien</vt:lpstr>
      <vt:lpstr>Lerncoaching in der Praxis: Schulbeispiele und Materialien</vt:lpstr>
      <vt:lpstr>Lerncoaching in der Praxis: Schulbeispiele und Materialien</vt:lpstr>
      <vt:lpstr>Lerncoaching in der Praxis: Schulbeispiele und Materialien</vt:lpstr>
      <vt:lpstr>Lerncoaching in der Praxis: Schulbeispiele und Materialien</vt:lpstr>
      <vt:lpstr>Lerncoaching in der Praxis: Schulbeispiele und Materialien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Rinke, Susanne</cp:lastModifiedBy>
  <cp:revision>4</cp:revision>
  <cp:lastPrinted>2017-10-04T14:15:36Z</cp:lastPrinted>
  <dcterms:modified xsi:type="dcterms:W3CDTF">2024-07-18T07:17:50Z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