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p:sldMasterIdLst>
    <p:sldMasterId id="2147483648" r:id="rId1"/>
    <p:sldMasterId id="2147483661" r:id="rId2"/>
  </p:sldMasterIdLst>
  <p:notesMasterIdLst>
    <p:notesMasterId r:id="rId30"/>
  </p:notesMasterIdLst>
  <p:sldIdLst>
    <p:sldId id="256" r:id="rId3"/>
    <p:sldId id="257" r:id="rId4"/>
    <p:sldId id="259" r:id="rId5"/>
    <p:sldId id="261" r:id="rId6"/>
    <p:sldId id="260" r:id="rId7"/>
    <p:sldId id="262" r:id="rId8"/>
    <p:sldId id="263" r:id="rId9"/>
    <p:sldId id="264" r:id="rId10"/>
    <p:sldId id="265" r:id="rId11"/>
    <p:sldId id="267" r:id="rId12"/>
    <p:sldId id="266" r:id="rId13"/>
    <p:sldId id="268" r:id="rId14"/>
    <p:sldId id="269" r:id="rId15"/>
    <p:sldId id="270" r:id="rId16"/>
    <p:sldId id="271" r:id="rId17"/>
    <p:sldId id="273" r:id="rId18"/>
    <p:sldId id="319" r:id="rId19"/>
    <p:sldId id="320" r:id="rId20"/>
    <p:sldId id="276" r:id="rId21"/>
    <p:sldId id="317" r:id="rId22"/>
    <p:sldId id="318" r:id="rId23"/>
    <p:sldId id="314" r:id="rId24"/>
    <p:sldId id="315" r:id="rId25"/>
    <p:sldId id="321" r:id="rId26"/>
    <p:sldId id="316" r:id="rId27"/>
    <p:sldId id="308" r:id="rId28"/>
    <p:sldId id="306" r:id="rId29"/>
  </p:sldIdLst>
  <p:sldSz cx="9144000" cy="6858000" type="screen4x3"/>
  <p:notesSz cx="7099300" cy="102346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99CE263-FDF7-1FD4-E35C-0D8FD1808B9C}" name="Reinhard Erlemeyer" initials="RE" userId="2f6a47675bd894d0"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01" autoAdjust="0"/>
    <p:restoredTop sz="60349" autoAdjust="0"/>
  </p:normalViewPr>
  <p:slideViewPr>
    <p:cSldViewPr snapToGrid="0">
      <p:cViewPr varScale="1">
        <p:scale>
          <a:sx n="75" d="100"/>
          <a:sy n="75" d="100"/>
        </p:scale>
        <p:origin x="2460" y="7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7" d="100"/>
          <a:sy n="77" d="100"/>
        </p:scale>
        <p:origin x="400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microsoft.com/office/2018/10/relationships/authors" Target="author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CD1311-E6C9-4B75-AF8B-087EC0452132}" type="doc">
      <dgm:prSet loTypeId="urn:microsoft.com/office/officeart/2005/8/layout/hProcess9" loCatId="process" qsTypeId="urn:microsoft.com/office/officeart/2005/8/quickstyle/simple4" qsCatId="simple" csTypeId="urn:microsoft.com/office/officeart/2005/8/colors/colorful5" csCatId="colorful" phldr="1"/>
      <dgm:spPr/>
    </dgm:pt>
    <dgm:pt modelId="{039A831E-6CEC-4E8E-8651-4E64BD7FC46E}">
      <dgm:prSet phldrT="[Text]"/>
      <dgm:spPr/>
      <dgm:t>
        <a:bodyPr/>
        <a:lstStyle/>
        <a:p>
          <a:r>
            <a:rPr lang="de-DE" dirty="0">
              <a:latin typeface="Calibri" panose="020F0502020204030204" pitchFamily="34" charset="0"/>
              <a:cs typeface="Calibri" panose="020F0502020204030204" pitchFamily="34" charset="0"/>
            </a:rPr>
            <a:t>Theorieteil</a:t>
          </a:r>
        </a:p>
      </dgm:t>
    </dgm:pt>
    <dgm:pt modelId="{2B75F0DE-B080-4FF2-B6C5-F7D8FDAA665B}" type="parTrans" cxnId="{ACBE3E0B-C77E-4BCB-923E-6A65AD4DA116}">
      <dgm:prSet/>
      <dgm:spPr/>
      <dgm:t>
        <a:bodyPr/>
        <a:lstStyle/>
        <a:p>
          <a:endParaRPr lang="de-DE">
            <a:latin typeface="Calibri" panose="020F0502020204030204" pitchFamily="34" charset="0"/>
            <a:cs typeface="Calibri" panose="020F0502020204030204" pitchFamily="34" charset="0"/>
          </a:endParaRPr>
        </a:p>
      </dgm:t>
    </dgm:pt>
    <dgm:pt modelId="{A1B7FE32-E9B5-4D1E-9697-44D6A34B9B82}" type="sibTrans" cxnId="{ACBE3E0B-C77E-4BCB-923E-6A65AD4DA116}">
      <dgm:prSet/>
      <dgm:spPr/>
      <dgm:t>
        <a:bodyPr/>
        <a:lstStyle/>
        <a:p>
          <a:endParaRPr lang="de-DE">
            <a:latin typeface="Calibri" panose="020F0502020204030204" pitchFamily="34" charset="0"/>
            <a:cs typeface="Calibri" panose="020F0502020204030204" pitchFamily="34" charset="0"/>
          </a:endParaRPr>
        </a:p>
      </dgm:t>
    </dgm:pt>
    <dgm:pt modelId="{8A71C7E7-0704-4AB3-97C2-289EF48C0A36}">
      <dgm:prSet phldrT="[Text]"/>
      <dgm:spPr/>
      <dgm:t>
        <a:bodyPr/>
        <a:lstStyle/>
        <a:p>
          <a:r>
            <a:rPr lang="de-DE" dirty="0">
              <a:latin typeface="Calibri" panose="020F0502020204030204" pitchFamily="34" charset="0"/>
              <a:cs typeface="Calibri" panose="020F0502020204030204" pitchFamily="34" charset="0"/>
            </a:rPr>
            <a:t>Erster Praxisteil</a:t>
          </a:r>
        </a:p>
      </dgm:t>
    </dgm:pt>
    <dgm:pt modelId="{1DDD000E-5FA1-409E-AAB7-CBB132C6C3DA}" type="parTrans" cxnId="{ADB5C96C-99C1-45E8-9C33-9DCDEF32C595}">
      <dgm:prSet/>
      <dgm:spPr/>
      <dgm:t>
        <a:bodyPr/>
        <a:lstStyle/>
        <a:p>
          <a:endParaRPr lang="de-DE">
            <a:latin typeface="Calibri" panose="020F0502020204030204" pitchFamily="34" charset="0"/>
            <a:cs typeface="Calibri" panose="020F0502020204030204" pitchFamily="34" charset="0"/>
          </a:endParaRPr>
        </a:p>
      </dgm:t>
    </dgm:pt>
    <dgm:pt modelId="{D4306FC4-A792-457A-9D95-EF1C8536C293}" type="sibTrans" cxnId="{ADB5C96C-99C1-45E8-9C33-9DCDEF32C595}">
      <dgm:prSet/>
      <dgm:spPr/>
      <dgm:t>
        <a:bodyPr/>
        <a:lstStyle/>
        <a:p>
          <a:endParaRPr lang="de-DE">
            <a:latin typeface="Calibri" panose="020F0502020204030204" pitchFamily="34" charset="0"/>
            <a:cs typeface="Calibri" panose="020F0502020204030204" pitchFamily="34" charset="0"/>
          </a:endParaRPr>
        </a:p>
      </dgm:t>
    </dgm:pt>
    <dgm:pt modelId="{97AC4FA7-73DB-4F51-B64A-7A5827AA57C6}">
      <dgm:prSet phldrT="[Text]"/>
      <dgm:spPr/>
      <dgm:t>
        <a:bodyPr/>
        <a:lstStyle/>
        <a:p>
          <a:r>
            <a:rPr lang="de-DE">
              <a:latin typeface="Calibri" panose="020F0502020204030204" pitchFamily="34" charset="0"/>
              <a:cs typeface="Calibri" panose="020F0502020204030204" pitchFamily="34" charset="0"/>
            </a:rPr>
            <a:t>Laborhelfer-Seminar</a:t>
          </a:r>
        </a:p>
      </dgm:t>
    </dgm:pt>
    <dgm:pt modelId="{BF3582C5-1A6D-4EB3-8559-4E9C3E4FA7BA}" type="parTrans" cxnId="{3D7D0D12-EA75-4093-9D43-660AA651DC7D}">
      <dgm:prSet/>
      <dgm:spPr/>
      <dgm:t>
        <a:bodyPr/>
        <a:lstStyle/>
        <a:p>
          <a:endParaRPr lang="de-DE">
            <a:latin typeface="Calibri" panose="020F0502020204030204" pitchFamily="34" charset="0"/>
            <a:cs typeface="Calibri" panose="020F0502020204030204" pitchFamily="34" charset="0"/>
          </a:endParaRPr>
        </a:p>
      </dgm:t>
    </dgm:pt>
    <dgm:pt modelId="{CEDD6E61-2124-42CA-B1AB-81BDEB20501D}" type="sibTrans" cxnId="{3D7D0D12-EA75-4093-9D43-660AA651DC7D}">
      <dgm:prSet/>
      <dgm:spPr/>
      <dgm:t>
        <a:bodyPr/>
        <a:lstStyle/>
        <a:p>
          <a:endParaRPr lang="de-DE">
            <a:latin typeface="Calibri" panose="020F0502020204030204" pitchFamily="34" charset="0"/>
            <a:cs typeface="Calibri" panose="020F0502020204030204" pitchFamily="34" charset="0"/>
          </a:endParaRPr>
        </a:p>
      </dgm:t>
    </dgm:pt>
    <dgm:pt modelId="{F54414B7-B8AC-462C-8167-97D9A106F095}">
      <dgm:prSet phldrT="[Text]"/>
      <dgm:spPr/>
      <dgm:t>
        <a:bodyPr/>
        <a:lstStyle/>
        <a:p>
          <a:r>
            <a:rPr lang="de-DE">
              <a:latin typeface="Calibri" panose="020F0502020204030204" pitchFamily="34" charset="0"/>
              <a:cs typeface="Calibri" panose="020F0502020204030204" pitchFamily="34" charset="0"/>
            </a:rPr>
            <a:t>Erste-Hilfe-Kurs</a:t>
          </a:r>
        </a:p>
      </dgm:t>
    </dgm:pt>
    <dgm:pt modelId="{60BB5713-AF59-46F0-8F3E-252DF2CBEC8D}" type="parTrans" cxnId="{748049B4-D0E0-4FE0-80B2-FAB0FC5E153A}">
      <dgm:prSet/>
      <dgm:spPr/>
      <dgm:t>
        <a:bodyPr/>
        <a:lstStyle/>
        <a:p>
          <a:endParaRPr lang="de-DE">
            <a:latin typeface="Calibri" panose="020F0502020204030204" pitchFamily="34" charset="0"/>
            <a:cs typeface="Calibri" panose="020F0502020204030204" pitchFamily="34" charset="0"/>
          </a:endParaRPr>
        </a:p>
      </dgm:t>
    </dgm:pt>
    <dgm:pt modelId="{ADDD72E6-B953-47A3-89CD-C3161875869D}" type="sibTrans" cxnId="{748049B4-D0E0-4FE0-80B2-FAB0FC5E153A}">
      <dgm:prSet/>
      <dgm:spPr/>
      <dgm:t>
        <a:bodyPr/>
        <a:lstStyle/>
        <a:p>
          <a:endParaRPr lang="de-DE">
            <a:latin typeface="Calibri" panose="020F0502020204030204" pitchFamily="34" charset="0"/>
            <a:cs typeface="Calibri" panose="020F0502020204030204" pitchFamily="34" charset="0"/>
          </a:endParaRPr>
        </a:p>
      </dgm:t>
    </dgm:pt>
    <dgm:pt modelId="{3DE324D1-34E8-46DC-BB4E-F6750860D786}">
      <dgm:prSet phldrT="[Text]"/>
      <dgm:spPr/>
      <dgm:t>
        <a:bodyPr/>
        <a:lstStyle/>
        <a:p>
          <a:r>
            <a:rPr lang="de-DE" dirty="0">
              <a:latin typeface="Calibri" panose="020F0502020204030204" pitchFamily="34" charset="0"/>
              <a:cs typeface="Calibri" panose="020F0502020204030204" pitchFamily="34" charset="0"/>
            </a:rPr>
            <a:t>Anerkennung:</a:t>
          </a:r>
        </a:p>
        <a:p>
          <a:r>
            <a:rPr lang="de-DE" dirty="0">
              <a:latin typeface="Calibri" panose="020F0502020204030204" pitchFamily="34" charset="0"/>
              <a:cs typeface="Calibri" panose="020F0502020204030204" pitchFamily="34" charset="0"/>
            </a:rPr>
            <a:t>Zertifizierung</a:t>
          </a:r>
        </a:p>
        <a:p>
          <a:r>
            <a:rPr lang="de-DE" dirty="0">
              <a:latin typeface="Calibri" panose="020F0502020204030204" pitchFamily="34" charset="0"/>
              <a:cs typeface="Calibri" panose="020F0502020204030204" pitchFamily="34" charset="0"/>
            </a:rPr>
            <a:t>Bemerkung auf dem Abiturzeugnis</a:t>
          </a:r>
        </a:p>
      </dgm:t>
    </dgm:pt>
    <dgm:pt modelId="{62218C08-BB3C-464E-A764-BD66925B0748}" type="parTrans" cxnId="{6559F553-B065-4164-B917-91808C2E7713}">
      <dgm:prSet/>
      <dgm:spPr/>
      <dgm:t>
        <a:bodyPr/>
        <a:lstStyle/>
        <a:p>
          <a:endParaRPr lang="de-DE">
            <a:latin typeface="Calibri" panose="020F0502020204030204" pitchFamily="34" charset="0"/>
            <a:cs typeface="Calibri" panose="020F0502020204030204" pitchFamily="34" charset="0"/>
          </a:endParaRPr>
        </a:p>
      </dgm:t>
    </dgm:pt>
    <dgm:pt modelId="{BEF7C1D1-6624-4A1E-836A-63EA00BB1805}" type="sibTrans" cxnId="{6559F553-B065-4164-B917-91808C2E7713}">
      <dgm:prSet/>
      <dgm:spPr/>
      <dgm:t>
        <a:bodyPr/>
        <a:lstStyle/>
        <a:p>
          <a:endParaRPr lang="de-DE">
            <a:latin typeface="Calibri" panose="020F0502020204030204" pitchFamily="34" charset="0"/>
            <a:cs typeface="Calibri" panose="020F0502020204030204" pitchFamily="34" charset="0"/>
          </a:endParaRPr>
        </a:p>
      </dgm:t>
    </dgm:pt>
    <dgm:pt modelId="{7921BEA0-F623-4CA7-AB80-FF59C3CDA528}">
      <dgm:prSet phldrT="[Text]"/>
      <dgm:spPr>
        <a:gradFill rotWithShape="0">
          <a:gsLst>
            <a:gs pos="0">
              <a:srgbClr val="9BBB59"/>
            </a:gs>
            <a:gs pos="80000">
              <a:schemeClr val="accent5">
                <a:hueOff val="-7947101"/>
                <a:satOff val="31849"/>
                <a:lumOff val="6902"/>
                <a:alphaOff val="0"/>
                <a:shade val="93000"/>
                <a:satMod val="130000"/>
              </a:schemeClr>
            </a:gs>
            <a:gs pos="100000">
              <a:schemeClr val="accent5">
                <a:hueOff val="-7947101"/>
                <a:satOff val="31849"/>
                <a:lumOff val="6902"/>
                <a:alphaOff val="0"/>
                <a:shade val="94000"/>
                <a:satMod val="135000"/>
              </a:schemeClr>
            </a:gs>
          </a:gsLst>
        </a:gradFill>
      </dgm:spPr>
      <dgm:t>
        <a:bodyPr/>
        <a:lstStyle/>
        <a:p>
          <a:r>
            <a:rPr lang="de-DE" dirty="0">
              <a:latin typeface="Calibri" panose="020F0502020204030204" pitchFamily="34" charset="0"/>
              <a:cs typeface="Calibri" panose="020F0502020204030204" pitchFamily="34" charset="0"/>
            </a:rPr>
            <a:t>Weitere Praxisteile</a:t>
          </a:r>
        </a:p>
      </dgm:t>
    </dgm:pt>
    <dgm:pt modelId="{302C9E67-224C-4059-9932-B3758EF6FD62}" type="parTrans" cxnId="{0CA47C50-F639-4FE7-A603-2D21C5D305C0}">
      <dgm:prSet/>
      <dgm:spPr/>
      <dgm:t>
        <a:bodyPr/>
        <a:lstStyle/>
        <a:p>
          <a:endParaRPr lang="de-DE">
            <a:latin typeface="Calibri" panose="020F0502020204030204" pitchFamily="34" charset="0"/>
            <a:cs typeface="Calibri" panose="020F0502020204030204" pitchFamily="34" charset="0"/>
          </a:endParaRPr>
        </a:p>
      </dgm:t>
    </dgm:pt>
    <dgm:pt modelId="{8CEFAF01-B3C7-4C53-9DDF-E5377323FC90}" type="sibTrans" cxnId="{0CA47C50-F639-4FE7-A603-2D21C5D305C0}">
      <dgm:prSet/>
      <dgm:spPr/>
      <dgm:t>
        <a:bodyPr/>
        <a:lstStyle/>
        <a:p>
          <a:endParaRPr lang="de-DE">
            <a:latin typeface="Calibri" panose="020F0502020204030204" pitchFamily="34" charset="0"/>
            <a:cs typeface="Calibri" panose="020F0502020204030204" pitchFamily="34" charset="0"/>
          </a:endParaRPr>
        </a:p>
      </dgm:t>
    </dgm:pt>
    <dgm:pt modelId="{40190887-DB99-4A51-AAC2-B5A00C831003}" type="pres">
      <dgm:prSet presAssocID="{D3CD1311-E6C9-4B75-AF8B-087EC0452132}" presName="CompostProcess" presStyleCnt="0">
        <dgm:presLayoutVars>
          <dgm:dir/>
          <dgm:resizeHandles val="exact"/>
        </dgm:presLayoutVars>
      </dgm:prSet>
      <dgm:spPr/>
    </dgm:pt>
    <dgm:pt modelId="{5DE67DD3-ABAB-42D6-A878-299B7E740267}" type="pres">
      <dgm:prSet presAssocID="{D3CD1311-E6C9-4B75-AF8B-087EC0452132}" presName="arrow" presStyleLbl="bgShp" presStyleIdx="0" presStyleCnt="1" custScaleX="117647"/>
      <dgm:spPr/>
    </dgm:pt>
    <dgm:pt modelId="{67A7E54E-370D-4A87-8361-7371FCB81E4D}" type="pres">
      <dgm:prSet presAssocID="{D3CD1311-E6C9-4B75-AF8B-087EC0452132}" presName="linearProcess" presStyleCnt="0"/>
      <dgm:spPr/>
    </dgm:pt>
    <dgm:pt modelId="{497F0CE1-58DE-4FF5-986F-308D45E6B5AC}" type="pres">
      <dgm:prSet presAssocID="{039A831E-6CEC-4E8E-8651-4E64BD7FC46E}" presName="textNode" presStyleLbl="node1" presStyleIdx="0" presStyleCnt="6">
        <dgm:presLayoutVars>
          <dgm:bulletEnabled val="1"/>
        </dgm:presLayoutVars>
      </dgm:prSet>
      <dgm:spPr/>
      <dgm:t>
        <a:bodyPr/>
        <a:lstStyle/>
        <a:p>
          <a:endParaRPr lang="de-DE"/>
        </a:p>
      </dgm:t>
    </dgm:pt>
    <dgm:pt modelId="{B08D9624-DD5B-4BED-848E-718A5B9B4B7B}" type="pres">
      <dgm:prSet presAssocID="{A1B7FE32-E9B5-4D1E-9697-44D6A34B9B82}" presName="sibTrans" presStyleCnt="0"/>
      <dgm:spPr/>
    </dgm:pt>
    <dgm:pt modelId="{CA7405EE-212A-4709-9AA4-00B2B5AEADB2}" type="pres">
      <dgm:prSet presAssocID="{8A71C7E7-0704-4AB3-97C2-289EF48C0A36}" presName="textNode" presStyleLbl="node1" presStyleIdx="1" presStyleCnt="6">
        <dgm:presLayoutVars>
          <dgm:bulletEnabled val="1"/>
        </dgm:presLayoutVars>
      </dgm:prSet>
      <dgm:spPr/>
      <dgm:t>
        <a:bodyPr/>
        <a:lstStyle/>
        <a:p>
          <a:endParaRPr lang="de-DE"/>
        </a:p>
      </dgm:t>
    </dgm:pt>
    <dgm:pt modelId="{FA58DB0C-AD0D-4F3D-B98F-31E651E183EB}" type="pres">
      <dgm:prSet presAssocID="{D4306FC4-A792-457A-9D95-EF1C8536C293}" presName="sibTrans" presStyleCnt="0"/>
      <dgm:spPr/>
    </dgm:pt>
    <dgm:pt modelId="{CE25DA70-2A2A-465D-822E-0D4C4BF1B2A4}" type="pres">
      <dgm:prSet presAssocID="{97AC4FA7-73DB-4F51-B64A-7A5827AA57C6}" presName="textNode" presStyleLbl="node1" presStyleIdx="2" presStyleCnt="6">
        <dgm:presLayoutVars>
          <dgm:bulletEnabled val="1"/>
        </dgm:presLayoutVars>
      </dgm:prSet>
      <dgm:spPr/>
      <dgm:t>
        <a:bodyPr/>
        <a:lstStyle/>
        <a:p>
          <a:endParaRPr lang="de-DE"/>
        </a:p>
      </dgm:t>
    </dgm:pt>
    <dgm:pt modelId="{7F72A2A7-ED5C-4B70-B722-F2F751A288B3}" type="pres">
      <dgm:prSet presAssocID="{CEDD6E61-2124-42CA-B1AB-81BDEB20501D}" presName="sibTrans" presStyleCnt="0"/>
      <dgm:spPr/>
    </dgm:pt>
    <dgm:pt modelId="{39ED3DA9-CA83-4F89-BF15-A841E1D508A1}" type="pres">
      <dgm:prSet presAssocID="{F54414B7-B8AC-462C-8167-97D9A106F095}" presName="textNode" presStyleLbl="node1" presStyleIdx="3" presStyleCnt="6">
        <dgm:presLayoutVars>
          <dgm:bulletEnabled val="1"/>
        </dgm:presLayoutVars>
      </dgm:prSet>
      <dgm:spPr/>
      <dgm:t>
        <a:bodyPr/>
        <a:lstStyle/>
        <a:p>
          <a:endParaRPr lang="de-DE"/>
        </a:p>
      </dgm:t>
    </dgm:pt>
    <dgm:pt modelId="{AEC25865-EE20-4FA1-B265-3D443F71D45B}" type="pres">
      <dgm:prSet presAssocID="{ADDD72E6-B953-47A3-89CD-C3161875869D}" presName="sibTrans" presStyleCnt="0"/>
      <dgm:spPr/>
    </dgm:pt>
    <dgm:pt modelId="{91ADAC67-4CD8-4073-9629-F01424749FAB}" type="pres">
      <dgm:prSet presAssocID="{7921BEA0-F623-4CA7-AB80-FF59C3CDA528}" presName="textNode" presStyleLbl="node1" presStyleIdx="4" presStyleCnt="6">
        <dgm:presLayoutVars>
          <dgm:bulletEnabled val="1"/>
        </dgm:presLayoutVars>
      </dgm:prSet>
      <dgm:spPr/>
      <dgm:t>
        <a:bodyPr/>
        <a:lstStyle/>
        <a:p>
          <a:endParaRPr lang="de-DE"/>
        </a:p>
      </dgm:t>
    </dgm:pt>
    <dgm:pt modelId="{EE7D5141-9F61-4305-B757-2C1D7B919318}" type="pres">
      <dgm:prSet presAssocID="{8CEFAF01-B3C7-4C53-9DDF-E5377323FC90}" presName="sibTrans" presStyleCnt="0"/>
      <dgm:spPr/>
    </dgm:pt>
    <dgm:pt modelId="{C5A2B105-8B58-45CD-B742-1497FE960E3B}" type="pres">
      <dgm:prSet presAssocID="{3DE324D1-34E8-46DC-BB4E-F6750860D786}" presName="textNode" presStyleLbl="node1" presStyleIdx="5" presStyleCnt="6">
        <dgm:presLayoutVars>
          <dgm:bulletEnabled val="1"/>
        </dgm:presLayoutVars>
      </dgm:prSet>
      <dgm:spPr/>
      <dgm:t>
        <a:bodyPr/>
        <a:lstStyle/>
        <a:p>
          <a:endParaRPr lang="de-DE"/>
        </a:p>
      </dgm:t>
    </dgm:pt>
  </dgm:ptLst>
  <dgm:cxnLst>
    <dgm:cxn modelId="{6559F553-B065-4164-B917-91808C2E7713}" srcId="{D3CD1311-E6C9-4B75-AF8B-087EC0452132}" destId="{3DE324D1-34E8-46DC-BB4E-F6750860D786}" srcOrd="5" destOrd="0" parTransId="{62218C08-BB3C-464E-A764-BD66925B0748}" sibTransId="{BEF7C1D1-6624-4A1E-836A-63EA00BB1805}"/>
    <dgm:cxn modelId="{ACBE3E0B-C77E-4BCB-923E-6A65AD4DA116}" srcId="{D3CD1311-E6C9-4B75-AF8B-087EC0452132}" destId="{039A831E-6CEC-4E8E-8651-4E64BD7FC46E}" srcOrd="0" destOrd="0" parTransId="{2B75F0DE-B080-4FF2-B6C5-F7D8FDAA665B}" sibTransId="{A1B7FE32-E9B5-4D1E-9697-44D6A34B9B82}"/>
    <dgm:cxn modelId="{0FE0DD63-8F99-46BA-824F-10349C466033}" type="presOf" srcId="{3DE324D1-34E8-46DC-BB4E-F6750860D786}" destId="{C5A2B105-8B58-45CD-B742-1497FE960E3B}" srcOrd="0" destOrd="0" presId="urn:microsoft.com/office/officeart/2005/8/layout/hProcess9"/>
    <dgm:cxn modelId="{3D7D0D12-EA75-4093-9D43-660AA651DC7D}" srcId="{D3CD1311-E6C9-4B75-AF8B-087EC0452132}" destId="{97AC4FA7-73DB-4F51-B64A-7A5827AA57C6}" srcOrd="2" destOrd="0" parTransId="{BF3582C5-1A6D-4EB3-8559-4E9C3E4FA7BA}" sibTransId="{CEDD6E61-2124-42CA-B1AB-81BDEB20501D}"/>
    <dgm:cxn modelId="{0CA47C50-F639-4FE7-A603-2D21C5D305C0}" srcId="{D3CD1311-E6C9-4B75-AF8B-087EC0452132}" destId="{7921BEA0-F623-4CA7-AB80-FF59C3CDA528}" srcOrd="4" destOrd="0" parTransId="{302C9E67-224C-4059-9932-B3758EF6FD62}" sibTransId="{8CEFAF01-B3C7-4C53-9DDF-E5377323FC90}"/>
    <dgm:cxn modelId="{748049B4-D0E0-4FE0-80B2-FAB0FC5E153A}" srcId="{D3CD1311-E6C9-4B75-AF8B-087EC0452132}" destId="{F54414B7-B8AC-462C-8167-97D9A106F095}" srcOrd="3" destOrd="0" parTransId="{60BB5713-AF59-46F0-8F3E-252DF2CBEC8D}" sibTransId="{ADDD72E6-B953-47A3-89CD-C3161875869D}"/>
    <dgm:cxn modelId="{3416AB1E-5B3D-4E3A-BFDB-7924D9233F55}" type="presOf" srcId="{039A831E-6CEC-4E8E-8651-4E64BD7FC46E}" destId="{497F0CE1-58DE-4FF5-986F-308D45E6B5AC}" srcOrd="0" destOrd="0" presId="urn:microsoft.com/office/officeart/2005/8/layout/hProcess9"/>
    <dgm:cxn modelId="{15062573-84C6-4F10-B29B-E4F5D6C073E8}" type="presOf" srcId="{7921BEA0-F623-4CA7-AB80-FF59C3CDA528}" destId="{91ADAC67-4CD8-4073-9629-F01424749FAB}" srcOrd="0" destOrd="0" presId="urn:microsoft.com/office/officeart/2005/8/layout/hProcess9"/>
    <dgm:cxn modelId="{27EA0BF2-EE3D-4598-B1B5-3425301F5A67}" type="presOf" srcId="{D3CD1311-E6C9-4B75-AF8B-087EC0452132}" destId="{40190887-DB99-4A51-AAC2-B5A00C831003}" srcOrd="0" destOrd="0" presId="urn:microsoft.com/office/officeart/2005/8/layout/hProcess9"/>
    <dgm:cxn modelId="{09E29D73-81DC-4955-8344-714FAFDF1FDB}" type="presOf" srcId="{8A71C7E7-0704-4AB3-97C2-289EF48C0A36}" destId="{CA7405EE-212A-4709-9AA4-00B2B5AEADB2}" srcOrd="0" destOrd="0" presId="urn:microsoft.com/office/officeart/2005/8/layout/hProcess9"/>
    <dgm:cxn modelId="{791C3D98-A55F-4C3F-B413-2B59A7936959}" type="presOf" srcId="{F54414B7-B8AC-462C-8167-97D9A106F095}" destId="{39ED3DA9-CA83-4F89-BF15-A841E1D508A1}" srcOrd="0" destOrd="0" presId="urn:microsoft.com/office/officeart/2005/8/layout/hProcess9"/>
    <dgm:cxn modelId="{ADB5C96C-99C1-45E8-9C33-9DCDEF32C595}" srcId="{D3CD1311-E6C9-4B75-AF8B-087EC0452132}" destId="{8A71C7E7-0704-4AB3-97C2-289EF48C0A36}" srcOrd="1" destOrd="0" parTransId="{1DDD000E-5FA1-409E-AAB7-CBB132C6C3DA}" sibTransId="{D4306FC4-A792-457A-9D95-EF1C8536C293}"/>
    <dgm:cxn modelId="{636F6A80-CC07-4D76-B2BD-5ABB41F50D29}" type="presOf" srcId="{97AC4FA7-73DB-4F51-B64A-7A5827AA57C6}" destId="{CE25DA70-2A2A-465D-822E-0D4C4BF1B2A4}" srcOrd="0" destOrd="0" presId="urn:microsoft.com/office/officeart/2005/8/layout/hProcess9"/>
    <dgm:cxn modelId="{794434BF-2864-4E41-A9F8-6205023DAEBD}" type="presParOf" srcId="{40190887-DB99-4A51-AAC2-B5A00C831003}" destId="{5DE67DD3-ABAB-42D6-A878-299B7E740267}" srcOrd="0" destOrd="0" presId="urn:microsoft.com/office/officeart/2005/8/layout/hProcess9"/>
    <dgm:cxn modelId="{52E5027E-D12B-4383-B210-0C17E60DB0FF}" type="presParOf" srcId="{40190887-DB99-4A51-AAC2-B5A00C831003}" destId="{67A7E54E-370D-4A87-8361-7371FCB81E4D}" srcOrd="1" destOrd="0" presId="urn:microsoft.com/office/officeart/2005/8/layout/hProcess9"/>
    <dgm:cxn modelId="{D8889FE1-E3A1-4BF8-AFCB-D43B2FAFC85D}" type="presParOf" srcId="{67A7E54E-370D-4A87-8361-7371FCB81E4D}" destId="{497F0CE1-58DE-4FF5-986F-308D45E6B5AC}" srcOrd="0" destOrd="0" presId="urn:microsoft.com/office/officeart/2005/8/layout/hProcess9"/>
    <dgm:cxn modelId="{5DDB3508-5E09-4AA1-9AD8-AD69B0A1E48B}" type="presParOf" srcId="{67A7E54E-370D-4A87-8361-7371FCB81E4D}" destId="{B08D9624-DD5B-4BED-848E-718A5B9B4B7B}" srcOrd="1" destOrd="0" presId="urn:microsoft.com/office/officeart/2005/8/layout/hProcess9"/>
    <dgm:cxn modelId="{25DCD817-1D47-44CB-ACA1-329228EE8C4A}" type="presParOf" srcId="{67A7E54E-370D-4A87-8361-7371FCB81E4D}" destId="{CA7405EE-212A-4709-9AA4-00B2B5AEADB2}" srcOrd="2" destOrd="0" presId="urn:microsoft.com/office/officeart/2005/8/layout/hProcess9"/>
    <dgm:cxn modelId="{F24AF220-F935-4A88-B918-F07E282D065B}" type="presParOf" srcId="{67A7E54E-370D-4A87-8361-7371FCB81E4D}" destId="{FA58DB0C-AD0D-4F3D-B98F-31E651E183EB}" srcOrd="3" destOrd="0" presId="urn:microsoft.com/office/officeart/2005/8/layout/hProcess9"/>
    <dgm:cxn modelId="{87473E12-B1FC-4730-9AF5-644FD390BF5C}" type="presParOf" srcId="{67A7E54E-370D-4A87-8361-7371FCB81E4D}" destId="{CE25DA70-2A2A-465D-822E-0D4C4BF1B2A4}" srcOrd="4" destOrd="0" presId="urn:microsoft.com/office/officeart/2005/8/layout/hProcess9"/>
    <dgm:cxn modelId="{E68ABA59-62AF-4917-95F6-F3E47FF9C644}" type="presParOf" srcId="{67A7E54E-370D-4A87-8361-7371FCB81E4D}" destId="{7F72A2A7-ED5C-4B70-B722-F2F751A288B3}" srcOrd="5" destOrd="0" presId="urn:microsoft.com/office/officeart/2005/8/layout/hProcess9"/>
    <dgm:cxn modelId="{C1CEEB3B-D50A-4239-82BD-1F7EC598B330}" type="presParOf" srcId="{67A7E54E-370D-4A87-8361-7371FCB81E4D}" destId="{39ED3DA9-CA83-4F89-BF15-A841E1D508A1}" srcOrd="6" destOrd="0" presId="urn:microsoft.com/office/officeart/2005/8/layout/hProcess9"/>
    <dgm:cxn modelId="{3802F19D-238C-4D03-A46E-20D56DB491C6}" type="presParOf" srcId="{67A7E54E-370D-4A87-8361-7371FCB81E4D}" destId="{AEC25865-EE20-4FA1-B265-3D443F71D45B}" srcOrd="7" destOrd="0" presId="urn:microsoft.com/office/officeart/2005/8/layout/hProcess9"/>
    <dgm:cxn modelId="{40467AD9-BBCF-4FD7-ACB9-742381C56038}" type="presParOf" srcId="{67A7E54E-370D-4A87-8361-7371FCB81E4D}" destId="{91ADAC67-4CD8-4073-9629-F01424749FAB}" srcOrd="8" destOrd="0" presId="urn:microsoft.com/office/officeart/2005/8/layout/hProcess9"/>
    <dgm:cxn modelId="{C61E6258-2B93-4EA7-B839-574D27D2865F}" type="presParOf" srcId="{67A7E54E-370D-4A87-8361-7371FCB81E4D}" destId="{EE7D5141-9F61-4305-B757-2C1D7B919318}" srcOrd="9" destOrd="0" presId="urn:microsoft.com/office/officeart/2005/8/layout/hProcess9"/>
    <dgm:cxn modelId="{55C67ED4-2741-4CD4-BE61-F96419219B85}" type="presParOf" srcId="{67A7E54E-370D-4A87-8361-7371FCB81E4D}" destId="{C5A2B105-8B58-45CD-B742-1497FE960E3B}" srcOrd="10"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F8238A6-F3BB-4917-BFEA-1CF00C7E42BB}" type="doc">
      <dgm:prSet loTypeId="urn:microsoft.com/office/officeart/2005/8/layout/hProcess4" loCatId="process" qsTypeId="urn:microsoft.com/office/officeart/2005/8/quickstyle/simple1" qsCatId="simple" csTypeId="urn:microsoft.com/office/officeart/2005/8/colors/colorful1" csCatId="colorful" phldr="1"/>
      <dgm:spPr/>
      <dgm:t>
        <a:bodyPr/>
        <a:lstStyle/>
        <a:p>
          <a:endParaRPr lang="de-DE"/>
        </a:p>
      </dgm:t>
    </dgm:pt>
    <dgm:pt modelId="{28AA539C-333B-428D-82D2-2C7D74E20835}">
      <dgm:prSet phldrT="[Text]"/>
      <dgm:spPr>
        <a:solidFill>
          <a:srgbClr val="FF6600"/>
        </a:solidFill>
      </dgm:spPr>
      <dgm:t>
        <a:bodyPr/>
        <a:lstStyle/>
        <a:p>
          <a:r>
            <a:rPr lang="de-DE" dirty="0">
              <a:latin typeface="Calibri" panose="020F0502020204030204" pitchFamily="34" charset="0"/>
              <a:cs typeface="Calibri" panose="020F0502020204030204" pitchFamily="34" charset="0"/>
            </a:rPr>
            <a:t>Präsenz</a:t>
          </a:r>
        </a:p>
      </dgm:t>
    </dgm:pt>
    <dgm:pt modelId="{1F496180-8711-411E-81A5-438A710D3CC4}" type="parTrans" cxnId="{3C10B2A0-5DB4-4AA8-99C6-43158BBC0793}">
      <dgm:prSet/>
      <dgm:spPr/>
      <dgm:t>
        <a:bodyPr/>
        <a:lstStyle/>
        <a:p>
          <a:endParaRPr lang="de-DE">
            <a:latin typeface="Calibri" panose="020F0502020204030204" pitchFamily="34" charset="0"/>
            <a:cs typeface="Calibri" panose="020F0502020204030204" pitchFamily="34" charset="0"/>
          </a:endParaRPr>
        </a:p>
      </dgm:t>
    </dgm:pt>
    <dgm:pt modelId="{0813BA4D-1DDB-4520-969F-232979CDB2E2}" type="sibTrans" cxnId="{3C10B2A0-5DB4-4AA8-99C6-43158BBC0793}">
      <dgm:prSet/>
      <dgm:spPr>
        <a:solidFill>
          <a:srgbClr val="FF6600"/>
        </a:solidFill>
      </dgm:spPr>
      <dgm:t>
        <a:bodyPr/>
        <a:lstStyle/>
        <a:p>
          <a:endParaRPr lang="de-DE">
            <a:latin typeface="Calibri" panose="020F0502020204030204" pitchFamily="34" charset="0"/>
            <a:cs typeface="Calibri" panose="020F0502020204030204" pitchFamily="34" charset="0"/>
          </a:endParaRPr>
        </a:p>
      </dgm:t>
    </dgm:pt>
    <dgm:pt modelId="{8E82DCEA-405F-41AD-B2E0-F9CEF58C0FAF}">
      <dgm:prSet phldrT="[Text]"/>
      <dgm:spPr>
        <a:solidFill>
          <a:srgbClr val="008000"/>
        </a:solidFill>
      </dgm:spPr>
      <dgm:t>
        <a:bodyPr/>
        <a:lstStyle/>
        <a:p>
          <a:r>
            <a:rPr lang="de-DE" dirty="0">
              <a:latin typeface="Calibri" panose="020F0502020204030204" pitchFamily="34" charset="0"/>
              <a:cs typeface="Calibri" panose="020F0502020204030204" pitchFamily="34" charset="0"/>
            </a:rPr>
            <a:t>Distanz</a:t>
          </a:r>
        </a:p>
      </dgm:t>
    </dgm:pt>
    <dgm:pt modelId="{49E2DA75-0ED7-41DE-A416-4B90897F1BAA}" type="parTrans" cxnId="{10650A04-5CEC-48A4-A9C1-DE8F831639E2}">
      <dgm:prSet/>
      <dgm:spPr/>
      <dgm:t>
        <a:bodyPr/>
        <a:lstStyle/>
        <a:p>
          <a:endParaRPr lang="de-DE">
            <a:latin typeface="Calibri" panose="020F0502020204030204" pitchFamily="34" charset="0"/>
            <a:cs typeface="Calibri" panose="020F0502020204030204" pitchFamily="34" charset="0"/>
          </a:endParaRPr>
        </a:p>
      </dgm:t>
    </dgm:pt>
    <dgm:pt modelId="{69BF43DA-6803-4801-BB92-D946BB44BF0D}" type="sibTrans" cxnId="{10650A04-5CEC-48A4-A9C1-DE8F831639E2}">
      <dgm:prSet/>
      <dgm:spPr/>
      <dgm:t>
        <a:bodyPr/>
        <a:lstStyle/>
        <a:p>
          <a:endParaRPr lang="de-DE">
            <a:latin typeface="Calibri" panose="020F0502020204030204" pitchFamily="34" charset="0"/>
            <a:cs typeface="Calibri" panose="020F0502020204030204" pitchFamily="34" charset="0"/>
          </a:endParaRPr>
        </a:p>
      </dgm:t>
    </dgm:pt>
    <dgm:pt modelId="{65819A76-FF47-46DC-B271-47E7A666C390}">
      <dgm:prSet phldrT="[Text]" custT="1"/>
      <dgm:spPr>
        <a:ln>
          <a:solidFill>
            <a:srgbClr val="92D050"/>
          </a:solidFill>
        </a:ln>
      </dgm:spPr>
      <dgm:t>
        <a:bodyPr lIns="123824" tIns="123824" rIns="123824" bIns="123824"/>
        <a:lstStyle/>
        <a:p>
          <a:pPr marL="108000" indent="-108000" algn="l">
            <a:lnSpc>
              <a:spcPct val="110000"/>
            </a:lnSpc>
            <a:spcAft>
              <a:spcPts val="600"/>
            </a:spcAft>
          </a:pPr>
          <a:r>
            <a:rPr lang="de-DE" sz="1100" dirty="0">
              <a:latin typeface="Calibri" panose="020F0502020204030204" pitchFamily="34" charset="0"/>
              <a:cs typeface="Calibri" panose="020F0502020204030204" pitchFamily="34" charset="0"/>
            </a:rPr>
            <a:t>Anknüpfungs-möglichkeiten an der eigenen Schule</a:t>
          </a:r>
        </a:p>
      </dgm:t>
    </dgm:pt>
    <dgm:pt modelId="{7D69D249-BA0E-4B1A-9A59-099402E83184}" type="parTrans" cxnId="{A63F251A-E065-4326-BA5C-ED465036A01B}">
      <dgm:prSet/>
      <dgm:spPr/>
      <dgm:t>
        <a:bodyPr/>
        <a:lstStyle/>
        <a:p>
          <a:endParaRPr lang="de-DE">
            <a:latin typeface="Calibri" panose="020F0502020204030204" pitchFamily="34" charset="0"/>
            <a:cs typeface="Calibri" panose="020F0502020204030204" pitchFamily="34" charset="0"/>
          </a:endParaRPr>
        </a:p>
      </dgm:t>
    </dgm:pt>
    <dgm:pt modelId="{A8A6F39A-BE77-481B-AE62-604AB9D21408}" type="sibTrans" cxnId="{A63F251A-E065-4326-BA5C-ED465036A01B}">
      <dgm:prSet/>
      <dgm:spPr/>
      <dgm:t>
        <a:bodyPr/>
        <a:lstStyle/>
        <a:p>
          <a:endParaRPr lang="de-DE">
            <a:latin typeface="Calibri" panose="020F0502020204030204" pitchFamily="34" charset="0"/>
            <a:cs typeface="Calibri" panose="020F0502020204030204" pitchFamily="34" charset="0"/>
          </a:endParaRPr>
        </a:p>
      </dgm:t>
    </dgm:pt>
    <dgm:pt modelId="{F8B0F061-51FE-4B24-99C8-6567C67FC7DC}">
      <dgm:prSet phldrT="[Text]"/>
      <dgm:spPr>
        <a:solidFill>
          <a:srgbClr val="FF6600"/>
        </a:solidFill>
      </dgm:spPr>
      <dgm:t>
        <a:bodyPr/>
        <a:lstStyle/>
        <a:p>
          <a:r>
            <a:rPr lang="de-DE" dirty="0">
              <a:latin typeface="Calibri" panose="020F0502020204030204" pitchFamily="34" charset="0"/>
              <a:cs typeface="Calibri" panose="020F0502020204030204" pitchFamily="34" charset="0"/>
            </a:rPr>
            <a:t>Präsenz</a:t>
          </a:r>
        </a:p>
      </dgm:t>
    </dgm:pt>
    <dgm:pt modelId="{E7BC6D29-15E4-48BF-B19F-8414428FADA9}" type="parTrans" cxnId="{23E36708-2103-43FD-B0AA-E1A83A48F23B}">
      <dgm:prSet/>
      <dgm:spPr/>
      <dgm:t>
        <a:bodyPr/>
        <a:lstStyle/>
        <a:p>
          <a:endParaRPr lang="de-DE">
            <a:latin typeface="Calibri" panose="020F0502020204030204" pitchFamily="34" charset="0"/>
            <a:cs typeface="Calibri" panose="020F0502020204030204" pitchFamily="34" charset="0"/>
          </a:endParaRPr>
        </a:p>
      </dgm:t>
    </dgm:pt>
    <dgm:pt modelId="{8F11D80B-6A03-490C-9FF7-B4AF7520133E}" type="sibTrans" cxnId="{23E36708-2103-43FD-B0AA-E1A83A48F23B}">
      <dgm:prSet/>
      <dgm:spPr>
        <a:solidFill>
          <a:srgbClr val="FF6600"/>
        </a:solidFill>
      </dgm:spPr>
      <dgm:t>
        <a:bodyPr/>
        <a:lstStyle/>
        <a:p>
          <a:endParaRPr lang="de-DE">
            <a:latin typeface="Calibri" panose="020F0502020204030204" pitchFamily="34" charset="0"/>
            <a:cs typeface="Calibri" panose="020F0502020204030204" pitchFamily="34" charset="0"/>
          </a:endParaRPr>
        </a:p>
      </dgm:t>
    </dgm:pt>
    <dgm:pt modelId="{6190E91C-6AD2-44E2-A879-8FF595E0DE6E}">
      <dgm:prSet phldrT="[Text]" custT="1"/>
      <dgm:spPr>
        <a:ln>
          <a:solidFill>
            <a:srgbClr val="FF6600"/>
          </a:solidFill>
        </a:ln>
      </dgm:spPr>
      <dgm:t>
        <a:bodyPr/>
        <a:lstStyle/>
        <a:p>
          <a:pPr marL="108000" indent="-108000">
            <a:lnSpc>
              <a:spcPct val="110000"/>
            </a:lnSpc>
            <a:spcAft>
              <a:spcPts val="600"/>
            </a:spcAft>
          </a:pPr>
          <a:r>
            <a:rPr lang="de-DE" sz="1100" dirty="0">
              <a:latin typeface="Calibri" panose="020F0502020204030204" pitchFamily="34" charset="0"/>
              <a:cs typeface="Calibri" panose="020F0502020204030204" pitchFamily="34" charset="0"/>
            </a:rPr>
            <a:t>Austausch zu Konzeptideen</a:t>
          </a:r>
        </a:p>
      </dgm:t>
    </dgm:pt>
    <dgm:pt modelId="{0FDD7546-23F0-4718-B091-52FD9A83436E}" type="parTrans" cxnId="{96126022-F2F5-4C45-B321-DACB2DC0F28B}">
      <dgm:prSet/>
      <dgm:spPr/>
      <dgm:t>
        <a:bodyPr/>
        <a:lstStyle/>
        <a:p>
          <a:endParaRPr lang="de-DE">
            <a:latin typeface="Calibri" panose="020F0502020204030204" pitchFamily="34" charset="0"/>
            <a:cs typeface="Calibri" panose="020F0502020204030204" pitchFamily="34" charset="0"/>
          </a:endParaRPr>
        </a:p>
      </dgm:t>
    </dgm:pt>
    <dgm:pt modelId="{2F12C9C6-AF22-468B-8D0C-A32CBEEDF6CC}" type="sibTrans" cxnId="{96126022-F2F5-4C45-B321-DACB2DC0F28B}">
      <dgm:prSet/>
      <dgm:spPr/>
      <dgm:t>
        <a:bodyPr/>
        <a:lstStyle/>
        <a:p>
          <a:endParaRPr lang="de-DE">
            <a:latin typeface="Calibri" panose="020F0502020204030204" pitchFamily="34" charset="0"/>
            <a:cs typeface="Calibri" panose="020F0502020204030204" pitchFamily="34" charset="0"/>
          </a:endParaRPr>
        </a:p>
      </dgm:t>
    </dgm:pt>
    <dgm:pt modelId="{C7F190D8-BD08-4BA2-916D-793AE9A07799}">
      <dgm:prSet phldrT="[Text]"/>
      <dgm:spPr>
        <a:solidFill>
          <a:srgbClr val="008000"/>
        </a:solidFill>
      </dgm:spPr>
      <dgm:t>
        <a:bodyPr/>
        <a:lstStyle/>
        <a:p>
          <a:r>
            <a:rPr lang="de-DE" dirty="0">
              <a:latin typeface="Calibri" panose="020F0502020204030204" pitchFamily="34" charset="0"/>
              <a:cs typeface="Calibri" panose="020F0502020204030204" pitchFamily="34" charset="0"/>
            </a:rPr>
            <a:t>Distanz</a:t>
          </a:r>
        </a:p>
      </dgm:t>
    </dgm:pt>
    <dgm:pt modelId="{4DD5ED02-FF7F-4A2B-ABA9-01D5110D4475}" type="parTrans" cxnId="{70EB0202-6F0E-4C03-B8E9-A1DA0B8D0C44}">
      <dgm:prSet/>
      <dgm:spPr/>
      <dgm:t>
        <a:bodyPr/>
        <a:lstStyle/>
        <a:p>
          <a:endParaRPr lang="de-DE">
            <a:latin typeface="Calibri" panose="020F0502020204030204" pitchFamily="34" charset="0"/>
            <a:cs typeface="Calibri" panose="020F0502020204030204" pitchFamily="34" charset="0"/>
          </a:endParaRPr>
        </a:p>
      </dgm:t>
    </dgm:pt>
    <dgm:pt modelId="{69EFE478-C137-4D0B-893A-864C4F4D7F51}" type="sibTrans" cxnId="{70EB0202-6F0E-4C03-B8E9-A1DA0B8D0C44}">
      <dgm:prSet/>
      <dgm:spPr>
        <a:solidFill>
          <a:srgbClr val="9BBB59"/>
        </a:solidFill>
      </dgm:spPr>
      <dgm:t>
        <a:bodyPr/>
        <a:lstStyle/>
        <a:p>
          <a:endParaRPr lang="de-DE">
            <a:latin typeface="Calibri" panose="020F0502020204030204" pitchFamily="34" charset="0"/>
            <a:cs typeface="Calibri" panose="020F0502020204030204" pitchFamily="34" charset="0"/>
          </a:endParaRPr>
        </a:p>
      </dgm:t>
    </dgm:pt>
    <dgm:pt modelId="{CFF9E741-4DE3-4414-BF74-39DC2B3DA21F}">
      <dgm:prSet phldrT="[Text]" custT="1"/>
      <dgm:spPr>
        <a:ln>
          <a:solidFill>
            <a:srgbClr val="9BBB59"/>
          </a:solidFill>
        </a:ln>
      </dgm:spPr>
      <dgm:t>
        <a:bodyPr/>
        <a:lstStyle/>
        <a:p>
          <a:pPr marL="108000" indent="-108000" algn="l">
            <a:lnSpc>
              <a:spcPct val="110000"/>
            </a:lnSpc>
            <a:spcAft>
              <a:spcPts val="600"/>
            </a:spcAft>
          </a:pPr>
          <a:r>
            <a:rPr lang="de-DE" sz="1100" dirty="0">
              <a:latin typeface="Calibri" panose="020F0502020204030204" pitchFamily="34" charset="0"/>
              <a:cs typeface="Calibri" panose="020F0502020204030204" pitchFamily="34" charset="0"/>
            </a:rPr>
            <a:t>Pilotierung erster Ausbildungs-schritte</a:t>
          </a:r>
        </a:p>
      </dgm:t>
    </dgm:pt>
    <dgm:pt modelId="{6EF0BEFF-F7CB-4CB6-9043-88AE48529C62}" type="parTrans" cxnId="{590EC855-1CFC-4F89-9494-05D8D1D76306}">
      <dgm:prSet/>
      <dgm:spPr/>
      <dgm:t>
        <a:bodyPr/>
        <a:lstStyle/>
        <a:p>
          <a:endParaRPr lang="de-DE">
            <a:latin typeface="Calibri" panose="020F0502020204030204" pitchFamily="34" charset="0"/>
            <a:cs typeface="Calibri" panose="020F0502020204030204" pitchFamily="34" charset="0"/>
          </a:endParaRPr>
        </a:p>
      </dgm:t>
    </dgm:pt>
    <dgm:pt modelId="{BF4F7780-9FA9-49EE-AAAE-DB473C5146B2}" type="sibTrans" cxnId="{590EC855-1CFC-4F89-9494-05D8D1D76306}">
      <dgm:prSet/>
      <dgm:spPr/>
      <dgm:t>
        <a:bodyPr/>
        <a:lstStyle/>
        <a:p>
          <a:endParaRPr lang="de-DE">
            <a:latin typeface="Calibri" panose="020F0502020204030204" pitchFamily="34" charset="0"/>
            <a:cs typeface="Calibri" panose="020F0502020204030204" pitchFamily="34" charset="0"/>
          </a:endParaRPr>
        </a:p>
      </dgm:t>
    </dgm:pt>
    <dgm:pt modelId="{B22604EC-9DAB-4AE6-A591-2BA7D8DF8C42}">
      <dgm:prSet phldrT="[Text]"/>
      <dgm:spPr>
        <a:solidFill>
          <a:srgbClr val="FF6600"/>
        </a:solidFill>
      </dgm:spPr>
      <dgm:t>
        <a:bodyPr/>
        <a:lstStyle/>
        <a:p>
          <a:r>
            <a:rPr lang="de-DE" dirty="0">
              <a:latin typeface="Calibri" panose="020F0502020204030204" pitchFamily="34" charset="0"/>
              <a:cs typeface="Calibri" panose="020F0502020204030204" pitchFamily="34" charset="0"/>
            </a:rPr>
            <a:t>Präsenz</a:t>
          </a:r>
        </a:p>
      </dgm:t>
    </dgm:pt>
    <dgm:pt modelId="{E367929F-06A1-4259-A6E5-F075BE2E0BE0}" type="parTrans" cxnId="{1210AFF1-F08F-49B1-950A-8AF989F8DD53}">
      <dgm:prSet/>
      <dgm:spPr/>
      <dgm:t>
        <a:bodyPr/>
        <a:lstStyle/>
        <a:p>
          <a:endParaRPr lang="de-DE">
            <a:latin typeface="Calibri" panose="020F0502020204030204" pitchFamily="34" charset="0"/>
            <a:cs typeface="Calibri" panose="020F0502020204030204" pitchFamily="34" charset="0"/>
          </a:endParaRPr>
        </a:p>
      </dgm:t>
    </dgm:pt>
    <dgm:pt modelId="{04C92CCC-5D40-4D5E-B0D6-6CAF08CD5474}" type="sibTrans" cxnId="{1210AFF1-F08F-49B1-950A-8AF989F8DD53}">
      <dgm:prSet/>
      <dgm:spPr/>
      <dgm:t>
        <a:bodyPr/>
        <a:lstStyle/>
        <a:p>
          <a:endParaRPr lang="de-DE">
            <a:latin typeface="Calibri" panose="020F0502020204030204" pitchFamily="34" charset="0"/>
            <a:cs typeface="Calibri" panose="020F0502020204030204" pitchFamily="34" charset="0"/>
          </a:endParaRPr>
        </a:p>
      </dgm:t>
    </dgm:pt>
    <dgm:pt modelId="{03A99CA3-7583-4C1B-8144-4FF3AC3E3577}">
      <dgm:prSet phldrT="[Text]" custT="1"/>
      <dgm:spPr>
        <a:ln>
          <a:solidFill>
            <a:srgbClr val="FF6600"/>
          </a:solidFill>
        </a:ln>
      </dgm:spPr>
      <dgm:t>
        <a:bodyPr/>
        <a:lstStyle/>
        <a:p>
          <a:pPr marL="108000" indent="-108000">
            <a:lnSpc>
              <a:spcPct val="110000"/>
            </a:lnSpc>
            <a:spcAft>
              <a:spcPts val="600"/>
            </a:spcAft>
          </a:pPr>
          <a:r>
            <a:rPr lang="de-DE" sz="1100" dirty="0">
              <a:latin typeface="Calibri" panose="020F0502020204030204" pitchFamily="34" charset="0"/>
              <a:cs typeface="Calibri" panose="020F0502020204030204" pitchFamily="34" charset="0"/>
            </a:rPr>
            <a:t>Reflexion der (Zwischen-) Ergebnisse</a:t>
          </a:r>
        </a:p>
      </dgm:t>
    </dgm:pt>
    <dgm:pt modelId="{9F96B346-F2A0-4E05-A450-70BDE4D8852C}" type="parTrans" cxnId="{00BD6BD9-C207-4139-8EF1-606C58A89EA5}">
      <dgm:prSet/>
      <dgm:spPr/>
      <dgm:t>
        <a:bodyPr/>
        <a:lstStyle/>
        <a:p>
          <a:endParaRPr lang="de-DE">
            <a:latin typeface="Calibri" panose="020F0502020204030204" pitchFamily="34" charset="0"/>
            <a:cs typeface="Calibri" panose="020F0502020204030204" pitchFamily="34" charset="0"/>
          </a:endParaRPr>
        </a:p>
      </dgm:t>
    </dgm:pt>
    <dgm:pt modelId="{FE5F1CB0-91F1-47C2-ADB1-29D71E5A4069}" type="sibTrans" cxnId="{00BD6BD9-C207-4139-8EF1-606C58A89EA5}">
      <dgm:prSet/>
      <dgm:spPr/>
      <dgm:t>
        <a:bodyPr/>
        <a:lstStyle/>
        <a:p>
          <a:endParaRPr lang="de-DE">
            <a:latin typeface="Calibri" panose="020F0502020204030204" pitchFamily="34" charset="0"/>
            <a:cs typeface="Calibri" panose="020F0502020204030204" pitchFamily="34" charset="0"/>
          </a:endParaRPr>
        </a:p>
      </dgm:t>
    </dgm:pt>
    <dgm:pt modelId="{4C2975D3-53A8-4889-8BEC-FFC2112945D9}">
      <dgm:prSet phldrT="[Text]" custT="1"/>
      <dgm:spPr>
        <a:ln>
          <a:solidFill>
            <a:srgbClr val="FF6600"/>
          </a:solidFill>
        </a:ln>
      </dgm:spPr>
      <dgm:t>
        <a:bodyPr/>
        <a:lstStyle/>
        <a:p>
          <a:pPr marL="108000" indent="-108000">
            <a:lnSpc>
              <a:spcPct val="110000"/>
            </a:lnSpc>
            <a:spcAft>
              <a:spcPts val="600"/>
            </a:spcAft>
          </a:pPr>
          <a:r>
            <a:rPr lang="de-DE" sz="1100" dirty="0">
              <a:latin typeface="Calibri" panose="020F0502020204030204" pitchFamily="34" charset="0"/>
              <a:cs typeface="Calibri" panose="020F0502020204030204" pitchFamily="34" charset="0"/>
            </a:rPr>
            <a:t>Anpassungen</a:t>
          </a:r>
        </a:p>
      </dgm:t>
    </dgm:pt>
    <dgm:pt modelId="{F9CCDCB4-8D76-40F2-AA51-93A7474CF627}" type="parTrans" cxnId="{3E908364-414E-4AE3-BC78-4AA6A3570872}">
      <dgm:prSet/>
      <dgm:spPr/>
      <dgm:t>
        <a:bodyPr/>
        <a:lstStyle/>
        <a:p>
          <a:endParaRPr lang="de-DE">
            <a:latin typeface="Calibri" panose="020F0502020204030204" pitchFamily="34" charset="0"/>
            <a:cs typeface="Calibri" panose="020F0502020204030204" pitchFamily="34" charset="0"/>
          </a:endParaRPr>
        </a:p>
      </dgm:t>
    </dgm:pt>
    <dgm:pt modelId="{A32555F9-771F-460D-B4DA-1B28459A3C26}" type="sibTrans" cxnId="{3E908364-414E-4AE3-BC78-4AA6A3570872}">
      <dgm:prSet/>
      <dgm:spPr/>
      <dgm:t>
        <a:bodyPr/>
        <a:lstStyle/>
        <a:p>
          <a:endParaRPr lang="de-DE">
            <a:latin typeface="Calibri" panose="020F0502020204030204" pitchFamily="34" charset="0"/>
            <a:cs typeface="Calibri" panose="020F0502020204030204" pitchFamily="34" charset="0"/>
          </a:endParaRPr>
        </a:p>
      </dgm:t>
    </dgm:pt>
    <dgm:pt modelId="{62020B92-2416-4514-AEAB-1F16D0AC2071}">
      <dgm:prSet phldrT="[Text]" custT="1"/>
      <dgm:spPr>
        <a:ln>
          <a:solidFill>
            <a:srgbClr val="FF6600"/>
          </a:solidFill>
        </a:ln>
      </dgm:spPr>
      <dgm:t>
        <a:bodyPr/>
        <a:lstStyle/>
        <a:p>
          <a:pPr marL="108000" indent="-108000">
            <a:lnSpc>
              <a:spcPct val="110000"/>
            </a:lnSpc>
            <a:spcAft>
              <a:spcPts val="600"/>
            </a:spcAft>
          </a:pPr>
          <a:r>
            <a:rPr lang="de-DE" sz="1100" dirty="0">
              <a:latin typeface="Calibri" panose="020F0502020204030204" pitchFamily="34" charset="0"/>
              <a:cs typeface="Calibri" panose="020F0502020204030204" pitchFamily="34" charset="0"/>
            </a:rPr>
            <a:t>Feedback</a:t>
          </a:r>
        </a:p>
      </dgm:t>
    </dgm:pt>
    <dgm:pt modelId="{8A24F515-586A-492F-B7A8-D597536BFBCB}" type="parTrans" cxnId="{9E3514F3-3817-4784-89F1-AD7E7BBCFB66}">
      <dgm:prSet/>
      <dgm:spPr/>
      <dgm:t>
        <a:bodyPr/>
        <a:lstStyle/>
        <a:p>
          <a:endParaRPr lang="de-DE">
            <a:latin typeface="Calibri" panose="020F0502020204030204" pitchFamily="34" charset="0"/>
            <a:cs typeface="Calibri" panose="020F0502020204030204" pitchFamily="34" charset="0"/>
          </a:endParaRPr>
        </a:p>
      </dgm:t>
    </dgm:pt>
    <dgm:pt modelId="{A66617B2-5A46-4F13-8F53-2EE1C3A28E0C}" type="sibTrans" cxnId="{9E3514F3-3817-4784-89F1-AD7E7BBCFB66}">
      <dgm:prSet/>
      <dgm:spPr/>
      <dgm:t>
        <a:bodyPr/>
        <a:lstStyle/>
        <a:p>
          <a:endParaRPr lang="de-DE">
            <a:latin typeface="Calibri" panose="020F0502020204030204" pitchFamily="34" charset="0"/>
            <a:cs typeface="Calibri" panose="020F0502020204030204" pitchFamily="34" charset="0"/>
          </a:endParaRPr>
        </a:p>
      </dgm:t>
    </dgm:pt>
    <dgm:pt modelId="{DA2698C5-E1BE-462D-AE92-F6037318B3A3}">
      <dgm:prSet phldrT="[Text]" custT="1"/>
      <dgm:spPr>
        <a:ln>
          <a:solidFill>
            <a:srgbClr val="FF6600"/>
          </a:solidFill>
        </a:ln>
      </dgm:spPr>
      <dgm:t>
        <a:bodyPr/>
        <a:lstStyle/>
        <a:p>
          <a:pPr marL="108000" indent="-108000" algn="l">
            <a:lnSpc>
              <a:spcPct val="110000"/>
            </a:lnSpc>
            <a:spcAft>
              <a:spcPts val="600"/>
            </a:spcAft>
          </a:pPr>
          <a:r>
            <a:rPr lang="de-DE" sz="1100" noProof="1" smtClean="0">
              <a:latin typeface="Calibri" panose="020F0502020204030204" pitchFamily="34" charset="0"/>
              <a:cs typeface="Calibri" panose="020F0502020204030204" pitchFamily="34" charset="0"/>
            </a:rPr>
            <a:t>Arbeitsplanung</a:t>
          </a:r>
          <a:endParaRPr lang="de-DE" sz="1100" noProof="1">
            <a:latin typeface="Calibri" panose="020F0502020204030204" pitchFamily="34" charset="0"/>
            <a:cs typeface="Calibri" panose="020F0502020204030204" pitchFamily="34" charset="0"/>
          </a:endParaRPr>
        </a:p>
      </dgm:t>
    </dgm:pt>
    <dgm:pt modelId="{27F77D1F-5415-4A4B-A7BD-0F780494A915}" type="parTrans" cxnId="{FFCE11C3-1066-4225-A668-D3027684BC87}">
      <dgm:prSet/>
      <dgm:spPr/>
      <dgm:t>
        <a:bodyPr/>
        <a:lstStyle/>
        <a:p>
          <a:endParaRPr lang="de-DE">
            <a:latin typeface="Calibri" panose="020F0502020204030204" pitchFamily="34" charset="0"/>
            <a:cs typeface="Calibri" panose="020F0502020204030204" pitchFamily="34" charset="0"/>
          </a:endParaRPr>
        </a:p>
      </dgm:t>
    </dgm:pt>
    <dgm:pt modelId="{07DE4C2B-D645-4837-B2C2-90DFF7355C4B}" type="sibTrans" cxnId="{FFCE11C3-1066-4225-A668-D3027684BC87}">
      <dgm:prSet/>
      <dgm:spPr/>
      <dgm:t>
        <a:bodyPr/>
        <a:lstStyle/>
        <a:p>
          <a:endParaRPr lang="de-DE">
            <a:latin typeface="Calibri" panose="020F0502020204030204" pitchFamily="34" charset="0"/>
            <a:cs typeface="Calibri" panose="020F0502020204030204" pitchFamily="34" charset="0"/>
          </a:endParaRPr>
        </a:p>
      </dgm:t>
    </dgm:pt>
    <dgm:pt modelId="{FCBCCE04-E74A-4B3A-87E8-D18791BCE043}">
      <dgm:prSet phldrT="[Text]" custT="1"/>
      <dgm:spPr>
        <a:ln>
          <a:solidFill>
            <a:srgbClr val="FF6600"/>
          </a:solidFill>
        </a:ln>
      </dgm:spPr>
      <dgm:t>
        <a:bodyPr/>
        <a:lstStyle/>
        <a:p>
          <a:pPr marL="108000" indent="-108000">
            <a:lnSpc>
              <a:spcPct val="110000"/>
            </a:lnSpc>
            <a:spcAft>
              <a:spcPts val="600"/>
            </a:spcAft>
          </a:pPr>
          <a:r>
            <a:rPr lang="de-DE" sz="1100" dirty="0">
              <a:latin typeface="Calibri" panose="020F0502020204030204" pitchFamily="34" charset="0"/>
              <a:cs typeface="Calibri" panose="020F0502020204030204" pitchFamily="34" charset="0"/>
            </a:rPr>
            <a:t>Angebot zur Vernetzung</a:t>
          </a:r>
        </a:p>
      </dgm:t>
    </dgm:pt>
    <dgm:pt modelId="{485F3D53-9D26-4510-833D-E35415C59DEC}" type="parTrans" cxnId="{752E6C28-3D79-4C7C-B9AF-40A0B0F1C838}">
      <dgm:prSet/>
      <dgm:spPr/>
      <dgm:t>
        <a:bodyPr/>
        <a:lstStyle/>
        <a:p>
          <a:endParaRPr lang="de-DE">
            <a:latin typeface="Calibri" panose="020F0502020204030204" pitchFamily="34" charset="0"/>
            <a:cs typeface="Calibri" panose="020F0502020204030204" pitchFamily="34" charset="0"/>
          </a:endParaRPr>
        </a:p>
      </dgm:t>
    </dgm:pt>
    <dgm:pt modelId="{EEECB9A8-E0EC-4B95-8AAC-D3C8CC2D480D}" type="sibTrans" cxnId="{752E6C28-3D79-4C7C-B9AF-40A0B0F1C838}">
      <dgm:prSet/>
      <dgm:spPr/>
      <dgm:t>
        <a:bodyPr/>
        <a:lstStyle/>
        <a:p>
          <a:endParaRPr lang="de-DE">
            <a:latin typeface="Calibri" panose="020F0502020204030204" pitchFamily="34" charset="0"/>
            <a:cs typeface="Calibri" panose="020F0502020204030204" pitchFamily="34" charset="0"/>
          </a:endParaRPr>
        </a:p>
      </dgm:t>
    </dgm:pt>
    <dgm:pt modelId="{3FF806B9-05E7-45BC-ADC6-68AFBC293DE4}">
      <dgm:prSet phldrT="[Text]" custT="1"/>
      <dgm:spPr>
        <a:ln>
          <a:solidFill>
            <a:srgbClr val="FF6600"/>
          </a:solidFill>
        </a:ln>
      </dgm:spPr>
      <dgm:t>
        <a:bodyPr/>
        <a:lstStyle/>
        <a:p>
          <a:pPr marL="108000" indent="-108000" algn="l">
            <a:lnSpc>
              <a:spcPct val="110000"/>
            </a:lnSpc>
            <a:spcAft>
              <a:spcPts val="600"/>
            </a:spcAft>
          </a:pPr>
          <a:r>
            <a:rPr lang="de-DE" sz="1100" noProof="1" smtClean="0">
              <a:latin typeface="Calibri" panose="020F0502020204030204" pitchFamily="34" charset="0"/>
              <a:cs typeface="Calibri" panose="020F0502020204030204" pitchFamily="34" charset="0"/>
            </a:rPr>
            <a:t>Überblick über das Labor-helferkonzept</a:t>
          </a:r>
          <a:endParaRPr lang="de-DE" sz="1100" noProof="1">
            <a:latin typeface="Calibri" panose="020F0502020204030204" pitchFamily="34" charset="0"/>
            <a:cs typeface="Calibri" panose="020F0502020204030204" pitchFamily="34" charset="0"/>
          </a:endParaRPr>
        </a:p>
      </dgm:t>
    </dgm:pt>
    <dgm:pt modelId="{C891AF50-2F34-4C62-9D1B-0393D1F571BF}" type="parTrans" cxnId="{E773171F-61EF-4639-B0DA-713D88451D7B}">
      <dgm:prSet/>
      <dgm:spPr/>
      <dgm:t>
        <a:bodyPr/>
        <a:lstStyle/>
        <a:p>
          <a:endParaRPr lang="de-DE">
            <a:latin typeface="Calibri" panose="020F0502020204030204" pitchFamily="34" charset="0"/>
            <a:cs typeface="Calibri" panose="020F0502020204030204" pitchFamily="34" charset="0"/>
          </a:endParaRPr>
        </a:p>
      </dgm:t>
    </dgm:pt>
    <dgm:pt modelId="{86105D90-2142-44F2-85B8-0DC09416EB14}" type="sibTrans" cxnId="{E773171F-61EF-4639-B0DA-713D88451D7B}">
      <dgm:prSet/>
      <dgm:spPr/>
      <dgm:t>
        <a:bodyPr/>
        <a:lstStyle/>
        <a:p>
          <a:endParaRPr lang="de-DE">
            <a:latin typeface="Calibri" panose="020F0502020204030204" pitchFamily="34" charset="0"/>
            <a:cs typeface="Calibri" panose="020F0502020204030204" pitchFamily="34" charset="0"/>
          </a:endParaRPr>
        </a:p>
      </dgm:t>
    </dgm:pt>
    <dgm:pt modelId="{145E71DA-7329-394C-BEF7-438A47E17369}">
      <dgm:prSet phldrT="[Text]" custT="1"/>
      <dgm:spPr>
        <a:ln>
          <a:solidFill>
            <a:srgbClr val="FF6600"/>
          </a:solidFill>
        </a:ln>
      </dgm:spPr>
      <dgm:t>
        <a:bodyPr/>
        <a:lstStyle/>
        <a:p>
          <a:pPr marL="108000" indent="-108000" algn="l">
            <a:lnSpc>
              <a:spcPct val="110000"/>
            </a:lnSpc>
            <a:spcAft>
              <a:spcPts val="600"/>
            </a:spcAft>
          </a:pPr>
          <a:r>
            <a:rPr lang="de-DE" sz="1100" noProof="1" smtClean="0">
              <a:latin typeface="Calibri" panose="020F0502020204030204" pitchFamily="34" charset="0"/>
              <a:cs typeface="Calibri" panose="020F0502020204030204" pitchFamily="34" charset="0"/>
            </a:rPr>
            <a:t>Einsatzmöglich-keiten von Laborhelferinnen / -helfern</a:t>
          </a:r>
          <a:endParaRPr lang="de-DE" sz="1100" noProof="1">
            <a:latin typeface="Calibri" panose="020F0502020204030204" pitchFamily="34" charset="0"/>
            <a:cs typeface="Calibri" panose="020F0502020204030204" pitchFamily="34" charset="0"/>
          </a:endParaRPr>
        </a:p>
      </dgm:t>
    </dgm:pt>
    <dgm:pt modelId="{9E29146C-C1C9-6849-814F-3D0246A97123}" type="parTrans" cxnId="{2173C55C-8C8E-B04E-9771-F6884506178F}">
      <dgm:prSet/>
      <dgm:spPr/>
      <dgm:t>
        <a:bodyPr/>
        <a:lstStyle/>
        <a:p>
          <a:endParaRPr lang="de-DE">
            <a:latin typeface="Calibri" panose="020F0502020204030204" pitchFamily="34" charset="0"/>
            <a:cs typeface="Calibri" panose="020F0502020204030204" pitchFamily="34" charset="0"/>
          </a:endParaRPr>
        </a:p>
      </dgm:t>
    </dgm:pt>
    <dgm:pt modelId="{765B79A5-CF20-EC4F-B62F-9307187776F3}" type="sibTrans" cxnId="{2173C55C-8C8E-B04E-9771-F6884506178F}">
      <dgm:prSet/>
      <dgm:spPr/>
      <dgm:t>
        <a:bodyPr/>
        <a:lstStyle/>
        <a:p>
          <a:endParaRPr lang="de-DE">
            <a:latin typeface="Calibri" panose="020F0502020204030204" pitchFamily="34" charset="0"/>
            <a:cs typeface="Calibri" panose="020F0502020204030204" pitchFamily="34" charset="0"/>
          </a:endParaRPr>
        </a:p>
      </dgm:t>
    </dgm:pt>
    <dgm:pt modelId="{0E5262CA-BEFD-C545-AEE0-A6B1EEE915C9}">
      <dgm:prSet phldrT="[Text]" custT="1"/>
      <dgm:spPr>
        <a:ln>
          <a:solidFill>
            <a:srgbClr val="92D050"/>
          </a:solidFill>
        </a:ln>
      </dgm:spPr>
      <dgm:t>
        <a:bodyPr lIns="123824" tIns="123824" rIns="123824" bIns="123824"/>
        <a:lstStyle/>
        <a:p>
          <a:pPr marL="108000" indent="-108000" algn="l">
            <a:lnSpc>
              <a:spcPct val="110000"/>
            </a:lnSpc>
            <a:spcAft>
              <a:spcPts val="600"/>
            </a:spcAft>
          </a:pPr>
          <a:r>
            <a:rPr lang="de-DE" sz="1100" dirty="0">
              <a:latin typeface="Calibri" panose="020F0502020204030204" pitchFamily="34" charset="0"/>
              <a:cs typeface="Calibri" panose="020F0502020204030204" pitchFamily="34" charset="0"/>
            </a:rPr>
            <a:t>Entwicklung </a:t>
          </a:r>
          <a:r>
            <a:rPr lang="de-DE" sz="1100" dirty="0" smtClean="0">
              <a:latin typeface="Calibri" panose="020F0502020204030204" pitchFamily="34" charset="0"/>
              <a:cs typeface="Calibri" panose="020F0502020204030204" pitchFamily="34" charset="0"/>
            </a:rPr>
            <a:t>einer Konzeptidee</a:t>
          </a:r>
          <a:endParaRPr lang="de-DE" sz="1100" dirty="0">
            <a:latin typeface="Calibri" panose="020F0502020204030204" pitchFamily="34" charset="0"/>
            <a:cs typeface="Calibri" panose="020F0502020204030204" pitchFamily="34" charset="0"/>
          </a:endParaRPr>
        </a:p>
      </dgm:t>
    </dgm:pt>
    <dgm:pt modelId="{BE9A04C3-7228-0F46-AD88-D5AF8CCFA545}" type="parTrans" cxnId="{17CEC870-5E8E-B74B-99CB-CD5254213C72}">
      <dgm:prSet/>
      <dgm:spPr/>
      <dgm:t>
        <a:bodyPr/>
        <a:lstStyle/>
        <a:p>
          <a:endParaRPr lang="de-DE">
            <a:latin typeface="Calibri" panose="020F0502020204030204" pitchFamily="34" charset="0"/>
            <a:cs typeface="Calibri" panose="020F0502020204030204" pitchFamily="34" charset="0"/>
          </a:endParaRPr>
        </a:p>
      </dgm:t>
    </dgm:pt>
    <dgm:pt modelId="{E73CA533-A808-8D4A-A49D-14C06470EE0C}" type="sibTrans" cxnId="{17CEC870-5E8E-B74B-99CB-CD5254213C72}">
      <dgm:prSet/>
      <dgm:spPr/>
      <dgm:t>
        <a:bodyPr/>
        <a:lstStyle/>
        <a:p>
          <a:endParaRPr lang="de-DE">
            <a:latin typeface="Calibri" panose="020F0502020204030204" pitchFamily="34" charset="0"/>
            <a:cs typeface="Calibri" panose="020F0502020204030204" pitchFamily="34" charset="0"/>
          </a:endParaRPr>
        </a:p>
      </dgm:t>
    </dgm:pt>
    <dgm:pt modelId="{06F08A65-B710-D840-BCE5-39F5DA17940C}">
      <dgm:prSet phldrT="[Text]" custT="1"/>
      <dgm:spPr>
        <a:ln>
          <a:solidFill>
            <a:srgbClr val="FF6600"/>
          </a:solidFill>
        </a:ln>
      </dgm:spPr>
      <dgm:t>
        <a:bodyPr/>
        <a:lstStyle/>
        <a:p>
          <a:pPr marL="108000" indent="-108000">
            <a:lnSpc>
              <a:spcPct val="110000"/>
            </a:lnSpc>
            <a:spcAft>
              <a:spcPts val="600"/>
            </a:spcAft>
          </a:pPr>
          <a:r>
            <a:rPr lang="de-DE" sz="1100" dirty="0">
              <a:latin typeface="Calibri" panose="020F0502020204030204" pitchFamily="34" charset="0"/>
              <a:cs typeface="Calibri" panose="020F0502020204030204" pitchFamily="34" charset="0"/>
            </a:rPr>
            <a:t>Planung der Weiterarbeit</a:t>
          </a:r>
        </a:p>
      </dgm:t>
    </dgm:pt>
    <dgm:pt modelId="{F058387E-92D4-014F-A713-03164568F96C}" type="parTrans" cxnId="{B0AE7183-553A-9F46-8BEA-B94DC3165075}">
      <dgm:prSet/>
      <dgm:spPr/>
      <dgm:t>
        <a:bodyPr/>
        <a:lstStyle/>
        <a:p>
          <a:endParaRPr lang="de-DE">
            <a:latin typeface="Calibri" panose="020F0502020204030204" pitchFamily="34" charset="0"/>
            <a:cs typeface="Calibri" panose="020F0502020204030204" pitchFamily="34" charset="0"/>
          </a:endParaRPr>
        </a:p>
      </dgm:t>
    </dgm:pt>
    <dgm:pt modelId="{B41842DD-234A-ED46-8E4D-AC1A4B7B0019}" type="sibTrans" cxnId="{B0AE7183-553A-9F46-8BEA-B94DC3165075}">
      <dgm:prSet/>
      <dgm:spPr/>
      <dgm:t>
        <a:bodyPr/>
        <a:lstStyle/>
        <a:p>
          <a:endParaRPr lang="de-DE">
            <a:latin typeface="Calibri" panose="020F0502020204030204" pitchFamily="34" charset="0"/>
            <a:cs typeface="Calibri" panose="020F0502020204030204" pitchFamily="34" charset="0"/>
          </a:endParaRPr>
        </a:p>
      </dgm:t>
    </dgm:pt>
    <dgm:pt modelId="{7C03837E-B188-8B41-B6C3-6F02A2A25AEE}">
      <dgm:prSet phldrT="[Text]" custT="1"/>
      <dgm:spPr>
        <a:ln>
          <a:solidFill>
            <a:srgbClr val="9BBB59"/>
          </a:solidFill>
        </a:ln>
      </dgm:spPr>
      <dgm:t>
        <a:bodyPr/>
        <a:lstStyle/>
        <a:p>
          <a:pPr marL="108000" indent="-108000" algn="l">
            <a:lnSpc>
              <a:spcPct val="110000"/>
            </a:lnSpc>
            <a:spcAft>
              <a:spcPts val="600"/>
            </a:spcAft>
          </a:pPr>
          <a:r>
            <a:rPr lang="de-DE" sz="1100" dirty="0">
              <a:latin typeface="Calibri" panose="020F0502020204030204" pitchFamily="34" charset="0"/>
              <a:cs typeface="Calibri" panose="020F0502020204030204" pitchFamily="34" charset="0"/>
            </a:rPr>
            <a:t>Material-erprobung</a:t>
          </a:r>
        </a:p>
      </dgm:t>
    </dgm:pt>
    <dgm:pt modelId="{A4910876-99D7-0347-921D-39776F786709}" type="parTrans" cxnId="{CE631E1F-66DB-354E-8C71-44678EF5F0E8}">
      <dgm:prSet/>
      <dgm:spPr/>
      <dgm:t>
        <a:bodyPr/>
        <a:lstStyle/>
        <a:p>
          <a:endParaRPr lang="de-DE">
            <a:latin typeface="Calibri" panose="020F0502020204030204" pitchFamily="34" charset="0"/>
            <a:cs typeface="Calibri" panose="020F0502020204030204" pitchFamily="34" charset="0"/>
          </a:endParaRPr>
        </a:p>
      </dgm:t>
    </dgm:pt>
    <dgm:pt modelId="{37389F85-412F-3C44-A2ED-08692190B457}" type="sibTrans" cxnId="{CE631E1F-66DB-354E-8C71-44678EF5F0E8}">
      <dgm:prSet/>
      <dgm:spPr/>
      <dgm:t>
        <a:bodyPr/>
        <a:lstStyle/>
        <a:p>
          <a:endParaRPr lang="de-DE">
            <a:latin typeface="Calibri" panose="020F0502020204030204" pitchFamily="34" charset="0"/>
            <a:cs typeface="Calibri" panose="020F0502020204030204" pitchFamily="34" charset="0"/>
          </a:endParaRPr>
        </a:p>
      </dgm:t>
    </dgm:pt>
    <dgm:pt modelId="{F1067AB3-493A-2B4E-B102-1EC7EECEBB6B}">
      <dgm:prSet phldrT="[Text]" custT="1"/>
      <dgm:spPr>
        <a:ln>
          <a:solidFill>
            <a:srgbClr val="FF6600"/>
          </a:solidFill>
        </a:ln>
      </dgm:spPr>
      <dgm:t>
        <a:bodyPr/>
        <a:lstStyle/>
        <a:p>
          <a:pPr marL="108000" indent="-108000">
            <a:lnSpc>
              <a:spcPct val="110000"/>
            </a:lnSpc>
            <a:spcAft>
              <a:spcPts val="600"/>
            </a:spcAft>
          </a:pPr>
          <a:r>
            <a:rPr lang="de-DE" sz="1100" dirty="0">
              <a:latin typeface="Calibri" panose="020F0502020204030204" pitchFamily="34" charset="0"/>
              <a:cs typeface="Calibri" panose="020F0502020204030204" pitchFamily="34" charset="0"/>
            </a:rPr>
            <a:t>Ggf. Input</a:t>
          </a:r>
        </a:p>
      </dgm:t>
    </dgm:pt>
    <dgm:pt modelId="{5FA4906D-8BB8-7A45-8E66-A7BE5AB263F5}" type="parTrans" cxnId="{A3A12AA1-4769-8D4D-A690-1FA7FB457B26}">
      <dgm:prSet/>
      <dgm:spPr/>
      <dgm:t>
        <a:bodyPr/>
        <a:lstStyle/>
        <a:p>
          <a:endParaRPr lang="de-DE">
            <a:latin typeface="Calibri" panose="020F0502020204030204" pitchFamily="34" charset="0"/>
            <a:cs typeface="Calibri" panose="020F0502020204030204" pitchFamily="34" charset="0"/>
          </a:endParaRPr>
        </a:p>
      </dgm:t>
    </dgm:pt>
    <dgm:pt modelId="{5D0927B6-75A2-3C46-94F1-B01122A17A12}" type="sibTrans" cxnId="{A3A12AA1-4769-8D4D-A690-1FA7FB457B26}">
      <dgm:prSet/>
      <dgm:spPr/>
      <dgm:t>
        <a:bodyPr/>
        <a:lstStyle/>
        <a:p>
          <a:endParaRPr lang="de-DE">
            <a:latin typeface="Calibri" panose="020F0502020204030204" pitchFamily="34" charset="0"/>
            <a:cs typeface="Calibri" panose="020F0502020204030204" pitchFamily="34" charset="0"/>
          </a:endParaRPr>
        </a:p>
      </dgm:t>
    </dgm:pt>
    <dgm:pt modelId="{7AB0CBC8-B230-443F-B706-15DED6AF83CE}" type="pres">
      <dgm:prSet presAssocID="{0F8238A6-F3BB-4917-BFEA-1CF00C7E42BB}" presName="Name0" presStyleCnt="0">
        <dgm:presLayoutVars>
          <dgm:dir/>
          <dgm:animLvl val="lvl"/>
          <dgm:resizeHandles val="exact"/>
        </dgm:presLayoutVars>
      </dgm:prSet>
      <dgm:spPr/>
      <dgm:t>
        <a:bodyPr/>
        <a:lstStyle/>
        <a:p>
          <a:endParaRPr lang="de-DE"/>
        </a:p>
      </dgm:t>
    </dgm:pt>
    <dgm:pt modelId="{471C9A72-8825-4A9D-8048-A782D6A5DBAF}" type="pres">
      <dgm:prSet presAssocID="{0F8238A6-F3BB-4917-BFEA-1CF00C7E42BB}" presName="tSp" presStyleCnt="0"/>
      <dgm:spPr/>
    </dgm:pt>
    <dgm:pt modelId="{7C30CABD-5D28-428F-90B6-3BA77234DF28}" type="pres">
      <dgm:prSet presAssocID="{0F8238A6-F3BB-4917-BFEA-1CF00C7E42BB}" presName="bSp" presStyleCnt="0"/>
      <dgm:spPr/>
    </dgm:pt>
    <dgm:pt modelId="{AA021F94-2D86-4639-9FE8-3D2EA25C7C20}" type="pres">
      <dgm:prSet presAssocID="{0F8238A6-F3BB-4917-BFEA-1CF00C7E42BB}" presName="process" presStyleCnt="0"/>
      <dgm:spPr/>
    </dgm:pt>
    <dgm:pt modelId="{37651279-39E5-47BF-A8D1-F2A360112D29}" type="pres">
      <dgm:prSet presAssocID="{28AA539C-333B-428D-82D2-2C7D74E20835}" presName="composite1" presStyleCnt="0"/>
      <dgm:spPr/>
    </dgm:pt>
    <dgm:pt modelId="{5974E546-CB8B-4BF3-90A7-AE9B3734AA5E}" type="pres">
      <dgm:prSet presAssocID="{28AA539C-333B-428D-82D2-2C7D74E20835}" presName="dummyNode1" presStyleLbl="node1" presStyleIdx="0" presStyleCnt="5"/>
      <dgm:spPr/>
    </dgm:pt>
    <dgm:pt modelId="{E65FC637-01FB-4911-8100-B55742951BFD}" type="pres">
      <dgm:prSet presAssocID="{28AA539C-333B-428D-82D2-2C7D74E20835}" presName="childNode1" presStyleLbl="bgAcc1" presStyleIdx="0" presStyleCnt="5" custScaleY="179942">
        <dgm:presLayoutVars>
          <dgm:bulletEnabled val="1"/>
        </dgm:presLayoutVars>
      </dgm:prSet>
      <dgm:spPr/>
      <dgm:t>
        <a:bodyPr/>
        <a:lstStyle/>
        <a:p>
          <a:endParaRPr lang="de-DE"/>
        </a:p>
      </dgm:t>
    </dgm:pt>
    <dgm:pt modelId="{1FA6E197-D113-4A87-814B-4F95F84516C1}" type="pres">
      <dgm:prSet presAssocID="{28AA539C-333B-428D-82D2-2C7D74E20835}" presName="childNode1tx" presStyleLbl="bgAcc1" presStyleIdx="0" presStyleCnt="5">
        <dgm:presLayoutVars>
          <dgm:bulletEnabled val="1"/>
        </dgm:presLayoutVars>
      </dgm:prSet>
      <dgm:spPr/>
      <dgm:t>
        <a:bodyPr/>
        <a:lstStyle/>
        <a:p>
          <a:endParaRPr lang="de-DE"/>
        </a:p>
      </dgm:t>
    </dgm:pt>
    <dgm:pt modelId="{B151DB92-0798-45F6-9D7C-01A1193C95EE}" type="pres">
      <dgm:prSet presAssocID="{28AA539C-333B-428D-82D2-2C7D74E20835}" presName="parentNode1" presStyleLbl="node1" presStyleIdx="0" presStyleCnt="5" custLinFactY="29444" custLinFactNeighborX="505" custLinFactNeighborY="100000">
        <dgm:presLayoutVars>
          <dgm:chMax val="1"/>
          <dgm:bulletEnabled val="1"/>
        </dgm:presLayoutVars>
      </dgm:prSet>
      <dgm:spPr/>
      <dgm:t>
        <a:bodyPr/>
        <a:lstStyle/>
        <a:p>
          <a:endParaRPr lang="de-DE"/>
        </a:p>
      </dgm:t>
    </dgm:pt>
    <dgm:pt modelId="{81558D6B-677E-4089-AF76-0D1EB6ABD6B0}" type="pres">
      <dgm:prSet presAssocID="{28AA539C-333B-428D-82D2-2C7D74E20835}" presName="connSite1" presStyleCnt="0"/>
      <dgm:spPr/>
    </dgm:pt>
    <dgm:pt modelId="{FFB5C43C-4701-4834-8D88-39E396F13493}" type="pres">
      <dgm:prSet presAssocID="{0813BA4D-1DDB-4520-969F-232979CDB2E2}" presName="Name9" presStyleLbl="sibTrans2D1" presStyleIdx="0" presStyleCnt="4" custAng="747996" custLinFactNeighborX="-746" custLinFactNeighborY="14410"/>
      <dgm:spPr/>
      <dgm:t>
        <a:bodyPr/>
        <a:lstStyle/>
        <a:p>
          <a:endParaRPr lang="de-DE"/>
        </a:p>
      </dgm:t>
    </dgm:pt>
    <dgm:pt modelId="{D2940EB8-C38D-4FB6-A16F-6631BC38D007}" type="pres">
      <dgm:prSet presAssocID="{8E82DCEA-405F-41AD-B2E0-F9CEF58C0FAF}" presName="composite2" presStyleCnt="0"/>
      <dgm:spPr/>
    </dgm:pt>
    <dgm:pt modelId="{884CBF39-939C-4CB4-A813-A215646FAE85}" type="pres">
      <dgm:prSet presAssocID="{8E82DCEA-405F-41AD-B2E0-F9CEF58C0FAF}" presName="dummyNode2" presStyleLbl="node1" presStyleIdx="0" presStyleCnt="5"/>
      <dgm:spPr/>
    </dgm:pt>
    <dgm:pt modelId="{217A846D-5A32-4E59-BF90-4C3B46A1C43A}" type="pres">
      <dgm:prSet presAssocID="{8E82DCEA-405F-41AD-B2E0-F9CEF58C0FAF}" presName="childNode2" presStyleLbl="bgAcc1" presStyleIdx="1" presStyleCnt="5" custScaleY="197747">
        <dgm:presLayoutVars>
          <dgm:bulletEnabled val="1"/>
        </dgm:presLayoutVars>
      </dgm:prSet>
      <dgm:spPr/>
      <dgm:t>
        <a:bodyPr/>
        <a:lstStyle/>
        <a:p>
          <a:endParaRPr lang="de-DE"/>
        </a:p>
      </dgm:t>
    </dgm:pt>
    <dgm:pt modelId="{F4176CC0-0DB7-4955-AEA6-A346CCE47EC1}" type="pres">
      <dgm:prSet presAssocID="{8E82DCEA-405F-41AD-B2E0-F9CEF58C0FAF}" presName="childNode2tx" presStyleLbl="bgAcc1" presStyleIdx="1" presStyleCnt="5">
        <dgm:presLayoutVars>
          <dgm:bulletEnabled val="1"/>
        </dgm:presLayoutVars>
      </dgm:prSet>
      <dgm:spPr/>
      <dgm:t>
        <a:bodyPr/>
        <a:lstStyle/>
        <a:p>
          <a:endParaRPr lang="de-DE"/>
        </a:p>
      </dgm:t>
    </dgm:pt>
    <dgm:pt modelId="{D2D501DF-A4E7-4657-B3F2-9941F65A3A7D}" type="pres">
      <dgm:prSet presAssocID="{8E82DCEA-405F-41AD-B2E0-F9CEF58C0FAF}" presName="parentNode2" presStyleLbl="node1" presStyleIdx="1" presStyleCnt="5" custScaleX="103922" custLinFactY="-11205" custLinFactNeighborX="1267" custLinFactNeighborY="-100000">
        <dgm:presLayoutVars>
          <dgm:chMax val="0"/>
          <dgm:bulletEnabled val="1"/>
        </dgm:presLayoutVars>
      </dgm:prSet>
      <dgm:spPr/>
      <dgm:t>
        <a:bodyPr/>
        <a:lstStyle/>
        <a:p>
          <a:endParaRPr lang="de-DE"/>
        </a:p>
      </dgm:t>
    </dgm:pt>
    <dgm:pt modelId="{5C24D870-26D7-45D8-B308-369537D1DA57}" type="pres">
      <dgm:prSet presAssocID="{8E82DCEA-405F-41AD-B2E0-F9CEF58C0FAF}" presName="connSite2" presStyleCnt="0"/>
      <dgm:spPr/>
    </dgm:pt>
    <dgm:pt modelId="{58DB820C-25E3-47D5-B096-83C8D518E465}" type="pres">
      <dgm:prSet presAssocID="{69BF43DA-6803-4801-BB92-D946BB44BF0D}" presName="Name18" presStyleLbl="sibTrans2D1" presStyleIdx="1" presStyleCnt="4" custAng="21069892" custLinFactNeighborX="-1084" custLinFactNeighborY="-13307"/>
      <dgm:spPr/>
      <dgm:t>
        <a:bodyPr/>
        <a:lstStyle/>
        <a:p>
          <a:endParaRPr lang="de-DE"/>
        </a:p>
      </dgm:t>
    </dgm:pt>
    <dgm:pt modelId="{6B068C4B-E489-4DB3-979D-5115322EACB9}" type="pres">
      <dgm:prSet presAssocID="{F8B0F061-51FE-4B24-99C8-6567C67FC7DC}" presName="composite1" presStyleCnt="0"/>
      <dgm:spPr/>
    </dgm:pt>
    <dgm:pt modelId="{D489085F-AAF0-41E2-BA02-305209FB359D}" type="pres">
      <dgm:prSet presAssocID="{F8B0F061-51FE-4B24-99C8-6567C67FC7DC}" presName="dummyNode1" presStyleLbl="node1" presStyleIdx="1" presStyleCnt="5"/>
      <dgm:spPr/>
    </dgm:pt>
    <dgm:pt modelId="{6839011A-31D1-4086-B87B-990F9487810E}" type="pres">
      <dgm:prSet presAssocID="{F8B0F061-51FE-4B24-99C8-6567C67FC7DC}" presName="childNode1" presStyleLbl="bgAcc1" presStyleIdx="2" presStyleCnt="5" custScaleY="179615">
        <dgm:presLayoutVars>
          <dgm:bulletEnabled val="1"/>
        </dgm:presLayoutVars>
      </dgm:prSet>
      <dgm:spPr/>
      <dgm:t>
        <a:bodyPr/>
        <a:lstStyle/>
        <a:p>
          <a:endParaRPr lang="de-DE"/>
        </a:p>
      </dgm:t>
    </dgm:pt>
    <dgm:pt modelId="{DDBB9882-1293-4F8B-A00B-E267D855301B}" type="pres">
      <dgm:prSet presAssocID="{F8B0F061-51FE-4B24-99C8-6567C67FC7DC}" presName="childNode1tx" presStyleLbl="bgAcc1" presStyleIdx="2" presStyleCnt="5">
        <dgm:presLayoutVars>
          <dgm:bulletEnabled val="1"/>
        </dgm:presLayoutVars>
      </dgm:prSet>
      <dgm:spPr/>
      <dgm:t>
        <a:bodyPr/>
        <a:lstStyle/>
        <a:p>
          <a:endParaRPr lang="de-DE"/>
        </a:p>
      </dgm:t>
    </dgm:pt>
    <dgm:pt modelId="{D0C5E403-C345-493E-939F-3C427BA7A0E8}" type="pres">
      <dgm:prSet presAssocID="{F8B0F061-51FE-4B24-99C8-6567C67FC7DC}" presName="parentNode1" presStyleLbl="node1" presStyleIdx="2" presStyleCnt="5" custLinFactY="28902" custLinFactNeighborX="-2650" custLinFactNeighborY="100000">
        <dgm:presLayoutVars>
          <dgm:chMax val="1"/>
          <dgm:bulletEnabled val="1"/>
        </dgm:presLayoutVars>
      </dgm:prSet>
      <dgm:spPr/>
      <dgm:t>
        <a:bodyPr/>
        <a:lstStyle/>
        <a:p>
          <a:endParaRPr lang="de-DE"/>
        </a:p>
      </dgm:t>
    </dgm:pt>
    <dgm:pt modelId="{211D8689-C2EC-447B-84D3-66EDB7FE6F4F}" type="pres">
      <dgm:prSet presAssocID="{F8B0F061-51FE-4B24-99C8-6567C67FC7DC}" presName="connSite1" presStyleCnt="0"/>
      <dgm:spPr/>
    </dgm:pt>
    <dgm:pt modelId="{A945D571-C0F8-4B72-B2ED-BCE0207FEF28}" type="pres">
      <dgm:prSet presAssocID="{8F11D80B-6A03-490C-9FF7-B4AF7520133E}" presName="Name9" presStyleLbl="sibTrans2D1" presStyleIdx="2" presStyleCnt="4" custAng="510511" custLinFactNeighborX="-1554" custLinFactNeighborY="14150"/>
      <dgm:spPr/>
      <dgm:t>
        <a:bodyPr/>
        <a:lstStyle/>
        <a:p>
          <a:endParaRPr lang="de-DE"/>
        </a:p>
      </dgm:t>
    </dgm:pt>
    <dgm:pt modelId="{AA61DFB9-FAD1-4D35-B647-9737046784FF}" type="pres">
      <dgm:prSet presAssocID="{C7F190D8-BD08-4BA2-916D-793AE9A07799}" presName="composite2" presStyleCnt="0"/>
      <dgm:spPr/>
    </dgm:pt>
    <dgm:pt modelId="{3D607A4D-9F24-490C-AADA-4F4DF34FA780}" type="pres">
      <dgm:prSet presAssocID="{C7F190D8-BD08-4BA2-916D-793AE9A07799}" presName="dummyNode2" presStyleLbl="node1" presStyleIdx="2" presStyleCnt="5"/>
      <dgm:spPr/>
    </dgm:pt>
    <dgm:pt modelId="{6D4A754C-8F0F-498D-A8AC-E54177F35C37}" type="pres">
      <dgm:prSet presAssocID="{C7F190D8-BD08-4BA2-916D-793AE9A07799}" presName="childNode2" presStyleLbl="bgAcc1" presStyleIdx="3" presStyleCnt="5" custScaleY="179942">
        <dgm:presLayoutVars>
          <dgm:bulletEnabled val="1"/>
        </dgm:presLayoutVars>
      </dgm:prSet>
      <dgm:spPr/>
      <dgm:t>
        <a:bodyPr/>
        <a:lstStyle/>
        <a:p>
          <a:endParaRPr lang="de-DE"/>
        </a:p>
      </dgm:t>
    </dgm:pt>
    <dgm:pt modelId="{1D113311-27DD-484A-BDD6-833AC824B6FA}" type="pres">
      <dgm:prSet presAssocID="{C7F190D8-BD08-4BA2-916D-793AE9A07799}" presName="childNode2tx" presStyleLbl="bgAcc1" presStyleIdx="3" presStyleCnt="5">
        <dgm:presLayoutVars>
          <dgm:bulletEnabled val="1"/>
        </dgm:presLayoutVars>
      </dgm:prSet>
      <dgm:spPr/>
      <dgm:t>
        <a:bodyPr/>
        <a:lstStyle/>
        <a:p>
          <a:endParaRPr lang="de-DE"/>
        </a:p>
      </dgm:t>
    </dgm:pt>
    <dgm:pt modelId="{AD6BB4BE-582A-48FD-B052-A2D624D1F1EF}" type="pres">
      <dgm:prSet presAssocID="{C7F190D8-BD08-4BA2-916D-793AE9A07799}" presName="parentNode2" presStyleLbl="node1" presStyleIdx="3" presStyleCnt="5" custScaleX="103136" custLinFactY="-11205" custLinFactNeighborX="1086" custLinFactNeighborY="-100000">
        <dgm:presLayoutVars>
          <dgm:chMax val="0"/>
          <dgm:bulletEnabled val="1"/>
        </dgm:presLayoutVars>
      </dgm:prSet>
      <dgm:spPr/>
      <dgm:t>
        <a:bodyPr/>
        <a:lstStyle/>
        <a:p>
          <a:endParaRPr lang="de-DE"/>
        </a:p>
      </dgm:t>
    </dgm:pt>
    <dgm:pt modelId="{9F351547-D44B-4A73-82AE-4AC9D52EE913}" type="pres">
      <dgm:prSet presAssocID="{C7F190D8-BD08-4BA2-916D-793AE9A07799}" presName="connSite2" presStyleCnt="0"/>
      <dgm:spPr/>
    </dgm:pt>
    <dgm:pt modelId="{E063B39A-1261-4EAC-8501-49B8FF376F94}" type="pres">
      <dgm:prSet presAssocID="{69EFE478-C137-4D0B-893A-864C4F4D7F51}" presName="Name18" presStyleLbl="sibTrans2D1" presStyleIdx="3" presStyleCnt="4" custAng="21165331" custLinFactNeighborX="3962" custLinFactNeighborY="-9580"/>
      <dgm:spPr/>
      <dgm:t>
        <a:bodyPr/>
        <a:lstStyle/>
        <a:p>
          <a:endParaRPr lang="de-DE"/>
        </a:p>
      </dgm:t>
    </dgm:pt>
    <dgm:pt modelId="{DE43FF91-8A5F-4F77-8BCB-C8EAB2ECD496}" type="pres">
      <dgm:prSet presAssocID="{B22604EC-9DAB-4AE6-A591-2BA7D8DF8C42}" presName="composite1" presStyleCnt="0"/>
      <dgm:spPr/>
    </dgm:pt>
    <dgm:pt modelId="{266D305E-1E18-4E42-8464-216A33F120B6}" type="pres">
      <dgm:prSet presAssocID="{B22604EC-9DAB-4AE6-A591-2BA7D8DF8C42}" presName="dummyNode1" presStyleLbl="node1" presStyleIdx="3" presStyleCnt="5"/>
      <dgm:spPr/>
    </dgm:pt>
    <dgm:pt modelId="{D5D3535A-E7D6-4AD8-94C8-9C55E8E3AA94}" type="pres">
      <dgm:prSet presAssocID="{B22604EC-9DAB-4AE6-A591-2BA7D8DF8C42}" presName="childNode1" presStyleLbl="bgAcc1" presStyleIdx="4" presStyleCnt="5" custScaleY="175411" custLinFactNeighborX="-2199" custLinFactNeighborY="-896">
        <dgm:presLayoutVars>
          <dgm:bulletEnabled val="1"/>
        </dgm:presLayoutVars>
      </dgm:prSet>
      <dgm:spPr/>
      <dgm:t>
        <a:bodyPr/>
        <a:lstStyle/>
        <a:p>
          <a:endParaRPr lang="de-DE"/>
        </a:p>
      </dgm:t>
    </dgm:pt>
    <dgm:pt modelId="{438FB312-F427-4084-A48E-D9AF0B7D81E6}" type="pres">
      <dgm:prSet presAssocID="{B22604EC-9DAB-4AE6-A591-2BA7D8DF8C42}" presName="childNode1tx" presStyleLbl="bgAcc1" presStyleIdx="4" presStyleCnt="5">
        <dgm:presLayoutVars>
          <dgm:bulletEnabled val="1"/>
        </dgm:presLayoutVars>
      </dgm:prSet>
      <dgm:spPr/>
      <dgm:t>
        <a:bodyPr/>
        <a:lstStyle/>
        <a:p>
          <a:endParaRPr lang="de-DE"/>
        </a:p>
      </dgm:t>
    </dgm:pt>
    <dgm:pt modelId="{D42310F3-C78A-4C01-BC70-E163F31D8E3D}" type="pres">
      <dgm:prSet presAssocID="{B22604EC-9DAB-4AE6-A591-2BA7D8DF8C42}" presName="parentNode1" presStyleLbl="node1" presStyleIdx="4" presStyleCnt="5" custLinFactY="29444" custLinFactNeighborX="234" custLinFactNeighborY="100000">
        <dgm:presLayoutVars>
          <dgm:chMax val="1"/>
          <dgm:bulletEnabled val="1"/>
        </dgm:presLayoutVars>
      </dgm:prSet>
      <dgm:spPr/>
      <dgm:t>
        <a:bodyPr/>
        <a:lstStyle/>
        <a:p>
          <a:endParaRPr lang="de-DE"/>
        </a:p>
      </dgm:t>
    </dgm:pt>
    <dgm:pt modelId="{E3004329-75AF-494E-BA64-5B6B36E5D8BA}" type="pres">
      <dgm:prSet presAssocID="{B22604EC-9DAB-4AE6-A591-2BA7D8DF8C42}" presName="connSite1" presStyleCnt="0"/>
      <dgm:spPr/>
    </dgm:pt>
  </dgm:ptLst>
  <dgm:cxnLst>
    <dgm:cxn modelId="{0DC28BC6-05E4-45FA-8CF0-825F2A4C41F6}" type="presOf" srcId="{DA2698C5-E1BE-462D-AE92-F6037318B3A3}" destId="{E65FC637-01FB-4911-8100-B55742951BFD}" srcOrd="0" destOrd="2" presId="urn:microsoft.com/office/officeart/2005/8/layout/hProcess4"/>
    <dgm:cxn modelId="{8316F5F8-1606-40F4-BE3B-A9E4472F305A}" type="presOf" srcId="{4C2975D3-53A8-4889-8BEC-FFC2112945D9}" destId="{DDBB9882-1293-4F8B-A00B-E267D855301B}" srcOrd="1" destOrd="1" presId="urn:microsoft.com/office/officeart/2005/8/layout/hProcess4"/>
    <dgm:cxn modelId="{044D01AB-DAE4-3044-922E-5A9972A007CE}" type="presOf" srcId="{06F08A65-B710-D840-BCE5-39F5DA17940C}" destId="{6839011A-31D1-4086-B87B-990F9487810E}" srcOrd="0" destOrd="2" presId="urn:microsoft.com/office/officeart/2005/8/layout/hProcess4"/>
    <dgm:cxn modelId="{3B93B234-4BFD-4F8D-BC4F-D82F25EFAC3B}" type="presOf" srcId="{0813BA4D-1DDB-4520-969F-232979CDB2E2}" destId="{FFB5C43C-4701-4834-8D88-39E396F13493}" srcOrd="0" destOrd="0" presId="urn:microsoft.com/office/officeart/2005/8/layout/hProcess4"/>
    <dgm:cxn modelId="{70EB0202-6F0E-4C03-B8E9-A1DA0B8D0C44}" srcId="{0F8238A6-F3BB-4917-BFEA-1CF00C7E42BB}" destId="{C7F190D8-BD08-4BA2-916D-793AE9A07799}" srcOrd="3" destOrd="0" parTransId="{4DD5ED02-FF7F-4A2B-ABA9-01D5110D4475}" sibTransId="{69EFE478-C137-4D0B-893A-864C4F4D7F51}"/>
    <dgm:cxn modelId="{16E8E027-79F8-4692-8C34-E663A9D22267}" type="presOf" srcId="{3FF806B9-05E7-45BC-ADC6-68AFBC293DE4}" destId="{1FA6E197-D113-4A87-814B-4F95F84516C1}" srcOrd="1" destOrd="0" presId="urn:microsoft.com/office/officeart/2005/8/layout/hProcess4"/>
    <dgm:cxn modelId="{5AC25F39-732A-45E0-9E24-86CF5B0CAB0D}" type="presOf" srcId="{FCBCCE04-E74A-4B3A-87E8-D18791BCE043}" destId="{D5D3535A-E7D6-4AD8-94C8-9C55E8E3AA94}" srcOrd="0" destOrd="2" presId="urn:microsoft.com/office/officeart/2005/8/layout/hProcess4"/>
    <dgm:cxn modelId="{17CEC870-5E8E-B74B-99CB-CD5254213C72}" srcId="{8E82DCEA-405F-41AD-B2E0-F9CEF58C0FAF}" destId="{0E5262CA-BEFD-C545-AEE0-A6B1EEE915C9}" srcOrd="1" destOrd="0" parTransId="{BE9A04C3-7228-0F46-AD88-D5AF8CCFA545}" sibTransId="{E73CA533-A808-8D4A-A49D-14C06470EE0C}"/>
    <dgm:cxn modelId="{1210AFF1-F08F-49B1-950A-8AF989F8DD53}" srcId="{0F8238A6-F3BB-4917-BFEA-1CF00C7E42BB}" destId="{B22604EC-9DAB-4AE6-A591-2BA7D8DF8C42}" srcOrd="4" destOrd="0" parTransId="{E367929F-06A1-4259-A6E5-F075BE2E0BE0}" sibTransId="{04C92CCC-5D40-4D5E-B0D6-6CAF08CD5474}"/>
    <dgm:cxn modelId="{A94CB0AD-642E-4B0C-9AF4-1906A78D4DE2}" type="presOf" srcId="{F8B0F061-51FE-4B24-99C8-6567C67FC7DC}" destId="{D0C5E403-C345-493E-939F-3C427BA7A0E8}" srcOrd="0" destOrd="0" presId="urn:microsoft.com/office/officeart/2005/8/layout/hProcess4"/>
    <dgm:cxn modelId="{03526CB1-8209-448A-A8B0-70A17802C519}" type="presOf" srcId="{28AA539C-333B-428D-82D2-2C7D74E20835}" destId="{B151DB92-0798-45F6-9D7C-01A1193C95EE}" srcOrd="0" destOrd="0" presId="urn:microsoft.com/office/officeart/2005/8/layout/hProcess4"/>
    <dgm:cxn modelId="{A8080581-59F8-1049-A415-32F2C90894A8}" type="presOf" srcId="{F1067AB3-493A-2B4E-B102-1EC7EECEBB6B}" destId="{DDBB9882-1293-4F8B-A00B-E267D855301B}" srcOrd="1" destOrd="3" presId="urn:microsoft.com/office/officeart/2005/8/layout/hProcess4"/>
    <dgm:cxn modelId="{DAB3F025-7E92-D548-B228-353290ABBC80}" type="presOf" srcId="{F1067AB3-493A-2B4E-B102-1EC7EECEBB6B}" destId="{6839011A-31D1-4086-B87B-990F9487810E}" srcOrd="0" destOrd="3" presId="urn:microsoft.com/office/officeart/2005/8/layout/hProcess4"/>
    <dgm:cxn modelId="{E773171F-61EF-4639-B0DA-713D88451D7B}" srcId="{28AA539C-333B-428D-82D2-2C7D74E20835}" destId="{3FF806B9-05E7-45BC-ADC6-68AFBC293DE4}" srcOrd="0" destOrd="0" parTransId="{C891AF50-2F34-4C62-9D1B-0393D1F571BF}" sibTransId="{86105D90-2142-44F2-85B8-0DC09416EB14}"/>
    <dgm:cxn modelId="{B2E068F9-ACB8-B34D-827C-0DC84B854716}" type="presOf" srcId="{7C03837E-B188-8B41-B6C3-6F02A2A25AEE}" destId="{1D113311-27DD-484A-BDD6-833AC824B6FA}" srcOrd="1" destOrd="0" presId="urn:microsoft.com/office/officeart/2005/8/layout/hProcess4"/>
    <dgm:cxn modelId="{23E36708-2103-43FD-B0AA-E1A83A48F23B}" srcId="{0F8238A6-F3BB-4917-BFEA-1CF00C7E42BB}" destId="{F8B0F061-51FE-4B24-99C8-6567C67FC7DC}" srcOrd="2" destOrd="0" parTransId="{E7BC6D29-15E4-48BF-B19F-8414428FADA9}" sibTransId="{8F11D80B-6A03-490C-9FF7-B4AF7520133E}"/>
    <dgm:cxn modelId="{6DEE50FA-CF65-4F76-AA93-0661EEB06167}" type="presOf" srcId="{CFF9E741-4DE3-4414-BF74-39DC2B3DA21F}" destId="{6D4A754C-8F0F-498D-A8AC-E54177F35C37}" srcOrd="0" destOrd="1" presId="urn:microsoft.com/office/officeart/2005/8/layout/hProcess4"/>
    <dgm:cxn modelId="{752E6C28-3D79-4C7C-B9AF-40A0B0F1C838}" srcId="{B22604EC-9DAB-4AE6-A591-2BA7D8DF8C42}" destId="{FCBCCE04-E74A-4B3A-87E8-D18791BCE043}" srcOrd="2" destOrd="0" parTransId="{485F3D53-9D26-4510-833D-E35415C59DEC}" sibTransId="{EEECB9A8-E0EC-4B95-8AAC-D3C8CC2D480D}"/>
    <dgm:cxn modelId="{A3A12AA1-4769-8D4D-A690-1FA7FB457B26}" srcId="{F8B0F061-51FE-4B24-99C8-6567C67FC7DC}" destId="{F1067AB3-493A-2B4E-B102-1EC7EECEBB6B}" srcOrd="3" destOrd="0" parTransId="{5FA4906D-8BB8-7A45-8E66-A7BE5AB263F5}" sibTransId="{5D0927B6-75A2-3C46-94F1-B01122A17A12}"/>
    <dgm:cxn modelId="{5E34128D-7CD7-472C-B795-5CB7C5D19A7E}" type="presOf" srcId="{4C2975D3-53A8-4889-8BEC-FFC2112945D9}" destId="{6839011A-31D1-4086-B87B-990F9487810E}" srcOrd="0" destOrd="1" presId="urn:microsoft.com/office/officeart/2005/8/layout/hProcess4"/>
    <dgm:cxn modelId="{0B13CE4A-A549-467F-928F-FFC087DE31E0}" type="presOf" srcId="{03A99CA3-7583-4C1B-8144-4FF3AC3E3577}" destId="{D5D3535A-E7D6-4AD8-94C8-9C55E8E3AA94}" srcOrd="0" destOrd="0" presId="urn:microsoft.com/office/officeart/2005/8/layout/hProcess4"/>
    <dgm:cxn modelId="{31C80142-0B9C-4625-84F9-EBCEE453BA3F}" type="presOf" srcId="{6190E91C-6AD2-44E2-A879-8FF595E0DE6E}" destId="{6839011A-31D1-4086-B87B-990F9487810E}" srcOrd="0" destOrd="0" presId="urn:microsoft.com/office/officeart/2005/8/layout/hProcess4"/>
    <dgm:cxn modelId="{68C883D3-6DF4-4547-BA4B-51762FC33039}" type="presOf" srcId="{0E5262CA-BEFD-C545-AEE0-A6B1EEE915C9}" destId="{F4176CC0-0DB7-4955-AEA6-A346CCE47EC1}" srcOrd="1" destOrd="1" presId="urn:microsoft.com/office/officeart/2005/8/layout/hProcess4"/>
    <dgm:cxn modelId="{F41548A6-57A1-4C6A-9FBB-7DD54FEC096E}" type="presOf" srcId="{8E82DCEA-405F-41AD-B2E0-F9CEF58C0FAF}" destId="{D2D501DF-A4E7-4657-B3F2-9941F65A3A7D}" srcOrd="0" destOrd="0" presId="urn:microsoft.com/office/officeart/2005/8/layout/hProcess4"/>
    <dgm:cxn modelId="{7BF7A494-69D2-4F05-80D4-D60E4021533A}" type="presOf" srcId="{8F11D80B-6A03-490C-9FF7-B4AF7520133E}" destId="{A945D571-C0F8-4B72-B2ED-BCE0207FEF28}" srcOrd="0" destOrd="0" presId="urn:microsoft.com/office/officeart/2005/8/layout/hProcess4"/>
    <dgm:cxn modelId="{62386A1F-6841-4978-9A44-272497B1E32F}" type="presOf" srcId="{65819A76-FF47-46DC-B271-47E7A666C390}" destId="{217A846D-5A32-4E59-BF90-4C3B46A1C43A}" srcOrd="0" destOrd="0" presId="urn:microsoft.com/office/officeart/2005/8/layout/hProcess4"/>
    <dgm:cxn modelId="{3FED64DE-CCC0-4BA0-B76D-FC590EE1C54C}" type="presOf" srcId="{69BF43DA-6803-4801-BB92-D946BB44BF0D}" destId="{58DB820C-25E3-47D5-B096-83C8D518E465}" srcOrd="0" destOrd="0" presId="urn:microsoft.com/office/officeart/2005/8/layout/hProcess4"/>
    <dgm:cxn modelId="{53FAB123-2877-41A8-A104-32A3527E906F}" type="presOf" srcId="{3FF806B9-05E7-45BC-ADC6-68AFBC293DE4}" destId="{E65FC637-01FB-4911-8100-B55742951BFD}" srcOrd="0" destOrd="0" presId="urn:microsoft.com/office/officeart/2005/8/layout/hProcess4"/>
    <dgm:cxn modelId="{96126022-F2F5-4C45-B321-DACB2DC0F28B}" srcId="{F8B0F061-51FE-4B24-99C8-6567C67FC7DC}" destId="{6190E91C-6AD2-44E2-A879-8FF595E0DE6E}" srcOrd="0" destOrd="0" parTransId="{0FDD7546-23F0-4718-B091-52FD9A83436E}" sibTransId="{2F12C9C6-AF22-468B-8D0C-A32CBEEDF6CC}"/>
    <dgm:cxn modelId="{FFCE11C3-1066-4225-A668-D3027684BC87}" srcId="{28AA539C-333B-428D-82D2-2C7D74E20835}" destId="{DA2698C5-E1BE-462D-AE92-F6037318B3A3}" srcOrd="2" destOrd="0" parTransId="{27F77D1F-5415-4A4B-A7BD-0F780494A915}" sibTransId="{07DE4C2B-D645-4837-B2C2-90DFF7355C4B}"/>
    <dgm:cxn modelId="{4F175A33-BB0C-43AB-9F3B-E95C3280E304}" type="presOf" srcId="{C7F190D8-BD08-4BA2-916D-793AE9A07799}" destId="{AD6BB4BE-582A-48FD-B052-A2D624D1F1EF}" srcOrd="0" destOrd="0" presId="urn:microsoft.com/office/officeart/2005/8/layout/hProcess4"/>
    <dgm:cxn modelId="{AED83EAC-E876-D943-A44F-EF96135BEB0F}" type="presOf" srcId="{0E5262CA-BEFD-C545-AEE0-A6B1EEE915C9}" destId="{217A846D-5A32-4E59-BF90-4C3B46A1C43A}" srcOrd="0" destOrd="1" presId="urn:microsoft.com/office/officeart/2005/8/layout/hProcess4"/>
    <dgm:cxn modelId="{B0AE7183-553A-9F46-8BEA-B94DC3165075}" srcId="{F8B0F061-51FE-4B24-99C8-6567C67FC7DC}" destId="{06F08A65-B710-D840-BCE5-39F5DA17940C}" srcOrd="2" destOrd="0" parTransId="{F058387E-92D4-014F-A713-03164568F96C}" sibTransId="{B41842DD-234A-ED46-8E4D-AC1A4B7B0019}"/>
    <dgm:cxn modelId="{5D65A105-9E89-7743-BCC2-A4A4364DDDDB}" type="presOf" srcId="{145E71DA-7329-394C-BEF7-438A47E17369}" destId="{E65FC637-01FB-4911-8100-B55742951BFD}" srcOrd="0" destOrd="1" presId="urn:microsoft.com/office/officeart/2005/8/layout/hProcess4"/>
    <dgm:cxn modelId="{B0516300-61D0-4B9D-969E-3CAF64752E53}" type="presOf" srcId="{DA2698C5-E1BE-462D-AE92-F6037318B3A3}" destId="{1FA6E197-D113-4A87-814B-4F95F84516C1}" srcOrd="1" destOrd="2" presId="urn:microsoft.com/office/officeart/2005/8/layout/hProcess4"/>
    <dgm:cxn modelId="{2F2C20FC-E555-4144-89DE-281D28869BD7}" type="presOf" srcId="{CFF9E741-4DE3-4414-BF74-39DC2B3DA21F}" destId="{1D113311-27DD-484A-BDD6-833AC824B6FA}" srcOrd="1" destOrd="1" presId="urn:microsoft.com/office/officeart/2005/8/layout/hProcess4"/>
    <dgm:cxn modelId="{7B3BE675-F2A8-4DC2-A181-FEB8A4D9B268}" type="presOf" srcId="{65819A76-FF47-46DC-B271-47E7A666C390}" destId="{F4176CC0-0DB7-4955-AEA6-A346CCE47EC1}" srcOrd="1" destOrd="0" presId="urn:microsoft.com/office/officeart/2005/8/layout/hProcess4"/>
    <dgm:cxn modelId="{9D2355B5-0495-4D82-9F59-DBA57AE05722}" type="presOf" srcId="{0F8238A6-F3BB-4917-BFEA-1CF00C7E42BB}" destId="{7AB0CBC8-B230-443F-B706-15DED6AF83CE}" srcOrd="0" destOrd="0" presId="urn:microsoft.com/office/officeart/2005/8/layout/hProcess4"/>
    <dgm:cxn modelId="{10650A04-5CEC-48A4-A9C1-DE8F831639E2}" srcId="{0F8238A6-F3BB-4917-BFEA-1CF00C7E42BB}" destId="{8E82DCEA-405F-41AD-B2E0-F9CEF58C0FAF}" srcOrd="1" destOrd="0" parTransId="{49E2DA75-0ED7-41DE-A416-4B90897F1BAA}" sibTransId="{69BF43DA-6803-4801-BB92-D946BB44BF0D}"/>
    <dgm:cxn modelId="{E3C15D6A-5E04-7645-9E63-7323B6D9A3FB}" type="presOf" srcId="{7C03837E-B188-8B41-B6C3-6F02A2A25AEE}" destId="{6D4A754C-8F0F-498D-A8AC-E54177F35C37}" srcOrd="0" destOrd="0" presId="urn:microsoft.com/office/officeart/2005/8/layout/hProcess4"/>
    <dgm:cxn modelId="{A63F251A-E065-4326-BA5C-ED465036A01B}" srcId="{8E82DCEA-405F-41AD-B2E0-F9CEF58C0FAF}" destId="{65819A76-FF47-46DC-B271-47E7A666C390}" srcOrd="0" destOrd="0" parTransId="{7D69D249-BA0E-4B1A-9A59-099402E83184}" sibTransId="{A8A6F39A-BE77-481B-AE62-604AB9D21408}"/>
    <dgm:cxn modelId="{2173C55C-8C8E-B04E-9771-F6884506178F}" srcId="{28AA539C-333B-428D-82D2-2C7D74E20835}" destId="{145E71DA-7329-394C-BEF7-438A47E17369}" srcOrd="1" destOrd="0" parTransId="{9E29146C-C1C9-6849-814F-3D0246A97123}" sibTransId="{765B79A5-CF20-EC4F-B62F-9307187776F3}"/>
    <dgm:cxn modelId="{3A9B4A2E-EE35-4828-8E42-2EC5C883B2B5}" type="presOf" srcId="{B22604EC-9DAB-4AE6-A591-2BA7D8DF8C42}" destId="{D42310F3-C78A-4C01-BC70-E163F31D8E3D}" srcOrd="0" destOrd="0" presId="urn:microsoft.com/office/officeart/2005/8/layout/hProcess4"/>
    <dgm:cxn modelId="{B313A35D-5418-3F4C-A4BC-9ADBDED39B8D}" type="presOf" srcId="{145E71DA-7329-394C-BEF7-438A47E17369}" destId="{1FA6E197-D113-4A87-814B-4F95F84516C1}" srcOrd="1" destOrd="1" presId="urn:microsoft.com/office/officeart/2005/8/layout/hProcess4"/>
    <dgm:cxn modelId="{590EC855-1CFC-4F89-9494-05D8D1D76306}" srcId="{C7F190D8-BD08-4BA2-916D-793AE9A07799}" destId="{CFF9E741-4DE3-4414-BF74-39DC2B3DA21F}" srcOrd="1" destOrd="0" parTransId="{6EF0BEFF-F7CB-4CB6-9043-88AE48529C62}" sibTransId="{BF4F7780-9FA9-49EE-AAAE-DB473C5146B2}"/>
    <dgm:cxn modelId="{6BD7D4D6-601C-4C3E-8334-00BE01CA94AD}" type="presOf" srcId="{62020B92-2416-4514-AEAB-1F16D0AC2071}" destId="{438FB312-F427-4084-A48E-D9AF0B7D81E6}" srcOrd="1" destOrd="1" presId="urn:microsoft.com/office/officeart/2005/8/layout/hProcess4"/>
    <dgm:cxn modelId="{CE05928B-199E-4165-8591-DA81824800A4}" type="presOf" srcId="{6190E91C-6AD2-44E2-A879-8FF595E0DE6E}" destId="{DDBB9882-1293-4F8B-A00B-E267D855301B}" srcOrd="1" destOrd="0" presId="urn:microsoft.com/office/officeart/2005/8/layout/hProcess4"/>
    <dgm:cxn modelId="{4D64A2CD-6123-4137-B48A-E9D1DF865275}" type="presOf" srcId="{03A99CA3-7583-4C1B-8144-4FF3AC3E3577}" destId="{438FB312-F427-4084-A48E-D9AF0B7D81E6}" srcOrd="1" destOrd="0" presId="urn:microsoft.com/office/officeart/2005/8/layout/hProcess4"/>
    <dgm:cxn modelId="{3C10B2A0-5DB4-4AA8-99C6-43158BBC0793}" srcId="{0F8238A6-F3BB-4917-BFEA-1CF00C7E42BB}" destId="{28AA539C-333B-428D-82D2-2C7D74E20835}" srcOrd="0" destOrd="0" parTransId="{1F496180-8711-411E-81A5-438A710D3CC4}" sibTransId="{0813BA4D-1DDB-4520-969F-232979CDB2E2}"/>
    <dgm:cxn modelId="{7B9A8D07-A14A-7848-808D-5F3A0DC689DE}" type="presOf" srcId="{06F08A65-B710-D840-BCE5-39F5DA17940C}" destId="{DDBB9882-1293-4F8B-A00B-E267D855301B}" srcOrd="1" destOrd="2" presId="urn:microsoft.com/office/officeart/2005/8/layout/hProcess4"/>
    <dgm:cxn modelId="{3E908364-414E-4AE3-BC78-4AA6A3570872}" srcId="{F8B0F061-51FE-4B24-99C8-6567C67FC7DC}" destId="{4C2975D3-53A8-4889-8BEC-FFC2112945D9}" srcOrd="1" destOrd="0" parTransId="{F9CCDCB4-8D76-40F2-AA51-93A7474CF627}" sibTransId="{A32555F9-771F-460D-B4DA-1B28459A3C26}"/>
    <dgm:cxn modelId="{9E3514F3-3817-4784-89F1-AD7E7BBCFB66}" srcId="{B22604EC-9DAB-4AE6-A591-2BA7D8DF8C42}" destId="{62020B92-2416-4514-AEAB-1F16D0AC2071}" srcOrd="1" destOrd="0" parTransId="{8A24F515-586A-492F-B7A8-D597536BFBCB}" sibTransId="{A66617B2-5A46-4F13-8F53-2EE1C3A28E0C}"/>
    <dgm:cxn modelId="{00BD6BD9-C207-4139-8EF1-606C58A89EA5}" srcId="{B22604EC-9DAB-4AE6-A591-2BA7D8DF8C42}" destId="{03A99CA3-7583-4C1B-8144-4FF3AC3E3577}" srcOrd="0" destOrd="0" parTransId="{9F96B346-F2A0-4E05-A450-70BDE4D8852C}" sibTransId="{FE5F1CB0-91F1-47C2-ADB1-29D71E5A4069}"/>
    <dgm:cxn modelId="{CE631E1F-66DB-354E-8C71-44678EF5F0E8}" srcId="{C7F190D8-BD08-4BA2-916D-793AE9A07799}" destId="{7C03837E-B188-8B41-B6C3-6F02A2A25AEE}" srcOrd="0" destOrd="0" parTransId="{A4910876-99D7-0347-921D-39776F786709}" sibTransId="{37389F85-412F-3C44-A2ED-08692190B457}"/>
    <dgm:cxn modelId="{0B896F84-F36A-4375-9424-06A9E96418E3}" type="presOf" srcId="{FCBCCE04-E74A-4B3A-87E8-D18791BCE043}" destId="{438FB312-F427-4084-A48E-D9AF0B7D81E6}" srcOrd="1" destOrd="2" presId="urn:microsoft.com/office/officeart/2005/8/layout/hProcess4"/>
    <dgm:cxn modelId="{7895ADF2-66F5-4DDE-97F0-401038DC3725}" type="presOf" srcId="{62020B92-2416-4514-AEAB-1F16D0AC2071}" destId="{D5D3535A-E7D6-4AD8-94C8-9C55E8E3AA94}" srcOrd="0" destOrd="1" presId="urn:microsoft.com/office/officeart/2005/8/layout/hProcess4"/>
    <dgm:cxn modelId="{08C8FEBD-F794-4616-A2AD-0C41B4DA0A63}" type="presOf" srcId="{69EFE478-C137-4D0B-893A-864C4F4D7F51}" destId="{E063B39A-1261-4EAC-8501-49B8FF376F94}" srcOrd="0" destOrd="0" presId="urn:microsoft.com/office/officeart/2005/8/layout/hProcess4"/>
    <dgm:cxn modelId="{C345EC5D-8835-49A5-869E-67FBD4F65DD0}" type="presParOf" srcId="{7AB0CBC8-B230-443F-B706-15DED6AF83CE}" destId="{471C9A72-8825-4A9D-8048-A782D6A5DBAF}" srcOrd="0" destOrd="0" presId="urn:microsoft.com/office/officeart/2005/8/layout/hProcess4"/>
    <dgm:cxn modelId="{25E64384-6041-4D73-BC58-B0264B06E526}" type="presParOf" srcId="{7AB0CBC8-B230-443F-B706-15DED6AF83CE}" destId="{7C30CABD-5D28-428F-90B6-3BA77234DF28}" srcOrd="1" destOrd="0" presId="urn:microsoft.com/office/officeart/2005/8/layout/hProcess4"/>
    <dgm:cxn modelId="{BDBF9568-86AE-4B70-A653-8E1E7762F465}" type="presParOf" srcId="{7AB0CBC8-B230-443F-B706-15DED6AF83CE}" destId="{AA021F94-2D86-4639-9FE8-3D2EA25C7C20}" srcOrd="2" destOrd="0" presId="urn:microsoft.com/office/officeart/2005/8/layout/hProcess4"/>
    <dgm:cxn modelId="{ED032A61-C29B-4684-B52A-4A862BE4C48E}" type="presParOf" srcId="{AA021F94-2D86-4639-9FE8-3D2EA25C7C20}" destId="{37651279-39E5-47BF-A8D1-F2A360112D29}" srcOrd="0" destOrd="0" presId="urn:microsoft.com/office/officeart/2005/8/layout/hProcess4"/>
    <dgm:cxn modelId="{B9DB3D74-0FEB-45A8-B688-3325D5A96F03}" type="presParOf" srcId="{37651279-39E5-47BF-A8D1-F2A360112D29}" destId="{5974E546-CB8B-4BF3-90A7-AE9B3734AA5E}" srcOrd="0" destOrd="0" presId="urn:microsoft.com/office/officeart/2005/8/layout/hProcess4"/>
    <dgm:cxn modelId="{6622EF45-25F7-417B-9910-6FA02AA00503}" type="presParOf" srcId="{37651279-39E5-47BF-A8D1-F2A360112D29}" destId="{E65FC637-01FB-4911-8100-B55742951BFD}" srcOrd="1" destOrd="0" presId="urn:microsoft.com/office/officeart/2005/8/layout/hProcess4"/>
    <dgm:cxn modelId="{6047AB0E-6642-46ED-B99B-62277CEE36B2}" type="presParOf" srcId="{37651279-39E5-47BF-A8D1-F2A360112D29}" destId="{1FA6E197-D113-4A87-814B-4F95F84516C1}" srcOrd="2" destOrd="0" presId="urn:microsoft.com/office/officeart/2005/8/layout/hProcess4"/>
    <dgm:cxn modelId="{AD6FEFF8-290F-400D-8431-795DF31266F8}" type="presParOf" srcId="{37651279-39E5-47BF-A8D1-F2A360112D29}" destId="{B151DB92-0798-45F6-9D7C-01A1193C95EE}" srcOrd="3" destOrd="0" presId="urn:microsoft.com/office/officeart/2005/8/layout/hProcess4"/>
    <dgm:cxn modelId="{83FC4A73-8169-421C-B731-4D367AB9BDB1}" type="presParOf" srcId="{37651279-39E5-47BF-A8D1-F2A360112D29}" destId="{81558D6B-677E-4089-AF76-0D1EB6ABD6B0}" srcOrd="4" destOrd="0" presId="urn:microsoft.com/office/officeart/2005/8/layout/hProcess4"/>
    <dgm:cxn modelId="{260CAD5D-72DB-4F1E-AFB8-D77903A971C7}" type="presParOf" srcId="{AA021F94-2D86-4639-9FE8-3D2EA25C7C20}" destId="{FFB5C43C-4701-4834-8D88-39E396F13493}" srcOrd="1" destOrd="0" presId="urn:microsoft.com/office/officeart/2005/8/layout/hProcess4"/>
    <dgm:cxn modelId="{48D32B0A-CC2D-4499-BADC-9B615995D192}" type="presParOf" srcId="{AA021F94-2D86-4639-9FE8-3D2EA25C7C20}" destId="{D2940EB8-C38D-4FB6-A16F-6631BC38D007}" srcOrd="2" destOrd="0" presId="urn:microsoft.com/office/officeart/2005/8/layout/hProcess4"/>
    <dgm:cxn modelId="{FEFA944C-39EB-4FAF-95C8-3B9392E88A48}" type="presParOf" srcId="{D2940EB8-C38D-4FB6-A16F-6631BC38D007}" destId="{884CBF39-939C-4CB4-A813-A215646FAE85}" srcOrd="0" destOrd="0" presId="urn:microsoft.com/office/officeart/2005/8/layout/hProcess4"/>
    <dgm:cxn modelId="{F3DBF01F-A553-4452-92D5-724E7548BA44}" type="presParOf" srcId="{D2940EB8-C38D-4FB6-A16F-6631BC38D007}" destId="{217A846D-5A32-4E59-BF90-4C3B46A1C43A}" srcOrd="1" destOrd="0" presId="urn:microsoft.com/office/officeart/2005/8/layout/hProcess4"/>
    <dgm:cxn modelId="{D24AFCA6-FBE2-4A25-8840-8064FF3F57FB}" type="presParOf" srcId="{D2940EB8-C38D-4FB6-A16F-6631BC38D007}" destId="{F4176CC0-0DB7-4955-AEA6-A346CCE47EC1}" srcOrd="2" destOrd="0" presId="urn:microsoft.com/office/officeart/2005/8/layout/hProcess4"/>
    <dgm:cxn modelId="{40A3633F-F5F9-43DF-BD78-FBC1CB64BD80}" type="presParOf" srcId="{D2940EB8-C38D-4FB6-A16F-6631BC38D007}" destId="{D2D501DF-A4E7-4657-B3F2-9941F65A3A7D}" srcOrd="3" destOrd="0" presId="urn:microsoft.com/office/officeart/2005/8/layout/hProcess4"/>
    <dgm:cxn modelId="{2B167604-E4FF-4F5B-8B98-5EF26B344AED}" type="presParOf" srcId="{D2940EB8-C38D-4FB6-A16F-6631BC38D007}" destId="{5C24D870-26D7-45D8-B308-369537D1DA57}" srcOrd="4" destOrd="0" presId="urn:microsoft.com/office/officeart/2005/8/layout/hProcess4"/>
    <dgm:cxn modelId="{8A9CB0ED-2C2C-4D7A-92E3-091ADF5ADC32}" type="presParOf" srcId="{AA021F94-2D86-4639-9FE8-3D2EA25C7C20}" destId="{58DB820C-25E3-47D5-B096-83C8D518E465}" srcOrd="3" destOrd="0" presId="urn:microsoft.com/office/officeart/2005/8/layout/hProcess4"/>
    <dgm:cxn modelId="{108D658C-5C16-451B-8011-E5FF63D07856}" type="presParOf" srcId="{AA021F94-2D86-4639-9FE8-3D2EA25C7C20}" destId="{6B068C4B-E489-4DB3-979D-5115322EACB9}" srcOrd="4" destOrd="0" presId="urn:microsoft.com/office/officeart/2005/8/layout/hProcess4"/>
    <dgm:cxn modelId="{7B20856E-508C-44B7-9598-01F75184B8F4}" type="presParOf" srcId="{6B068C4B-E489-4DB3-979D-5115322EACB9}" destId="{D489085F-AAF0-41E2-BA02-305209FB359D}" srcOrd="0" destOrd="0" presId="urn:microsoft.com/office/officeart/2005/8/layout/hProcess4"/>
    <dgm:cxn modelId="{DADC21CD-8B44-433D-A35B-CD55530D3A39}" type="presParOf" srcId="{6B068C4B-E489-4DB3-979D-5115322EACB9}" destId="{6839011A-31D1-4086-B87B-990F9487810E}" srcOrd="1" destOrd="0" presId="urn:microsoft.com/office/officeart/2005/8/layout/hProcess4"/>
    <dgm:cxn modelId="{B1AA0FBF-CC26-45FB-B883-B634E8C31B90}" type="presParOf" srcId="{6B068C4B-E489-4DB3-979D-5115322EACB9}" destId="{DDBB9882-1293-4F8B-A00B-E267D855301B}" srcOrd="2" destOrd="0" presId="urn:microsoft.com/office/officeart/2005/8/layout/hProcess4"/>
    <dgm:cxn modelId="{55C549FA-49E1-4002-A9D6-85F38FE3CA21}" type="presParOf" srcId="{6B068C4B-E489-4DB3-979D-5115322EACB9}" destId="{D0C5E403-C345-493E-939F-3C427BA7A0E8}" srcOrd="3" destOrd="0" presId="urn:microsoft.com/office/officeart/2005/8/layout/hProcess4"/>
    <dgm:cxn modelId="{69E66E9B-8DAE-4EF0-91EC-87857B42F1A8}" type="presParOf" srcId="{6B068C4B-E489-4DB3-979D-5115322EACB9}" destId="{211D8689-C2EC-447B-84D3-66EDB7FE6F4F}" srcOrd="4" destOrd="0" presId="urn:microsoft.com/office/officeart/2005/8/layout/hProcess4"/>
    <dgm:cxn modelId="{70ABA7BC-2844-43EF-A0FF-E7265C7C5CC2}" type="presParOf" srcId="{AA021F94-2D86-4639-9FE8-3D2EA25C7C20}" destId="{A945D571-C0F8-4B72-B2ED-BCE0207FEF28}" srcOrd="5" destOrd="0" presId="urn:microsoft.com/office/officeart/2005/8/layout/hProcess4"/>
    <dgm:cxn modelId="{4B2AA473-D714-42AF-BCD2-4D616B4CBA98}" type="presParOf" srcId="{AA021F94-2D86-4639-9FE8-3D2EA25C7C20}" destId="{AA61DFB9-FAD1-4D35-B647-9737046784FF}" srcOrd="6" destOrd="0" presId="urn:microsoft.com/office/officeart/2005/8/layout/hProcess4"/>
    <dgm:cxn modelId="{E98A7858-FFF1-4168-BA47-AD4DF0B68B46}" type="presParOf" srcId="{AA61DFB9-FAD1-4D35-B647-9737046784FF}" destId="{3D607A4D-9F24-490C-AADA-4F4DF34FA780}" srcOrd="0" destOrd="0" presId="urn:microsoft.com/office/officeart/2005/8/layout/hProcess4"/>
    <dgm:cxn modelId="{7E004DE1-008F-48D9-B2DB-C9C502FB4630}" type="presParOf" srcId="{AA61DFB9-FAD1-4D35-B647-9737046784FF}" destId="{6D4A754C-8F0F-498D-A8AC-E54177F35C37}" srcOrd="1" destOrd="0" presId="urn:microsoft.com/office/officeart/2005/8/layout/hProcess4"/>
    <dgm:cxn modelId="{B6467612-BB68-4736-9E07-2B00296DC567}" type="presParOf" srcId="{AA61DFB9-FAD1-4D35-B647-9737046784FF}" destId="{1D113311-27DD-484A-BDD6-833AC824B6FA}" srcOrd="2" destOrd="0" presId="urn:microsoft.com/office/officeart/2005/8/layout/hProcess4"/>
    <dgm:cxn modelId="{72BF801F-505F-45CE-A510-128DEBCCD337}" type="presParOf" srcId="{AA61DFB9-FAD1-4D35-B647-9737046784FF}" destId="{AD6BB4BE-582A-48FD-B052-A2D624D1F1EF}" srcOrd="3" destOrd="0" presId="urn:microsoft.com/office/officeart/2005/8/layout/hProcess4"/>
    <dgm:cxn modelId="{5C0A9C35-8B85-4B92-8390-2124E07AB4C9}" type="presParOf" srcId="{AA61DFB9-FAD1-4D35-B647-9737046784FF}" destId="{9F351547-D44B-4A73-82AE-4AC9D52EE913}" srcOrd="4" destOrd="0" presId="urn:microsoft.com/office/officeart/2005/8/layout/hProcess4"/>
    <dgm:cxn modelId="{0CF1779B-E81A-487D-8BD2-691B2E860C7C}" type="presParOf" srcId="{AA021F94-2D86-4639-9FE8-3D2EA25C7C20}" destId="{E063B39A-1261-4EAC-8501-49B8FF376F94}" srcOrd="7" destOrd="0" presId="urn:microsoft.com/office/officeart/2005/8/layout/hProcess4"/>
    <dgm:cxn modelId="{7386BD99-0154-4F37-938E-F5D221A10B40}" type="presParOf" srcId="{AA021F94-2D86-4639-9FE8-3D2EA25C7C20}" destId="{DE43FF91-8A5F-4F77-8BCB-C8EAB2ECD496}" srcOrd="8" destOrd="0" presId="urn:microsoft.com/office/officeart/2005/8/layout/hProcess4"/>
    <dgm:cxn modelId="{4B10840A-89CE-4AD1-8879-27EAD52F21C0}" type="presParOf" srcId="{DE43FF91-8A5F-4F77-8BCB-C8EAB2ECD496}" destId="{266D305E-1E18-4E42-8464-216A33F120B6}" srcOrd="0" destOrd="0" presId="urn:microsoft.com/office/officeart/2005/8/layout/hProcess4"/>
    <dgm:cxn modelId="{8A01F874-5031-4524-AAAD-30A765E873BE}" type="presParOf" srcId="{DE43FF91-8A5F-4F77-8BCB-C8EAB2ECD496}" destId="{D5D3535A-E7D6-4AD8-94C8-9C55E8E3AA94}" srcOrd="1" destOrd="0" presId="urn:microsoft.com/office/officeart/2005/8/layout/hProcess4"/>
    <dgm:cxn modelId="{4DE05554-9685-4EA1-8E14-2D60A0C913A9}" type="presParOf" srcId="{DE43FF91-8A5F-4F77-8BCB-C8EAB2ECD496}" destId="{438FB312-F427-4084-A48E-D9AF0B7D81E6}" srcOrd="2" destOrd="0" presId="urn:microsoft.com/office/officeart/2005/8/layout/hProcess4"/>
    <dgm:cxn modelId="{333D1089-F846-4498-B33A-309778A7ECBE}" type="presParOf" srcId="{DE43FF91-8A5F-4F77-8BCB-C8EAB2ECD496}" destId="{D42310F3-C78A-4C01-BC70-E163F31D8E3D}" srcOrd="3" destOrd="0" presId="urn:microsoft.com/office/officeart/2005/8/layout/hProcess4"/>
    <dgm:cxn modelId="{D28C0B70-83B6-4706-8CFE-2247663836D9}" type="presParOf" srcId="{DE43FF91-8A5F-4F77-8BCB-C8EAB2ECD496}" destId="{E3004329-75AF-494E-BA64-5B6B36E5D8BA}"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E67DD3-ABAB-42D6-A878-299B7E740267}">
      <dsp:nvSpPr>
        <dsp:cNvPr id="0" name=""/>
        <dsp:cNvSpPr/>
      </dsp:nvSpPr>
      <dsp:spPr>
        <a:xfrm>
          <a:off x="1" y="0"/>
          <a:ext cx="7200356" cy="3310200"/>
        </a:xfrm>
        <a:prstGeom prst="rightArrow">
          <a:avLst/>
        </a:prstGeom>
        <a:solidFill>
          <a:schemeClr val="accent5">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497F0CE1-58DE-4FF5-986F-308D45E6B5AC}">
      <dsp:nvSpPr>
        <dsp:cNvPr id="0" name=""/>
        <dsp:cNvSpPr/>
      </dsp:nvSpPr>
      <dsp:spPr>
        <a:xfrm>
          <a:off x="1977" y="993060"/>
          <a:ext cx="1151424" cy="1324080"/>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de-DE" sz="1200" kern="1200" dirty="0">
              <a:latin typeface="Calibri" panose="020F0502020204030204" pitchFamily="34" charset="0"/>
              <a:cs typeface="Calibri" panose="020F0502020204030204" pitchFamily="34" charset="0"/>
            </a:rPr>
            <a:t>Theorieteil</a:t>
          </a:r>
        </a:p>
      </dsp:txBody>
      <dsp:txXfrm>
        <a:off x="58185" y="1049268"/>
        <a:ext cx="1039008" cy="1211664"/>
      </dsp:txXfrm>
    </dsp:sp>
    <dsp:sp modelId="{CA7405EE-212A-4709-9AA4-00B2B5AEADB2}">
      <dsp:nvSpPr>
        <dsp:cNvPr id="0" name=""/>
        <dsp:cNvSpPr/>
      </dsp:nvSpPr>
      <dsp:spPr>
        <a:xfrm>
          <a:off x="1210973" y="993060"/>
          <a:ext cx="1151424" cy="1324080"/>
        </a:xfrm>
        <a:prstGeom prst="roundRect">
          <a:avLst/>
        </a:prstGeom>
        <a:gradFill rotWithShape="0">
          <a:gsLst>
            <a:gs pos="0">
              <a:schemeClr val="accent5">
                <a:hueOff val="-1986775"/>
                <a:satOff val="7962"/>
                <a:lumOff val="1726"/>
                <a:alphaOff val="0"/>
                <a:shade val="51000"/>
                <a:satMod val="130000"/>
              </a:schemeClr>
            </a:gs>
            <a:gs pos="80000">
              <a:schemeClr val="accent5">
                <a:hueOff val="-1986775"/>
                <a:satOff val="7962"/>
                <a:lumOff val="1726"/>
                <a:alphaOff val="0"/>
                <a:shade val="93000"/>
                <a:satMod val="130000"/>
              </a:schemeClr>
            </a:gs>
            <a:gs pos="100000">
              <a:schemeClr val="accent5">
                <a:hueOff val="-1986775"/>
                <a:satOff val="7962"/>
                <a:lumOff val="172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de-DE" sz="1200" kern="1200" dirty="0">
              <a:latin typeface="Calibri" panose="020F0502020204030204" pitchFamily="34" charset="0"/>
              <a:cs typeface="Calibri" panose="020F0502020204030204" pitchFamily="34" charset="0"/>
            </a:rPr>
            <a:t>Erster Praxisteil</a:t>
          </a:r>
        </a:p>
      </dsp:txBody>
      <dsp:txXfrm>
        <a:off x="1267181" y="1049268"/>
        <a:ext cx="1039008" cy="1211664"/>
      </dsp:txXfrm>
    </dsp:sp>
    <dsp:sp modelId="{CE25DA70-2A2A-465D-822E-0D4C4BF1B2A4}">
      <dsp:nvSpPr>
        <dsp:cNvPr id="0" name=""/>
        <dsp:cNvSpPr/>
      </dsp:nvSpPr>
      <dsp:spPr>
        <a:xfrm>
          <a:off x="2419969" y="993060"/>
          <a:ext cx="1151424" cy="1324080"/>
        </a:xfrm>
        <a:prstGeom prst="roundRect">
          <a:avLst/>
        </a:prstGeom>
        <a:gradFill rotWithShape="0">
          <a:gsLst>
            <a:gs pos="0">
              <a:schemeClr val="accent5">
                <a:hueOff val="-3973551"/>
                <a:satOff val="15924"/>
                <a:lumOff val="3451"/>
                <a:alphaOff val="0"/>
                <a:shade val="51000"/>
                <a:satMod val="130000"/>
              </a:schemeClr>
            </a:gs>
            <a:gs pos="80000">
              <a:schemeClr val="accent5">
                <a:hueOff val="-3973551"/>
                <a:satOff val="15924"/>
                <a:lumOff val="3451"/>
                <a:alphaOff val="0"/>
                <a:shade val="93000"/>
                <a:satMod val="130000"/>
              </a:schemeClr>
            </a:gs>
            <a:gs pos="100000">
              <a:schemeClr val="accent5">
                <a:hueOff val="-3973551"/>
                <a:satOff val="15924"/>
                <a:lumOff val="3451"/>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de-DE" sz="1200" kern="1200">
              <a:latin typeface="Calibri" panose="020F0502020204030204" pitchFamily="34" charset="0"/>
              <a:cs typeface="Calibri" panose="020F0502020204030204" pitchFamily="34" charset="0"/>
            </a:rPr>
            <a:t>Laborhelfer-Seminar</a:t>
          </a:r>
        </a:p>
      </dsp:txBody>
      <dsp:txXfrm>
        <a:off x="2476177" y="1049268"/>
        <a:ext cx="1039008" cy="1211664"/>
      </dsp:txXfrm>
    </dsp:sp>
    <dsp:sp modelId="{39ED3DA9-CA83-4F89-BF15-A841E1D508A1}">
      <dsp:nvSpPr>
        <dsp:cNvPr id="0" name=""/>
        <dsp:cNvSpPr/>
      </dsp:nvSpPr>
      <dsp:spPr>
        <a:xfrm>
          <a:off x="3628965" y="993060"/>
          <a:ext cx="1151424" cy="1324080"/>
        </a:xfrm>
        <a:prstGeom prst="roundRect">
          <a:avLst/>
        </a:prstGeom>
        <a:gradFill rotWithShape="0">
          <a:gsLst>
            <a:gs pos="0">
              <a:schemeClr val="accent5">
                <a:hueOff val="-5960326"/>
                <a:satOff val="23887"/>
                <a:lumOff val="5177"/>
                <a:alphaOff val="0"/>
                <a:shade val="51000"/>
                <a:satMod val="130000"/>
              </a:schemeClr>
            </a:gs>
            <a:gs pos="80000">
              <a:schemeClr val="accent5">
                <a:hueOff val="-5960326"/>
                <a:satOff val="23887"/>
                <a:lumOff val="5177"/>
                <a:alphaOff val="0"/>
                <a:shade val="93000"/>
                <a:satMod val="130000"/>
              </a:schemeClr>
            </a:gs>
            <a:gs pos="100000">
              <a:schemeClr val="accent5">
                <a:hueOff val="-5960326"/>
                <a:satOff val="23887"/>
                <a:lumOff val="5177"/>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de-DE" sz="1200" kern="1200">
              <a:latin typeface="Calibri" panose="020F0502020204030204" pitchFamily="34" charset="0"/>
              <a:cs typeface="Calibri" panose="020F0502020204030204" pitchFamily="34" charset="0"/>
            </a:rPr>
            <a:t>Erste-Hilfe-Kurs</a:t>
          </a:r>
        </a:p>
      </dsp:txBody>
      <dsp:txXfrm>
        <a:off x="3685173" y="1049268"/>
        <a:ext cx="1039008" cy="1211664"/>
      </dsp:txXfrm>
    </dsp:sp>
    <dsp:sp modelId="{91ADAC67-4CD8-4073-9629-F01424749FAB}">
      <dsp:nvSpPr>
        <dsp:cNvPr id="0" name=""/>
        <dsp:cNvSpPr/>
      </dsp:nvSpPr>
      <dsp:spPr>
        <a:xfrm>
          <a:off x="4837961" y="993060"/>
          <a:ext cx="1151424" cy="1324080"/>
        </a:xfrm>
        <a:prstGeom prst="roundRect">
          <a:avLst/>
        </a:prstGeom>
        <a:gradFill rotWithShape="0">
          <a:gsLst>
            <a:gs pos="0">
              <a:srgbClr val="9BBB59"/>
            </a:gs>
            <a:gs pos="80000">
              <a:schemeClr val="accent5">
                <a:hueOff val="-7947101"/>
                <a:satOff val="31849"/>
                <a:lumOff val="6902"/>
                <a:alphaOff val="0"/>
                <a:shade val="93000"/>
                <a:satMod val="130000"/>
              </a:schemeClr>
            </a:gs>
            <a:gs pos="100000">
              <a:schemeClr val="accent5">
                <a:hueOff val="-7947101"/>
                <a:satOff val="31849"/>
                <a:lumOff val="6902"/>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de-DE" sz="1200" kern="1200" dirty="0">
              <a:latin typeface="Calibri" panose="020F0502020204030204" pitchFamily="34" charset="0"/>
              <a:cs typeface="Calibri" panose="020F0502020204030204" pitchFamily="34" charset="0"/>
            </a:rPr>
            <a:t>Weitere Praxisteile</a:t>
          </a:r>
        </a:p>
      </dsp:txBody>
      <dsp:txXfrm>
        <a:off x="4894169" y="1049268"/>
        <a:ext cx="1039008" cy="1211664"/>
      </dsp:txXfrm>
    </dsp:sp>
    <dsp:sp modelId="{C5A2B105-8B58-45CD-B742-1497FE960E3B}">
      <dsp:nvSpPr>
        <dsp:cNvPr id="0" name=""/>
        <dsp:cNvSpPr/>
      </dsp:nvSpPr>
      <dsp:spPr>
        <a:xfrm>
          <a:off x="6046957" y="993060"/>
          <a:ext cx="1151424" cy="1324080"/>
        </a:xfrm>
        <a:prstGeom prst="roundRect">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de-DE" sz="1200" kern="1200" dirty="0">
              <a:latin typeface="Calibri" panose="020F0502020204030204" pitchFamily="34" charset="0"/>
              <a:cs typeface="Calibri" panose="020F0502020204030204" pitchFamily="34" charset="0"/>
            </a:rPr>
            <a:t>Anerkennung:</a:t>
          </a:r>
        </a:p>
        <a:p>
          <a:pPr lvl="0" algn="ctr" defTabSz="533400">
            <a:lnSpc>
              <a:spcPct val="90000"/>
            </a:lnSpc>
            <a:spcBef>
              <a:spcPct val="0"/>
            </a:spcBef>
            <a:spcAft>
              <a:spcPct val="35000"/>
            </a:spcAft>
          </a:pPr>
          <a:r>
            <a:rPr lang="de-DE" sz="1200" kern="1200" dirty="0">
              <a:latin typeface="Calibri" panose="020F0502020204030204" pitchFamily="34" charset="0"/>
              <a:cs typeface="Calibri" panose="020F0502020204030204" pitchFamily="34" charset="0"/>
            </a:rPr>
            <a:t>Zertifizierung</a:t>
          </a:r>
        </a:p>
        <a:p>
          <a:pPr lvl="0" algn="ctr" defTabSz="533400">
            <a:lnSpc>
              <a:spcPct val="90000"/>
            </a:lnSpc>
            <a:spcBef>
              <a:spcPct val="0"/>
            </a:spcBef>
            <a:spcAft>
              <a:spcPct val="35000"/>
            </a:spcAft>
          </a:pPr>
          <a:r>
            <a:rPr lang="de-DE" sz="1200" kern="1200" dirty="0">
              <a:latin typeface="Calibri" panose="020F0502020204030204" pitchFamily="34" charset="0"/>
              <a:cs typeface="Calibri" panose="020F0502020204030204" pitchFamily="34" charset="0"/>
            </a:rPr>
            <a:t>Bemerkung auf dem Abiturzeugnis</a:t>
          </a:r>
        </a:p>
      </dsp:txBody>
      <dsp:txXfrm>
        <a:off x="6103165" y="1049268"/>
        <a:ext cx="1039008" cy="12116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5FC637-01FB-4911-8100-B55742951BFD}">
      <dsp:nvSpPr>
        <dsp:cNvPr id="0" name=""/>
        <dsp:cNvSpPr/>
      </dsp:nvSpPr>
      <dsp:spPr>
        <a:xfrm>
          <a:off x="2051" y="1042195"/>
          <a:ext cx="1321417" cy="1961175"/>
        </a:xfrm>
        <a:prstGeom prst="roundRect">
          <a:avLst>
            <a:gd name="adj" fmla="val 10000"/>
          </a:avLst>
        </a:prstGeom>
        <a:solidFill>
          <a:schemeClr val="lt1">
            <a:alpha val="90000"/>
            <a:hueOff val="0"/>
            <a:satOff val="0"/>
            <a:lumOff val="0"/>
            <a:alphaOff val="0"/>
          </a:schemeClr>
        </a:solidFill>
        <a:ln w="25400" cap="flat" cmpd="sng" algn="ctr">
          <a:solidFill>
            <a:srgbClr val="FF6600"/>
          </a:solidFill>
          <a:prstDash val="solid"/>
          <a:miter/>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08000" lvl="1" indent="-108000" algn="l" defTabSz="488950">
            <a:lnSpc>
              <a:spcPct val="110000"/>
            </a:lnSpc>
            <a:spcBef>
              <a:spcPct val="0"/>
            </a:spcBef>
            <a:spcAft>
              <a:spcPts val="600"/>
            </a:spcAft>
            <a:buChar char="••"/>
          </a:pPr>
          <a:r>
            <a:rPr lang="de-DE" sz="1100" kern="1200" noProof="1" smtClean="0">
              <a:latin typeface="Calibri" panose="020F0502020204030204" pitchFamily="34" charset="0"/>
              <a:cs typeface="Calibri" panose="020F0502020204030204" pitchFamily="34" charset="0"/>
            </a:rPr>
            <a:t>Überblick über das Labor-helferkonzept</a:t>
          </a:r>
          <a:endParaRPr lang="de-DE" sz="1100" kern="1200" noProof="1">
            <a:latin typeface="Calibri" panose="020F0502020204030204" pitchFamily="34" charset="0"/>
            <a:cs typeface="Calibri" panose="020F0502020204030204" pitchFamily="34" charset="0"/>
          </a:endParaRPr>
        </a:p>
        <a:p>
          <a:pPr marL="108000" lvl="1" indent="-108000" algn="l" defTabSz="488950">
            <a:lnSpc>
              <a:spcPct val="110000"/>
            </a:lnSpc>
            <a:spcBef>
              <a:spcPct val="0"/>
            </a:spcBef>
            <a:spcAft>
              <a:spcPts val="600"/>
            </a:spcAft>
            <a:buChar char="••"/>
          </a:pPr>
          <a:r>
            <a:rPr lang="de-DE" sz="1100" kern="1200" noProof="1" smtClean="0">
              <a:latin typeface="Calibri" panose="020F0502020204030204" pitchFamily="34" charset="0"/>
              <a:cs typeface="Calibri" panose="020F0502020204030204" pitchFamily="34" charset="0"/>
            </a:rPr>
            <a:t>Einsatzmöglich-keiten von Laborhelferinnen / -helfern</a:t>
          </a:r>
          <a:endParaRPr lang="de-DE" sz="1100" kern="1200" noProof="1">
            <a:latin typeface="Calibri" panose="020F0502020204030204" pitchFamily="34" charset="0"/>
            <a:cs typeface="Calibri" panose="020F0502020204030204" pitchFamily="34" charset="0"/>
          </a:endParaRPr>
        </a:p>
        <a:p>
          <a:pPr marL="108000" lvl="1" indent="-108000" algn="l" defTabSz="488950">
            <a:lnSpc>
              <a:spcPct val="110000"/>
            </a:lnSpc>
            <a:spcBef>
              <a:spcPct val="0"/>
            </a:spcBef>
            <a:spcAft>
              <a:spcPts val="600"/>
            </a:spcAft>
            <a:buChar char="••"/>
          </a:pPr>
          <a:r>
            <a:rPr lang="de-DE" sz="1100" kern="1200" noProof="1" smtClean="0">
              <a:latin typeface="Calibri" panose="020F0502020204030204" pitchFamily="34" charset="0"/>
              <a:cs typeface="Calibri" panose="020F0502020204030204" pitchFamily="34" charset="0"/>
            </a:rPr>
            <a:t>Arbeitsplanung</a:t>
          </a:r>
          <a:endParaRPr lang="de-DE" sz="1100" kern="1200" noProof="1">
            <a:latin typeface="Calibri" panose="020F0502020204030204" pitchFamily="34" charset="0"/>
            <a:cs typeface="Calibri" panose="020F0502020204030204" pitchFamily="34" charset="0"/>
          </a:endParaRPr>
        </a:p>
      </dsp:txBody>
      <dsp:txXfrm>
        <a:off x="40754" y="1080898"/>
        <a:ext cx="1244011" cy="1463517"/>
      </dsp:txXfrm>
    </dsp:sp>
    <dsp:sp modelId="{FFB5C43C-4701-4834-8D88-39E396F13493}">
      <dsp:nvSpPr>
        <dsp:cNvPr id="0" name=""/>
        <dsp:cNvSpPr/>
      </dsp:nvSpPr>
      <dsp:spPr>
        <a:xfrm rot="747996">
          <a:off x="484901" y="2191599"/>
          <a:ext cx="1628629" cy="1628629"/>
        </a:xfrm>
        <a:prstGeom prst="leftCircularArrow">
          <a:avLst>
            <a:gd name="adj1" fmla="val 2942"/>
            <a:gd name="adj2" fmla="val 360226"/>
            <a:gd name="adj3" fmla="val 530099"/>
            <a:gd name="adj4" fmla="val 7418851"/>
            <a:gd name="adj5" fmla="val 3432"/>
          </a:avLst>
        </a:prstGeom>
        <a:solidFill>
          <a:srgbClr val="FF6600"/>
        </a:solidFill>
        <a:ln>
          <a:noFill/>
        </a:ln>
        <a:effectLst/>
      </dsp:spPr>
      <dsp:style>
        <a:lnRef idx="0">
          <a:scrgbClr r="0" g="0" b="0"/>
        </a:lnRef>
        <a:fillRef idx="1">
          <a:scrgbClr r="0" g="0" b="0"/>
        </a:fillRef>
        <a:effectRef idx="0">
          <a:scrgbClr r="0" g="0" b="0"/>
        </a:effectRef>
        <a:fontRef idx="minor">
          <a:schemeClr val="lt1"/>
        </a:fontRef>
      </dsp:style>
    </dsp:sp>
    <dsp:sp modelId="{B151DB92-0798-45F6-9D7C-01A1193C95EE}">
      <dsp:nvSpPr>
        <dsp:cNvPr id="0" name=""/>
        <dsp:cNvSpPr/>
      </dsp:nvSpPr>
      <dsp:spPr>
        <a:xfrm>
          <a:off x="301631" y="2938809"/>
          <a:ext cx="1174593" cy="467096"/>
        </a:xfrm>
        <a:prstGeom prst="roundRect">
          <a:avLst>
            <a:gd name="adj" fmla="val 10000"/>
          </a:avLst>
        </a:prstGeom>
        <a:solidFill>
          <a:srgbClr val="FF6600"/>
        </a:solidFill>
        <a:ln w="25400" cap="flat" cmpd="sng" algn="ctr">
          <a:solidFill>
            <a:schemeClr val="lt1">
              <a:hueOff val="0"/>
              <a:satOff val="0"/>
              <a:lumOff val="0"/>
              <a:alphaOff val="0"/>
            </a:schemeClr>
          </a:solidFill>
          <a:prstDash val="solid"/>
          <a:miter/>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de-DE" sz="2600" kern="1200" dirty="0">
              <a:latin typeface="Calibri" panose="020F0502020204030204" pitchFamily="34" charset="0"/>
              <a:cs typeface="Calibri" panose="020F0502020204030204" pitchFamily="34" charset="0"/>
            </a:rPr>
            <a:t>Präsenz</a:t>
          </a:r>
        </a:p>
      </dsp:txBody>
      <dsp:txXfrm>
        <a:off x="315312" y="2952490"/>
        <a:ext cx="1147231" cy="439734"/>
      </dsp:txXfrm>
    </dsp:sp>
    <dsp:sp modelId="{217A846D-5A32-4E59-BF90-4C3B46A1C43A}">
      <dsp:nvSpPr>
        <dsp:cNvPr id="0" name=""/>
        <dsp:cNvSpPr/>
      </dsp:nvSpPr>
      <dsp:spPr>
        <a:xfrm>
          <a:off x="1698444" y="945167"/>
          <a:ext cx="1321417" cy="2155230"/>
        </a:xfrm>
        <a:prstGeom prst="roundRect">
          <a:avLst>
            <a:gd name="adj" fmla="val 10000"/>
          </a:avLst>
        </a:prstGeom>
        <a:solidFill>
          <a:schemeClr val="lt1">
            <a:alpha val="90000"/>
            <a:hueOff val="0"/>
            <a:satOff val="0"/>
            <a:lumOff val="0"/>
            <a:alphaOff val="0"/>
          </a:schemeClr>
        </a:solidFill>
        <a:ln w="25400" cap="flat" cmpd="sng" algn="ctr">
          <a:solidFill>
            <a:srgbClr val="92D050"/>
          </a:solidFill>
          <a:prstDash val="solid"/>
          <a:miter/>
        </a:ln>
        <a:effectLst/>
      </dsp:spPr>
      <dsp:style>
        <a:lnRef idx="2">
          <a:scrgbClr r="0" g="0" b="0"/>
        </a:lnRef>
        <a:fillRef idx="1">
          <a:scrgbClr r="0" g="0" b="0"/>
        </a:fillRef>
        <a:effectRef idx="0">
          <a:scrgbClr r="0" g="0" b="0"/>
        </a:effectRef>
        <a:fontRef idx="minor"/>
      </dsp:style>
      <dsp:txBody>
        <a:bodyPr spcFirstLastPara="0" vert="horz" wrap="square" lIns="123824" tIns="123824" rIns="123824" bIns="123824" numCol="1" spcCol="1270" anchor="t" anchorCtr="0">
          <a:noAutofit/>
        </a:bodyPr>
        <a:lstStyle/>
        <a:p>
          <a:pPr marL="108000" lvl="1" indent="-108000" algn="l" defTabSz="488950">
            <a:lnSpc>
              <a:spcPct val="110000"/>
            </a:lnSpc>
            <a:spcBef>
              <a:spcPct val="0"/>
            </a:spcBef>
            <a:spcAft>
              <a:spcPts val="600"/>
            </a:spcAft>
            <a:buChar char="••"/>
          </a:pPr>
          <a:r>
            <a:rPr lang="de-DE" sz="1100" kern="1200" dirty="0">
              <a:latin typeface="Calibri" panose="020F0502020204030204" pitchFamily="34" charset="0"/>
              <a:cs typeface="Calibri" panose="020F0502020204030204" pitchFamily="34" charset="0"/>
            </a:rPr>
            <a:t>Anknüpfungs-möglichkeiten an der eigenen Schule</a:t>
          </a:r>
        </a:p>
        <a:p>
          <a:pPr marL="108000" lvl="1" indent="-108000" algn="l" defTabSz="488950">
            <a:lnSpc>
              <a:spcPct val="110000"/>
            </a:lnSpc>
            <a:spcBef>
              <a:spcPct val="0"/>
            </a:spcBef>
            <a:spcAft>
              <a:spcPts val="600"/>
            </a:spcAft>
            <a:buChar char="••"/>
          </a:pPr>
          <a:r>
            <a:rPr lang="de-DE" sz="1100" kern="1200" dirty="0">
              <a:latin typeface="Calibri" panose="020F0502020204030204" pitchFamily="34" charset="0"/>
              <a:cs typeface="Calibri" panose="020F0502020204030204" pitchFamily="34" charset="0"/>
            </a:rPr>
            <a:t>Entwicklung </a:t>
          </a:r>
          <a:r>
            <a:rPr lang="de-DE" sz="1100" kern="1200" dirty="0" smtClean="0">
              <a:latin typeface="Calibri" panose="020F0502020204030204" pitchFamily="34" charset="0"/>
              <a:cs typeface="Calibri" panose="020F0502020204030204" pitchFamily="34" charset="0"/>
            </a:rPr>
            <a:t>einer Konzeptidee</a:t>
          </a:r>
          <a:endParaRPr lang="de-DE" sz="1100" kern="1200" dirty="0">
            <a:latin typeface="Calibri" panose="020F0502020204030204" pitchFamily="34" charset="0"/>
            <a:cs typeface="Calibri" panose="020F0502020204030204" pitchFamily="34" charset="0"/>
          </a:endParaRPr>
        </a:p>
      </dsp:txBody>
      <dsp:txXfrm>
        <a:off x="1737147" y="1445705"/>
        <a:ext cx="1244011" cy="1615989"/>
      </dsp:txXfrm>
    </dsp:sp>
    <dsp:sp modelId="{58DB820C-25E3-47D5-B096-83C8D518E465}">
      <dsp:nvSpPr>
        <dsp:cNvPr id="0" name=""/>
        <dsp:cNvSpPr/>
      </dsp:nvSpPr>
      <dsp:spPr>
        <a:xfrm rot="21069892">
          <a:off x="2222304" y="249658"/>
          <a:ext cx="1759157" cy="1759157"/>
        </a:xfrm>
        <a:prstGeom prst="circularArrow">
          <a:avLst>
            <a:gd name="adj1" fmla="val 2724"/>
            <a:gd name="adj2" fmla="val 331799"/>
            <a:gd name="adj3" fmla="val 20746017"/>
            <a:gd name="adj4" fmla="val 13828838"/>
            <a:gd name="adj5" fmla="val 3177"/>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2D501DF-A4E7-4657-B3F2-9941F65A3A7D}">
      <dsp:nvSpPr>
        <dsp:cNvPr id="0" name=""/>
        <dsp:cNvSpPr/>
      </dsp:nvSpPr>
      <dsp:spPr>
        <a:xfrm>
          <a:off x="1983940" y="724852"/>
          <a:ext cx="1220660" cy="467096"/>
        </a:xfrm>
        <a:prstGeom prst="roundRect">
          <a:avLst>
            <a:gd name="adj" fmla="val 10000"/>
          </a:avLst>
        </a:prstGeom>
        <a:solidFill>
          <a:srgbClr val="008000"/>
        </a:solidFill>
        <a:ln w="25400" cap="flat" cmpd="sng" algn="ctr">
          <a:solidFill>
            <a:schemeClr val="lt1">
              <a:hueOff val="0"/>
              <a:satOff val="0"/>
              <a:lumOff val="0"/>
              <a:alphaOff val="0"/>
            </a:schemeClr>
          </a:solidFill>
          <a:prstDash val="solid"/>
          <a:miter/>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de-DE" sz="2600" kern="1200" dirty="0">
              <a:latin typeface="Calibri" panose="020F0502020204030204" pitchFamily="34" charset="0"/>
              <a:cs typeface="Calibri" panose="020F0502020204030204" pitchFamily="34" charset="0"/>
            </a:rPr>
            <a:t>Distanz</a:t>
          </a:r>
        </a:p>
      </dsp:txBody>
      <dsp:txXfrm>
        <a:off x="1997621" y="738533"/>
        <a:ext cx="1193298" cy="439734"/>
      </dsp:txXfrm>
    </dsp:sp>
    <dsp:sp modelId="{6839011A-31D1-4086-B87B-990F9487810E}">
      <dsp:nvSpPr>
        <dsp:cNvPr id="0" name=""/>
        <dsp:cNvSpPr/>
      </dsp:nvSpPr>
      <dsp:spPr>
        <a:xfrm>
          <a:off x="3417870" y="1043977"/>
          <a:ext cx="1321417" cy="1957611"/>
        </a:xfrm>
        <a:prstGeom prst="roundRect">
          <a:avLst>
            <a:gd name="adj" fmla="val 10000"/>
          </a:avLst>
        </a:prstGeom>
        <a:solidFill>
          <a:schemeClr val="lt1">
            <a:alpha val="90000"/>
            <a:hueOff val="0"/>
            <a:satOff val="0"/>
            <a:lumOff val="0"/>
            <a:alphaOff val="0"/>
          </a:schemeClr>
        </a:solidFill>
        <a:ln w="25400" cap="flat" cmpd="sng" algn="ctr">
          <a:solidFill>
            <a:srgbClr val="FF6600"/>
          </a:solidFill>
          <a:prstDash val="solid"/>
          <a:miter/>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08000" lvl="1" indent="-108000" algn="l" defTabSz="488950">
            <a:lnSpc>
              <a:spcPct val="110000"/>
            </a:lnSpc>
            <a:spcBef>
              <a:spcPct val="0"/>
            </a:spcBef>
            <a:spcAft>
              <a:spcPts val="600"/>
            </a:spcAft>
            <a:buChar char="••"/>
          </a:pPr>
          <a:r>
            <a:rPr lang="de-DE" sz="1100" kern="1200" dirty="0">
              <a:latin typeface="Calibri" panose="020F0502020204030204" pitchFamily="34" charset="0"/>
              <a:cs typeface="Calibri" panose="020F0502020204030204" pitchFamily="34" charset="0"/>
            </a:rPr>
            <a:t>Austausch zu Konzeptideen</a:t>
          </a:r>
        </a:p>
        <a:p>
          <a:pPr marL="108000" lvl="1" indent="-108000" algn="l" defTabSz="488950">
            <a:lnSpc>
              <a:spcPct val="110000"/>
            </a:lnSpc>
            <a:spcBef>
              <a:spcPct val="0"/>
            </a:spcBef>
            <a:spcAft>
              <a:spcPts val="600"/>
            </a:spcAft>
            <a:buChar char="••"/>
          </a:pPr>
          <a:r>
            <a:rPr lang="de-DE" sz="1100" kern="1200" dirty="0">
              <a:latin typeface="Calibri" panose="020F0502020204030204" pitchFamily="34" charset="0"/>
              <a:cs typeface="Calibri" panose="020F0502020204030204" pitchFamily="34" charset="0"/>
            </a:rPr>
            <a:t>Anpassungen</a:t>
          </a:r>
        </a:p>
        <a:p>
          <a:pPr marL="108000" lvl="1" indent="-108000" algn="l" defTabSz="488950">
            <a:lnSpc>
              <a:spcPct val="110000"/>
            </a:lnSpc>
            <a:spcBef>
              <a:spcPct val="0"/>
            </a:spcBef>
            <a:spcAft>
              <a:spcPts val="600"/>
            </a:spcAft>
            <a:buChar char="••"/>
          </a:pPr>
          <a:r>
            <a:rPr lang="de-DE" sz="1100" kern="1200" dirty="0">
              <a:latin typeface="Calibri" panose="020F0502020204030204" pitchFamily="34" charset="0"/>
              <a:cs typeface="Calibri" panose="020F0502020204030204" pitchFamily="34" charset="0"/>
            </a:rPr>
            <a:t>Planung der Weiterarbeit</a:t>
          </a:r>
        </a:p>
        <a:p>
          <a:pPr marL="108000" lvl="1" indent="-108000" algn="l" defTabSz="488950">
            <a:lnSpc>
              <a:spcPct val="110000"/>
            </a:lnSpc>
            <a:spcBef>
              <a:spcPct val="0"/>
            </a:spcBef>
            <a:spcAft>
              <a:spcPts val="600"/>
            </a:spcAft>
            <a:buChar char="••"/>
          </a:pPr>
          <a:r>
            <a:rPr lang="de-DE" sz="1100" kern="1200" dirty="0">
              <a:latin typeface="Calibri" panose="020F0502020204030204" pitchFamily="34" charset="0"/>
              <a:cs typeface="Calibri" panose="020F0502020204030204" pitchFamily="34" charset="0"/>
            </a:rPr>
            <a:t>Ggf. Input</a:t>
          </a:r>
        </a:p>
      </dsp:txBody>
      <dsp:txXfrm>
        <a:off x="3456573" y="1082680"/>
        <a:ext cx="1244011" cy="1460716"/>
      </dsp:txXfrm>
    </dsp:sp>
    <dsp:sp modelId="{A945D571-C0F8-4B72-B2ED-BCE0207FEF28}">
      <dsp:nvSpPr>
        <dsp:cNvPr id="0" name=""/>
        <dsp:cNvSpPr/>
      </dsp:nvSpPr>
      <dsp:spPr>
        <a:xfrm rot="510511">
          <a:off x="3849977" y="2161406"/>
          <a:ext cx="1666222" cy="1666222"/>
        </a:xfrm>
        <a:prstGeom prst="leftCircularArrow">
          <a:avLst>
            <a:gd name="adj1" fmla="val 2875"/>
            <a:gd name="adj2" fmla="val 351551"/>
            <a:gd name="adj3" fmla="val 566234"/>
            <a:gd name="adj4" fmla="val 7463662"/>
            <a:gd name="adj5" fmla="val 3355"/>
          </a:avLst>
        </a:prstGeom>
        <a:solidFill>
          <a:srgbClr val="FF6600"/>
        </a:solidFill>
        <a:ln>
          <a:noFill/>
        </a:ln>
        <a:effectLst/>
      </dsp:spPr>
      <dsp:style>
        <a:lnRef idx="0">
          <a:scrgbClr r="0" g="0" b="0"/>
        </a:lnRef>
        <a:fillRef idx="1">
          <a:scrgbClr r="0" g="0" b="0"/>
        </a:fillRef>
        <a:effectRef idx="0">
          <a:scrgbClr r="0" g="0" b="0"/>
        </a:effectRef>
        <a:fontRef idx="minor">
          <a:schemeClr val="lt1"/>
        </a:fontRef>
      </dsp:style>
    </dsp:sp>
    <dsp:sp modelId="{D0C5E403-C345-493E-939F-3C427BA7A0E8}">
      <dsp:nvSpPr>
        <dsp:cNvPr id="0" name=""/>
        <dsp:cNvSpPr/>
      </dsp:nvSpPr>
      <dsp:spPr>
        <a:xfrm>
          <a:off x="3680392" y="2936278"/>
          <a:ext cx="1174593" cy="467096"/>
        </a:xfrm>
        <a:prstGeom prst="roundRect">
          <a:avLst>
            <a:gd name="adj" fmla="val 10000"/>
          </a:avLst>
        </a:prstGeom>
        <a:solidFill>
          <a:srgbClr val="FF6600"/>
        </a:solidFill>
        <a:ln w="25400" cap="flat" cmpd="sng" algn="ctr">
          <a:solidFill>
            <a:schemeClr val="lt1">
              <a:hueOff val="0"/>
              <a:satOff val="0"/>
              <a:lumOff val="0"/>
              <a:alphaOff val="0"/>
            </a:schemeClr>
          </a:solidFill>
          <a:prstDash val="solid"/>
          <a:miter/>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de-DE" sz="2600" kern="1200" dirty="0">
              <a:latin typeface="Calibri" panose="020F0502020204030204" pitchFamily="34" charset="0"/>
              <a:cs typeface="Calibri" panose="020F0502020204030204" pitchFamily="34" charset="0"/>
            </a:rPr>
            <a:t>Präsenz</a:t>
          </a:r>
        </a:p>
      </dsp:txBody>
      <dsp:txXfrm>
        <a:off x="3694073" y="2949959"/>
        <a:ext cx="1147231" cy="439734"/>
      </dsp:txXfrm>
    </dsp:sp>
    <dsp:sp modelId="{6D4A754C-8F0F-498D-A8AC-E54177F35C37}">
      <dsp:nvSpPr>
        <dsp:cNvPr id="0" name=""/>
        <dsp:cNvSpPr/>
      </dsp:nvSpPr>
      <dsp:spPr>
        <a:xfrm>
          <a:off x="5114263" y="1042195"/>
          <a:ext cx="1321417" cy="1961175"/>
        </a:xfrm>
        <a:prstGeom prst="roundRect">
          <a:avLst>
            <a:gd name="adj" fmla="val 10000"/>
          </a:avLst>
        </a:prstGeom>
        <a:solidFill>
          <a:schemeClr val="lt1">
            <a:alpha val="90000"/>
            <a:hueOff val="0"/>
            <a:satOff val="0"/>
            <a:lumOff val="0"/>
            <a:alphaOff val="0"/>
          </a:schemeClr>
        </a:solidFill>
        <a:ln w="25400" cap="flat" cmpd="sng" algn="ctr">
          <a:solidFill>
            <a:srgbClr val="9BBB59"/>
          </a:solidFill>
          <a:prstDash val="solid"/>
          <a:miter/>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08000" lvl="1" indent="-108000" algn="l" defTabSz="488950">
            <a:lnSpc>
              <a:spcPct val="110000"/>
            </a:lnSpc>
            <a:spcBef>
              <a:spcPct val="0"/>
            </a:spcBef>
            <a:spcAft>
              <a:spcPts val="600"/>
            </a:spcAft>
            <a:buChar char="••"/>
          </a:pPr>
          <a:r>
            <a:rPr lang="de-DE" sz="1100" kern="1200" dirty="0">
              <a:latin typeface="Calibri" panose="020F0502020204030204" pitchFamily="34" charset="0"/>
              <a:cs typeface="Calibri" panose="020F0502020204030204" pitchFamily="34" charset="0"/>
            </a:rPr>
            <a:t>Material-erprobung</a:t>
          </a:r>
        </a:p>
        <a:p>
          <a:pPr marL="108000" lvl="1" indent="-108000" algn="l" defTabSz="488950">
            <a:lnSpc>
              <a:spcPct val="110000"/>
            </a:lnSpc>
            <a:spcBef>
              <a:spcPct val="0"/>
            </a:spcBef>
            <a:spcAft>
              <a:spcPts val="600"/>
            </a:spcAft>
            <a:buChar char="••"/>
          </a:pPr>
          <a:r>
            <a:rPr lang="de-DE" sz="1100" kern="1200" dirty="0">
              <a:latin typeface="Calibri" panose="020F0502020204030204" pitchFamily="34" charset="0"/>
              <a:cs typeface="Calibri" panose="020F0502020204030204" pitchFamily="34" charset="0"/>
            </a:rPr>
            <a:t>Pilotierung erster Ausbildungs-schritte</a:t>
          </a:r>
        </a:p>
      </dsp:txBody>
      <dsp:txXfrm>
        <a:off x="5152966" y="1501150"/>
        <a:ext cx="1244011" cy="1463517"/>
      </dsp:txXfrm>
    </dsp:sp>
    <dsp:sp modelId="{E063B39A-1261-4EAC-8501-49B8FF376F94}">
      <dsp:nvSpPr>
        <dsp:cNvPr id="0" name=""/>
        <dsp:cNvSpPr/>
      </dsp:nvSpPr>
      <dsp:spPr>
        <a:xfrm rot="21165331">
          <a:off x="5729056" y="324045"/>
          <a:ext cx="1721393" cy="1721393"/>
        </a:xfrm>
        <a:prstGeom prst="circularArrow">
          <a:avLst>
            <a:gd name="adj1" fmla="val 2783"/>
            <a:gd name="adj2" fmla="val 339551"/>
            <a:gd name="adj3" fmla="val 20744206"/>
            <a:gd name="adj4" fmla="val 13834778"/>
            <a:gd name="adj5" fmla="val 3247"/>
          </a:avLst>
        </a:prstGeom>
        <a:solidFill>
          <a:srgbClr val="9BBB59"/>
        </a:solidFill>
        <a:ln>
          <a:noFill/>
        </a:ln>
        <a:effectLst/>
      </dsp:spPr>
      <dsp:style>
        <a:lnRef idx="0">
          <a:scrgbClr r="0" g="0" b="0"/>
        </a:lnRef>
        <a:fillRef idx="1">
          <a:scrgbClr r="0" g="0" b="0"/>
        </a:fillRef>
        <a:effectRef idx="0">
          <a:scrgbClr r="0" g="0" b="0"/>
        </a:effectRef>
        <a:fontRef idx="minor">
          <a:schemeClr val="lt1"/>
        </a:fontRef>
      </dsp:style>
    </dsp:sp>
    <dsp:sp modelId="{AD6BB4BE-582A-48FD-B052-A2D624D1F1EF}">
      <dsp:nvSpPr>
        <dsp:cNvPr id="0" name=""/>
        <dsp:cNvSpPr/>
      </dsp:nvSpPr>
      <dsp:spPr>
        <a:xfrm>
          <a:off x="5402250" y="724852"/>
          <a:ext cx="1211428" cy="467096"/>
        </a:xfrm>
        <a:prstGeom prst="roundRect">
          <a:avLst>
            <a:gd name="adj" fmla="val 10000"/>
          </a:avLst>
        </a:prstGeom>
        <a:solidFill>
          <a:srgbClr val="008000"/>
        </a:solidFill>
        <a:ln w="25400" cap="flat" cmpd="sng" algn="ctr">
          <a:solidFill>
            <a:schemeClr val="lt1">
              <a:hueOff val="0"/>
              <a:satOff val="0"/>
              <a:lumOff val="0"/>
              <a:alphaOff val="0"/>
            </a:schemeClr>
          </a:solidFill>
          <a:prstDash val="solid"/>
          <a:miter/>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de-DE" sz="2600" kern="1200" dirty="0">
              <a:latin typeface="Calibri" panose="020F0502020204030204" pitchFamily="34" charset="0"/>
              <a:cs typeface="Calibri" panose="020F0502020204030204" pitchFamily="34" charset="0"/>
            </a:rPr>
            <a:t>Distanz</a:t>
          </a:r>
        </a:p>
      </dsp:txBody>
      <dsp:txXfrm>
        <a:off x="5415931" y="738533"/>
        <a:ext cx="1184066" cy="439734"/>
      </dsp:txXfrm>
    </dsp:sp>
    <dsp:sp modelId="{D5D3535A-E7D6-4AD8-94C8-9C55E8E3AA94}">
      <dsp:nvSpPr>
        <dsp:cNvPr id="0" name=""/>
        <dsp:cNvSpPr/>
      </dsp:nvSpPr>
      <dsp:spPr>
        <a:xfrm>
          <a:off x="6800016" y="1057121"/>
          <a:ext cx="1321417" cy="1911791"/>
        </a:xfrm>
        <a:prstGeom prst="roundRect">
          <a:avLst>
            <a:gd name="adj" fmla="val 10000"/>
          </a:avLst>
        </a:prstGeom>
        <a:solidFill>
          <a:schemeClr val="lt1">
            <a:alpha val="90000"/>
            <a:hueOff val="0"/>
            <a:satOff val="0"/>
            <a:lumOff val="0"/>
            <a:alphaOff val="0"/>
          </a:schemeClr>
        </a:solidFill>
        <a:ln w="25400" cap="flat" cmpd="sng" algn="ctr">
          <a:solidFill>
            <a:srgbClr val="FF6600"/>
          </a:solidFill>
          <a:prstDash val="solid"/>
          <a:miter/>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08000" lvl="1" indent="-108000" algn="l" defTabSz="488950">
            <a:lnSpc>
              <a:spcPct val="110000"/>
            </a:lnSpc>
            <a:spcBef>
              <a:spcPct val="0"/>
            </a:spcBef>
            <a:spcAft>
              <a:spcPts val="600"/>
            </a:spcAft>
            <a:buChar char="••"/>
          </a:pPr>
          <a:r>
            <a:rPr lang="de-DE" sz="1100" kern="1200" dirty="0">
              <a:latin typeface="Calibri" panose="020F0502020204030204" pitchFamily="34" charset="0"/>
              <a:cs typeface="Calibri" panose="020F0502020204030204" pitchFamily="34" charset="0"/>
            </a:rPr>
            <a:t>Reflexion der (Zwischen-) Ergebnisse</a:t>
          </a:r>
        </a:p>
        <a:p>
          <a:pPr marL="108000" lvl="1" indent="-108000" algn="l" defTabSz="488950">
            <a:lnSpc>
              <a:spcPct val="110000"/>
            </a:lnSpc>
            <a:spcBef>
              <a:spcPct val="0"/>
            </a:spcBef>
            <a:spcAft>
              <a:spcPts val="600"/>
            </a:spcAft>
            <a:buChar char="••"/>
          </a:pPr>
          <a:r>
            <a:rPr lang="de-DE" sz="1100" kern="1200" dirty="0">
              <a:latin typeface="Calibri" panose="020F0502020204030204" pitchFamily="34" charset="0"/>
              <a:cs typeface="Calibri" panose="020F0502020204030204" pitchFamily="34" charset="0"/>
            </a:rPr>
            <a:t>Feedback</a:t>
          </a:r>
        </a:p>
        <a:p>
          <a:pPr marL="108000" lvl="1" indent="-108000" algn="l" defTabSz="488950">
            <a:lnSpc>
              <a:spcPct val="110000"/>
            </a:lnSpc>
            <a:spcBef>
              <a:spcPct val="0"/>
            </a:spcBef>
            <a:spcAft>
              <a:spcPts val="600"/>
            </a:spcAft>
            <a:buChar char="••"/>
          </a:pPr>
          <a:r>
            <a:rPr lang="de-DE" sz="1100" kern="1200" dirty="0">
              <a:latin typeface="Calibri" panose="020F0502020204030204" pitchFamily="34" charset="0"/>
              <a:cs typeface="Calibri" panose="020F0502020204030204" pitchFamily="34" charset="0"/>
            </a:rPr>
            <a:t>Angebot zur Vernetzung</a:t>
          </a:r>
        </a:p>
      </dsp:txBody>
      <dsp:txXfrm>
        <a:off x="6838719" y="1095824"/>
        <a:ext cx="1244011" cy="1424716"/>
      </dsp:txXfrm>
    </dsp:sp>
    <dsp:sp modelId="{D42310F3-C78A-4C01-BC70-E163F31D8E3D}">
      <dsp:nvSpPr>
        <dsp:cNvPr id="0" name=""/>
        <dsp:cNvSpPr/>
      </dsp:nvSpPr>
      <dsp:spPr>
        <a:xfrm>
          <a:off x="7124773" y="2938809"/>
          <a:ext cx="1174593" cy="467096"/>
        </a:xfrm>
        <a:prstGeom prst="roundRect">
          <a:avLst>
            <a:gd name="adj" fmla="val 10000"/>
          </a:avLst>
        </a:prstGeom>
        <a:solidFill>
          <a:srgbClr val="FF6600"/>
        </a:solidFill>
        <a:ln w="25400" cap="flat" cmpd="sng" algn="ctr">
          <a:solidFill>
            <a:schemeClr val="lt1">
              <a:hueOff val="0"/>
              <a:satOff val="0"/>
              <a:lumOff val="0"/>
              <a:alphaOff val="0"/>
            </a:schemeClr>
          </a:solidFill>
          <a:prstDash val="solid"/>
          <a:miter/>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de-DE" sz="2600" kern="1200" dirty="0">
              <a:latin typeface="Calibri" panose="020F0502020204030204" pitchFamily="34" charset="0"/>
              <a:cs typeface="Calibri" panose="020F0502020204030204" pitchFamily="34" charset="0"/>
            </a:rPr>
            <a:t>Präsenz</a:t>
          </a:r>
        </a:p>
      </dsp:txBody>
      <dsp:txXfrm>
        <a:off x="7138454" y="2952490"/>
        <a:ext cx="1147231" cy="43973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8" name="PlaceHolder 1"/>
          <p:cNvSpPr>
            <a:spLocks noGrp="1" noRot="1" noChangeAspect="1"/>
          </p:cNvSpPr>
          <p:nvPr>
            <p:ph type="sldImg"/>
          </p:nvPr>
        </p:nvSpPr>
        <p:spPr>
          <a:xfrm>
            <a:off x="216000" y="812520"/>
            <a:ext cx="7127280" cy="4008960"/>
          </a:xfrm>
          <a:prstGeom prst="rect">
            <a:avLst/>
          </a:prstGeom>
        </p:spPr>
        <p:txBody>
          <a:bodyPr lIns="0" tIns="0" rIns="0" bIns="0" anchor="ctr">
            <a:noAutofit/>
          </a:bodyPr>
          <a:lstStyle/>
          <a:p>
            <a:r>
              <a:rPr lang="de-DE" sz="1800" b="0" strike="noStrike" spc="-1">
                <a:solidFill>
                  <a:srgbClr val="000000"/>
                </a:solidFill>
                <a:latin typeface="Arial"/>
              </a:rPr>
              <a:t>Folie mittels Klicken verschieben</a:t>
            </a:r>
          </a:p>
        </p:txBody>
      </p:sp>
      <p:sp>
        <p:nvSpPr>
          <p:cNvPr id="89" name="PlaceHolder 2"/>
          <p:cNvSpPr>
            <a:spLocks noGrp="1"/>
          </p:cNvSpPr>
          <p:nvPr>
            <p:ph type="body"/>
          </p:nvPr>
        </p:nvSpPr>
        <p:spPr>
          <a:xfrm>
            <a:off x="756000" y="5078520"/>
            <a:ext cx="6047640" cy="4811040"/>
          </a:xfrm>
          <a:prstGeom prst="rect">
            <a:avLst/>
          </a:prstGeom>
        </p:spPr>
        <p:txBody>
          <a:bodyPr lIns="0" tIns="0" rIns="0" bIns="0">
            <a:noAutofit/>
          </a:bodyPr>
          <a:lstStyle/>
          <a:p>
            <a:r>
              <a:rPr lang="de-DE" sz="2000" b="0" strike="noStrike" spc="-1">
                <a:latin typeface="Arial"/>
              </a:rPr>
              <a:t>Format der Notizen mittels Klicken bearbeiten</a:t>
            </a:r>
          </a:p>
        </p:txBody>
      </p:sp>
      <p:sp>
        <p:nvSpPr>
          <p:cNvPr id="90" name="PlaceHolder 3"/>
          <p:cNvSpPr>
            <a:spLocks noGrp="1"/>
          </p:cNvSpPr>
          <p:nvPr>
            <p:ph type="hdr"/>
          </p:nvPr>
        </p:nvSpPr>
        <p:spPr>
          <a:xfrm>
            <a:off x="0" y="0"/>
            <a:ext cx="3280680" cy="534240"/>
          </a:xfrm>
          <a:prstGeom prst="rect">
            <a:avLst/>
          </a:prstGeom>
        </p:spPr>
        <p:txBody>
          <a:bodyPr lIns="0" tIns="0" rIns="0" bIns="0">
            <a:noAutofit/>
          </a:bodyPr>
          <a:lstStyle/>
          <a:p>
            <a:r>
              <a:rPr lang="de-DE" sz="1400" b="0" strike="noStrike" spc="-1">
                <a:latin typeface="Times New Roman"/>
              </a:rPr>
              <a:t>&lt;Kopfzeile&gt;</a:t>
            </a:r>
          </a:p>
        </p:txBody>
      </p:sp>
      <p:sp>
        <p:nvSpPr>
          <p:cNvPr id="91" name="PlaceHolder 4"/>
          <p:cNvSpPr>
            <a:spLocks noGrp="1"/>
          </p:cNvSpPr>
          <p:nvPr>
            <p:ph type="dt"/>
          </p:nvPr>
        </p:nvSpPr>
        <p:spPr>
          <a:xfrm>
            <a:off x="4278960" y="0"/>
            <a:ext cx="3280680" cy="534240"/>
          </a:xfrm>
          <a:prstGeom prst="rect">
            <a:avLst/>
          </a:prstGeom>
        </p:spPr>
        <p:txBody>
          <a:bodyPr lIns="0" tIns="0" rIns="0" bIns="0">
            <a:noAutofit/>
          </a:bodyPr>
          <a:lstStyle/>
          <a:p>
            <a:pPr algn="r"/>
            <a:r>
              <a:rPr lang="de-DE" sz="1400" b="0" strike="noStrike" spc="-1">
                <a:latin typeface="Times New Roman"/>
              </a:rPr>
              <a:t>&lt;Datum/Uhrzeit&gt;</a:t>
            </a:r>
          </a:p>
        </p:txBody>
      </p:sp>
      <p:sp>
        <p:nvSpPr>
          <p:cNvPr id="92" name="PlaceHolder 5"/>
          <p:cNvSpPr>
            <a:spLocks noGrp="1"/>
          </p:cNvSpPr>
          <p:nvPr>
            <p:ph type="ftr"/>
          </p:nvPr>
        </p:nvSpPr>
        <p:spPr>
          <a:xfrm>
            <a:off x="0" y="10157400"/>
            <a:ext cx="3280680" cy="534240"/>
          </a:xfrm>
          <a:prstGeom prst="rect">
            <a:avLst/>
          </a:prstGeom>
        </p:spPr>
        <p:txBody>
          <a:bodyPr lIns="0" tIns="0" rIns="0" bIns="0" anchor="b">
            <a:noAutofit/>
          </a:bodyPr>
          <a:lstStyle/>
          <a:p>
            <a:r>
              <a:rPr lang="de-DE" sz="1400" b="0" strike="noStrike" spc="-1">
                <a:latin typeface="Times New Roman"/>
              </a:rPr>
              <a:t>&lt;Fußzeile&gt;</a:t>
            </a:r>
          </a:p>
        </p:txBody>
      </p:sp>
      <p:sp>
        <p:nvSpPr>
          <p:cNvPr id="93" name="PlaceHolder 6"/>
          <p:cNvSpPr>
            <a:spLocks noGrp="1"/>
          </p:cNvSpPr>
          <p:nvPr>
            <p:ph type="sldNum"/>
          </p:nvPr>
        </p:nvSpPr>
        <p:spPr>
          <a:xfrm>
            <a:off x="4278960" y="10157400"/>
            <a:ext cx="3280680" cy="534240"/>
          </a:xfrm>
          <a:prstGeom prst="rect">
            <a:avLst/>
          </a:prstGeom>
        </p:spPr>
        <p:txBody>
          <a:bodyPr lIns="0" tIns="0" rIns="0" bIns="0" anchor="b">
            <a:noAutofit/>
          </a:bodyPr>
          <a:lstStyle/>
          <a:p>
            <a:pPr algn="r"/>
            <a:fld id="{1062514B-5A7B-45DE-BF6A-475DCF769CA2}" type="slidenum">
              <a:rPr lang="de-DE" sz="1400" b="0" strike="noStrike" spc="-1">
                <a:latin typeface="Times New Roman"/>
              </a:rPr>
              <a:t>‹Nr.›</a:t>
            </a:fld>
            <a:endParaRPr lang="de-DE"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schulentwicklung.nrw.de/lehrplaene/lehrplan/208/g9_ph_klp_%203411_2019_06_23.pdf" TargetMode="External"/><Relationship Id="rId2" Type="http://schemas.openxmlformats.org/officeDocument/2006/relationships/slide" Target="../slides/slide12.xml"/><Relationship Id="rId1" Type="http://schemas.openxmlformats.org/officeDocument/2006/relationships/notesMaster" Target="../notesMasters/notesMaster1.xml"/><Relationship Id="rId5" Type="http://schemas.openxmlformats.org/officeDocument/2006/relationships/hyperlink" Target="https://bass.schul-welt.de/6043.htm" TargetMode="External"/><Relationship Id="rId4" Type="http://schemas.openxmlformats.org/officeDocument/2006/relationships/hyperlink" Target="https://www.schulentwicklung.nrw.de/referenzrahmen/broschuere.pdf" TargetMode="Externa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schulentwicklung.nrw.de/referenzrahmen/broschuere.pdf"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www.adb.de/download/publikationen/2016_Peer_Education_WEB.pdf" TargetMode="External"/><Relationship Id="rId2" Type="http://schemas.openxmlformats.org/officeDocument/2006/relationships/slide" Target="../slides/slide15.xml"/><Relationship Id="rId1" Type="http://schemas.openxmlformats.org/officeDocument/2006/relationships/notesMaster" Target="../notesMasters/notesMaster1.xml"/><Relationship Id="rId5" Type="http://schemas.openxmlformats.org/officeDocument/2006/relationships/hyperlink" Target="https://www.youtube.com/watch?v=GAoI6nzB0W8" TargetMode="External"/><Relationship Id="rId4" Type="http://schemas.openxmlformats.org/officeDocument/2006/relationships/hyperlink" Target="https://www.youtube.com/watch?v=J-aBzfbCSQY&amp;t=23s" TargetMode="Externa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www.adb.de/download/publikationen/2016_Peer_Education_WEB.pdf"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PlaceHolder 1"/>
          <p:cNvSpPr>
            <a:spLocks noGrp="1" noRot="1" noChangeAspect="1"/>
          </p:cNvSpPr>
          <p:nvPr>
            <p:ph type="sldImg"/>
          </p:nvPr>
        </p:nvSpPr>
        <p:spPr>
          <a:xfrm>
            <a:off x="989013" y="766763"/>
            <a:ext cx="5121275" cy="3840162"/>
          </a:xfrm>
          <a:prstGeom prst="rect">
            <a:avLst/>
          </a:prstGeom>
        </p:spPr>
      </p:sp>
      <p:sp>
        <p:nvSpPr>
          <p:cNvPr id="214" name="PlaceHolder 2"/>
          <p:cNvSpPr>
            <a:spLocks noGrp="1"/>
          </p:cNvSpPr>
          <p:nvPr>
            <p:ph type="body"/>
          </p:nvPr>
        </p:nvSpPr>
        <p:spPr>
          <a:xfrm>
            <a:off x="709560" y="4861080"/>
            <a:ext cx="5679720" cy="4605480"/>
          </a:xfrm>
          <a:prstGeom prst="rect">
            <a:avLst/>
          </a:prstGeom>
        </p:spPr>
        <p:txBody>
          <a:bodyPr lIns="86400" tIns="43200" rIns="86400" bIns="4320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000" dirty="0" smtClean="0"/>
              <a:t>Diese </a:t>
            </a:r>
            <a:r>
              <a:rPr lang="de-DE" sz="2000" dirty="0" err="1" smtClean="0"/>
              <a:t>Powerpoint</a:t>
            </a:r>
            <a:r>
              <a:rPr lang="de-DE" sz="2000" dirty="0" smtClean="0"/>
              <a:t>-Präsentation enthält eine Einführung in das Laborhelferkonzept und kann beispielsweise für einen Input im Rahmen einer Fortbildungsveranstaltung oder Beratung von Fachschaften genutzt werden.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sz="20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e-DE" sz="2000" kern="1200" dirty="0" smtClean="0">
                <a:solidFill>
                  <a:schemeClr val="tx1"/>
                </a:solidFill>
                <a:effectLst/>
                <a:latin typeface="+mn-lt"/>
                <a:ea typeface="+mn-ea"/>
                <a:cs typeface="+mn-cs"/>
              </a:rPr>
              <a:t>Die Bezeichnung „Laborhelferkonzept“</a:t>
            </a:r>
            <a:r>
              <a:rPr lang="de-DE" sz="2000" kern="1200" baseline="0" dirty="0" smtClean="0">
                <a:solidFill>
                  <a:schemeClr val="tx1"/>
                </a:solidFill>
                <a:effectLst/>
                <a:latin typeface="+mn-lt"/>
                <a:ea typeface="+mn-ea"/>
                <a:cs typeface="+mn-cs"/>
              </a:rPr>
              <a:t> </a:t>
            </a:r>
            <a:r>
              <a:rPr lang="de-DE" sz="2000" kern="1200" dirty="0" smtClean="0">
                <a:solidFill>
                  <a:schemeClr val="tx1"/>
                </a:solidFill>
                <a:effectLst/>
                <a:latin typeface="+mn-lt"/>
                <a:ea typeface="+mn-ea"/>
                <a:cs typeface="+mn-cs"/>
              </a:rPr>
              <a:t>bezieht sich </a:t>
            </a:r>
            <a:r>
              <a:rPr lang="de-DE" sz="2000" kern="1200" smtClean="0">
                <a:solidFill>
                  <a:schemeClr val="tx1"/>
                </a:solidFill>
                <a:effectLst/>
                <a:latin typeface="+mn-lt"/>
                <a:ea typeface="+mn-ea"/>
                <a:cs typeface="+mn-cs"/>
              </a:rPr>
              <a:t>sowohl auf die </a:t>
            </a:r>
            <a:r>
              <a:rPr lang="de-DE" sz="2000" kern="1200" dirty="0" smtClean="0">
                <a:solidFill>
                  <a:schemeClr val="tx1"/>
                </a:solidFill>
                <a:effectLst/>
                <a:latin typeface="+mn-lt"/>
                <a:ea typeface="+mn-ea"/>
                <a:cs typeface="+mn-cs"/>
              </a:rPr>
              <a:t>weibliche als auch die männliche sowie diverse Form.</a:t>
            </a:r>
            <a:endParaRPr lang="de-DE" sz="3600" b="0" strike="noStrike" spc="-1" dirty="0" smtClean="0">
              <a:latin typeface="+mn-lt"/>
            </a:endParaRPr>
          </a:p>
          <a:p>
            <a:endParaRPr lang="de-DE" sz="2000" b="0" strike="noStrike" spc="-1" dirty="0">
              <a:latin typeface="Calibri" panose="020F0502020204030204" pitchFamily="34" charset="0"/>
              <a:cs typeface="Calibri" panose="020F0502020204030204" pitchFamily="34" charset="0"/>
            </a:endParaRPr>
          </a:p>
        </p:txBody>
      </p:sp>
      <p:sp>
        <p:nvSpPr>
          <p:cNvPr id="215" name="TextShape 3"/>
          <p:cNvSpPr txBox="1"/>
          <p:nvPr/>
        </p:nvSpPr>
        <p:spPr>
          <a:xfrm>
            <a:off x="4020840" y="9721080"/>
            <a:ext cx="3076560" cy="511920"/>
          </a:xfrm>
          <a:prstGeom prst="rect">
            <a:avLst/>
          </a:prstGeom>
          <a:noFill/>
          <a:ln>
            <a:noFill/>
          </a:ln>
        </p:spPr>
        <p:txBody>
          <a:bodyPr lIns="86400" tIns="43200" rIns="86400" bIns="43200" anchor="b">
            <a:noAutofit/>
          </a:bodyPr>
          <a:lstStyle/>
          <a:p>
            <a:pPr algn="r">
              <a:lnSpc>
                <a:spcPct val="100000"/>
              </a:lnSpc>
            </a:pPr>
            <a:fld id="{FDB55203-93DC-4742-A2E3-7F512D54C3A1}" type="slidenum">
              <a:rPr lang="de-DE" sz="1100" b="0" strike="noStrike" spc="-1">
                <a:solidFill>
                  <a:srgbClr val="000000"/>
                </a:solidFill>
                <a:latin typeface="+mn-lt"/>
                <a:ea typeface="+mn-ea"/>
              </a:rPr>
              <a:t>1</a:t>
            </a:fld>
            <a:endParaRPr lang="de-DE" sz="1100" b="0" strike="noStrike" spc="-1">
              <a:latin typeface="Times New Roman"/>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 name="CustomShape 1"/>
          <p:cNvSpPr/>
          <p:nvPr/>
        </p:nvSpPr>
        <p:spPr>
          <a:xfrm>
            <a:off x="4020480" y="9721080"/>
            <a:ext cx="3076920" cy="511200"/>
          </a:xfrm>
          <a:prstGeom prst="rect">
            <a:avLst/>
          </a:prstGeom>
          <a:noFill/>
          <a:ln>
            <a:noFill/>
          </a:ln>
        </p:spPr>
        <p:style>
          <a:lnRef idx="0">
            <a:scrgbClr r="0" g="0" b="0"/>
          </a:lnRef>
          <a:fillRef idx="0">
            <a:scrgbClr r="0" g="0" b="0"/>
          </a:fillRef>
          <a:effectRef idx="0">
            <a:scrgbClr r="0" g="0" b="0"/>
          </a:effectRef>
          <a:fontRef idx="minor"/>
        </p:style>
        <p:txBody>
          <a:bodyPr lIns="94680" tIns="47520" rIns="94680" bIns="47520" anchor="b">
            <a:noAutofit/>
          </a:bodyPr>
          <a:lstStyle/>
          <a:p>
            <a:pPr algn="r">
              <a:lnSpc>
                <a:spcPct val="100000"/>
              </a:lnSpc>
            </a:pPr>
            <a:fld id="{C4BA6501-C384-4B9B-9AF8-6507B95F9AB6}" type="slidenum">
              <a:rPr lang="de-DE" sz="1200" b="0" strike="noStrike" spc="-1">
                <a:solidFill>
                  <a:srgbClr val="000000"/>
                </a:solidFill>
                <a:latin typeface="Arial"/>
                <a:ea typeface="+mn-ea"/>
              </a:rPr>
              <a:t>10</a:t>
            </a:fld>
            <a:endParaRPr lang="de-DE" sz="1200" b="0" strike="noStrike" spc="-1">
              <a:latin typeface="Arial"/>
            </a:endParaRPr>
          </a:p>
        </p:txBody>
      </p:sp>
      <p:sp>
        <p:nvSpPr>
          <p:cNvPr id="248" name="PlaceHolder 2"/>
          <p:cNvSpPr>
            <a:spLocks noGrp="1" noRot="1" noChangeAspect="1"/>
          </p:cNvSpPr>
          <p:nvPr>
            <p:ph type="sldImg"/>
          </p:nvPr>
        </p:nvSpPr>
        <p:spPr>
          <a:xfrm>
            <a:off x="989013" y="766763"/>
            <a:ext cx="5121275" cy="3840162"/>
          </a:xfrm>
          <a:prstGeom prst="rect">
            <a:avLst/>
          </a:prstGeom>
        </p:spPr>
      </p:sp>
      <p:sp>
        <p:nvSpPr>
          <p:cNvPr id="249" name="PlaceHolder 3"/>
          <p:cNvSpPr>
            <a:spLocks noGrp="1"/>
          </p:cNvSpPr>
          <p:nvPr>
            <p:ph type="body"/>
          </p:nvPr>
        </p:nvSpPr>
        <p:spPr>
          <a:xfrm>
            <a:off x="709560" y="4861080"/>
            <a:ext cx="5679720" cy="4605480"/>
          </a:xfrm>
          <a:prstGeom prst="rect">
            <a:avLst/>
          </a:prstGeom>
        </p:spPr>
        <p:txBody>
          <a:bodyPr lIns="86400" tIns="43200" rIns="86400" bIns="43200">
            <a:noAutofit/>
          </a:bodyPr>
          <a:lstStyle/>
          <a:p>
            <a:endParaRPr lang="de-DE" sz="2000" b="0" strike="noStrike" spc="-1">
              <a:latin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CustomShape 1"/>
          <p:cNvSpPr/>
          <p:nvPr/>
        </p:nvSpPr>
        <p:spPr>
          <a:xfrm>
            <a:off x="4020480" y="9721080"/>
            <a:ext cx="3076920" cy="511200"/>
          </a:xfrm>
          <a:prstGeom prst="rect">
            <a:avLst/>
          </a:prstGeom>
          <a:noFill/>
          <a:ln>
            <a:noFill/>
          </a:ln>
        </p:spPr>
        <p:style>
          <a:lnRef idx="0">
            <a:scrgbClr r="0" g="0" b="0"/>
          </a:lnRef>
          <a:fillRef idx="0">
            <a:scrgbClr r="0" g="0" b="0"/>
          </a:fillRef>
          <a:effectRef idx="0">
            <a:scrgbClr r="0" g="0" b="0"/>
          </a:effectRef>
          <a:fontRef idx="minor"/>
        </p:style>
        <p:txBody>
          <a:bodyPr lIns="94680" tIns="47520" rIns="94680" bIns="47520" anchor="b">
            <a:noAutofit/>
          </a:bodyPr>
          <a:lstStyle/>
          <a:p>
            <a:pPr algn="r">
              <a:lnSpc>
                <a:spcPct val="100000"/>
              </a:lnSpc>
            </a:pPr>
            <a:fld id="{AAF0FC6C-69C4-4D90-B9BD-99F13EC347CE}" type="slidenum">
              <a:rPr lang="de-DE" sz="1200" b="0" strike="noStrike" spc="-1">
                <a:solidFill>
                  <a:srgbClr val="000000"/>
                </a:solidFill>
                <a:latin typeface="Arial"/>
                <a:ea typeface="+mn-ea"/>
              </a:rPr>
              <a:t>11</a:t>
            </a:fld>
            <a:endParaRPr lang="de-DE" sz="1200" b="0" strike="noStrike" spc="-1">
              <a:latin typeface="Arial"/>
            </a:endParaRPr>
          </a:p>
        </p:txBody>
      </p:sp>
      <p:sp>
        <p:nvSpPr>
          <p:cNvPr id="245" name="PlaceHolder 2"/>
          <p:cNvSpPr>
            <a:spLocks noGrp="1" noRot="1" noChangeAspect="1"/>
          </p:cNvSpPr>
          <p:nvPr>
            <p:ph type="sldImg"/>
          </p:nvPr>
        </p:nvSpPr>
        <p:spPr>
          <a:xfrm>
            <a:off x="989013" y="766763"/>
            <a:ext cx="5121275" cy="3840162"/>
          </a:xfrm>
          <a:prstGeom prst="rect">
            <a:avLst/>
          </a:prstGeom>
        </p:spPr>
      </p:sp>
      <p:sp>
        <p:nvSpPr>
          <p:cNvPr id="246" name="PlaceHolder 3"/>
          <p:cNvSpPr>
            <a:spLocks noGrp="1"/>
          </p:cNvSpPr>
          <p:nvPr>
            <p:ph type="body"/>
          </p:nvPr>
        </p:nvSpPr>
        <p:spPr>
          <a:xfrm>
            <a:off x="709560" y="4861080"/>
            <a:ext cx="5679720" cy="4605480"/>
          </a:xfrm>
          <a:prstGeom prst="rect">
            <a:avLst/>
          </a:prstGeom>
        </p:spPr>
        <p:txBody>
          <a:bodyPr lIns="86400" tIns="43200" rIns="86400" bIns="43200">
            <a:noAutofit/>
          </a:bodyPr>
          <a:lstStyle/>
          <a:p>
            <a:pPr marL="216000" indent="-216000">
              <a:lnSpc>
                <a:spcPct val="100000"/>
              </a:lnSpc>
              <a:spcBef>
                <a:spcPts val="360"/>
              </a:spcBef>
            </a:pPr>
            <a:r>
              <a:rPr lang="de-DE" sz="2000" b="0" strike="noStrike" spc="-1" dirty="0">
                <a:solidFill>
                  <a:srgbClr val="00005A"/>
                </a:solidFill>
                <a:latin typeface="Calibri" panose="020F0502020204030204" pitchFamily="34" charset="0"/>
                <a:cs typeface="Calibri" panose="020F0502020204030204" pitchFamily="34" charset="0"/>
              </a:rPr>
              <a:t>Am Gymnasium Steinhagen gibt es ein durchgängiges MINT-Profil:</a:t>
            </a:r>
            <a:r>
              <a:rPr dirty="0">
                <a:latin typeface="Calibri" panose="020F0502020204030204" pitchFamily="34" charset="0"/>
                <a:cs typeface="Calibri" panose="020F0502020204030204" pitchFamily="34" charset="0"/>
              </a:rPr>
              <a:t/>
            </a:r>
            <a:br>
              <a:rPr dirty="0">
                <a:latin typeface="Calibri" panose="020F0502020204030204" pitchFamily="34" charset="0"/>
                <a:cs typeface="Calibri" panose="020F0502020204030204" pitchFamily="34" charset="0"/>
              </a:rPr>
            </a:br>
            <a:r>
              <a:rPr lang="de-DE" sz="2000" b="0" strike="noStrike" spc="-1" dirty="0">
                <a:solidFill>
                  <a:srgbClr val="00005A"/>
                </a:solidFill>
                <a:latin typeface="Calibri" panose="020F0502020204030204" pitchFamily="34" charset="0"/>
                <a:cs typeface="Calibri" panose="020F0502020204030204" pitchFamily="34" charset="0"/>
              </a:rPr>
              <a:t>- das naturwissenschaftliche Neigungskursangebot (</a:t>
            </a:r>
            <a:r>
              <a:rPr lang="de-DE" sz="2000" b="0" strike="noStrike" spc="-1" dirty="0" err="1">
                <a:solidFill>
                  <a:srgbClr val="00005A"/>
                </a:solidFill>
                <a:latin typeface="Calibri" panose="020F0502020204030204" pitchFamily="34" charset="0"/>
                <a:cs typeface="Calibri" panose="020F0502020204030204" pitchFamily="34" charset="0"/>
              </a:rPr>
              <a:t>Nawi</a:t>
            </a:r>
            <a:r>
              <a:rPr lang="de-DE" sz="2000" b="0" strike="noStrike" spc="-1" dirty="0">
                <a:solidFill>
                  <a:srgbClr val="00005A"/>
                </a:solidFill>
                <a:latin typeface="Calibri" panose="020F0502020204030204" pitchFamily="34" charset="0"/>
                <a:cs typeface="Calibri" panose="020F0502020204030204" pitchFamily="34" charset="0"/>
              </a:rPr>
              <a:t>-Studios) in der Erprobungsstufe  </a:t>
            </a:r>
            <a:endParaRPr lang="de-DE" sz="2000" b="0" strike="noStrike" spc="-1" dirty="0">
              <a:latin typeface="Calibri" panose="020F0502020204030204" pitchFamily="34" charset="0"/>
              <a:cs typeface="Calibri" panose="020F0502020204030204" pitchFamily="34" charset="0"/>
            </a:endParaRPr>
          </a:p>
          <a:p>
            <a:pPr marL="216000" indent="-216000">
              <a:lnSpc>
                <a:spcPct val="100000"/>
              </a:lnSpc>
              <a:spcBef>
                <a:spcPts val="360"/>
              </a:spcBef>
            </a:pPr>
            <a:r>
              <a:rPr lang="de-DE" sz="2000" b="0" strike="noStrike" spc="-1" dirty="0">
                <a:solidFill>
                  <a:srgbClr val="00005A"/>
                </a:solidFill>
                <a:latin typeface="Calibri" panose="020F0502020204030204" pitchFamily="34" charset="0"/>
                <a:cs typeface="Calibri" panose="020F0502020204030204" pitchFamily="34" charset="0"/>
              </a:rPr>
              <a:t>	- das </a:t>
            </a:r>
            <a:r>
              <a:rPr lang="de-DE" sz="2000" b="0" strike="noStrike" spc="-1" dirty="0" err="1">
                <a:solidFill>
                  <a:srgbClr val="00005A"/>
                </a:solidFill>
                <a:latin typeface="Calibri" panose="020F0502020204030204" pitchFamily="34" charset="0"/>
                <a:cs typeface="Calibri" panose="020F0502020204030204" pitchFamily="34" charset="0"/>
              </a:rPr>
              <a:t>Galileoprofil</a:t>
            </a:r>
            <a:r>
              <a:rPr lang="de-DE" sz="2000" b="0" strike="noStrike" spc="-1" dirty="0">
                <a:solidFill>
                  <a:srgbClr val="00005A"/>
                </a:solidFill>
                <a:latin typeface="Calibri" panose="020F0502020204030204" pitchFamily="34" charset="0"/>
                <a:cs typeface="Calibri" panose="020F0502020204030204" pitchFamily="34" charset="0"/>
              </a:rPr>
              <a:t> im WPII-Angebot der Mittelstufe, in der auch die Laborhelferausbildung integriert ist</a:t>
            </a:r>
          </a:p>
          <a:p>
            <a:pPr marL="216000" indent="-216000">
              <a:lnSpc>
                <a:spcPct val="100000"/>
              </a:lnSpc>
              <a:spcBef>
                <a:spcPts val="360"/>
              </a:spcBef>
            </a:pPr>
            <a:r>
              <a:rPr lang="de-DE" sz="2000" b="0" strike="noStrike" spc="-1" dirty="0">
                <a:solidFill>
                  <a:srgbClr val="00005A"/>
                </a:solidFill>
                <a:latin typeface="Calibri" panose="020F0502020204030204" pitchFamily="34" charset="0"/>
                <a:cs typeface="Calibri" panose="020F0502020204030204" pitchFamily="34" charset="0"/>
              </a:rPr>
              <a:t>	- den Projektkurs „Zukunft und Energie“ und die Kurse in Physik, Chemie und Biologie in der Oberstufe</a:t>
            </a:r>
            <a:endParaRPr lang="de-DE" sz="2000" b="0" strike="noStrike" spc="-1" dirty="0">
              <a:latin typeface="Calibri" panose="020F0502020204030204" pitchFamily="34" charset="0"/>
              <a:cs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 name="PlaceHolder 1"/>
          <p:cNvSpPr>
            <a:spLocks noGrp="1" noRot="1" noChangeAspect="1"/>
          </p:cNvSpPr>
          <p:nvPr>
            <p:ph type="sldImg"/>
          </p:nvPr>
        </p:nvSpPr>
        <p:spPr>
          <a:xfrm>
            <a:off x="989013" y="766763"/>
            <a:ext cx="5121275" cy="3840162"/>
          </a:xfrm>
          <a:prstGeom prst="rect">
            <a:avLst/>
          </a:prstGeom>
        </p:spPr>
      </p:sp>
      <p:sp>
        <p:nvSpPr>
          <p:cNvPr id="251" name="PlaceHolder 2"/>
          <p:cNvSpPr>
            <a:spLocks noGrp="1"/>
          </p:cNvSpPr>
          <p:nvPr>
            <p:ph type="body"/>
          </p:nvPr>
        </p:nvSpPr>
        <p:spPr>
          <a:xfrm>
            <a:off x="709560" y="4861080"/>
            <a:ext cx="5679720" cy="4605480"/>
          </a:xfrm>
          <a:prstGeom prst="rect">
            <a:avLst/>
          </a:prstGeom>
        </p:spPr>
        <p:txBody>
          <a:bodyPr lIns="86400" tIns="43200" rIns="86400" bIns="43200">
            <a:normAutofit fontScale="55000" lnSpcReduction="20000"/>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e-DE" sz="2000" b="1" strike="noStrike" spc="-1" dirty="0" smtClean="0">
                <a:latin typeface="Arial"/>
              </a:rPr>
              <a:t>Motivationale Orientierungen, Selbstbilder und Berufserwartungen in den Naturwissenschaften in PISA 2015 im Vergleich zu 2006:</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e-DE" sz="2000" b="1" strike="noStrike" spc="-1" dirty="0" smtClean="0">
                <a:latin typeface="Arial"/>
              </a:rPr>
              <a:t>Literatur</a:t>
            </a:r>
            <a:r>
              <a:rPr lang="de-DE" sz="2000" b="1" strike="noStrike" spc="-1" dirty="0">
                <a:latin typeface="Arial"/>
              </a:rPr>
              <a:t>: </a:t>
            </a:r>
            <a:br>
              <a:rPr lang="de-DE" sz="2000" b="1" strike="noStrike" spc="-1" dirty="0">
                <a:latin typeface="Arial"/>
              </a:rPr>
            </a:br>
            <a:r>
              <a:rPr lang="de-DE" sz="2000" b="0" strike="noStrike" spc="-1" dirty="0" err="1">
                <a:solidFill>
                  <a:srgbClr val="000000"/>
                </a:solidFill>
                <a:latin typeface="+mn-lt"/>
                <a:ea typeface="+mn-ea"/>
              </a:rPr>
              <a:t>Schiepe-Tiska</a:t>
            </a:r>
            <a:r>
              <a:rPr lang="de-DE" sz="2000" b="0" strike="noStrike" spc="-1" dirty="0">
                <a:solidFill>
                  <a:srgbClr val="000000"/>
                </a:solidFill>
                <a:latin typeface="+mn-lt"/>
                <a:ea typeface="+mn-ea"/>
              </a:rPr>
              <a:t>, A., </a:t>
            </a:r>
            <a:r>
              <a:rPr lang="de-DE" sz="2000" b="0" strike="noStrike" spc="-1" dirty="0" smtClean="0">
                <a:solidFill>
                  <a:srgbClr val="000000"/>
                </a:solidFill>
                <a:latin typeface="+mn-lt"/>
                <a:ea typeface="+mn-ea"/>
              </a:rPr>
              <a:t>Simm, I. &amp; </a:t>
            </a:r>
            <a:r>
              <a:rPr lang="de-DE" sz="2000" b="0" strike="noStrike" spc="-1" dirty="0" err="1" smtClean="0">
                <a:solidFill>
                  <a:srgbClr val="000000"/>
                </a:solidFill>
                <a:latin typeface="+mn-lt"/>
                <a:ea typeface="+mn-ea"/>
              </a:rPr>
              <a:t>Schmidtner</a:t>
            </a:r>
            <a:r>
              <a:rPr lang="de-DE" sz="2000" b="0" strike="noStrike" spc="-1" dirty="0">
                <a:solidFill>
                  <a:srgbClr val="000000"/>
                </a:solidFill>
                <a:latin typeface="+mn-lt"/>
                <a:ea typeface="+mn-ea"/>
              </a:rPr>
              <a:t>, St</a:t>
            </a:r>
            <a:r>
              <a:rPr lang="de-DE" sz="2000" b="0" strike="noStrike" spc="-1" dirty="0" smtClean="0">
                <a:solidFill>
                  <a:srgbClr val="000000"/>
                </a:solidFill>
                <a:latin typeface="+mn-lt"/>
                <a:ea typeface="+mn-ea"/>
              </a:rPr>
              <a:t>.</a:t>
            </a:r>
            <a:r>
              <a:rPr lang="de-DE" sz="2000" b="0" strike="noStrike" spc="-1" baseline="0" dirty="0" smtClean="0">
                <a:solidFill>
                  <a:srgbClr val="000000"/>
                </a:solidFill>
                <a:latin typeface="+mn-lt"/>
                <a:ea typeface="+mn-ea"/>
              </a:rPr>
              <a:t> </a:t>
            </a:r>
            <a:r>
              <a:rPr lang="de-DE" sz="2000" b="0" strike="noStrike" spc="-1" dirty="0" smtClean="0">
                <a:solidFill>
                  <a:srgbClr val="000000"/>
                </a:solidFill>
                <a:latin typeface="+mn-lt"/>
                <a:ea typeface="+mn-ea"/>
              </a:rPr>
              <a:t>(</a:t>
            </a:r>
            <a:r>
              <a:rPr lang="de-DE" sz="2000" b="0" strike="noStrike" spc="-1" dirty="0">
                <a:solidFill>
                  <a:srgbClr val="000000"/>
                </a:solidFill>
                <a:latin typeface="+mn-lt"/>
                <a:ea typeface="+mn-ea"/>
              </a:rPr>
              <a:t>2016). </a:t>
            </a:r>
            <a:r>
              <a:rPr lang="de-DE" sz="2000" b="0" strike="noStrike" spc="-1" dirty="0" smtClean="0">
                <a:latin typeface="+mn-lt"/>
              </a:rPr>
              <a:t>Motivationale Orientierungen, Selbstbilder und Berufserwartungen in den Naturwissenschaften in PISA 2015</a:t>
            </a:r>
            <a:r>
              <a:rPr lang="de-DE" sz="2000" b="0" strike="noStrike" spc="-1" dirty="0" smtClean="0">
                <a:solidFill>
                  <a:srgbClr val="000000"/>
                </a:solidFill>
                <a:latin typeface="+mn-lt"/>
                <a:ea typeface="+mn-ea"/>
              </a:rPr>
              <a:t>. </a:t>
            </a:r>
            <a:r>
              <a:rPr lang="de-DE" sz="2000" b="0" strike="noStrike" spc="-1" dirty="0">
                <a:solidFill>
                  <a:srgbClr val="000000"/>
                </a:solidFill>
                <a:latin typeface="+mn-lt"/>
                <a:ea typeface="+mn-ea"/>
              </a:rPr>
              <a:t>In K. </a:t>
            </a:r>
            <a:r>
              <a:rPr lang="de-DE" sz="2000" b="0" strike="noStrike" spc="-1" dirty="0" err="1">
                <a:solidFill>
                  <a:srgbClr val="000000"/>
                </a:solidFill>
                <a:latin typeface="+mn-lt"/>
                <a:ea typeface="+mn-ea"/>
              </a:rPr>
              <a:t>Reiss</a:t>
            </a:r>
            <a:r>
              <a:rPr lang="de-DE" sz="2000" b="0" strike="noStrike" spc="-1" dirty="0">
                <a:solidFill>
                  <a:srgbClr val="000000"/>
                </a:solidFill>
                <a:latin typeface="+mn-lt"/>
                <a:ea typeface="+mn-ea"/>
              </a:rPr>
              <a:t>, C. Sälzer, A. </a:t>
            </a:r>
            <a:r>
              <a:rPr lang="de-DE" sz="2000" b="0" strike="noStrike" spc="-1" dirty="0" err="1">
                <a:solidFill>
                  <a:srgbClr val="000000"/>
                </a:solidFill>
                <a:latin typeface="+mn-lt"/>
                <a:ea typeface="+mn-ea"/>
              </a:rPr>
              <a:t>Schiepe-Tiska</a:t>
            </a:r>
            <a:r>
              <a:rPr lang="de-DE" sz="2000" b="0" strike="noStrike" spc="-1" dirty="0">
                <a:solidFill>
                  <a:srgbClr val="000000"/>
                </a:solidFill>
                <a:latin typeface="+mn-lt"/>
                <a:ea typeface="+mn-ea"/>
              </a:rPr>
              <a:t>, E. </a:t>
            </a:r>
            <a:r>
              <a:rPr lang="de-DE" sz="2000" b="0" strike="noStrike" spc="-1" dirty="0" err="1">
                <a:solidFill>
                  <a:srgbClr val="000000"/>
                </a:solidFill>
                <a:latin typeface="+mn-lt"/>
                <a:ea typeface="+mn-ea"/>
              </a:rPr>
              <a:t>Klieme</a:t>
            </a:r>
            <a:r>
              <a:rPr lang="de-DE" sz="2000" b="0" strike="noStrike" spc="-1" dirty="0">
                <a:solidFill>
                  <a:srgbClr val="000000"/>
                </a:solidFill>
                <a:latin typeface="+mn-lt"/>
                <a:ea typeface="+mn-ea"/>
              </a:rPr>
              <a:t> &amp; O. Köller (Hrsg.), </a:t>
            </a:r>
            <a:r>
              <a:rPr lang="de-DE" sz="2000" b="0" i="1" strike="noStrike" spc="-1" dirty="0">
                <a:solidFill>
                  <a:srgbClr val="000000"/>
                </a:solidFill>
                <a:latin typeface="+mn-lt"/>
                <a:ea typeface="+mn-ea"/>
              </a:rPr>
              <a:t>PISA 2015. Eine Studie zwischen Kontinuität und Innovation </a:t>
            </a:r>
            <a:r>
              <a:rPr lang="de-DE" sz="2000" b="0" strike="noStrike" spc="-1" dirty="0">
                <a:solidFill>
                  <a:srgbClr val="000000"/>
                </a:solidFill>
                <a:latin typeface="+mn-lt"/>
                <a:ea typeface="+mn-ea"/>
              </a:rPr>
              <a:t>(S. </a:t>
            </a:r>
            <a:r>
              <a:rPr lang="de-DE" sz="2000" b="0" strike="noStrike" spc="-1" dirty="0" smtClean="0">
                <a:solidFill>
                  <a:srgbClr val="000000"/>
                </a:solidFill>
                <a:latin typeface="+mn-lt"/>
                <a:ea typeface="+mn-ea"/>
              </a:rPr>
              <a:t>99-132). </a:t>
            </a:r>
            <a:r>
              <a:rPr lang="de-DE" sz="2000" b="0" strike="noStrike" spc="-1" dirty="0">
                <a:solidFill>
                  <a:srgbClr val="000000"/>
                </a:solidFill>
                <a:latin typeface="+mn-lt"/>
                <a:ea typeface="+mn-ea"/>
              </a:rPr>
              <a:t>Münster, New York: </a:t>
            </a:r>
            <a:r>
              <a:rPr lang="de-DE" sz="2000" b="0" strike="noStrike" spc="-1" dirty="0" err="1">
                <a:solidFill>
                  <a:srgbClr val="000000"/>
                </a:solidFill>
                <a:latin typeface="+mn-lt"/>
                <a:ea typeface="+mn-ea"/>
              </a:rPr>
              <a:t>Waxmann</a:t>
            </a:r>
            <a:r>
              <a:rPr lang="de-DE" sz="2000" b="0" strike="noStrike" spc="-1" dirty="0">
                <a:solidFill>
                  <a:srgbClr val="000000"/>
                </a:solidFill>
                <a:latin typeface="+mn-lt"/>
                <a:ea typeface="+mn-ea"/>
              </a:rPr>
              <a:t>.</a:t>
            </a:r>
            <a:endParaRPr lang="de-DE" sz="2000" b="0" strike="noStrike" spc="-1" dirty="0">
              <a:latin typeface="+mn-lt"/>
            </a:endParaRPr>
          </a:p>
          <a:p>
            <a:pPr marL="216000" indent="-216000">
              <a:lnSpc>
                <a:spcPct val="100000"/>
              </a:lnSpc>
            </a:pPr>
            <a:endParaRPr lang="de-DE" sz="2000" b="0" strike="noStrike" spc="-1" dirty="0">
              <a:latin typeface="Arial"/>
            </a:endParaRPr>
          </a:p>
          <a:p>
            <a:r>
              <a:rPr lang="de-DE" sz="1200" b="0" i="0" u="none" strike="noStrike" kern="1200" baseline="0" dirty="0" smtClean="0">
                <a:solidFill>
                  <a:schemeClr val="tx1"/>
                </a:solidFill>
                <a:latin typeface="+mn-lt"/>
                <a:ea typeface="+mn-ea"/>
                <a:cs typeface="+mn-cs"/>
              </a:rPr>
              <a:t>„Für Deutschland ist eine Abnahme an Freude, instrumenteller Motivation und Selbstwirksamkeitserwartung zu beobachten. Sowohl Schülerinnen und Schüler am Gymnasium als auch an den nicht gymnasialen Schularten erleben weniger Freude und Interesse und schätzen die Bedeutung von Naturwissenschaften für ihre Zukunft geringer ein als in PISA 2006. Zusätzlich hat bei den Gymnasiastinnen und Gymnasiasten die naturwissenschaftsbezogene Selbstwirksamkeitserwartung abgenommen. Sie sehen sich weniger in der Lage, naturwissenschaftliche Aufgabenstellungen zu lösen. Da sich im Vergleich zu PISA 2006 auch die naturwissenschaftliche Kompetenz am Gymnasium</a:t>
            </a:r>
          </a:p>
          <a:p>
            <a:r>
              <a:rPr lang="de-DE" sz="1200" b="0" i="0" u="none" strike="noStrike" kern="1200" baseline="0" dirty="0" smtClean="0">
                <a:solidFill>
                  <a:schemeClr val="tx1"/>
                </a:solidFill>
                <a:latin typeface="+mn-lt"/>
                <a:ea typeface="+mn-ea"/>
                <a:cs typeface="+mn-cs"/>
              </a:rPr>
              <a:t>bei PISA 2015 verringert hat (vgl. Kapitel 2), mag dieser Abfall ein Ausdruck einer realistischen Selbsteinschätzung sein. Nichtsdestotrotz zeigt sich hier – ebenso wie für Freude und Interesse und instrumentelle Motivation – Handlungsbedarf, um gerade auch die kompetenzstarken Jugendlichen in Deutschland für Naturwissenschaften zu begeistern.“ (ebd., S. 127).</a:t>
            </a:r>
          </a:p>
          <a:p>
            <a:pPr marL="216000" indent="-216000">
              <a:lnSpc>
                <a:spcPct val="100000"/>
              </a:lnSpc>
            </a:pPr>
            <a:endParaRPr lang="de-DE" sz="1200" b="0" strike="noStrike" spc="-1" dirty="0">
              <a:latin typeface="Arial"/>
            </a:endParaRPr>
          </a:p>
          <a:p>
            <a:pPr marL="216000" indent="-216000">
              <a:lnSpc>
                <a:spcPct val="100000"/>
              </a:lnSpc>
            </a:pPr>
            <a:endParaRPr lang="de-DE" sz="1200" b="0" strike="noStrike" spc="-1" dirty="0">
              <a:latin typeface="Arial"/>
            </a:endParaRPr>
          </a:p>
          <a:p>
            <a:pPr marL="0" indent="0">
              <a:lnSpc>
                <a:spcPct val="100000"/>
              </a:lnSpc>
              <a:buFont typeface="Arial" panose="020B0604020202020204" pitchFamily="34" charset="0"/>
              <a:buNone/>
            </a:pPr>
            <a:r>
              <a:rPr lang="de-DE" sz="1200" b="1" strike="noStrike" spc="-1" dirty="0" smtClean="0">
                <a:solidFill>
                  <a:srgbClr val="000000"/>
                </a:solidFill>
                <a:latin typeface="Calibri"/>
                <a:ea typeface="+mn-ea"/>
              </a:rPr>
              <a:t>Bezugsrahmen</a:t>
            </a:r>
            <a:r>
              <a:rPr lang="de-DE" sz="1200" b="0" strike="noStrike" spc="-1" dirty="0">
                <a:solidFill>
                  <a:srgbClr val="000000"/>
                </a:solidFill>
                <a:latin typeface="Calibri"/>
                <a:ea typeface="+mn-ea"/>
              </a:rPr>
              <a:t>: IPN-Videostudie (2006</a:t>
            </a:r>
            <a:r>
              <a:rPr lang="de-DE" sz="1200" b="0" strike="noStrike" spc="-1" dirty="0" smtClean="0">
                <a:solidFill>
                  <a:srgbClr val="000000"/>
                </a:solidFill>
                <a:latin typeface="Calibri"/>
                <a:ea typeface="+mn-ea"/>
              </a:rPr>
              <a:t>):</a:t>
            </a:r>
          </a:p>
          <a:p>
            <a:pPr>
              <a:lnSpc>
                <a:spcPct val="100000"/>
              </a:lnSpc>
            </a:pPr>
            <a:r>
              <a:rPr lang="de-DE" sz="1200" b="1" strike="noStrike" spc="-1" dirty="0" smtClean="0">
                <a:solidFill>
                  <a:srgbClr val="000000"/>
                </a:solidFill>
                <a:latin typeface="+mn-lt"/>
                <a:ea typeface="+mn-ea"/>
              </a:rPr>
              <a:t>Literatur: </a:t>
            </a:r>
            <a:br>
              <a:rPr lang="de-DE" sz="1200" b="1" strike="noStrike" spc="-1" dirty="0" smtClean="0">
                <a:solidFill>
                  <a:srgbClr val="000000"/>
                </a:solidFill>
                <a:latin typeface="+mn-lt"/>
                <a:ea typeface="+mn-ea"/>
              </a:rPr>
            </a:br>
            <a:r>
              <a:rPr lang="de-DE" sz="1200" b="0" strike="noStrike" spc="-1" dirty="0" smtClean="0">
                <a:solidFill>
                  <a:srgbClr val="000000"/>
                </a:solidFill>
                <a:latin typeface="+mn-lt"/>
                <a:ea typeface="+mn-ea"/>
              </a:rPr>
              <a:t>Seidel, T.,  Prenzel, M., Rimmele, R,  </a:t>
            </a:r>
            <a:r>
              <a:rPr lang="de-DE" sz="1200" b="0" strike="noStrike" spc="-1" dirty="0" err="1" smtClean="0">
                <a:solidFill>
                  <a:srgbClr val="000000"/>
                </a:solidFill>
                <a:latin typeface="+mn-lt"/>
                <a:ea typeface="+mn-ea"/>
              </a:rPr>
              <a:t>Dalehefte</a:t>
            </a:r>
            <a:r>
              <a:rPr lang="de-DE" sz="1200" b="0" strike="noStrike" spc="-1" dirty="0" smtClean="0">
                <a:solidFill>
                  <a:srgbClr val="000000"/>
                </a:solidFill>
                <a:latin typeface="+mn-lt"/>
                <a:ea typeface="+mn-ea"/>
              </a:rPr>
              <a:t>, I. M.,  Herweg, C., </a:t>
            </a:r>
            <a:r>
              <a:rPr lang="de-DE" sz="1200" b="0" strike="noStrike" spc="-1" dirty="0" err="1" smtClean="0">
                <a:solidFill>
                  <a:srgbClr val="000000"/>
                </a:solidFill>
                <a:latin typeface="+mn-lt"/>
                <a:ea typeface="+mn-ea"/>
              </a:rPr>
              <a:t>Kobarg</a:t>
            </a:r>
            <a:r>
              <a:rPr lang="de-DE" sz="1200" b="0" strike="noStrike" spc="-1" dirty="0" smtClean="0">
                <a:solidFill>
                  <a:srgbClr val="000000"/>
                </a:solidFill>
                <a:latin typeface="+mn-lt"/>
                <a:ea typeface="+mn-ea"/>
              </a:rPr>
              <a:t>, M. &amp; </a:t>
            </a:r>
            <a:r>
              <a:rPr lang="de-DE" sz="1200" b="0" strike="noStrike" spc="-1" dirty="0" err="1" smtClean="0">
                <a:solidFill>
                  <a:srgbClr val="000000"/>
                </a:solidFill>
                <a:latin typeface="+mn-lt"/>
                <a:ea typeface="+mn-ea"/>
              </a:rPr>
              <a:t>Schwindt</a:t>
            </a:r>
            <a:r>
              <a:rPr lang="de-DE" sz="1200" b="0" strike="noStrike" spc="-1" dirty="0" smtClean="0">
                <a:solidFill>
                  <a:srgbClr val="000000"/>
                </a:solidFill>
                <a:latin typeface="+mn-lt"/>
                <a:ea typeface="+mn-ea"/>
              </a:rPr>
              <a:t>, K. (2006). Blicke auf den Physikunterricht. Ergebnisse der IPN Videostudie. </a:t>
            </a:r>
            <a:r>
              <a:rPr lang="de-DE" sz="1200" b="0" i="1" strike="noStrike" spc="-1" dirty="0" smtClean="0">
                <a:solidFill>
                  <a:srgbClr val="000000"/>
                </a:solidFill>
                <a:latin typeface="+mn-lt"/>
                <a:ea typeface="+mn-ea"/>
              </a:rPr>
              <a:t>Zeitschrift für Pädagogik 52</a:t>
            </a:r>
            <a:r>
              <a:rPr lang="de-DE" sz="1200" b="0" strike="noStrike" spc="-1" dirty="0" smtClean="0">
                <a:solidFill>
                  <a:srgbClr val="000000"/>
                </a:solidFill>
                <a:latin typeface="+mn-lt"/>
                <a:ea typeface="+mn-ea"/>
              </a:rPr>
              <a:t> (6), S. 799-821. Verfügbar unter https://www.pedocs.de/volltexte/2011/4489/pdf/ZfPaed_2006_Seidel_Prenzel_Rimmele_Blicke_Physikunterricht_D_A.pdf [09.11.2021].</a:t>
            </a:r>
          </a:p>
          <a:p>
            <a:pPr>
              <a:lnSpc>
                <a:spcPct val="100000"/>
              </a:lnSpc>
            </a:pPr>
            <a:endParaRPr lang="de-DE" sz="1200" b="0" strike="noStrike" spc="-1" dirty="0">
              <a:latin typeface="Arial"/>
            </a:endParaRPr>
          </a:p>
          <a:p>
            <a:pPr>
              <a:lnSpc>
                <a:spcPct val="100000"/>
              </a:lnSpc>
            </a:pPr>
            <a:r>
              <a:rPr lang="de-DE" sz="1200" b="0" strike="noStrike" spc="-1" dirty="0">
                <a:solidFill>
                  <a:srgbClr val="000000"/>
                </a:solidFill>
                <a:latin typeface="Calibri"/>
                <a:ea typeface="+mn-ea"/>
              </a:rPr>
              <a:t>„Insgesamt betrachtet zeichnet sich damit ab, dass der Physikunterricht in Deutschland hinter den in der Forschung beschriebenen Möglichkeiten einer lernunterstützenden Unterrichtsgestaltung zurückbleibt</a:t>
            </a:r>
            <a:r>
              <a:rPr lang="de-DE" sz="1200" b="0" strike="noStrike" spc="-1" dirty="0" smtClean="0">
                <a:solidFill>
                  <a:srgbClr val="000000"/>
                </a:solidFill>
                <a:latin typeface="Calibri"/>
                <a:ea typeface="+mn-ea"/>
              </a:rPr>
              <a:t>.“ (ebd., S. 808).</a:t>
            </a:r>
            <a:endParaRPr lang="de-DE" sz="1200" b="0" strike="noStrike" spc="-1" dirty="0">
              <a:latin typeface="Arial"/>
            </a:endParaRPr>
          </a:p>
          <a:p>
            <a:pPr>
              <a:lnSpc>
                <a:spcPct val="100000"/>
              </a:lnSpc>
            </a:pPr>
            <a:endParaRPr lang="de-DE" sz="1200" b="0" strike="noStrike" spc="-1" dirty="0">
              <a:latin typeface="Arial"/>
            </a:endParaRPr>
          </a:p>
          <a:p>
            <a:pPr marL="343080" indent="-342720">
              <a:lnSpc>
                <a:spcPct val="100000"/>
              </a:lnSpc>
              <a:buClr>
                <a:srgbClr val="000000"/>
              </a:buClr>
              <a:buFont typeface="Wingdings" charset="2"/>
              <a:buChar char=""/>
            </a:pPr>
            <a:r>
              <a:rPr lang="de-DE" sz="1200" b="0" strike="noStrike" spc="-1" dirty="0">
                <a:solidFill>
                  <a:srgbClr val="000000"/>
                </a:solidFill>
                <a:latin typeface="Calibri"/>
                <a:ea typeface="+mn-ea"/>
              </a:rPr>
              <a:t>eng geführte Gespräche mit wenig Raum, </a:t>
            </a:r>
            <a:r>
              <a:rPr lang="de-DE" sz="1200" b="0" strike="noStrike" spc="-1" dirty="0" smtClean="0">
                <a:solidFill>
                  <a:srgbClr val="000000"/>
                </a:solidFill>
                <a:latin typeface="Calibri"/>
                <a:ea typeface="+mn-ea"/>
              </a:rPr>
              <a:t>„[…] um </a:t>
            </a:r>
            <a:r>
              <a:rPr lang="de-DE" sz="1200" b="0" strike="noStrike" spc="-1" dirty="0">
                <a:solidFill>
                  <a:srgbClr val="000000"/>
                </a:solidFill>
                <a:latin typeface="Calibri"/>
                <a:ea typeface="+mn-ea"/>
              </a:rPr>
              <a:t>tiefergehende Denkprozesse zu initiieren, zu begleiten und zu strukturieren“</a:t>
            </a:r>
            <a:endParaRPr lang="de-DE" sz="1200" b="0" strike="noStrike" spc="-1" dirty="0">
              <a:latin typeface="Arial"/>
            </a:endParaRPr>
          </a:p>
          <a:p>
            <a:pPr marL="343080" indent="-342720">
              <a:lnSpc>
                <a:spcPct val="100000"/>
              </a:lnSpc>
              <a:buClr>
                <a:srgbClr val="000000"/>
              </a:buClr>
              <a:buFont typeface="Wingdings" charset="2"/>
              <a:buChar char=""/>
            </a:pPr>
            <a:r>
              <a:rPr lang="de-DE" sz="1200" b="0" strike="noStrike" spc="-1" dirty="0">
                <a:solidFill>
                  <a:srgbClr val="000000"/>
                </a:solidFill>
                <a:latin typeface="Calibri"/>
                <a:ea typeface="+mn-ea"/>
              </a:rPr>
              <a:t>geringe Ausprägung, Lernziele zu explizieren</a:t>
            </a:r>
            <a:endParaRPr lang="de-DE" sz="1200" b="0" strike="noStrike" spc="-1" dirty="0">
              <a:latin typeface="Arial"/>
            </a:endParaRPr>
          </a:p>
          <a:p>
            <a:pPr marL="343080" indent="-342720">
              <a:lnSpc>
                <a:spcPct val="100000"/>
              </a:lnSpc>
              <a:buClr>
                <a:srgbClr val="000000"/>
              </a:buClr>
              <a:buFont typeface="Wingdings" charset="2"/>
              <a:buChar char=""/>
            </a:pPr>
            <a:r>
              <a:rPr lang="de-DE" sz="1200" b="0" strike="noStrike" spc="-1" dirty="0">
                <a:solidFill>
                  <a:srgbClr val="000000"/>
                </a:solidFill>
                <a:latin typeface="Calibri"/>
                <a:ea typeface="+mn-ea"/>
              </a:rPr>
              <a:t>zu geringe Berücksichtigung individueller Lernwege und Denkprozesse </a:t>
            </a:r>
            <a:endParaRPr lang="de-DE" sz="1200" b="0" strike="noStrike" spc="-1" dirty="0">
              <a:latin typeface="Arial"/>
            </a:endParaRPr>
          </a:p>
          <a:p>
            <a:pPr marL="343080" indent="-342720">
              <a:lnSpc>
                <a:spcPct val="100000"/>
              </a:lnSpc>
              <a:buClr>
                <a:srgbClr val="000000"/>
              </a:buClr>
              <a:buFont typeface="Wingdings" charset="2"/>
              <a:buChar char=""/>
            </a:pPr>
            <a:r>
              <a:rPr lang="de-DE" sz="1200" b="0" strike="noStrike" spc="-1" dirty="0">
                <a:solidFill>
                  <a:srgbClr val="000000"/>
                </a:solidFill>
                <a:latin typeface="Calibri"/>
                <a:ea typeface="+mn-ea"/>
              </a:rPr>
              <a:t>zu wenig Anregungen, um mit physikalischen Denk- und Arbeitsweisen vertraut zu werden und forschendes Lernen anzuleiten </a:t>
            </a:r>
            <a:r>
              <a:rPr lang="de-DE" sz="800" b="0" strike="noStrike" spc="-1" dirty="0" smtClean="0">
                <a:solidFill>
                  <a:srgbClr val="000000"/>
                </a:solidFill>
                <a:latin typeface="Calibri"/>
                <a:ea typeface="+mn-ea"/>
              </a:rPr>
              <a:t>(ebd., S. 808</a:t>
            </a:r>
            <a:r>
              <a:rPr lang="de-DE" sz="800" b="0" strike="noStrike" spc="-1" dirty="0">
                <a:solidFill>
                  <a:srgbClr val="000000"/>
                </a:solidFill>
                <a:latin typeface="Calibri"/>
                <a:ea typeface="+mn-ea"/>
              </a:rPr>
              <a:t>). </a:t>
            </a:r>
          </a:p>
          <a:p>
            <a:pPr marL="343080" indent="-342720">
              <a:lnSpc>
                <a:spcPct val="100000"/>
              </a:lnSpc>
              <a:buClr>
                <a:srgbClr val="000000"/>
              </a:buClr>
              <a:buFont typeface="Wingdings" charset="2"/>
              <a:buChar char=""/>
            </a:pPr>
            <a:endParaRPr lang="de-DE" sz="800" b="0" strike="noStrike" spc="-1" dirty="0">
              <a:solidFill>
                <a:srgbClr val="000000"/>
              </a:solidFill>
              <a:latin typeface="Calibri"/>
              <a:ea typeface="+mn-ea"/>
            </a:endParaRPr>
          </a:p>
          <a:p>
            <a:pPr marL="360" indent="0">
              <a:lnSpc>
                <a:spcPct val="100000"/>
              </a:lnSpc>
              <a:buClr>
                <a:srgbClr val="000000"/>
              </a:buClr>
              <a:buFont typeface="Wingdings" charset="2"/>
              <a:buNone/>
            </a:pPr>
            <a:endParaRPr lang="de-DE" sz="800" b="0" strike="noStrike" spc="-1" dirty="0">
              <a:solidFill>
                <a:srgbClr val="000000"/>
              </a:solidFill>
              <a:latin typeface="Calibri"/>
              <a:ea typeface="+mn-ea"/>
            </a:endParaRPr>
          </a:p>
          <a:p>
            <a:pPr marL="360" indent="0">
              <a:lnSpc>
                <a:spcPct val="100000"/>
              </a:lnSpc>
              <a:buClr>
                <a:srgbClr val="000000"/>
              </a:buClr>
              <a:buFont typeface="Arial" panose="020B0604020202020204" pitchFamily="34" charset="0"/>
              <a:buNone/>
            </a:pPr>
            <a:r>
              <a:rPr lang="de-DE" sz="800" b="1" strike="noStrike" spc="-1" dirty="0">
                <a:solidFill>
                  <a:srgbClr val="000000"/>
                </a:solidFill>
                <a:latin typeface="Calibri"/>
                <a:ea typeface="+mn-ea"/>
              </a:rPr>
              <a:t>Weitere Literatur:</a:t>
            </a:r>
          </a:p>
          <a:p>
            <a:pPr marL="0" indent="0">
              <a:buFont typeface="Arial" panose="020B0604020202020204" pitchFamily="34" charset="0"/>
              <a:buNone/>
            </a:pPr>
            <a:r>
              <a:rPr lang="de-DE" sz="800" dirty="0">
                <a:latin typeface="Calibri" panose="020F0502020204030204" pitchFamily="34" charset="0"/>
                <a:cs typeface="Calibri" panose="020F0502020204030204" pitchFamily="34" charset="0"/>
              </a:rPr>
              <a:t>Ministerium für Schule und Bildung des Landes Nordrhein-Westfalen (</a:t>
            </a:r>
            <a:r>
              <a:rPr lang="de-DE" sz="800" dirty="0" smtClean="0">
                <a:latin typeface="Calibri" panose="020F0502020204030204" pitchFamily="34" charset="0"/>
                <a:cs typeface="Calibri" panose="020F0502020204030204" pitchFamily="34" charset="0"/>
              </a:rPr>
              <a:t>Hrsg.). </a:t>
            </a:r>
            <a:r>
              <a:rPr lang="de-DE" sz="800" dirty="0">
                <a:latin typeface="Calibri" panose="020F0502020204030204" pitchFamily="34" charset="0"/>
                <a:cs typeface="Calibri" panose="020F0502020204030204" pitchFamily="34" charset="0"/>
              </a:rPr>
              <a:t>(2019).</a:t>
            </a:r>
            <a:r>
              <a:rPr lang="de-DE" sz="800" b="1" dirty="0">
                <a:latin typeface="Calibri" panose="020F0502020204030204" pitchFamily="34" charset="0"/>
                <a:cs typeface="Calibri" panose="020F0502020204030204" pitchFamily="34" charset="0"/>
              </a:rPr>
              <a:t> </a:t>
            </a:r>
            <a:r>
              <a:rPr lang="de-DE" sz="800" i="1" dirty="0">
                <a:latin typeface="Calibri" panose="020F0502020204030204" pitchFamily="34" charset="0"/>
                <a:cs typeface="Calibri" panose="020F0502020204030204" pitchFamily="34" charset="0"/>
              </a:rPr>
              <a:t>Kernlehrplan für</a:t>
            </a:r>
            <a:r>
              <a:rPr lang="de-DE" sz="800" dirty="0">
                <a:latin typeface="Calibri" panose="020F0502020204030204" pitchFamily="34" charset="0"/>
                <a:cs typeface="Calibri" panose="020F0502020204030204" pitchFamily="34" charset="0"/>
              </a:rPr>
              <a:t> </a:t>
            </a:r>
            <a:r>
              <a:rPr lang="de-DE" sz="800" i="1" dirty="0">
                <a:latin typeface="Calibri" panose="020F0502020204030204" pitchFamily="34" charset="0"/>
                <a:cs typeface="Calibri" panose="020F0502020204030204" pitchFamily="34" charset="0"/>
              </a:rPr>
              <a:t>die Sekundarstufe I Gymnasium in Nordrhein-Westfalen - Physik. </a:t>
            </a:r>
            <a:r>
              <a:rPr lang="de-DE" sz="800" dirty="0">
                <a:latin typeface="Calibri" panose="020F0502020204030204" pitchFamily="34" charset="0"/>
                <a:cs typeface="Calibri" panose="020F0502020204030204" pitchFamily="34" charset="0"/>
              </a:rPr>
              <a:t>Düsseldorf: Ritterbach. </a:t>
            </a:r>
          </a:p>
          <a:p>
            <a:pPr marL="0" indent="0">
              <a:buFont typeface="Arial" panose="020B0604020202020204" pitchFamily="34" charset="0"/>
              <a:buNone/>
            </a:pPr>
            <a:r>
              <a:rPr lang="de-DE" sz="800" dirty="0">
                <a:latin typeface="Calibri" panose="020F0502020204030204" pitchFamily="34" charset="0"/>
                <a:cs typeface="Calibri" panose="020F0502020204030204" pitchFamily="34" charset="0"/>
              </a:rPr>
              <a:t>Verfügbar unter  </a:t>
            </a:r>
            <a:r>
              <a:rPr lang="de-DE" sz="800" dirty="0">
                <a:latin typeface="Calibri" panose="020F0502020204030204" pitchFamily="34" charset="0"/>
                <a:cs typeface="Calibri" panose="020F0502020204030204" pitchFamily="34" charset="0"/>
                <a:hlinkClick r:id="rId3"/>
              </a:rPr>
              <a:t>https://www.schulentwicklung.nrw.de/lehrplaene/lehrplan/208/g9_ph_klp_%203411_2019_06_23.pdf</a:t>
            </a:r>
            <a:r>
              <a:rPr lang="de-DE" sz="800" dirty="0">
                <a:latin typeface="Calibri" panose="020F0502020204030204" pitchFamily="34" charset="0"/>
                <a:cs typeface="Calibri" panose="020F0502020204030204" pitchFamily="34" charset="0"/>
              </a:rPr>
              <a:t>  [26.10.2021</a:t>
            </a:r>
            <a:r>
              <a:rPr lang="de-DE" sz="800" dirty="0" smtClean="0">
                <a:latin typeface="Calibri" panose="020F0502020204030204" pitchFamily="34" charset="0"/>
                <a:cs typeface="Calibri" panose="020F0502020204030204" pitchFamily="34" charset="0"/>
              </a:rPr>
              <a:t>].</a:t>
            </a:r>
            <a:r>
              <a:rPr lang="de-DE" sz="800" dirty="0">
                <a:latin typeface="Calibri" panose="020F0502020204030204" pitchFamily="34" charset="0"/>
                <a:cs typeface="Calibri" panose="020F0502020204030204" pitchFamily="34" charset="0"/>
              </a:rPr>
              <a:t/>
            </a:r>
            <a:br>
              <a:rPr lang="de-DE" sz="800" dirty="0">
                <a:latin typeface="Calibri" panose="020F0502020204030204" pitchFamily="34" charset="0"/>
                <a:cs typeface="Calibri" panose="020F0502020204030204" pitchFamily="34" charset="0"/>
              </a:rPr>
            </a:br>
            <a:endParaRPr lang="de-DE" sz="800" dirty="0">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e-DE" sz="800" dirty="0">
                <a:latin typeface="Calibri" panose="020F0502020204030204" pitchFamily="34" charset="0"/>
                <a:cs typeface="Calibri" panose="020F0502020204030204" pitchFamily="34" charset="0"/>
              </a:rPr>
              <a:t>Ministerium für Schule und Bildung des Landes Nordrhein-Westfalen (Hrsg.). (2020). </a:t>
            </a:r>
            <a:r>
              <a:rPr lang="de-DE" sz="800" i="1" dirty="0">
                <a:latin typeface="Calibri" panose="020F0502020204030204" pitchFamily="34" charset="0"/>
                <a:cs typeface="Calibri" panose="020F0502020204030204" pitchFamily="34" charset="0"/>
              </a:rPr>
              <a:t>Referenzrahmen Schulqualität NRW. Schule in NRW Nr</a:t>
            </a:r>
            <a:r>
              <a:rPr lang="de-DE" sz="800" i="1" dirty="0" smtClean="0">
                <a:latin typeface="Calibri" panose="020F0502020204030204" pitchFamily="34" charset="0"/>
                <a:cs typeface="Calibri" panose="020F0502020204030204" pitchFamily="34" charset="0"/>
              </a:rPr>
              <a:t>. 951</a:t>
            </a:r>
            <a:r>
              <a:rPr lang="de-DE" sz="800" i="1" dirty="0">
                <a:latin typeface="Calibri" panose="020F0502020204030204" pitchFamily="34" charset="0"/>
                <a:cs typeface="Calibri" panose="020F0502020204030204" pitchFamily="34" charset="0"/>
              </a:rPr>
              <a:t>. </a:t>
            </a:r>
            <a:r>
              <a:rPr lang="de-DE" sz="800" dirty="0" smtClean="0">
                <a:latin typeface="Calibri" panose="020F0502020204030204" pitchFamily="34" charset="0"/>
                <a:cs typeface="Calibri" panose="020F0502020204030204" pitchFamily="34" charset="0"/>
              </a:rPr>
              <a:t>Verfügbar </a:t>
            </a:r>
            <a:r>
              <a:rPr lang="de-DE" sz="800" dirty="0">
                <a:latin typeface="Calibri" panose="020F0502020204030204" pitchFamily="34" charset="0"/>
                <a:cs typeface="Calibri" panose="020F0502020204030204" pitchFamily="34" charset="0"/>
              </a:rPr>
              <a:t>unter</a:t>
            </a:r>
            <a:br>
              <a:rPr lang="de-DE" sz="800" dirty="0">
                <a:latin typeface="Calibri" panose="020F0502020204030204" pitchFamily="34" charset="0"/>
                <a:cs typeface="Calibri" panose="020F0502020204030204" pitchFamily="34" charset="0"/>
              </a:rPr>
            </a:br>
            <a:r>
              <a:rPr lang="de-DE" sz="800" u="sng" dirty="0">
                <a:latin typeface="Calibri" panose="020F0502020204030204" pitchFamily="34" charset="0"/>
                <a:cs typeface="Calibri" panose="020F0502020204030204" pitchFamily="34" charset="0"/>
                <a:hlinkClick r:id="rId4"/>
              </a:rPr>
              <a:t>https://</a:t>
            </a:r>
            <a:r>
              <a:rPr lang="de-DE" sz="800" u="sng" dirty="0" smtClean="0">
                <a:latin typeface="Calibri" panose="020F0502020204030204" pitchFamily="34" charset="0"/>
                <a:cs typeface="Calibri" panose="020F0502020204030204" pitchFamily="34" charset="0"/>
                <a:hlinkClick r:id="rId4"/>
              </a:rPr>
              <a:t>www.schulentwicklung.nrw.de/referenzrahmen/broschuere.pdf</a:t>
            </a:r>
            <a:r>
              <a:rPr lang="de-DE" sz="800" u="sng" dirty="0" smtClean="0">
                <a:latin typeface="Calibri" panose="020F0502020204030204" pitchFamily="34" charset="0"/>
                <a:cs typeface="Calibri" panose="020F0502020204030204" pitchFamily="34" charset="0"/>
              </a:rPr>
              <a:t> </a:t>
            </a:r>
            <a:r>
              <a:rPr lang="de-DE" sz="800" dirty="0" smtClean="0">
                <a:latin typeface="Calibri" panose="020F0502020204030204" pitchFamily="34" charset="0"/>
                <a:cs typeface="Calibri" panose="020F0502020204030204" pitchFamily="34" charset="0"/>
              </a:rPr>
              <a:t>[26.10.2021].</a:t>
            </a:r>
          </a:p>
          <a:p>
            <a:endParaRPr lang="de-DE" sz="800" dirty="0">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e-DE" sz="800" dirty="0">
                <a:latin typeface="Calibri" panose="020F0502020204030204" pitchFamily="34" charset="0"/>
                <a:cs typeface="Calibri" panose="020F0502020204030204" pitchFamily="34" charset="0"/>
              </a:rPr>
              <a:t>Ministerium für Schule und Weiterbildung des Landes Nordrhein-Westfalen (2005).</a:t>
            </a:r>
            <a:r>
              <a:rPr lang="de-DE" sz="800" b="1" dirty="0">
                <a:latin typeface="Calibri" panose="020F0502020204030204" pitchFamily="34" charset="0"/>
                <a:cs typeface="Calibri" panose="020F0502020204030204" pitchFamily="34" charset="0"/>
              </a:rPr>
              <a:t> </a:t>
            </a:r>
            <a:r>
              <a:rPr lang="de-DE" sz="800" i="1" dirty="0">
                <a:latin typeface="Calibri" panose="020F0502020204030204" pitchFamily="34" charset="0"/>
                <a:cs typeface="Calibri" panose="020F0502020204030204" pitchFamily="34" charset="0"/>
              </a:rPr>
              <a:t>Schulgesetz für das Land Nordrhein-Westfalen. </a:t>
            </a:r>
            <a:r>
              <a:rPr lang="de-DE" sz="800" dirty="0">
                <a:latin typeface="Calibri" panose="020F0502020204030204" pitchFamily="34" charset="0"/>
                <a:cs typeface="Calibri" panose="020F0502020204030204" pitchFamily="34" charset="0"/>
              </a:rPr>
              <a:t>Verfügbar unter  </a:t>
            </a:r>
            <a:r>
              <a:rPr lang="de-DE" sz="800" dirty="0">
                <a:latin typeface="Calibri" panose="020F0502020204030204" pitchFamily="34" charset="0"/>
                <a:cs typeface="Calibri" panose="020F0502020204030204" pitchFamily="34" charset="0"/>
                <a:hlinkClick r:id="rId5"/>
              </a:rPr>
              <a:t>https://bass.schul-welt.de/6043.htm</a:t>
            </a:r>
            <a:r>
              <a:rPr lang="de-DE" sz="800" dirty="0">
                <a:latin typeface="Calibri" panose="020F0502020204030204" pitchFamily="34" charset="0"/>
                <a:cs typeface="Calibri" panose="020F0502020204030204" pitchFamily="34" charset="0"/>
              </a:rPr>
              <a:t> </a:t>
            </a:r>
            <a:r>
              <a:rPr lang="de-DE" sz="800" dirty="0">
                <a:effectLst/>
                <a:latin typeface="Calibri" panose="020F0502020204030204" pitchFamily="34" charset="0"/>
                <a:cs typeface="Calibri" panose="020F0502020204030204" pitchFamily="34" charset="0"/>
              </a:rPr>
              <a:t>[</a:t>
            </a:r>
            <a:r>
              <a:rPr lang="de-DE" sz="800" dirty="0">
                <a:latin typeface="Calibri" panose="020F0502020204030204" pitchFamily="34" charset="0"/>
                <a:cs typeface="Calibri" panose="020F0502020204030204" pitchFamily="34" charset="0"/>
              </a:rPr>
              <a:t>04.05.2021</a:t>
            </a:r>
            <a:r>
              <a:rPr lang="de-DE" sz="800" dirty="0" smtClean="0">
                <a:latin typeface="Calibri" panose="020F0502020204030204" pitchFamily="34" charset="0"/>
                <a:cs typeface="Calibri" panose="020F0502020204030204" pitchFamily="34" charset="0"/>
              </a:rPr>
              <a:t>].</a:t>
            </a:r>
            <a:endParaRPr lang="de-DE" sz="800" dirty="0">
              <a:latin typeface="Calibri" panose="020F0502020204030204" pitchFamily="34" charset="0"/>
              <a:cs typeface="Calibri" panose="020F0502020204030204" pitchFamily="34" charset="0"/>
            </a:endParaRPr>
          </a:p>
          <a:p>
            <a:endParaRPr lang="de-DE" sz="800" dirty="0">
              <a:latin typeface="Calibri" panose="020F0502020204030204" pitchFamily="34" charset="0"/>
              <a:cs typeface="Calibri" panose="020F0502020204030204" pitchFamily="34" charset="0"/>
            </a:endParaRPr>
          </a:p>
          <a:p>
            <a:pPr marL="343080" indent="-342720">
              <a:lnSpc>
                <a:spcPct val="100000"/>
              </a:lnSpc>
              <a:buClr>
                <a:srgbClr val="000000"/>
              </a:buClr>
              <a:buFont typeface="Wingdings" charset="2"/>
              <a:buChar char=""/>
            </a:pPr>
            <a:endParaRPr lang="de-DE" sz="800" b="0" strike="noStrike" spc="-1" dirty="0">
              <a:latin typeface="Arial"/>
            </a:endParaRPr>
          </a:p>
          <a:p>
            <a:pPr>
              <a:lnSpc>
                <a:spcPct val="100000"/>
              </a:lnSpc>
            </a:pPr>
            <a:endParaRPr lang="de-DE" sz="800" b="0" strike="noStrike" spc="-1" dirty="0">
              <a:latin typeface="Arial"/>
            </a:endParaRPr>
          </a:p>
        </p:txBody>
      </p:sp>
      <p:sp>
        <p:nvSpPr>
          <p:cNvPr id="252" name="TextShape 3"/>
          <p:cNvSpPr txBox="1"/>
          <p:nvPr/>
        </p:nvSpPr>
        <p:spPr>
          <a:xfrm>
            <a:off x="4020840" y="9721080"/>
            <a:ext cx="3076560" cy="511920"/>
          </a:xfrm>
          <a:prstGeom prst="rect">
            <a:avLst/>
          </a:prstGeom>
          <a:noFill/>
          <a:ln>
            <a:noFill/>
          </a:ln>
        </p:spPr>
        <p:txBody>
          <a:bodyPr lIns="86400" tIns="43200" rIns="86400" bIns="43200" anchor="b">
            <a:noAutofit/>
          </a:bodyPr>
          <a:lstStyle/>
          <a:p>
            <a:pPr algn="r">
              <a:lnSpc>
                <a:spcPct val="100000"/>
              </a:lnSpc>
            </a:pPr>
            <a:fld id="{41EE5398-8EA6-49FB-962F-AF620BDB170F}" type="slidenum">
              <a:rPr lang="de-DE" sz="1100" b="0" strike="noStrike" spc="-1">
                <a:solidFill>
                  <a:srgbClr val="000000"/>
                </a:solidFill>
                <a:latin typeface="+mn-lt"/>
                <a:ea typeface="+mn-ea"/>
              </a:rPr>
              <a:t>12</a:t>
            </a:fld>
            <a:endParaRPr lang="de-DE" sz="1100" b="0" strike="noStrike" spc="-1">
              <a:latin typeface="Times New Roman"/>
            </a:endParaRPr>
          </a:p>
        </p:txBody>
      </p:sp>
      <p:sp>
        <p:nvSpPr>
          <p:cNvPr id="253" name="TextShape 4"/>
          <p:cNvSpPr txBox="1"/>
          <p:nvPr/>
        </p:nvSpPr>
        <p:spPr>
          <a:xfrm>
            <a:off x="4020840" y="0"/>
            <a:ext cx="3076560" cy="511920"/>
          </a:xfrm>
          <a:prstGeom prst="rect">
            <a:avLst/>
          </a:prstGeom>
          <a:noFill/>
          <a:ln>
            <a:noFill/>
          </a:ln>
        </p:spPr>
        <p:txBody>
          <a:bodyPr lIns="86400" tIns="43200" rIns="86400" bIns="43200">
            <a:noAutofit/>
          </a:bodyPr>
          <a:lstStyle/>
          <a:p>
            <a:pPr algn="r">
              <a:lnSpc>
                <a:spcPct val="100000"/>
              </a:lnSpc>
            </a:pPr>
            <a:r>
              <a:rPr lang="de-DE" sz="1100" b="0" strike="noStrike" spc="-1">
                <a:solidFill>
                  <a:srgbClr val="000000"/>
                </a:solidFill>
                <a:latin typeface="+mn-lt"/>
                <a:ea typeface="+mn-ea"/>
              </a:rPr>
              <a:t>16.02.2019</a:t>
            </a:r>
            <a:endParaRPr lang="de-DE" sz="1100" b="0" strike="noStrike" spc="-1">
              <a:latin typeface="Times New Roman"/>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 name="PlaceHolder 1"/>
          <p:cNvSpPr>
            <a:spLocks noGrp="1"/>
          </p:cNvSpPr>
          <p:nvPr>
            <p:ph type="body"/>
          </p:nvPr>
        </p:nvSpPr>
        <p:spPr>
          <a:xfrm>
            <a:off x="709560" y="4861080"/>
            <a:ext cx="5679720" cy="4605480"/>
          </a:xfrm>
          <a:prstGeom prst="rect">
            <a:avLst/>
          </a:prstGeom>
        </p:spPr>
        <p:txBody>
          <a:bodyPr lIns="86400" tIns="43200" rIns="86400" bIns="43200">
            <a:noAutofit/>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e-DE" sz="2000" b="1" dirty="0">
                <a:latin typeface="Calibri" panose="020F0502020204030204" pitchFamily="34" charset="0"/>
              </a:rPr>
              <a:t>Literatur:</a:t>
            </a:r>
            <a:br>
              <a:rPr lang="de-DE" sz="2000" b="1" dirty="0">
                <a:latin typeface="Calibri" panose="020F0502020204030204" pitchFamily="34" charset="0"/>
              </a:rPr>
            </a:br>
            <a:r>
              <a:rPr lang="de-DE" sz="2000" dirty="0">
                <a:latin typeface="Calibri" panose="020F0502020204030204" pitchFamily="34" charset="0"/>
                <a:cs typeface="Calibri" panose="020F0502020204030204" pitchFamily="34" charset="0"/>
              </a:rPr>
              <a:t>Ministerium für Schule und Bildung des Landes Nordrhein-Westfalen (Hrsg.). (2020). </a:t>
            </a:r>
            <a:r>
              <a:rPr lang="de-DE" sz="2000" i="1" dirty="0">
                <a:latin typeface="Calibri" panose="020F0502020204030204" pitchFamily="34" charset="0"/>
                <a:cs typeface="Calibri" panose="020F0502020204030204" pitchFamily="34" charset="0"/>
              </a:rPr>
              <a:t>Referenzrahmen Schulqualität NRW. Schule in NRW Nr</a:t>
            </a:r>
            <a:r>
              <a:rPr lang="de-DE" sz="2000" i="1" dirty="0" smtClean="0">
                <a:latin typeface="Calibri" panose="020F0502020204030204" pitchFamily="34" charset="0"/>
                <a:cs typeface="Calibri" panose="020F0502020204030204" pitchFamily="34" charset="0"/>
              </a:rPr>
              <a:t>. 951</a:t>
            </a:r>
            <a:r>
              <a:rPr lang="de-DE" sz="2000" i="1" dirty="0">
                <a:latin typeface="Calibri" panose="020F0502020204030204" pitchFamily="34" charset="0"/>
                <a:cs typeface="Calibri" panose="020F0502020204030204" pitchFamily="34" charset="0"/>
              </a:rPr>
              <a:t>. </a:t>
            </a:r>
            <a:r>
              <a:rPr lang="de-DE" sz="2000" dirty="0" smtClean="0">
                <a:latin typeface="Calibri" panose="020F0502020204030204" pitchFamily="34" charset="0"/>
                <a:cs typeface="Calibri" panose="020F0502020204030204" pitchFamily="34" charset="0"/>
              </a:rPr>
              <a:t>Verfügbar </a:t>
            </a:r>
            <a:r>
              <a:rPr lang="de-DE" sz="2000" dirty="0">
                <a:latin typeface="Calibri" panose="020F0502020204030204" pitchFamily="34" charset="0"/>
                <a:cs typeface="Calibri" panose="020F0502020204030204" pitchFamily="34" charset="0"/>
              </a:rPr>
              <a:t>unter </a:t>
            </a:r>
            <a:r>
              <a:rPr lang="de-DE" sz="2000" u="sng" dirty="0">
                <a:latin typeface="Calibri" panose="020F0502020204030204" pitchFamily="34" charset="0"/>
                <a:cs typeface="Calibri" panose="020F0502020204030204" pitchFamily="34" charset="0"/>
                <a:hlinkClick r:id="rId3"/>
              </a:rPr>
              <a:t>https://www.schulentwicklung.nrw.de/referenzrahmen/broschuere.pdf</a:t>
            </a:r>
            <a:r>
              <a:rPr lang="de-DE" sz="2000" dirty="0">
                <a:latin typeface="Calibri" panose="020F0502020204030204" pitchFamily="34" charset="0"/>
                <a:cs typeface="Calibri" panose="020F0502020204030204" pitchFamily="34" charset="0"/>
              </a:rPr>
              <a:t> </a:t>
            </a:r>
            <a:r>
              <a:rPr lang="de-DE" sz="2000" dirty="0" smtClean="0">
                <a:latin typeface="Calibri" panose="020F0502020204030204" pitchFamily="34" charset="0"/>
                <a:cs typeface="Calibri" panose="020F0502020204030204" pitchFamily="34" charset="0"/>
              </a:rPr>
              <a:t>[26.10.2021].</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de-DE" sz="2000" dirty="0">
              <a:latin typeface="Calibri" panose="020F0502020204030204" pitchFamily="34" charset="0"/>
              <a:cs typeface="Calibri" panose="020F0502020204030204" pitchFamily="34" charset="0"/>
            </a:endParaRPr>
          </a:p>
          <a:p>
            <a:pPr marL="216000" marR="0" lvl="0" indent="-216000" algn="l" defTabSz="914400" rtl="0" eaLnBrk="1" fontAlgn="auto" latinLnBrk="0" hangingPunct="1">
              <a:lnSpc>
                <a:spcPct val="100000"/>
              </a:lnSpc>
              <a:spcBef>
                <a:spcPts val="0"/>
              </a:spcBef>
              <a:spcAft>
                <a:spcPts val="0"/>
              </a:spcAft>
              <a:buClrTx/>
              <a:buSzTx/>
              <a:buFontTx/>
              <a:buNone/>
              <a:tabLst/>
              <a:defRPr/>
            </a:pPr>
            <a:endParaRPr lang="de-DE" sz="2000" dirty="0">
              <a:latin typeface="Calibri" panose="020F0502020204030204" pitchFamily="34" charset="0"/>
              <a:cs typeface="Calibri" panose="020F0502020204030204" pitchFamily="34" charset="0"/>
            </a:endParaRPr>
          </a:p>
          <a:p>
            <a:pPr marL="216000" indent="-216000">
              <a:lnSpc>
                <a:spcPct val="100000"/>
              </a:lnSpc>
            </a:pPr>
            <a:endParaRPr lang="de-DE" sz="2000" b="0" strike="noStrike" spc="-1" dirty="0">
              <a:latin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5" name="PlaceHolder 1"/>
          <p:cNvSpPr>
            <a:spLocks noGrp="1"/>
          </p:cNvSpPr>
          <p:nvPr>
            <p:ph type="body"/>
          </p:nvPr>
        </p:nvSpPr>
        <p:spPr>
          <a:xfrm>
            <a:off x="709560" y="4861080"/>
            <a:ext cx="5679720" cy="4605480"/>
          </a:xfrm>
          <a:prstGeom prst="rect">
            <a:avLst/>
          </a:prstGeom>
        </p:spPr>
        <p:txBody>
          <a:bodyPr lIns="86400" tIns="43200" rIns="86400" bIns="43200">
            <a:noAutofit/>
          </a:bodyPr>
          <a:lstStyle/>
          <a:p>
            <a:pPr marL="0" indent="0">
              <a:lnSpc>
                <a:spcPct val="100000"/>
              </a:lnSpc>
              <a:buFont typeface="Arial" panose="020B0604020202020204" pitchFamily="34" charset="0"/>
              <a:buNone/>
            </a:pPr>
            <a:r>
              <a:rPr lang="de-DE" sz="1200" b="1" strike="noStrike" spc="-1" dirty="0">
                <a:solidFill>
                  <a:srgbClr val="FF0000"/>
                </a:solidFill>
                <a:latin typeface="Calibri" panose="020F0502020204030204" pitchFamily="34" charset="0"/>
                <a:cs typeface="Calibri" panose="020F0502020204030204" pitchFamily="34" charset="0"/>
              </a:rPr>
              <a:t>Literatur:</a:t>
            </a:r>
            <a:br>
              <a:rPr lang="de-DE" sz="1200" b="1" strike="noStrike" spc="-1" dirty="0">
                <a:solidFill>
                  <a:srgbClr val="FF0000"/>
                </a:solidFill>
                <a:latin typeface="Calibri" panose="020F0502020204030204" pitchFamily="34" charset="0"/>
                <a:cs typeface="Calibri" panose="020F0502020204030204" pitchFamily="34" charset="0"/>
              </a:rPr>
            </a:br>
            <a:r>
              <a:rPr lang="de-DE" dirty="0">
                <a:latin typeface="Calibri" panose="020F0502020204030204" pitchFamily="34" charset="0"/>
                <a:cs typeface="Calibri" panose="020F0502020204030204" pitchFamily="34" charset="0"/>
              </a:rPr>
              <a:t>Ministerium für Schule und Bildung des Landes Nordrhein-Westfalen (</a:t>
            </a:r>
            <a:r>
              <a:rPr lang="de-DE" dirty="0" smtClean="0">
                <a:latin typeface="Calibri" panose="020F0502020204030204" pitchFamily="34" charset="0"/>
                <a:cs typeface="Calibri" panose="020F0502020204030204" pitchFamily="34" charset="0"/>
              </a:rPr>
              <a:t>Hrsg.). </a:t>
            </a:r>
            <a:r>
              <a:rPr lang="de-DE" dirty="0">
                <a:latin typeface="Calibri" panose="020F0502020204030204" pitchFamily="34" charset="0"/>
                <a:cs typeface="Calibri" panose="020F0502020204030204" pitchFamily="34" charset="0"/>
              </a:rPr>
              <a:t>(2019).</a:t>
            </a:r>
            <a:r>
              <a:rPr lang="de-DE" b="1" dirty="0">
                <a:latin typeface="Calibri" panose="020F0502020204030204" pitchFamily="34" charset="0"/>
                <a:cs typeface="Calibri" panose="020F0502020204030204" pitchFamily="34" charset="0"/>
              </a:rPr>
              <a:t> </a:t>
            </a:r>
            <a:r>
              <a:rPr lang="de-DE" i="1" dirty="0">
                <a:latin typeface="Calibri" panose="020F0502020204030204" pitchFamily="34" charset="0"/>
                <a:cs typeface="Calibri" panose="020F0502020204030204" pitchFamily="34" charset="0"/>
              </a:rPr>
              <a:t>Kernlehrplan für</a:t>
            </a:r>
            <a:r>
              <a:rPr lang="de-DE" dirty="0">
                <a:latin typeface="Calibri" panose="020F0502020204030204" pitchFamily="34" charset="0"/>
                <a:cs typeface="Calibri" panose="020F0502020204030204" pitchFamily="34" charset="0"/>
              </a:rPr>
              <a:t> </a:t>
            </a:r>
            <a:r>
              <a:rPr lang="de-DE" i="1" dirty="0">
                <a:latin typeface="Calibri" panose="020F0502020204030204" pitchFamily="34" charset="0"/>
                <a:cs typeface="Calibri" panose="020F0502020204030204" pitchFamily="34" charset="0"/>
              </a:rPr>
              <a:t>die Sekundarstufe I Gymnasium in Nordrhein-Westfalen - Physik. </a:t>
            </a:r>
            <a:r>
              <a:rPr lang="de-DE" dirty="0">
                <a:latin typeface="Calibri" panose="020F0502020204030204" pitchFamily="34" charset="0"/>
                <a:cs typeface="Calibri" panose="020F0502020204030204" pitchFamily="34" charset="0"/>
              </a:rPr>
              <a:t>Düsseldorf: Ritterbach. </a:t>
            </a:r>
          </a:p>
          <a:p>
            <a:pPr marL="0" indent="0">
              <a:buFont typeface="Arial" panose="020B0604020202020204" pitchFamily="34" charset="0"/>
              <a:buNone/>
            </a:pPr>
            <a:r>
              <a:rPr lang="de-DE" dirty="0">
                <a:latin typeface="Calibri" panose="020F0502020204030204" pitchFamily="34" charset="0"/>
                <a:cs typeface="Calibri" panose="020F0502020204030204" pitchFamily="34" charset="0"/>
              </a:rPr>
              <a:t>Verfügbar unter https://www.schulentwicklung.nrw.de/lehrplaene/lehrplan/208/g9_ph_klp_%203411_2019_06_23.pdf </a:t>
            </a:r>
            <a:r>
              <a:rPr lang="de-DE" dirty="0" smtClean="0">
                <a:latin typeface="Calibri" panose="020F0502020204030204" pitchFamily="34" charset="0"/>
                <a:cs typeface="Calibri" panose="020F0502020204030204" pitchFamily="34" charset="0"/>
              </a:rPr>
              <a:t>[</a:t>
            </a:r>
            <a:r>
              <a:rPr lang="de-DE" dirty="0">
                <a:latin typeface="Calibri" panose="020F0502020204030204" pitchFamily="34" charset="0"/>
                <a:cs typeface="Calibri" panose="020F0502020204030204" pitchFamily="34" charset="0"/>
              </a:rPr>
              <a:t>26.10.2021</a:t>
            </a:r>
            <a:r>
              <a:rPr lang="de-DE" dirty="0" smtClean="0">
                <a:latin typeface="Calibri" panose="020F0502020204030204" pitchFamily="34" charset="0"/>
                <a:cs typeface="Calibri" panose="020F0502020204030204" pitchFamily="34" charset="0"/>
              </a:rPr>
              <a:t>].</a:t>
            </a:r>
            <a:endParaRPr lang="de-DE" dirty="0">
              <a:latin typeface="Calibri" panose="020F0502020204030204" pitchFamily="34" charset="0"/>
              <a:cs typeface="Calibri" panose="020F0502020204030204" pitchFamily="34" charset="0"/>
            </a:endParaRPr>
          </a:p>
          <a:p>
            <a:pPr>
              <a:lnSpc>
                <a:spcPct val="100000"/>
              </a:lnSpc>
            </a:pPr>
            <a:endParaRPr lang="de-DE" sz="1200" b="0" strike="noStrike" spc="-1" dirty="0">
              <a:latin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 name="CustomShape 1"/>
          <p:cNvSpPr/>
          <p:nvPr/>
        </p:nvSpPr>
        <p:spPr>
          <a:xfrm>
            <a:off x="4020480" y="9721080"/>
            <a:ext cx="3076920" cy="511200"/>
          </a:xfrm>
          <a:prstGeom prst="rect">
            <a:avLst/>
          </a:prstGeom>
          <a:noFill/>
          <a:ln>
            <a:noFill/>
          </a:ln>
        </p:spPr>
        <p:style>
          <a:lnRef idx="0">
            <a:scrgbClr r="0" g="0" b="0"/>
          </a:lnRef>
          <a:fillRef idx="0">
            <a:scrgbClr r="0" g="0" b="0"/>
          </a:fillRef>
          <a:effectRef idx="0">
            <a:scrgbClr r="0" g="0" b="0"/>
          </a:effectRef>
          <a:fontRef idx="minor"/>
        </p:style>
        <p:txBody>
          <a:bodyPr lIns="94680" tIns="47520" rIns="94680" bIns="47520" anchor="b">
            <a:noAutofit/>
          </a:bodyPr>
          <a:lstStyle/>
          <a:p>
            <a:pPr algn="r">
              <a:lnSpc>
                <a:spcPct val="100000"/>
              </a:lnSpc>
            </a:pPr>
            <a:fld id="{2C18F34A-C5F5-43F5-8235-F56ADB1C7675}" type="slidenum">
              <a:rPr lang="de-DE" sz="1200" b="0" strike="noStrike" spc="-1">
                <a:solidFill>
                  <a:srgbClr val="000000"/>
                </a:solidFill>
                <a:latin typeface="Arial"/>
                <a:ea typeface="+mn-ea"/>
              </a:rPr>
              <a:t>15</a:t>
            </a:fld>
            <a:endParaRPr lang="de-DE" sz="1200" b="0" strike="noStrike" spc="-1">
              <a:latin typeface="Arial"/>
            </a:endParaRPr>
          </a:p>
        </p:txBody>
      </p:sp>
      <p:sp>
        <p:nvSpPr>
          <p:cNvPr id="257" name="PlaceHolder 2"/>
          <p:cNvSpPr>
            <a:spLocks noGrp="1" noRot="1" noChangeAspect="1"/>
          </p:cNvSpPr>
          <p:nvPr>
            <p:ph type="sldImg"/>
          </p:nvPr>
        </p:nvSpPr>
        <p:spPr>
          <a:xfrm>
            <a:off x="989013" y="766763"/>
            <a:ext cx="5121275" cy="3840162"/>
          </a:xfrm>
          <a:prstGeom prst="rect">
            <a:avLst/>
          </a:prstGeom>
        </p:spPr>
      </p:sp>
      <p:sp>
        <p:nvSpPr>
          <p:cNvPr id="258" name="PlaceHolder 3"/>
          <p:cNvSpPr>
            <a:spLocks noGrp="1"/>
          </p:cNvSpPr>
          <p:nvPr>
            <p:ph type="body"/>
          </p:nvPr>
        </p:nvSpPr>
        <p:spPr>
          <a:xfrm>
            <a:off x="709560" y="4861080"/>
            <a:ext cx="5679720" cy="4605480"/>
          </a:xfrm>
          <a:prstGeom prst="rect">
            <a:avLst/>
          </a:prstGeom>
        </p:spPr>
        <p:txBody>
          <a:bodyPr lIns="86400" tIns="43200" rIns="86400" bIns="43200">
            <a:noAutofit/>
          </a:bodyPr>
          <a:lstStyle/>
          <a:p>
            <a:r>
              <a:rPr lang="de-DE" sz="3200" b="1" kern="1200" dirty="0" smtClean="0">
                <a:solidFill>
                  <a:schemeClr val="tx1"/>
                </a:solidFill>
                <a:effectLst/>
                <a:latin typeface="+mn-lt"/>
                <a:ea typeface="+mn-ea"/>
                <a:cs typeface="+mn-cs"/>
              </a:rPr>
              <a:t>Literatur: </a:t>
            </a:r>
            <a:br>
              <a:rPr lang="de-DE" sz="3200" b="1" kern="1200" dirty="0" smtClean="0">
                <a:solidFill>
                  <a:schemeClr val="tx1"/>
                </a:solidFill>
                <a:effectLst/>
                <a:latin typeface="+mn-lt"/>
                <a:ea typeface="+mn-ea"/>
                <a:cs typeface="+mn-cs"/>
              </a:rPr>
            </a:br>
            <a:r>
              <a:rPr lang="de-DE" sz="3200" b="1" kern="1200" dirty="0" smtClean="0">
                <a:solidFill>
                  <a:schemeClr val="tx1"/>
                </a:solidFill>
                <a:effectLst/>
                <a:latin typeface="+mn-lt"/>
                <a:ea typeface="+mn-ea"/>
                <a:cs typeface="+mn-cs"/>
              </a:rPr>
              <a:t>     </a:t>
            </a:r>
            <a:r>
              <a:rPr lang="de-DE" sz="3200" b="0" kern="1200" dirty="0" smtClean="0">
                <a:solidFill>
                  <a:schemeClr val="tx1"/>
                </a:solidFill>
                <a:effectLst/>
                <a:latin typeface="+mn-lt"/>
                <a:ea typeface="+mn-ea"/>
                <a:cs typeface="+mn-cs"/>
              </a:rPr>
              <a:t>Arbeitskreis deutscher Bildungsstätten e.V. (Hrsg.). (2016). </a:t>
            </a:r>
            <a:r>
              <a:rPr lang="de-DE" sz="3200" b="0" i="1" kern="1200" dirty="0" smtClean="0">
                <a:solidFill>
                  <a:schemeClr val="tx1"/>
                </a:solidFill>
                <a:effectLst/>
                <a:latin typeface="+mn-lt"/>
                <a:ea typeface="+mn-ea"/>
                <a:cs typeface="+mn-cs"/>
              </a:rPr>
              <a:t>Auf Augenhöhe: Peer Education in der politischen Jugendbildung.</a:t>
            </a:r>
            <a:r>
              <a:rPr lang="de-DE" sz="3200" b="0" kern="1200" dirty="0" smtClean="0">
                <a:solidFill>
                  <a:schemeClr val="tx1"/>
                </a:solidFill>
                <a:effectLst/>
                <a:latin typeface="+mn-lt"/>
                <a:ea typeface="+mn-ea"/>
                <a:cs typeface="+mn-cs"/>
              </a:rPr>
              <a:t> Berlin. Verfügbar unter </a:t>
            </a:r>
            <a:br>
              <a:rPr lang="de-DE" sz="3200" b="0" kern="1200" dirty="0" smtClean="0">
                <a:solidFill>
                  <a:schemeClr val="tx1"/>
                </a:solidFill>
                <a:effectLst/>
                <a:latin typeface="+mn-lt"/>
                <a:ea typeface="+mn-ea"/>
                <a:cs typeface="+mn-cs"/>
              </a:rPr>
            </a:br>
            <a:r>
              <a:rPr lang="de-DE" sz="3200" b="0" kern="1200" dirty="0" smtClean="0">
                <a:solidFill>
                  <a:schemeClr val="tx1"/>
                </a:solidFill>
                <a:effectLst/>
                <a:latin typeface="+mn-lt"/>
                <a:ea typeface="+mn-ea"/>
                <a:cs typeface="+mn-cs"/>
              </a:rPr>
              <a:t>     </a:t>
            </a:r>
            <a:r>
              <a:rPr lang="de-DE" sz="3200" b="0" kern="1200" dirty="0" smtClean="0">
                <a:solidFill>
                  <a:schemeClr val="tx1"/>
                </a:solidFill>
                <a:effectLst/>
                <a:latin typeface="+mn-lt"/>
                <a:ea typeface="+mn-ea"/>
                <a:cs typeface="+mn-cs"/>
                <a:hlinkClick r:id="rId3"/>
              </a:rPr>
              <a:t>https://www.adb.de/download/publikationen/2016_Peer_Education_WEB.pdf</a:t>
            </a:r>
            <a:r>
              <a:rPr lang="de-DE" sz="3200" b="0" kern="1200" dirty="0" smtClean="0">
                <a:solidFill>
                  <a:schemeClr val="tx1"/>
                </a:solidFill>
                <a:effectLst/>
                <a:latin typeface="+mn-lt"/>
                <a:ea typeface="+mn-ea"/>
                <a:cs typeface="+mn-cs"/>
              </a:rPr>
              <a:t> [27.10.2021].</a:t>
            </a:r>
            <a:endParaRPr lang="de-DE" sz="6600" b="1" dirty="0" smtClean="0">
              <a:effectLst/>
            </a:endParaRPr>
          </a:p>
          <a:p>
            <a:pPr marL="216000" indent="-216000">
              <a:lnSpc>
                <a:spcPct val="100000"/>
              </a:lnSpc>
              <a:spcBef>
                <a:spcPts val="360"/>
              </a:spcBef>
            </a:pPr>
            <a:endParaRPr lang="de-DE" sz="3200" b="0" i="0" dirty="0">
              <a:solidFill>
                <a:srgbClr val="333333"/>
              </a:solidFill>
              <a:effectLst/>
              <a:latin typeface="Source Sans Pro" panose="020B0503030403020204" pitchFamily="34" charset="0"/>
            </a:endParaRPr>
          </a:p>
          <a:p>
            <a:pPr marL="216000" indent="-216000">
              <a:lnSpc>
                <a:spcPct val="100000"/>
              </a:lnSpc>
              <a:spcBef>
                <a:spcPts val="360"/>
              </a:spcBef>
            </a:pPr>
            <a:endParaRPr lang="de-DE" sz="3200" b="0" i="0" strike="noStrike" spc="-1" dirty="0">
              <a:solidFill>
                <a:srgbClr val="333333"/>
              </a:solidFill>
              <a:effectLst/>
              <a:latin typeface="Source Sans Pro" panose="020B0503030403020204" pitchFamily="34" charset="0"/>
            </a:endParaRPr>
          </a:p>
          <a:p>
            <a:pPr marL="216000" indent="-216000">
              <a:lnSpc>
                <a:spcPct val="100000"/>
              </a:lnSpc>
              <a:spcBef>
                <a:spcPts val="360"/>
              </a:spcBef>
            </a:pPr>
            <a:endParaRPr lang="de-DE" sz="3200" b="0" i="0" dirty="0">
              <a:solidFill>
                <a:srgbClr val="111111"/>
              </a:solidFill>
              <a:effectLst/>
              <a:latin typeface="Inter var"/>
            </a:endParaRPr>
          </a:p>
          <a:p>
            <a:r>
              <a:rPr lang="de-DE" sz="1200" b="1" kern="1200" dirty="0" smtClean="0">
                <a:solidFill>
                  <a:schemeClr val="tx1"/>
                </a:solidFill>
                <a:effectLst/>
                <a:latin typeface="+mn-lt"/>
                <a:ea typeface="+mn-ea"/>
                <a:cs typeface="+mn-cs"/>
              </a:rPr>
              <a:t>Weitere</a:t>
            </a:r>
            <a:r>
              <a:rPr lang="de-DE" sz="1200" b="1" kern="1200" baseline="0" dirty="0" smtClean="0">
                <a:solidFill>
                  <a:schemeClr val="tx1"/>
                </a:solidFill>
                <a:effectLst/>
                <a:latin typeface="+mn-lt"/>
                <a:ea typeface="+mn-ea"/>
                <a:cs typeface="+mn-cs"/>
              </a:rPr>
              <a:t> Informationen</a:t>
            </a:r>
            <a:r>
              <a:rPr lang="de-DE" sz="1200" b="1" kern="1200" dirty="0" smtClean="0">
                <a:solidFill>
                  <a:schemeClr val="tx1"/>
                </a:solidFill>
                <a:effectLst/>
                <a:latin typeface="+mn-lt"/>
                <a:ea typeface="+mn-ea"/>
                <a:cs typeface="+mn-cs"/>
              </a:rPr>
              <a:t>: </a:t>
            </a:r>
            <a:r>
              <a:rPr lang="de-DE" sz="1200" b="0" kern="1200" dirty="0">
                <a:solidFill>
                  <a:schemeClr val="tx1"/>
                </a:solidFill>
                <a:effectLst/>
                <a:latin typeface="+mn-lt"/>
                <a:ea typeface="+mn-ea"/>
                <a:cs typeface="+mn-cs"/>
              </a:rPr>
              <a:t/>
            </a:r>
            <a:br>
              <a:rPr lang="de-DE" sz="1200" b="0" kern="1200" dirty="0">
                <a:solidFill>
                  <a:schemeClr val="tx1"/>
                </a:solidFill>
                <a:effectLst/>
                <a:latin typeface="+mn-lt"/>
                <a:ea typeface="+mn-ea"/>
                <a:cs typeface="+mn-cs"/>
              </a:rPr>
            </a:br>
            <a:r>
              <a:rPr lang="de-DE" sz="1200" b="0" kern="1200" dirty="0" err="1">
                <a:solidFill>
                  <a:schemeClr val="tx1"/>
                </a:solidFill>
                <a:effectLst/>
                <a:latin typeface="+mn-lt"/>
                <a:ea typeface="+mn-ea"/>
                <a:cs typeface="+mn-cs"/>
              </a:rPr>
              <a:t>Youtube</a:t>
            </a:r>
            <a:r>
              <a:rPr lang="de-DE" sz="1200" b="0" kern="1200" dirty="0">
                <a:solidFill>
                  <a:schemeClr val="tx1"/>
                </a:solidFill>
                <a:effectLst/>
                <a:latin typeface="+mn-lt"/>
                <a:ea typeface="+mn-ea"/>
                <a:cs typeface="+mn-cs"/>
              </a:rPr>
              <a:t> (2020). </a:t>
            </a:r>
            <a:r>
              <a:rPr lang="de-DE" sz="1200" b="0" i="1" kern="1200" dirty="0">
                <a:solidFill>
                  <a:schemeClr val="tx1"/>
                </a:solidFill>
                <a:effectLst/>
                <a:latin typeface="+mn-lt"/>
                <a:ea typeface="+mn-ea"/>
                <a:cs typeface="+mn-cs"/>
              </a:rPr>
              <a:t>Wie funktioniert Peer-Learning in Schule und Unterricht?</a:t>
            </a:r>
            <a:r>
              <a:rPr lang="de-DE" sz="1200" b="0" kern="1200" dirty="0">
                <a:solidFill>
                  <a:schemeClr val="tx1"/>
                </a:solidFill>
                <a:effectLst/>
                <a:latin typeface="+mn-lt"/>
                <a:ea typeface="+mn-ea"/>
                <a:cs typeface="+mn-cs"/>
              </a:rPr>
              <a:t> Engagement Global – Service für Entwicklungsinitiativen im Auftrag des Bundesministeriums für wirtschaftliche Zusammenarbeit und Entwicklung. Verfügbar unter </a:t>
            </a:r>
            <a:r>
              <a:rPr lang="de-DE" sz="1200" b="0" kern="1200" dirty="0">
                <a:solidFill>
                  <a:schemeClr val="tx1"/>
                </a:solidFill>
                <a:effectLst/>
                <a:latin typeface="+mn-lt"/>
                <a:ea typeface="+mn-ea"/>
                <a:cs typeface="+mn-cs"/>
                <a:hlinkClick r:id="rId4"/>
              </a:rPr>
              <a:t>https://www.youtube.com/watch?v=J-aBzfbCSQY&amp;t=23s</a:t>
            </a:r>
            <a:r>
              <a:rPr lang="de-DE" sz="1200" b="0" kern="1200" dirty="0">
                <a:solidFill>
                  <a:schemeClr val="tx1"/>
                </a:solidFill>
                <a:effectLst/>
                <a:latin typeface="+mn-lt"/>
                <a:ea typeface="+mn-ea"/>
                <a:cs typeface="+mn-cs"/>
              </a:rPr>
              <a:t> [27.10.2021].</a:t>
            </a:r>
            <a:endParaRPr lang="de-DE" sz="3200" b="1" dirty="0">
              <a:effectLst/>
            </a:endParaRPr>
          </a:p>
          <a:p>
            <a:endParaRPr lang="de-DE" sz="3200" dirty="0"/>
          </a:p>
          <a:p>
            <a:r>
              <a:rPr lang="de-DE" sz="1200" b="0" kern="1200" dirty="0">
                <a:solidFill>
                  <a:schemeClr val="tx1"/>
                </a:solidFill>
                <a:effectLst/>
                <a:latin typeface="+mn-lt"/>
                <a:ea typeface="+mn-ea"/>
                <a:cs typeface="+mn-cs"/>
              </a:rPr>
              <a:t>Katrin </a:t>
            </a:r>
            <a:r>
              <a:rPr lang="de-DE" sz="1200" b="0" kern="1200" dirty="0" err="1">
                <a:solidFill>
                  <a:schemeClr val="tx1"/>
                </a:solidFill>
                <a:effectLst/>
                <a:latin typeface="+mn-lt"/>
                <a:ea typeface="+mn-ea"/>
                <a:cs typeface="+mn-cs"/>
              </a:rPr>
              <a:t>Hollensteiner</a:t>
            </a:r>
            <a:r>
              <a:rPr lang="de-DE" sz="1200" b="0" kern="1200" dirty="0">
                <a:solidFill>
                  <a:schemeClr val="tx1"/>
                </a:solidFill>
                <a:effectLst/>
                <a:latin typeface="+mn-lt"/>
                <a:ea typeface="+mn-ea"/>
                <a:cs typeface="+mn-cs"/>
              </a:rPr>
              <a:t> / </a:t>
            </a:r>
            <a:r>
              <a:rPr lang="de-DE" sz="1200" b="0" kern="1200" dirty="0" err="1">
                <a:solidFill>
                  <a:schemeClr val="tx1"/>
                </a:solidFill>
                <a:effectLst/>
                <a:latin typeface="+mn-lt"/>
                <a:ea typeface="+mn-ea"/>
                <a:cs typeface="+mn-cs"/>
              </a:rPr>
              <a:t>Youtube</a:t>
            </a:r>
            <a:r>
              <a:rPr lang="de-DE" sz="1200" b="0" kern="1200" dirty="0">
                <a:solidFill>
                  <a:schemeClr val="tx1"/>
                </a:solidFill>
                <a:effectLst/>
                <a:latin typeface="+mn-lt"/>
                <a:ea typeface="+mn-ea"/>
                <a:cs typeface="+mn-cs"/>
              </a:rPr>
              <a:t> (2018).</a:t>
            </a:r>
            <a:r>
              <a:rPr lang="de-DE" sz="1200" b="1" kern="1200" dirty="0">
                <a:solidFill>
                  <a:schemeClr val="tx1"/>
                </a:solidFill>
                <a:effectLst/>
                <a:latin typeface="+mn-lt"/>
                <a:ea typeface="+mn-ea"/>
                <a:cs typeface="+mn-cs"/>
              </a:rPr>
              <a:t> </a:t>
            </a:r>
            <a:r>
              <a:rPr lang="de-DE" sz="1200" b="0" i="1" kern="1200" dirty="0">
                <a:solidFill>
                  <a:schemeClr val="tx1"/>
                </a:solidFill>
                <a:effectLst/>
                <a:latin typeface="+mn-lt"/>
                <a:ea typeface="+mn-ea"/>
                <a:cs typeface="+mn-cs"/>
              </a:rPr>
              <a:t>Claussen-Simon-Wettbewerb für Schulen 2017 - vormals Unseren Schulen: Peer </a:t>
            </a:r>
            <a:r>
              <a:rPr lang="de-DE" sz="1200" b="0" i="1" kern="1200" dirty="0" err="1">
                <a:solidFill>
                  <a:schemeClr val="tx1"/>
                </a:solidFill>
                <a:effectLst/>
                <a:latin typeface="+mn-lt"/>
                <a:ea typeface="+mn-ea"/>
                <a:cs typeface="+mn-cs"/>
              </a:rPr>
              <a:t>to</a:t>
            </a:r>
            <a:r>
              <a:rPr lang="de-DE" sz="1200" b="0" i="1" kern="1200" dirty="0">
                <a:solidFill>
                  <a:schemeClr val="tx1"/>
                </a:solidFill>
                <a:effectLst/>
                <a:latin typeface="+mn-lt"/>
                <a:ea typeface="+mn-ea"/>
                <a:cs typeface="+mn-cs"/>
              </a:rPr>
              <a:t> Peer-Teaching. </a:t>
            </a:r>
            <a:r>
              <a:rPr lang="de-DE" sz="1200" b="0" kern="1200" dirty="0">
                <a:solidFill>
                  <a:schemeClr val="tx1"/>
                </a:solidFill>
                <a:effectLst/>
                <a:latin typeface="+mn-lt"/>
                <a:ea typeface="+mn-ea"/>
                <a:cs typeface="+mn-cs"/>
              </a:rPr>
              <a:t>Gewinnerprojekt des Marion Dönhoff Gymnasiums: "Selbstständiges Forschen durch Peer </a:t>
            </a:r>
            <a:r>
              <a:rPr lang="de-DE" sz="1200" b="0" kern="1200" dirty="0" err="1">
                <a:solidFill>
                  <a:schemeClr val="tx1"/>
                </a:solidFill>
                <a:effectLst/>
                <a:latin typeface="+mn-lt"/>
                <a:ea typeface="+mn-ea"/>
                <a:cs typeface="+mn-cs"/>
              </a:rPr>
              <a:t>to</a:t>
            </a:r>
            <a:r>
              <a:rPr lang="de-DE" sz="1200" b="0" kern="1200" dirty="0">
                <a:solidFill>
                  <a:schemeClr val="tx1"/>
                </a:solidFill>
                <a:effectLst/>
                <a:latin typeface="+mn-lt"/>
                <a:ea typeface="+mn-ea"/>
                <a:cs typeface="+mn-cs"/>
              </a:rPr>
              <a:t> Peer Teaching". Verfügbar unter </a:t>
            </a:r>
            <a:r>
              <a:rPr lang="de-DE" sz="1200" b="0" kern="1200" dirty="0">
                <a:solidFill>
                  <a:schemeClr val="tx1"/>
                </a:solidFill>
                <a:effectLst/>
                <a:latin typeface="+mn-lt"/>
                <a:ea typeface="+mn-ea"/>
                <a:cs typeface="+mn-cs"/>
                <a:hlinkClick r:id="rId5"/>
              </a:rPr>
              <a:t>https://www.youtube.com/watch?v=GAoI6nzB0W8</a:t>
            </a:r>
            <a:r>
              <a:rPr lang="de-DE" sz="1200" b="0" kern="1200" dirty="0">
                <a:solidFill>
                  <a:schemeClr val="tx1"/>
                </a:solidFill>
                <a:effectLst/>
                <a:latin typeface="+mn-lt"/>
                <a:ea typeface="+mn-ea"/>
                <a:cs typeface="+mn-cs"/>
              </a:rPr>
              <a:t> [27.10.2021].</a:t>
            </a:r>
            <a:endParaRPr lang="de-DE" sz="3200" b="1" dirty="0">
              <a:effectLst/>
            </a:endParaRPr>
          </a:p>
          <a:p>
            <a:pPr marL="216000" marR="0" lvl="0" indent="-216000" algn="l" defTabSz="914400" rtl="0" eaLnBrk="1" fontAlgn="auto" latinLnBrk="0" hangingPunct="1">
              <a:lnSpc>
                <a:spcPct val="100000"/>
              </a:lnSpc>
              <a:spcBef>
                <a:spcPts val="360"/>
              </a:spcBef>
              <a:spcAft>
                <a:spcPts val="0"/>
              </a:spcAft>
              <a:buClrTx/>
              <a:buSzTx/>
              <a:buFontTx/>
              <a:buNone/>
              <a:tabLst/>
              <a:defRPr/>
            </a:pPr>
            <a:endParaRPr lang="de-DE" sz="2000" b="0" strike="noStrike" spc="-1" dirty="0">
              <a:solidFill>
                <a:srgbClr val="00005A"/>
              </a:solidFill>
              <a:latin typeface="Arial"/>
            </a:endParaRPr>
          </a:p>
          <a:p>
            <a:pPr marL="216000" indent="-216000">
              <a:lnSpc>
                <a:spcPct val="100000"/>
              </a:lnSpc>
              <a:spcBef>
                <a:spcPts val="360"/>
              </a:spcBef>
            </a:pPr>
            <a:r>
              <a:rPr lang="de-DE" sz="2000" b="0" strike="noStrike" spc="-1" dirty="0" smtClean="0">
                <a:solidFill>
                  <a:srgbClr val="00005A"/>
                </a:solidFill>
                <a:latin typeface="Arial"/>
              </a:rPr>
              <a:t>Landesanstalt für Medien NRW (o.J.). </a:t>
            </a:r>
            <a:r>
              <a:rPr lang="de-DE" sz="2000" b="0" i="1" strike="noStrike" spc="-1" dirty="0" smtClean="0">
                <a:solidFill>
                  <a:srgbClr val="00005A"/>
                </a:solidFill>
                <a:latin typeface="Arial"/>
              </a:rPr>
              <a:t>Medienscouts NRW – Beratungskompetenz. </a:t>
            </a:r>
            <a:r>
              <a:rPr lang="de-DE" sz="2000" b="0" strike="noStrike" spc="-1" dirty="0" smtClean="0">
                <a:solidFill>
                  <a:srgbClr val="00005A"/>
                </a:solidFill>
                <a:latin typeface="+mn-lt"/>
              </a:rPr>
              <a:t>Verfügbar unter https://www.medienscouts-nrw.de/materialien/beratungskompetenz/ [10.11.2021].</a:t>
            </a:r>
          </a:p>
          <a:p>
            <a:pPr marL="216000" indent="-216000">
              <a:lnSpc>
                <a:spcPct val="100000"/>
              </a:lnSpc>
              <a:spcBef>
                <a:spcPts val="360"/>
              </a:spcBef>
            </a:pPr>
            <a:endParaRPr lang="de-DE" sz="2000" b="0" strike="noStrike" spc="-1" dirty="0" smtClean="0">
              <a:solidFill>
                <a:srgbClr val="00005A"/>
              </a:solidFill>
              <a:latin typeface="+mn-lt"/>
            </a:endParaRPr>
          </a:p>
          <a:p>
            <a:pPr marL="216000" marR="0" lvl="0" indent="-216000" algn="l" defTabSz="914400" rtl="0" eaLnBrk="1" fontAlgn="auto" latinLnBrk="0" hangingPunct="1">
              <a:lnSpc>
                <a:spcPct val="100000"/>
              </a:lnSpc>
              <a:spcBef>
                <a:spcPts val="360"/>
              </a:spcBef>
              <a:spcAft>
                <a:spcPts val="0"/>
              </a:spcAft>
              <a:buClrTx/>
              <a:buSzTx/>
              <a:buFontTx/>
              <a:buNone/>
              <a:tabLst/>
              <a:defRPr/>
            </a:pPr>
            <a:r>
              <a:rPr lang="de-DE" sz="2000" dirty="0" smtClean="0">
                <a:solidFill>
                  <a:srgbClr val="333333"/>
                </a:solidFill>
                <a:latin typeface="Calibri" panose="020F0502020204030204" pitchFamily="34" charset="0"/>
                <a:cs typeface="Calibri" panose="020F0502020204030204" pitchFamily="34" charset="0"/>
              </a:rPr>
              <a:t>Heyer, R. (2010). Peer-Education – Ziele, Möglichkeiten und Grenzen. In M. Harring, O. Böhm-Kasper, C. Rohlfs &amp; C. </a:t>
            </a:r>
            <a:r>
              <a:rPr lang="de-DE" sz="2000" dirty="0" err="1" smtClean="0">
                <a:solidFill>
                  <a:srgbClr val="333333"/>
                </a:solidFill>
                <a:latin typeface="Calibri" panose="020F0502020204030204" pitchFamily="34" charset="0"/>
                <a:cs typeface="Calibri" panose="020F0502020204030204" pitchFamily="34" charset="0"/>
              </a:rPr>
              <a:t>Palentien</a:t>
            </a:r>
            <a:r>
              <a:rPr lang="de-DE" sz="2000" dirty="0" smtClean="0">
                <a:solidFill>
                  <a:srgbClr val="333333"/>
                </a:solidFill>
                <a:latin typeface="Calibri" panose="020F0502020204030204" pitchFamily="34" charset="0"/>
                <a:cs typeface="Calibri" panose="020F0502020204030204" pitchFamily="34" charset="0"/>
              </a:rPr>
              <a:t> (Hrsg.), </a:t>
            </a:r>
            <a:r>
              <a:rPr lang="de-DE" sz="2000" i="1" dirty="0" smtClean="0">
                <a:solidFill>
                  <a:srgbClr val="333333"/>
                </a:solidFill>
                <a:latin typeface="Calibri" panose="020F0502020204030204" pitchFamily="34" charset="0"/>
                <a:cs typeface="Calibri" panose="020F0502020204030204" pitchFamily="34" charset="0"/>
              </a:rPr>
              <a:t>Freundschaften, Cliquen und Jugendkulturen </a:t>
            </a:r>
            <a:r>
              <a:rPr lang="de-DE" sz="2000" dirty="0" smtClean="0">
                <a:solidFill>
                  <a:srgbClr val="333333"/>
                </a:solidFill>
                <a:latin typeface="Calibri" panose="020F0502020204030204" pitchFamily="34" charset="0"/>
                <a:cs typeface="Calibri" panose="020F0502020204030204" pitchFamily="34" charset="0"/>
              </a:rPr>
              <a:t> (S. 407-421). Wiesbaden: VS Verlag für Sozialwissenschaften.</a:t>
            </a:r>
          </a:p>
          <a:p>
            <a:pPr marL="216000" marR="0" lvl="0" indent="-216000" algn="l" defTabSz="914400" rtl="0" eaLnBrk="1" fontAlgn="auto" latinLnBrk="0" hangingPunct="1">
              <a:lnSpc>
                <a:spcPct val="100000"/>
              </a:lnSpc>
              <a:spcBef>
                <a:spcPts val="360"/>
              </a:spcBef>
              <a:spcAft>
                <a:spcPts val="0"/>
              </a:spcAft>
              <a:buClrTx/>
              <a:buSzTx/>
              <a:buFontTx/>
              <a:buNone/>
              <a:tabLst/>
              <a:defRPr/>
            </a:pPr>
            <a:endParaRPr lang="de-DE" sz="2000" dirty="0" smtClean="0">
              <a:solidFill>
                <a:srgbClr val="333333"/>
              </a:solidFill>
              <a:latin typeface="Calibri" panose="020F0502020204030204" pitchFamily="34" charset="0"/>
              <a:cs typeface="Calibri" panose="020F0502020204030204" pitchFamily="34" charset="0"/>
            </a:endParaRPr>
          </a:p>
          <a:p>
            <a:pPr marL="216000" marR="0" lvl="0" indent="-216000" algn="l" defTabSz="914400" rtl="0" eaLnBrk="1" fontAlgn="auto" latinLnBrk="0" hangingPunct="1">
              <a:lnSpc>
                <a:spcPct val="100000"/>
              </a:lnSpc>
              <a:spcBef>
                <a:spcPts val="360"/>
              </a:spcBef>
              <a:spcAft>
                <a:spcPts val="0"/>
              </a:spcAft>
              <a:buClrTx/>
              <a:buSzTx/>
              <a:buFontTx/>
              <a:buNone/>
              <a:tabLst/>
              <a:defRPr/>
            </a:pPr>
            <a:r>
              <a:rPr lang="de-DE" sz="2000" dirty="0" err="1" smtClean="0">
                <a:latin typeface="Calibri" panose="020F0502020204030204" pitchFamily="34" charset="0"/>
                <a:cs typeface="Calibri" panose="020F0502020204030204" pitchFamily="34" charset="0"/>
              </a:rPr>
              <a:t>Nörber</a:t>
            </a:r>
            <a:r>
              <a:rPr lang="de-DE" sz="2000" dirty="0" smtClean="0">
                <a:latin typeface="Calibri" panose="020F0502020204030204" pitchFamily="34" charset="0"/>
                <a:cs typeface="Calibri" panose="020F0502020204030204" pitchFamily="34" charset="0"/>
              </a:rPr>
              <a:t>, M. (Hrsg.). (2003). </a:t>
            </a:r>
            <a:r>
              <a:rPr lang="de-DE" sz="2000" i="1" dirty="0" smtClean="0">
                <a:latin typeface="Calibri" panose="020F0502020204030204" pitchFamily="34" charset="0"/>
                <a:cs typeface="Calibri" panose="020F0502020204030204" pitchFamily="34" charset="0"/>
              </a:rPr>
              <a:t>Peer Education. Bildung und Erziehung von Gleichaltrigen durch Gleichaltrige</a:t>
            </a:r>
            <a:r>
              <a:rPr lang="de-DE" sz="2000" dirty="0" smtClean="0">
                <a:latin typeface="Calibri" panose="020F0502020204030204" pitchFamily="34" charset="0"/>
                <a:cs typeface="Calibri" panose="020F0502020204030204" pitchFamily="34" charset="0"/>
              </a:rPr>
              <a:t>. Münster: Votum.</a:t>
            </a:r>
            <a:endParaRPr lang="de-DE" sz="2000" spc="-1" dirty="0" smtClean="0">
              <a:solidFill>
                <a:srgbClr val="000000"/>
              </a:solidFill>
              <a:latin typeface="Calibri" panose="020F0502020204030204" pitchFamily="34" charset="0"/>
              <a:cs typeface="Calibri" panose="020F0502020204030204" pitchFamily="34" charset="0"/>
            </a:endParaRPr>
          </a:p>
          <a:p>
            <a:pPr marL="216000" marR="0" lvl="0" indent="-216000" algn="l" defTabSz="914400" rtl="0" eaLnBrk="1" fontAlgn="auto" latinLnBrk="0" hangingPunct="1">
              <a:lnSpc>
                <a:spcPct val="100000"/>
              </a:lnSpc>
              <a:spcBef>
                <a:spcPts val="360"/>
              </a:spcBef>
              <a:spcAft>
                <a:spcPts val="0"/>
              </a:spcAft>
              <a:buClrTx/>
              <a:buSzTx/>
              <a:buFontTx/>
              <a:buNone/>
              <a:tabLst/>
              <a:defRPr/>
            </a:pPr>
            <a:endParaRPr lang="de-DE" sz="2000" dirty="0" smtClean="0">
              <a:solidFill>
                <a:srgbClr val="333333"/>
              </a:solidFill>
              <a:latin typeface="Calibri" panose="020F0502020204030204" pitchFamily="34" charset="0"/>
              <a:cs typeface="Calibri" panose="020F0502020204030204" pitchFamily="34" charset="0"/>
            </a:endParaRPr>
          </a:p>
          <a:p>
            <a:pPr marL="216000" indent="-216000">
              <a:lnSpc>
                <a:spcPct val="100000"/>
              </a:lnSpc>
              <a:spcBef>
                <a:spcPts val="360"/>
              </a:spcBef>
            </a:pPr>
            <a:endParaRPr lang="de-DE" sz="2000" b="0" strike="noStrike" spc="-1" dirty="0">
              <a:solidFill>
                <a:srgbClr val="00005A"/>
              </a:solidFill>
              <a:latin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 name="CustomShape 1"/>
          <p:cNvSpPr/>
          <p:nvPr/>
        </p:nvSpPr>
        <p:spPr>
          <a:xfrm>
            <a:off x="4020480" y="9721080"/>
            <a:ext cx="3076920" cy="511200"/>
          </a:xfrm>
          <a:prstGeom prst="rect">
            <a:avLst/>
          </a:prstGeom>
          <a:noFill/>
          <a:ln>
            <a:noFill/>
          </a:ln>
        </p:spPr>
        <p:style>
          <a:lnRef idx="0">
            <a:scrgbClr r="0" g="0" b="0"/>
          </a:lnRef>
          <a:fillRef idx="0">
            <a:scrgbClr r="0" g="0" b="0"/>
          </a:fillRef>
          <a:effectRef idx="0">
            <a:scrgbClr r="0" g="0" b="0"/>
          </a:effectRef>
          <a:fontRef idx="minor"/>
        </p:style>
        <p:txBody>
          <a:bodyPr lIns="94680" tIns="47520" rIns="94680" bIns="47520" anchor="b">
            <a:noAutofit/>
          </a:bodyPr>
          <a:lstStyle/>
          <a:p>
            <a:pPr algn="r">
              <a:lnSpc>
                <a:spcPct val="100000"/>
              </a:lnSpc>
            </a:pPr>
            <a:fld id="{319080BA-8FA2-4015-84F8-A927AD9BF463}" type="slidenum">
              <a:rPr lang="de-DE" sz="1200" b="0" strike="noStrike" spc="-1">
                <a:solidFill>
                  <a:srgbClr val="000000"/>
                </a:solidFill>
                <a:latin typeface="Arial"/>
                <a:ea typeface="+mn-ea"/>
              </a:rPr>
              <a:t>16</a:t>
            </a:fld>
            <a:endParaRPr lang="de-DE" sz="1200" b="0" strike="noStrike" spc="-1">
              <a:latin typeface="Arial"/>
            </a:endParaRPr>
          </a:p>
        </p:txBody>
      </p:sp>
      <p:sp>
        <p:nvSpPr>
          <p:cNvPr id="263" name="PlaceHolder 2"/>
          <p:cNvSpPr>
            <a:spLocks noGrp="1" noRot="1" noChangeAspect="1"/>
          </p:cNvSpPr>
          <p:nvPr>
            <p:ph type="sldImg"/>
          </p:nvPr>
        </p:nvSpPr>
        <p:spPr>
          <a:xfrm>
            <a:off x="989013" y="766763"/>
            <a:ext cx="5121275" cy="3840162"/>
          </a:xfrm>
          <a:prstGeom prst="rect">
            <a:avLst/>
          </a:prstGeom>
        </p:spPr>
      </p:sp>
      <p:sp>
        <p:nvSpPr>
          <p:cNvPr id="264" name="PlaceHolder 3"/>
          <p:cNvSpPr>
            <a:spLocks noGrp="1"/>
          </p:cNvSpPr>
          <p:nvPr>
            <p:ph type="body"/>
          </p:nvPr>
        </p:nvSpPr>
        <p:spPr>
          <a:xfrm>
            <a:off x="709560" y="4861080"/>
            <a:ext cx="5679720" cy="4605480"/>
          </a:xfrm>
          <a:prstGeom prst="rect">
            <a:avLst/>
          </a:prstGeom>
        </p:spPr>
        <p:txBody>
          <a:bodyPr lIns="86400" tIns="43200" rIns="86400" bIns="43200">
            <a:noAutofit/>
          </a:bodyPr>
          <a:lstStyle/>
          <a:p>
            <a:endParaRPr lang="de-DE" sz="1200" b="0" kern="1200" dirty="0">
              <a:solidFill>
                <a:schemeClr val="tx1"/>
              </a:solidFill>
              <a:effectLst/>
              <a:latin typeface="+mn-lt"/>
              <a:ea typeface="+mn-ea"/>
              <a:cs typeface="+mn-cs"/>
            </a:endParaRPr>
          </a:p>
          <a:p>
            <a:r>
              <a:rPr lang="de-DE" sz="1200" b="1" kern="1200" dirty="0">
                <a:solidFill>
                  <a:schemeClr val="tx1"/>
                </a:solidFill>
                <a:effectLst/>
                <a:latin typeface="+mn-lt"/>
                <a:ea typeface="+mn-ea"/>
                <a:cs typeface="+mn-cs"/>
              </a:rPr>
              <a:t>Literatur: </a:t>
            </a:r>
            <a:br>
              <a:rPr lang="de-DE" sz="1200" b="1" kern="1200" dirty="0">
                <a:solidFill>
                  <a:schemeClr val="tx1"/>
                </a:solidFill>
                <a:effectLst/>
                <a:latin typeface="+mn-lt"/>
                <a:ea typeface="+mn-ea"/>
                <a:cs typeface="+mn-cs"/>
              </a:rPr>
            </a:br>
            <a:r>
              <a:rPr lang="de-DE" sz="1200" b="1" kern="1200" dirty="0">
                <a:solidFill>
                  <a:schemeClr val="tx1"/>
                </a:solidFill>
                <a:effectLst/>
                <a:latin typeface="+mn-lt"/>
                <a:ea typeface="+mn-ea"/>
                <a:cs typeface="+mn-cs"/>
              </a:rPr>
              <a:t>     </a:t>
            </a:r>
            <a:r>
              <a:rPr lang="de-DE" sz="1200" b="0" kern="1200" dirty="0">
                <a:solidFill>
                  <a:schemeClr val="tx1"/>
                </a:solidFill>
                <a:effectLst/>
                <a:latin typeface="+mn-lt"/>
                <a:ea typeface="+mn-ea"/>
                <a:cs typeface="+mn-cs"/>
              </a:rPr>
              <a:t>Arbeitskreis deutscher Bildungsstätten e.V. (Hrsg.). (2016). </a:t>
            </a:r>
            <a:r>
              <a:rPr lang="de-DE" sz="1200" b="0" i="1" kern="1200" dirty="0">
                <a:solidFill>
                  <a:schemeClr val="tx1"/>
                </a:solidFill>
                <a:effectLst/>
                <a:latin typeface="+mn-lt"/>
                <a:ea typeface="+mn-ea"/>
                <a:cs typeface="+mn-cs"/>
              </a:rPr>
              <a:t>Auf Augenhöhe: Peer Education in der politischen Jugendbildung.</a:t>
            </a:r>
            <a:r>
              <a:rPr lang="de-DE" sz="1200" b="0" kern="1200" dirty="0">
                <a:solidFill>
                  <a:schemeClr val="tx1"/>
                </a:solidFill>
                <a:effectLst/>
                <a:latin typeface="+mn-lt"/>
                <a:ea typeface="+mn-ea"/>
                <a:cs typeface="+mn-cs"/>
              </a:rPr>
              <a:t> Berlin. Verfügbar unter </a:t>
            </a:r>
            <a:br>
              <a:rPr lang="de-DE" sz="1200" b="0" kern="1200" dirty="0">
                <a:solidFill>
                  <a:schemeClr val="tx1"/>
                </a:solidFill>
                <a:effectLst/>
                <a:latin typeface="+mn-lt"/>
                <a:ea typeface="+mn-ea"/>
                <a:cs typeface="+mn-cs"/>
              </a:rPr>
            </a:br>
            <a:r>
              <a:rPr lang="de-DE" sz="1200" b="0" kern="1200" dirty="0">
                <a:solidFill>
                  <a:schemeClr val="tx1"/>
                </a:solidFill>
                <a:effectLst/>
                <a:latin typeface="+mn-lt"/>
                <a:ea typeface="+mn-ea"/>
                <a:cs typeface="+mn-cs"/>
              </a:rPr>
              <a:t>     </a:t>
            </a:r>
            <a:r>
              <a:rPr lang="de-DE" sz="1200" b="0" kern="1200" dirty="0">
                <a:solidFill>
                  <a:schemeClr val="tx1"/>
                </a:solidFill>
                <a:effectLst/>
                <a:latin typeface="+mn-lt"/>
                <a:ea typeface="+mn-ea"/>
                <a:cs typeface="+mn-cs"/>
                <a:hlinkClick r:id="rId3"/>
              </a:rPr>
              <a:t>https://www.adb.de/download/publikationen/2016_Peer_Education_WEB.pdf</a:t>
            </a:r>
            <a:r>
              <a:rPr lang="de-DE" sz="1200" b="0" kern="1200" dirty="0">
                <a:solidFill>
                  <a:schemeClr val="tx1"/>
                </a:solidFill>
                <a:effectLst/>
                <a:latin typeface="+mn-lt"/>
                <a:ea typeface="+mn-ea"/>
                <a:cs typeface="+mn-cs"/>
              </a:rPr>
              <a:t> [27.10.2021].</a:t>
            </a:r>
            <a:endParaRPr lang="de-DE" sz="3200" b="1" dirty="0">
              <a:effectLst/>
            </a:endParaRPr>
          </a:p>
          <a:p>
            <a:pPr marL="216000" indent="-216000">
              <a:lnSpc>
                <a:spcPct val="100000"/>
              </a:lnSpc>
              <a:spcBef>
                <a:spcPts val="360"/>
              </a:spcBef>
            </a:pPr>
            <a:endParaRPr lang="de-DE" sz="3200" b="0" strike="noStrike" spc="-1" dirty="0">
              <a:latin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08075" y="812800"/>
            <a:ext cx="5343525" cy="4008438"/>
          </a:xfrm>
        </p:spPr>
      </p:sp>
      <p:sp>
        <p:nvSpPr>
          <p:cNvPr id="3" name="Notizenplatzhalter 2"/>
          <p:cNvSpPr>
            <a:spLocks noGrp="1"/>
          </p:cNvSpPr>
          <p:nvPr>
            <p:ph type="body" idx="1"/>
          </p:nvPr>
        </p:nvSpPr>
        <p:spPr/>
        <p:txBody>
          <a:bodyPr/>
          <a:lstStyle/>
          <a:p>
            <a:r>
              <a:rPr lang="de-DE" dirty="0" smtClean="0"/>
              <a:t>Hierbei handelt es sich um einen exemplarischen Ablauf für eine Fortbildung im Blended Learning-Format. Der vollständige Ablauf in Form einer </a:t>
            </a:r>
            <a:r>
              <a:rPr lang="de-DE" dirty="0" err="1" smtClean="0"/>
              <a:t>Powerpoint</a:t>
            </a:r>
            <a:r>
              <a:rPr lang="de-DE" dirty="0" smtClean="0"/>
              <a:t>-Präsentation und etwas ausführlicher als Worddatei ist auf der QUA-LiS-</a:t>
            </a:r>
            <a:r>
              <a:rPr lang="de-DE" dirty="0" err="1" smtClean="0"/>
              <a:t>Hompage</a:t>
            </a:r>
            <a:r>
              <a:rPr lang="de-DE" dirty="0" smtClean="0"/>
              <a:t> zum Laborhelferkonzept unter „Anregungen für Moderatorinnen und Moderatoren in der Lehrerfortbildung“ zu finden.</a:t>
            </a:r>
            <a:endParaRPr lang="de-DE" dirty="0"/>
          </a:p>
        </p:txBody>
      </p:sp>
      <p:sp>
        <p:nvSpPr>
          <p:cNvPr id="4" name="Foliennummernplatzhalter 3"/>
          <p:cNvSpPr>
            <a:spLocks noGrp="1"/>
          </p:cNvSpPr>
          <p:nvPr>
            <p:ph type="sldNum" sz="quarter" idx="10"/>
          </p:nvPr>
        </p:nvSpPr>
        <p:spPr/>
        <p:txBody>
          <a:bodyPr/>
          <a:lstStyle/>
          <a:p>
            <a:fld id="{CEB8CB1F-137B-460C-8DCA-BFC5CA627DF6}" type="slidenum">
              <a:rPr lang="de-DE" smtClean="0"/>
              <a:t>17</a:t>
            </a:fld>
            <a:endParaRPr lang="de-DE"/>
          </a:p>
        </p:txBody>
      </p:sp>
    </p:spTree>
    <p:extLst>
      <p:ext uri="{BB962C8B-B14F-4D97-AF65-F5344CB8AC3E}">
        <p14:creationId xmlns:p14="http://schemas.microsoft.com/office/powerpoint/2010/main" val="8461580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 name="PlaceHolder 1"/>
          <p:cNvSpPr>
            <a:spLocks noGrp="1" noRot="1" noChangeAspect="1"/>
          </p:cNvSpPr>
          <p:nvPr>
            <p:ph type="sldImg"/>
          </p:nvPr>
        </p:nvSpPr>
        <p:spPr>
          <a:xfrm>
            <a:off x="989013" y="766763"/>
            <a:ext cx="5121275" cy="3840162"/>
          </a:xfrm>
          <a:prstGeom prst="rect">
            <a:avLst/>
          </a:prstGeom>
        </p:spPr>
      </p:sp>
      <p:sp>
        <p:nvSpPr>
          <p:cNvPr id="266" name="PlaceHolder 2"/>
          <p:cNvSpPr>
            <a:spLocks noGrp="1"/>
          </p:cNvSpPr>
          <p:nvPr>
            <p:ph type="body"/>
          </p:nvPr>
        </p:nvSpPr>
        <p:spPr>
          <a:xfrm>
            <a:off x="709560" y="4861080"/>
            <a:ext cx="5679720" cy="4605480"/>
          </a:xfrm>
          <a:prstGeom prst="rect">
            <a:avLst/>
          </a:prstGeom>
        </p:spPr>
        <p:txBody>
          <a:bodyPr lIns="86400" tIns="43200" rIns="86400" bIns="43200">
            <a:noAutofit/>
          </a:bodyPr>
          <a:lstStyle/>
          <a:p>
            <a:endParaRPr lang="de-DE" sz="2000" b="0" strike="noStrike" spc="-1">
              <a:latin typeface="Arial"/>
            </a:endParaRPr>
          </a:p>
        </p:txBody>
      </p:sp>
      <p:sp>
        <p:nvSpPr>
          <p:cNvPr id="267" name="TextShape 3"/>
          <p:cNvSpPr txBox="1"/>
          <p:nvPr/>
        </p:nvSpPr>
        <p:spPr>
          <a:xfrm>
            <a:off x="4020840" y="9721080"/>
            <a:ext cx="3076560" cy="511920"/>
          </a:xfrm>
          <a:prstGeom prst="rect">
            <a:avLst/>
          </a:prstGeom>
          <a:noFill/>
          <a:ln>
            <a:noFill/>
          </a:ln>
        </p:spPr>
        <p:txBody>
          <a:bodyPr lIns="86400" tIns="43200" rIns="86400" bIns="43200" anchor="b">
            <a:noAutofit/>
          </a:bodyPr>
          <a:lstStyle/>
          <a:p>
            <a:pPr algn="r">
              <a:lnSpc>
                <a:spcPct val="100000"/>
              </a:lnSpc>
            </a:pPr>
            <a:fld id="{DAE5ADD5-806B-471C-819E-FD69EDC4AA96}" type="slidenum">
              <a:rPr lang="de-DE" sz="1100" b="0" strike="noStrike" spc="-1">
                <a:solidFill>
                  <a:srgbClr val="000000"/>
                </a:solidFill>
                <a:latin typeface="+mn-lt"/>
                <a:ea typeface="+mn-ea"/>
              </a:rPr>
              <a:t>18</a:t>
            </a:fld>
            <a:endParaRPr lang="de-DE" sz="1100" b="0" strike="noStrike" spc="-1">
              <a:latin typeface="Times New Roman"/>
            </a:endParaRPr>
          </a:p>
        </p:txBody>
      </p:sp>
    </p:spTree>
    <p:extLst>
      <p:ext uri="{BB962C8B-B14F-4D97-AF65-F5344CB8AC3E}">
        <p14:creationId xmlns:p14="http://schemas.microsoft.com/office/powerpoint/2010/main" val="16632731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 name="PlaceHolder 1"/>
          <p:cNvSpPr>
            <a:spLocks noGrp="1" noRot="1" noChangeAspect="1"/>
          </p:cNvSpPr>
          <p:nvPr>
            <p:ph type="sldImg"/>
          </p:nvPr>
        </p:nvSpPr>
        <p:spPr>
          <a:xfrm>
            <a:off x="989013" y="766763"/>
            <a:ext cx="5121275" cy="3840162"/>
          </a:xfrm>
          <a:prstGeom prst="rect">
            <a:avLst/>
          </a:prstGeom>
        </p:spPr>
      </p:sp>
      <p:sp>
        <p:nvSpPr>
          <p:cNvPr id="266" name="PlaceHolder 2"/>
          <p:cNvSpPr>
            <a:spLocks noGrp="1"/>
          </p:cNvSpPr>
          <p:nvPr>
            <p:ph type="body"/>
          </p:nvPr>
        </p:nvSpPr>
        <p:spPr>
          <a:xfrm>
            <a:off x="709560" y="4861080"/>
            <a:ext cx="5679720" cy="4605480"/>
          </a:xfrm>
          <a:prstGeom prst="rect">
            <a:avLst/>
          </a:prstGeom>
        </p:spPr>
        <p:txBody>
          <a:bodyPr lIns="86400" tIns="43200" rIns="86400" bIns="43200">
            <a:noAutofit/>
          </a:bodyPr>
          <a:lstStyle/>
          <a:p>
            <a:r>
              <a:rPr lang="de-DE" sz="2000" b="0" strike="noStrike" spc="-1" dirty="0" smtClean="0">
                <a:latin typeface="Arial"/>
              </a:rPr>
              <a:t>Quelle:</a:t>
            </a:r>
          </a:p>
          <a:p>
            <a:r>
              <a:rPr lang="de-DE" sz="2000" b="0" strike="noStrike" spc="-1" dirty="0" smtClean="0">
                <a:latin typeface="Arial"/>
              </a:rPr>
              <a:t>Schlake,</a:t>
            </a:r>
            <a:r>
              <a:rPr lang="de-DE" sz="2000" b="0" strike="noStrike" spc="-1" baseline="0" dirty="0" smtClean="0">
                <a:latin typeface="Arial"/>
              </a:rPr>
              <a:t> T., Fischer, H. E., Härtig, H. &amp; Krabbe, H. (2020). </a:t>
            </a:r>
            <a:r>
              <a:rPr lang="de-DE" sz="2000" b="0" i="1" strike="noStrike" spc="-1" baseline="0" dirty="0" smtClean="0">
                <a:latin typeface="Arial"/>
              </a:rPr>
              <a:t>Materialsammlung zum externen Seminar der Laborhelferausbildung. </a:t>
            </a:r>
            <a:r>
              <a:rPr lang="de-DE" sz="2000" b="0" strike="noStrike" spc="-1" baseline="0" dirty="0" smtClean="0">
                <a:latin typeface="Arial"/>
              </a:rPr>
              <a:t>Universität Duisburg-Essen. </a:t>
            </a:r>
            <a:r>
              <a:rPr lang="de-DE" sz="2000" b="0" strike="noStrike" spc="-1" baseline="0" dirty="0" smtClean="0">
                <a:latin typeface="+mn-lt"/>
              </a:rPr>
              <a:t>Verfügbar unter https://duepublico2.uni-due.de/receive/duepublico_mods_00071125 [10.11.2021].</a:t>
            </a:r>
            <a:endParaRPr lang="de-DE" sz="2000" b="0" strike="noStrike" spc="-1" dirty="0">
              <a:latin typeface="Arial"/>
            </a:endParaRPr>
          </a:p>
        </p:txBody>
      </p:sp>
      <p:sp>
        <p:nvSpPr>
          <p:cNvPr id="267" name="TextShape 3"/>
          <p:cNvSpPr txBox="1"/>
          <p:nvPr/>
        </p:nvSpPr>
        <p:spPr>
          <a:xfrm>
            <a:off x="4020840" y="9721080"/>
            <a:ext cx="3076560" cy="511920"/>
          </a:xfrm>
          <a:prstGeom prst="rect">
            <a:avLst/>
          </a:prstGeom>
          <a:noFill/>
          <a:ln>
            <a:noFill/>
          </a:ln>
        </p:spPr>
        <p:txBody>
          <a:bodyPr lIns="86400" tIns="43200" rIns="86400" bIns="43200" anchor="b">
            <a:noAutofit/>
          </a:bodyPr>
          <a:lstStyle/>
          <a:p>
            <a:pPr algn="r">
              <a:lnSpc>
                <a:spcPct val="100000"/>
              </a:lnSpc>
            </a:pPr>
            <a:fld id="{DAE5ADD5-806B-471C-819E-FD69EDC4AA96}" type="slidenum">
              <a:rPr lang="de-DE" sz="1100" b="0" strike="noStrike" spc="-1">
                <a:solidFill>
                  <a:srgbClr val="000000"/>
                </a:solidFill>
                <a:latin typeface="+mn-lt"/>
                <a:ea typeface="+mn-ea"/>
              </a:rPr>
              <a:t>19</a:t>
            </a:fld>
            <a:endParaRPr lang="de-DE" sz="1100" b="0" strike="noStrike" spc="-1">
              <a:latin typeface="Times New Roman"/>
            </a:endParaRPr>
          </a:p>
        </p:txBody>
      </p:sp>
    </p:spTree>
    <p:extLst>
      <p:ext uri="{BB962C8B-B14F-4D97-AF65-F5344CB8AC3E}">
        <p14:creationId xmlns:p14="http://schemas.microsoft.com/office/powerpoint/2010/main" val="3911220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 name="PlaceHolder 1"/>
          <p:cNvSpPr>
            <a:spLocks noGrp="1" noRot="1" noChangeAspect="1"/>
          </p:cNvSpPr>
          <p:nvPr>
            <p:ph type="sldImg"/>
          </p:nvPr>
        </p:nvSpPr>
        <p:spPr>
          <a:xfrm>
            <a:off x="989013" y="766763"/>
            <a:ext cx="5121275" cy="3840162"/>
          </a:xfrm>
          <a:prstGeom prst="rect">
            <a:avLst/>
          </a:prstGeom>
        </p:spPr>
      </p:sp>
      <p:sp>
        <p:nvSpPr>
          <p:cNvPr id="217" name="PlaceHolder 2"/>
          <p:cNvSpPr>
            <a:spLocks noGrp="1"/>
          </p:cNvSpPr>
          <p:nvPr>
            <p:ph type="body"/>
          </p:nvPr>
        </p:nvSpPr>
        <p:spPr>
          <a:xfrm>
            <a:off x="709560" y="4861080"/>
            <a:ext cx="5679720" cy="4605480"/>
          </a:xfrm>
          <a:prstGeom prst="rect">
            <a:avLst/>
          </a:prstGeom>
        </p:spPr>
        <p:txBody>
          <a:bodyPr lIns="86400" tIns="43200" rIns="86400" bIns="4320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000" dirty="0" smtClean="0"/>
              <a:t>Dieser inhaltliche Vorschlag bietet lediglich eine Orientierung und kann den individuellen Bedarfen entsprechend angepasst werden.</a:t>
            </a:r>
          </a:p>
          <a:p>
            <a:endParaRPr lang="de-DE" sz="2000" b="0" strike="noStrike" spc="-1" dirty="0">
              <a:latin typeface="Arial"/>
            </a:endParaRPr>
          </a:p>
        </p:txBody>
      </p:sp>
      <p:sp>
        <p:nvSpPr>
          <p:cNvPr id="218" name="TextShape 3"/>
          <p:cNvSpPr txBox="1"/>
          <p:nvPr/>
        </p:nvSpPr>
        <p:spPr>
          <a:xfrm>
            <a:off x="4020840" y="9721080"/>
            <a:ext cx="3076560" cy="511920"/>
          </a:xfrm>
          <a:prstGeom prst="rect">
            <a:avLst/>
          </a:prstGeom>
          <a:noFill/>
          <a:ln>
            <a:noFill/>
          </a:ln>
        </p:spPr>
        <p:txBody>
          <a:bodyPr lIns="86400" tIns="43200" rIns="86400" bIns="43200" anchor="b">
            <a:noAutofit/>
          </a:bodyPr>
          <a:lstStyle/>
          <a:p>
            <a:pPr algn="r">
              <a:lnSpc>
                <a:spcPct val="100000"/>
              </a:lnSpc>
            </a:pPr>
            <a:fld id="{BB82FCFF-79B5-4E5A-9CBD-2E19D4D84C5E}" type="slidenum">
              <a:rPr lang="de-DE" sz="1100" b="0" strike="noStrike" spc="-1">
                <a:solidFill>
                  <a:srgbClr val="000000"/>
                </a:solidFill>
                <a:latin typeface="+mn-lt"/>
                <a:ea typeface="+mn-ea"/>
              </a:rPr>
              <a:t>2</a:t>
            </a:fld>
            <a:endParaRPr lang="de-DE" sz="1100" b="0" strike="noStrike" spc="-1">
              <a:latin typeface="Times New Roman"/>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08075" y="812800"/>
            <a:ext cx="5343525" cy="4008438"/>
          </a:xfrm>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CEB8CB1F-137B-460C-8DCA-BFC5CA627DF6}" type="slidenum">
              <a:rPr lang="de-DE" smtClean="0"/>
              <a:pPr/>
              <a:t>20</a:t>
            </a:fld>
            <a:endParaRPr lang="de-DE"/>
          </a:p>
        </p:txBody>
      </p:sp>
      <p:sp>
        <p:nvSpPr>
          <p:cNvPr id="5" name="Datumsplatzhalter 4"/>
          <p:cNvSpPr>
            <a:spLocks noGrp="1"/>
          </p:cNvSpPr>
          <p:nvPr>
            <p:ph type="dt" idx="11"/>
          </p:nvPr>
        </p:nvSpPr>
        <p:spPr/>
        <p:txBody>
          <a:bodyPr/>
          <a:lstStyle/>
          <a:p>
            <a:r>
              <a:rPr lang="de-DE"/>
              <a:t>16.02.2019</a:t>
            </a:r>
            <a:endParaRPr lang="de-DE" dirty="0"/>
          </a:p>
        </p:txBody>
      </p:sp>
    </p:spTree>
    <p:extLst>
      <p:ext uri="{BB962C8B-B14F-4D97-AF65-F5344CB8AC3E}">
        <p14:creationId xmlns:p14="http://schemas.microsoft.com/office/powerpoint/2010/main" val="9335253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08075" y="812800"/>
            <a:ext cx="5343525" cy="4008438"/>
          </a:xfrm>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CEB8CB1F-137B-460C-8DCA-BFC5CA627DF6}" type="slidenum">
              <a:rPr lang="de-DE" smtClean="0"/>
              <a:pPr/>
              <a:t>21</a:t>
            </a:fld>
            <a:endParaRPr lang="de-DE"/>
          </a:p>
        </p:txBody>
      </p:sp>
      <p:sp>
        <p:nvSpPr>
          <p:cNvPr id="5" name="Datumsplatzhalter 4"/>
          <p:cNvSpPr>
            <a:spLocks noGrp="1"/>
          </p:cNvSpPr>
          <p:nvPr>
            <p:ph type="dt" idx="11"/>
          </p:nvPr>
        </p:nvSpPr>
        <p:spPr/>
        <p:txBody>
          <a:bodyPr/>
          <a:lstStyle/>
          <a:p>
            <a:r>
              <a:rPr lang="de-DE"/>
              <a:t>16.02.2019</a:t>
            </a:r>
            <a:endParaRPr lang="de-DE" dirty="0"/>
          </a:p>
        </p:txBody>
      </p:sp>
    </p:spTree>
    <p:extLst>
      <p:ext uri="{BB962C8B-B14F-4D97-AF65-F5344CB8AC3E}">
        <p14:creationId xmlns:p14="http://schemas.microsoft.com/office/powerpoint/2010/main" val="27967974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 name="PlaceHolder 1"/>
          <p:cNvSpPr>
            <a:spLocks noGrp="1" noRot="1" noChangeAspect="1"/>
          </p:cNvSpPr>
          <p:nvPr>
            <p:ph type="sldImg"/>
          </p:nvPr>
        </p:nvSpPr>
        <p:spPr>
          <a:xfrm>
            <a:off x="989013" y="766763"/>
            <a:ext cx="5121275" cy="3840162"/>
          </a:xfrm>
          <a:prstGeom prst="rect">
            <a:avLst/>
          </a:prstGeom>
        </p:spPr>
      </p:sp>
      <p:sp>
        <p:nvSpPr>
          <p:cNvPr id="266" name="PlaceHolder 2"/>
          <p:cNvSpPr>
            <a:spLocks noGrp="1"/>
          </p:cNvSpPr>
          <p:nvPr>
            <p:ph type="body"/>
          </p:nvPr>
        </p:nvSpPr>
        <p:spPr>
          <a:xfrm>
            <a:off x="709560" y="4861080"/>
            <a:ext cx="5679720" cy="4605480"/>
          </a:xfrm>
          <a:prstGeom prst="rect">
            <a:avLst/>
          </a:prstGeom>
        </p:spPr>
        <p:txBody>
          <a:bodyPr lIns="86400" tIns="43200" rIns="86400" bIns="43200">
            <a:noAutofit/>
          </a:bodyPr>
          <a:lstStyle/>
          <a:p>
            <a:endParaRPr lang="de-DE" sz="2000" b="0" strike="noStrike" spc="-1" dirty="0">
              <a:latin typeface="Arial"/>
            </a:endParaRPr>
          </a:p>
        </p:txBody>
      </p:sp>
      <p:sp>
        <p:nvSpPr>
          <p:cNvPr id="267" name="TextShape 3"/>
          <p:cNvSpPr txBox="1"/>
          <p:nvPr/>
        </p:nvSpPr>
        <p:spPr>
          <a:xfrm>
            <a:off x="4020840" y="9721080"/>
            <a:ext cx="3076560" cy="511920"/>
          </a:xfrm>
          <a:prstGeom prst="rect">
            <a:avLst/>
          </a:prstGeom>
          <a:noFill/>
          <a:ln>
            <a:noFill/>
          </a:ln>
        </p:spPr>
        <p:txBody>
          <a:bodyPr lIns="86400" tIns="43200" rIns="86400" bIns="43200" anchor="b">
            <a:noAutofit/>
          </a:bodyPr>
          <a:lstStyle/>
          <a:p>
            <a:pPr algn="r">
              <a:lnSpc>
                <a:spcPct val="100000"/>
              </a:lnSpc>
            </a:pPr>
            <a:fld id="{DAE5ADD5-806B-471C-819E-FD69EDC4AA96}" type="slidenum">
              <a:rPr lang="de-DE" sz="1100" b="0" strike="noStrike" spc="-1">
                <a:solidFill>
                  <a:srgbClr val="000000"/>
                </a:solidFill>
                <a:latin typeface="+mn-lt"/>
                <a:ea typeface="+mn-ea"/>
              </a:rPr>
              <a:t>22</a:t>
            </a:fld>
            <a:endParaRPr lang="de-DE" sz="1100" b="0" strike="noStrike" spc="-1">
              <a:latin typeface="Times New Roman"/>
            </a:endParaRPr>
          </a:p>
        </p:txBody>
      </p:sp>
    </p:spTree>
    <p:extLst>
      <p:ext uri="{BB962C8B-B14F-4D97-AF65-F5344CB8AC3E}">
        <p14:creationId xmlns:p14="http://schemas.microsoft.com/office/powerpoint/2010/main" val="10824107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 name="PlaceHolder 1"/>
          <p:cNvSpPr>
            <a:spLocks noGrp="1" noRot="1" noChangeAspect="1"/>
          </p:cNvSpPr>
          <p:nvPr>
            <p:ph type="sldImg"/>
          </p:nvPr>
        </p:nvSpPr>
        <p:spPr>
          <a:xfrm>
            <a:off x="989013" y="766763"/>
            <a:ext cx="5121275" cy="3840162"/>
          </a:xfrm>
          <a:prstGeom prst="rect">
            <a:avLst/>
          </a:prstGeom>
        </p:spPr>
      </p:sp>
      <p:sp>
        <p:nvSpPr>
          <p:cNvPr id="266" name="PlaceHolder 2"/>
          <p:cNvSpPr>
            <a:spLocks noGrp="1"/>
          </p:cNvSpPr>
          <p:nvPr>
            <p:ph type="body"/>
          </p:nvPr>
        </p:nvSpPr>
        <p:spPr>
          <a:xfrm>
            <a:off x="709560" y="4861080"/>
            <a:ext cx="5679720" cy="4605480"/>
          </a:xfrm>
          <a:prstGeom prst="rect">
            <a:avLst/>
          </a:prstGeom>
        </p:spPr>
        <p:txBody>
          <a:bodyPr lIns="86400" tIns="43200" rIns="86400" bIns="43200">
            <a:noAutofit/>
          </a:bodyPr>
          <a:lstStyle/>
          <a:p>
            <a:endParaRPr lang="de-DE" sz="2000" b="0" strike="noStrike" spc="-1" dirty="0">
              <a:latin typeface="Arial"/>
            </a:endParaRPr>
          </a:p>
        </p:txBody>
      </p:sp>
      <p:sp>
        <p:nvSpPr>
          <p:cNvPr id="267" name="TextShape 3"/>
          <p:cNvSpPr txBox="1"/>
          <p:nvPr/>
        </p:nvSpPr>
        <p:spPr>
          <a:xfrm>
            <a:off x="4020840" y="9721080"/>
            <a:ext cx="3076560" cy="511920"/>
          </a:xfrm>
          <a:prstGeom prst="rect">
            <a:avLst/>
          </a:prstGeom>
          <a:noFill/>
          <a:ln>
            <a:noFill/>
          </a:ln>
        </p:spPr>
        <p:txBody>
          <a:bodyPr lIns="86400" tIns="43200" rIns="86400" bIns="43200" anchor="b">
            <a:noAutofit/>
          </a:bodyPr>
          <a:lstStyle/>
          <a:p>
            <a:pPr algn="r">
              <a:lnSpc>
                <a:spcPct val="100000"/>
              </a:lnSpc>
            </a:pPr>
            <a:fld id="{DAE5ADD5-806B-471C-819E-FD69EDC4AA96}" type="slidenum">
              <a:rPr lang="de-DE" sz="1100" b="0" strike="noStrike" spc="-1">
                <a:solidFill>
                  <a:srgbClr val="000000"/>
                </a:solidFill>
                <a:latin typeface="+mn-lt"/>
                <a:ea typeface="+mn-ea"/>
              </a:rPr>
              <a:t>23</a:t>
            </a:fld>
            <a:endParaRPr lang="de-DE" sz="1100" b="0" strike="noStrike" spc="-1">
              <a:latin typeface="Times New Roman"/>
            </a:endParaRPr>
          </a:p>
        </p:txBody>
      </p:sp>
    </p:spTree>
    <p:extLst>
      <p:ext uri="{BB962C8B-B14F-4D97-AF65-F5344CB8AC3E}">
        <p14:creationId xmlns:p14="http://schemas.microsoft.com/office/powerpoint/2010/main" val="7382149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 name="PlaceHolder 1"/>
          <p:cNvSpPr>
            <a:spLocks noGrp="1" noRot="1" noChangeAspect="1"/>
          </p:cNvSpPr>
          <p:nvPr>
            <p:ph type="sldImg"/>
          </p:nvPr>
        </p:nvSpPr>
        <p:spPr>
          <a:xfrm>
            <a:off x="989013" y="766763"/>
            <a:ext cx="5121275" cy="3840162"/>
          </a:xfrm>
          <a:prstGeom prst="rect">
            <a:avLst/>
          </a:prstGeom>
        </p:spPr>
      </p:sp>
      <p:sp>
        <p:nvSpPr>
          <p:cNvPr id="266" name="PlaceHolder 2"/>
          <p:cNvSpPr>
            <a:spLocks noGrp="1"/>
          </p:cNvSpPr>
          <p:nvPr>
            <p:ph type="body"/>
          </p:nvPr>
        </p:nvSpPr>
        <p:spPr>
          <a:xfrm>
            <a:off x="709560" y="4861080"/>
            <a:ext cx="5679720" cy="4605480"/>
          </a:xfrm>
          <a:prstGeom prst="rect">
            <a:avLst/>
          </a:prstGeom>
        </p:spPr>
        <p:txBody>
          <a:bodyPr lIns="86400" tIns="43200" rIns="86400" bIns="43200">
            <a:noAutofit/>
          </a:bodyPr>
          <a:lstStyle/>
          <a:p>
            <a:endParaRPr lang="de-DE" sz="2000" b="0" strike="noStrike" spc="-1" dirty="0">
              <a:latin typeface="Arial"/>
            </a:endParaRPr>
          </a:p>
        </p:txBody>
      </p:sp>
      <p:sp>
        <p:nvSpPr>
          <p:cNvPr id="267" name="TextShape 3"/>
          <p:cNvSpPr txBox="1"/>
          <p:nvPr/>
        </p:nvSpPr>
        <p:spPr>
          <a:xfrm>
            <a:off x="4020840" y="9721080"/>
            <a:ext cx="3076560" cy="511920"/>
          </a:xfrm>
          <a:prstGeom prst="rect">
            <a:avLst/>
          </a:prstGeom>
          <a:noFill/>
          <a:ln>
            <a:noFill/>
          </a:ln>
        </p:spPr>
        <p:txBody>
          <a:bodyPr lIns="86400" tIns="43200" rIns="86400" bIns="43200" anchor="b">
            <a:noAutofit/>
          </a:bodyPr>
          <a:lstStyle/>
          <a:p>
            <a:pPr algn="r">
              <a:lnSpc>
                <a:spcPct val="100000"/>
              </a:lnSpc>
            </a:pPr>
            <a:fld id="{DAE5ADD5-806B-471C-819E-FD69EDC4AA96}" type="slidenum">
              <a:rPr lang="de-DE" sz="1100" b="0" strike="noStrike" spc="-1">
                <a:solidFill>
                  <a:srgbClr val="000000"/>
                </a:solidFill>
                <a:latin typeface="+mn-lt"/>
                <a:ea typeface="+mn-ea"/>
              </a:rPr>
              <a:t>24</a:t>
            </a:fld>
            <a:endParaRPr lang="de-DE" sz="1100" b="0" strike="noStrike" spc="-1">
              <a:latin typeface="Times New Roman"/>
            </a:endParaRPr>
          </a:p>
        </p:txBody>
      </p:sp>
    </p:spTree>
    <p:extLst>
      <p:ext uri="{BB962C8B-B14F-4D97-AF65-F5344CB8AC3E}">
        <p14:creationId xmlns:p14="http://schemas.microsoft.com/office/powerpoint/2010/main" val="25316014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 name="PlaceHolder 1"/>
          <p:cNvSpPr>
            <a:spLocks noGrp="1" noRot="1" noChangeAspect="1"/>
          </p:cNvSpPr>
          <p:nvPr>
            <p:ph type="sldImg"/>
          </p:nvPr>
        </p:nvSpPr>
        <p:spPr>
          <a:xfrm>
            <a:off x="989013" y="766763"/>
            <a:ext cx="5121275" cy="3840162"/>
          </a:xfrm>
          <a:prstGeom prst="rect">
            <a:avLst/>
          </a:prstGeom>
        </p:spPr>
      </p:sp>
      <p:sp>
        <p:nvSpPr>
          <p:cNvPr id="266" name="PlaceHolder 2"/>
          <p:cNvSpPr>
            <a:spLocks noGrp="1"/>
          </p:cNvSpPr>
          <p:nvPr>
            <p:ph type="body"/>
          </p:nvPr>
        </p:nvSpPr>
        <p:spPr>
          <a:xfrm>
            <a:off x="709560" y="4861080"/>
            <a:ext cx="5679720" cy="4605480"/>
          </a:xfrm>
          <a:prstGeom prst="rect">
            <a:avLst/>
          </a:prstGeom>
        </p:spPr>
        <p:txBody>
          <a:bodyPr lIns="86400" tIns="43200" rIns="86400" bIns="43200">
            <a:noAutofit/>
          </a:bodyPr>
          <a:lstStyle/>
          <a:p>
            <a:endParaRPr lang="de-DE" sz="2000" b="0" strike="noStrike" spc="-1" dirty="0">
              <a:latin typeface="Arial"/>
            </a:endParaRPr>
          </a:p>
        </p:txBody>
      </p:sp>
      <p:sp>
        <p:nvSpPr>
          <p:cNvPr id="267" name="TextShape 3"/>
          <p:cNvSpPr txBox="1"/>
          <p:nvPr/>
        </p:nvSpPr>
        <p:spPr>
          <a:xfrm>
            <a:off x="4020840" y="9721080"/>
            <a:ext cx="3076560" cy="511920"/>
          </a:xfrm>
          <a:prstGeom prst="rect">
            <a:avLst/>
          </a:prstGeom>
          <a:noFill/>
          <a:ln>
            <a:noFill/>
          </a:ln>
        </p:spPr>
        <p:txBody>
          <a:bodyPr lIns="86400" tIns="43200" rIns="86400" bIns="43200" anchor="b">
            <a:noAutofit/>
          </a:bodyPr>
          <a:lstStyle/>
          <a:p>
            <a:pPr algn="r">
              <a:lnSpc>
                <a:spcPct val="100000"/>
              </a:lnSpc>
            </a:pPr>
            <a:fld id="{DAE5ADD5-806B-471C-819E-FD69EDC4AA96}" type="slidenum">
              <a:rPr lang="de-DE" sz="1100" b="0" strike="noStrike" spc="-1">
                <a:solidFill>
                  <a:srgbClr val="000000"/>
                </a:solidFill>
                <a:latin typeface="+mn-lt"/>
                <a:ea typeface="+mn-ea"/>
              </a:rPr>
              <a:t>25</a:t>
            </a:fld>
            <a:endParaRPr lang="de-DE" sz="1100" b="0" strike="noStrike" spc="-1">
              <a:latin typeface="Times New Roman"/>
            </a:endParaRPr>
          </a:p>
        </p:txBody>
      </p:sp>
    </p:spTree>
    <p:extLst>
      <p:ext uri="{BB962C8B-B14F-4D97-AF65-F5344CB8AC3E}">
        <p14:creationId xmlns:p14="http://schemas.microsoft.com/office/powerpoint/2010/main" val="34142417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txBox="1">
            <a:spLocks noGrp="1" noChangeArrowheads="1"/>
          </p:cNvSpPr>
          <p:nvPr/>
        </p:nvSpPr>
        <p:spPr bwMode="auto">
          <a:xfrm>
            <a:off x="4020508" y="9721240"/>
            <a:ext cx="3077137" cy="511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759" tIns="47380" rIns="94759" bIns="47380"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329FD26-7103-433B-AD69-D63E7B2A05DE}" type="slidenum">
              <a:rPr lang="de-DE" sz="1200"/>
              <a:pPr algn="r" eaLnBrk="1" hangingPunct="1"/>
              <a:t>26</a:t>
            </a:fld>
            <a:endParaRPr lang="de-DE" sz="1200"/>
          </a:p>
        </p:txBody>
      </p:sp>
      <p:sp>
        <p:nvSpPr>
          <p:cNvPr id="39939" name="Rectangle 2"/>
          <p:cNvSpPr>
            <a:spLocks noGrp="1" noRot="1" noChangeAspect="1" noChangeArrowheads="1" noTextEdit="1"/>
          </p:cNvSpPr>
          <p:nvPr>
            <p:ph type="sldImg"/>
          </p:nvPr>
        </p:nvSpPr>
        <p:spPr>
          <a:xfrm>
            <a:off x="1108075" y="812800"/>
            <a:ext cx="5343525" cy="4008438"/>
          </a:xfrm>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47593" fontAlgn="base">
              <a:spcBef>
                <a:spcPct val="30000"/>
              </a:spcBef>
              <a:spcAft>
                <a:spcPct val="0"/>
              </a:spcAft>
              <a:defRPr/>
            </a:pPr>
            <a:endParaRPr lang="de-DE" baseline="0" dirty="0">
              <a:solidFill>
                <a:srgbClr val="00005A"/>
              </a:solidFill>
            </a:endParaRPr>
          </a:p>
        </p:txBody>
      </p:sp>
    </p:spTree>
    <p:extLst>
      <p:ext uri="{BB962C8B-B14F-4D97-AF65-F5344CB8AC3E}">
        <p14:creationId xmlns:p14="http://schemas.microsoft.com/office/powerpoint/2010/main" val="32213787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izenplatzhalter 1"/>
          <p:cNvSpPr>
            <a:spLocks noGrp="1"/>
          </p:cNvSpPr>
          <p:nvPr>
            <p:ph type="body" idx="1"/>
          </p:nvPr>
        </p:nvSpPr>
        <p:spPr/>
        <p:txBody>
          <a:bodyPr/>
          <a:lstStyle/>
          <a:p>
            <a:pPr>
              <a:lnSpc>
                <a:spcPct val="100000"/>
              </a:lnSpc>
            </a:pPr>
            <a:r>
              <a:rPr lang="de-DE" sz="1200" b="1" strike="noStrike" spc="-1" dirty="0">
                <a:solidFill>
                  <a:srgbClr val="FF0000"/>
                </a:solidFill>
                <a:latin typeface="Calibri" panose="020F0502020204030204" pitchFamily="34" charset="0"/>
                <a:cs typeface="Calibri" panose="020F0502020204030204" pitchFamily="34" charset="0"/>
              </a:rPr>
              <a:t>Literatur:</a:t>
            </a:r>
          </a:p>
          <a:p>
            <a:r>
              <a:rPr lang="de-DE" dirty="0">
                <a:latin typeface="Calibri" panose="020F0502020204030204" pitchFamily="34" charset="0"/>
                <a:cs typeface="Calibri" panose="020F0502020204030204" pitchFamily="34" charset="0"/>
              </a:rPr>
              <a:t>Ministerium für Schule und Bildung des Landes Nordrhein-Westfalen (</a:t>
            </a:r>
            <a:r>
              <a:rPr lang="de-DE" dirty="0" smtClean="0">
                <a:latin typeface="Calibri" panose="020F0502020204030204" pitchFamily="34" charset="0"/>
                <a:cs typeface="Calibri" panose="020F0502020204030204" pitchFamily="34" charset="0"/>
              </a:rPr>
              <a:t>Hrsg.). </a:t>
            </a:r>
            <a:r>
              <a:rPr lang="de-DE" dirty="0">
                <a:latin typeface="Calibri" panose="020F0502020204030204" pitchFamily="34" charset="0"/>
                <a:cs typeface="Calibri" panose="020F0502020204030204" pitchFamily="34" charset="0"/>
              </a:rPr>
              <a:t>(2019).</a:t>
            </a:r>
            <a:r>
              <a:rPr lang="de-DE" b="1" dirty="0">
                <a:latin typeface="Calibri" panose="020F0502020204030204" pitchFamily="34" charset="0"/>
                <a:cs typeface="Calibri" panose="020F0502020204030204" pitchFamily="34" charset="0"/>
              </a:rPr>
              <a:t> </a:t>
            </a:r>
            <a:r>
              <a:rPr lang="de-DE" i="1" dirty="0">
                <a:latin typeface="Calibri" panose="020F0502020204030204" pitchFamily="34" charset="0"/>
                <a:cs typeface="Calibri" panose="020F0502020204030204" pitchFamily="34" charset="0"/>
              </a:rPr>
              <a:t>Kernlehrplan für</a:t>
            </a:r>
            <a:r>
              <a:rPr lang="de-DE" dirty="0">
                <a:latin typeface="Calibri" panose="020F0502020204030204" pitchFamily="34" charset="0"/>
                <a:cs typeface="Calibri" panose="020F0502020204030204" pitchFamily="34" charset="0"/>
              </a:rPr>
              <a:t> </a:t>
            </a:r>
            <a:r>
              <a:rPr lang="de-DE" i="1" dirty="0">
                <a:latin typeface="Calibri" panose="020F0502020204030204" pitchFamily="34" charset="0"/>
                <a:cs typeface="Calibri" panose="020F0502020204030204" pitchFamily="34" charset="0"/>
              </a:rPr>
              <a:t>die Sekundarstufe I Gymnasium in Nordrhein-Westfalen - Physik. </a:t>
            </a:r>
            <a:r>
              <a:rPr lang="de-DE" dirty="0">
                <a:latin typeface="Calibri" panose="020F0502020204030204" pitchFamily="34" charset="0"/>
                <a:cs typeface="Calibri" panose="020F0502020204030204" pitchFamily="34" charset="0"/>
              </a:rPr>
              <a:t>Düsseldorf: Ritterbach. </a:t>
            </a:r>
          </a:p>
          <a:p>
            <a:r>
              <a:rPr lang="de-DE" dirty="0">
                <a:latin typeface="Calibri" panose="020F0502020204030204" pitchFamily="34" charset="0"/>
                <a:cs typeface="Calibri" panose="020F0502020204030204" pitchFamily="34" charset="0"/>
              </a:rPr>
              <a:t>Verfügbar unter https://www.schulentwicklung.nrw.de/lehrplaene/lehrplan/208/g9_ph_klp_%203411_2019_06_23.pdf [26.10.2021</a:t>
            </a:r>
            <a:r>
              <a:rPr lang="de-DE" dirty="0" smtClean="0">
                <a:latin typeface="Calibri" panose="020F0502020204030204" pitchFamily="34" charset="0"/>
                <a:cs typeface="Calibri" panose="020F0502020204030204" pitchFamily="34" charset="0"/>
              </a:rPr>
              <a:t>].</a:t>
            </a:r>
            <a:endParaRPr lang="de-DE" dirty="0">
              <a:latin typeface="Calibri" panose="020F0502020204030204" pitchFamily="34" charset="0"/>
              <a:cs typeface="Calibri" panose="020F0502020204030204" pitchFamily="34" charset="0"/>
            </a:endParaRPr>
          </a:p>
          <a:p>
            <a:pPr algn="l" rtl="0">
              <a:defRPr/>
            </a:pPr>
            <a:endParaRPr lang="de-DE" sz="1200" dirty="0" smtClean="0"/>
          </a:p>
          <a:p>
            <a:pPr algn="l" rtl="0">
              <a:defRPr/>
            </a:pPr>
            <a:r>
              <a:rPr lang="de-DE" dirty="0" smtClean="0"/>
              <a:t>„Der vorliegende Kernlehrplan ist so gestaltet, dass er Freiräume für Vertiefung, schuleigene Projekte und aktuelle Entwicklungen lässt. Die Umsetzung der verbindlichen curricularen Vorgaben in schuleigene Vorgaben liegt in der Gestaltungsfreiheit – und Gestaltungspflicht – der Fachkonferenzen sowie in der pädagogischen Verantwortung der Lehrerinnen und Lehrer.“ (ebd., S. 11).</a:t>
            </a:r>
            <a:endParaRPr lang="de-DE" sz="1200" dirty="0"/>
          </a:p>
          <a:p>
            <a:endParaRPr lang="de-DE" sz="1200" baseline="0" dirty="0" smtClean="0"/>
          </a:p>
          <a:p>
            <a:pPr algn="l" rtl="0">
              <a:defRPr/>
            </a:pPr>
            <a:endParaRPr lang="de-DE"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e-DE" sz="1200" dirty="0" smtClean="0"/>
              <a:t>„Das Lernen in Kontexten, die durch die Lehrkräfte vor Ort festgelegt werden, ist verbindlich.“ (ebd., S. 9)</a:t>
            </a:r>
          </a:p>
          <a:p>
            <a:pPr algn="l" rtl="0">
              <a:defRPr/>
            </a:pPr>
            <a:endParaRPr lang="de-DE" sz="1200" kern="1200" dirty="0" smtClean="0">
              <a:solidFill>
                <a:schemeClr val="tx1"/>
              </a:solidFill>
              <a:effectLst/>
              <a:latin typeface="+mn-lt"/>
              <a:ea typeface="+mn-ea"/>
              <a:cs typeface="+mn-cs"/>
            </a:endParaRPr>
          </a:p>
          <a:p>
            <a:pPr algn="l" rtl="0">
              <a:defRPr/>
            </a:pPr>
            <a:r>
              <a:rPr lang="de-DE" sz="1200" kern="1200" dirty="0" smtClean="0">
                <a:solidFill>
                  <a:schemeClr val="tx1"/>
                </a:solidFill>
                <a:effectLst/>
                <a:latin typeface="+mn-lt"/>
                <a:ea typeface="+mn-ea"/>
                <a:cs typeface="+mn-cs"/>
              </a:rPr>
              <a:t>„Die interdisziplinäre Verknüpfung von Schritten einer kumulativen Kompetenzentwicklung, inhaltliche Kooperationen mit anderen Fächern und Lernbereichen sowie außerschulisches Lernen und Kooperationen mit außerschulischen Partnern können sowohl zum Erreichen und zur Vertiefung der jeweils fachlichen Ziele als auch zur Erfüllung übergreifender Aufgaben beitragen.“ (ebd., S. 10)</a:t>
            </a:r>
            <a:endParaRPr lang="de-DE" sz="1200" dirty="0" smtClean="0"/>
          </a:p>
          <a:p>
            <a:endParaRPr lang="de-DE" sz="1200" dirty="0" smtClean="0"/>
          </a:p>
          <a:p>
            <a:r>
              <a:rPr lang="de-DE" sz="1200" baseline="0" dirty="0" smtClean="0"/>
              <a:t>„Da sich die Kernlehrpläne auf zentrale fachliche Fertigkeiten und Wissensbestände beschränken, erhalten die Schulen die Möglichkeit, aber auch die Aufgabe, gegebene </a:t>
            </a:r>
            <a:r>
              <a:rPr lang="de-DE" sz="1200" baseline="0" dirty="0" smtClean="0">
                <a:solidFill>
                  <a:srgbClr val="FF0000"/>
                </a:solidFill>
              </a:rPr>
              <a:t>Freiräume schul- und lerngruppenbezogen auszugestalten</a:t>
            </a:r>
            <a:r>
              <a:rPr lang="de-DE" sz="1200" baseline="0" dirty="0" smtClean="0"/>
              <a:t>. In </a:t>
            </a:r>
            <a:r>
              <a:rPr lang="de-DE" sz="1200" baseline="0" dirty="0" smtClean="0">
                <a:solidFill>
                  <a:srgbClr val="FF0000"/>
                </a:solidFill>
              </a:rPr>
              <a:t>Verbindung mit dem Schulprogramm</a:t>
            </a:r>
            <a:r>
              <a:rPr lang="de-DE" sz="1200" baseline="0" dirty="0" smtClean="0"/>
              <a:t> erfolgen </a:t>
            </a:r>
            <a:r>
              <a:rPr lang="de-DE" sz="1200" baseline="0" dirty="0" smtClean="0">
                <a:solidFill>
                  <a:srgbClr val="FF0000"/>
                </a:solidFill>
              </a:rPr>
              <a:t>Schwerpunktsetzungen</a:t>
            </a:r>
            <a:r>
              <a:rPr lang="de-DE" sz="1200" baseline="0" dirty="0" smtClean="0"/>
              <a:t> im Unterricht in inhaltlicher, didaktischer und methodischer Sicht.“ (ebd., S. 7)</a:t>
            </a:r>
          </a:p>
          <a:p>
            <a:endParaRPr lang="de-DE" sz="1200" baseline="0" dirty="0" smtClean="0"/>
          </a:p>
          <a:p>
            <a:endParaRPr lang="de-DE" sz="1200" baseline="0" dirty="0"/>
          </a:p>
          <a:p>
            <a:endParaRPr lang="de-DE" sz="1200" baseline="0" dirty="0"/>
          </a:p>
          <a:p>
            <a:endParaRPr lang="de-DE" sz="1200" baseline="0" dirty="0"/>
          </a:p>
        </p:txBody>
      </p:sp>
    </p:spTree>
    <p:extLst>
      <p:ext uri="{BB962C8B-B14F-4D97-AF65-F5344CB8AC3E}">
        <p14:creationId xmlns:p14="http://schemas.microsoft.com/office/powerpoint/2010/main" val="1374796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 name="PlaceHolder 1"/>
          <p:cNvSpPr>
            <a:spLocks noGrp="1" noRot="1" noChangeAspect="1"/>
          </p:cNvSpPr>
          <p:nvPr>
            <p:ph type="sldImg"/>
          </p:nvPr>
        </p:nvSpPr>
        <p:spPr>
          <a:xfrm>
            <a:off x="989013" y="766763"/>
            <a:ext cx="5121275" cy="3840162"/>
          </a:xfrm>
          <a:prstGeom prst="rect">
            <a:avLst/>
          </a:prstGeom>
        </p:spPr>
      </p:sp>
      <p:sp>
        <p:nvSpPr>
          <p:cNvPr id="224" name="PlaceHolder 2"/>
          <p:cNvSpPr>
            <a:spLocks noGrp="1"/>
          </p:cNvSpPr>
          <p:nvPr>
            <p:ph type="body"/>
          </p:nvPr>
        </p:nvSpPr>
        <p:spPr>
          <a:xfrm>
            <a:off x="709560" y="4861080"/>
            <a:ext cx="5679720" cy="4605480"/>
          </a:xfrm>
          <a:prstGeom prst="rect">
            <a:avLst/>
          </a:prstGeom>
        </p:spPr>
        <p:txBody>
          <a:bodyPr lIns="86400" tIns="43200" rIns="86400" bIns="43200">
            <a:noAutofit/>
          </a:bodyPr>
          <a:lstStyle/>
          <a:p>
            <a:endParaRPr lang="de-DE" sz="2000" b="0" strike="noStrike" spc="-1" dirty="0">
              <a:latin typeface="Arial"/>
            </a:endParaRPr>
          </a:p>
        </p:txBody>
      </p:sp>
      <p:sp>
        <p:nvSpPr>
          <p:cNvPr id="225" name="TextShape 3"/>
          <p:cNvSpPr txBox="1"/>
          <p:nvPr/>
        </p:nvSpPr>
        <p:spPr>
          <a:xfrm>
            <a:off x="4020840" y="9721080"/>
            <a:ext cx="3076560" cy="511920"/>
          </a:xfrm>
          <a:prstGeom prst="rect">
            <a:avLst/>
          </a:prstGeom>
          <a:noFill/>
          <a:ln>
            <a:noFill/>
          </a:ln>
        </p:spPr>
        <p:txBody>
          <a:bodyPr lIns="86400" tIns="43200" rIns="86400" bIns="43200" anchor="b">
            <a:noAutofit/>
          </a:bodyPr>
          <a:lstStyle/>
          <a:p>
            <a:pPr algn="r">
              <a:lnSpc>
                <a:spcPct val="100000"/>
              </a:lnSpc>
            </a:pPr>
            <a:fld id="{86E3C0F9-24C3-4CF0-A665-E49BE469FA26}" type="slidenum">
              <a:rPr lang="de-DE" sz="1100" b="0" strike="noStrike" spc="-1">
                <a:solidFill>
                  <a:srgbClr val="000000"/>
                </a:solidFill>
                <a:latin typeface="+mn-lt"/>
                <a:ea typeface="+mn-ea"/>
              </a:rPr>
              <a:t>3</a:t>
            </a:fld>
            <a:endParaRPr lang="de-DE" sz="1100" b="0" strike="noStrike" spc="-1">
              <a:latin typeface="Times New Roman"/>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 name="CustomShape 1"/>
          <p:cNvSpPr/>
          <p:nvPr/>
        </p:nvSpPr>
        <p:spPr>
          <a:xfrm>
            <a:off x="4020480" y="9721080"/>
            <a:ext cx="3076920" cy="511200"/>
          </a:xfrm>
          <a:prstGeom prst="rect">
            <a:avLst/>
          </a:prstGeom>
          <a:noFill/>
          <a:ln>
            <a:noFill/>
          </a:ln>
        </p:spPr>
        <p:style>
          <a:lnRef idx="0">
            <a:scrgbClr r="0" g="0" b="0"/>
          </a:lnRef>
          <a:fillRef idx="0">
            <a:scrgbClr r="0" g="0" b="0"/>
          </a:fillRef>
          <a:effectRef idx="0">
            <a:scrgbClr r="0" g="0" b="0"/>
          </a:effectRef>
          <a:fontRef idx="minor"/>
        </p:style>
        <p:txBody>
          <a:bodyPr lIns="94680" tIns="47520" rIns="94680" bIns="47520" anchor="b">
            <a:noAutofit/>
          </a:bodyPr>
          <a:lstStyle/>
          <a:p>
            <a:pPr algn="r">
              <a:lnSpc>
                <a:spcPct val="100000"/>
              </a:lnSpc>
            </a:pPr>
            <a:fld id="{58C62BE4-778E-48AA-A6A9-D81B20881BCB}" type="slidenum">
              <a:rPr lang="de-DE" sz="1200" b="0" strike="noStrike" spc="-1">
                <a:solidFill>
                  <a:srgbClr val="000000"/>
                </a:solidFill>
                <a:latin typeface="Arial"/>
                <a:ea typeface="+mn-ea"/>
              </a:rPr>
              <a:t>4</a:t>
            </a:fld>
            <a:endParaRPr lang="de-DE" sz="1200" b="0" strike="noStrike" spc="-1">
              <a:latin typeface="Arial"/>
            </a:endParaRPr>
          </a:p>
        </p:txBody>
      </p:sp>
      <p:sp>
        <p:nvSpPr>
          <p:cNvPr id="230" name="PlaceHolder 2"/>
          <p:cNvSpPr>
            <a:spLocks noGrp="1" noRot="1" noChangeAspect="1"/>
          </p:cNvSpPr>
          <p:nvPr>
            <p:ph type="sldImg"/>
          </p:nvPr>
        </p:nvSpPr>
        <p:spPr>
          <a:xfrm>
            <a:off x="989013" y="766763"/>
            <a:ext cx="5121275" cy="3840162"/>
          </a:xfrm>
          <a:prstGeom prst="rect">
            <a:avLst/>
          </a:prstGeom>
        </p:spPr>
      </p:sp>
      <p:sp>
        <p:nvSpPr>
          <p:cNvPr id="231" name="PlaceHolder 3"/>
          <p:cNvSpPr>
            <a:spLocks noGrp="1"/>
          </p:cNvSpPr>
          <p:nvPr>
            <p:ph type="body"/>
          </p:nvPr>
        </p:nvSpPr>
        <p:spPr>
          <a:xfrm>
            <a:off x="709560" y="4861080"/>
            <a:ext cx="5679720" cy="4605480"/>
          </a:xfrm>
          <a:prstGeom prst="rect">
            <a:avLst/>
          </a:prstGeom>
        </p:spPr>
        <p:txBody>
          <a:bodyPr lIns="86400" tIns="43200" rIns="86400" bIns="43200">
            <a:noAutofit/>
          </a:bodyPr>
          <a:lstStyle/>
          <a:p>
            <a:endParaRPr lang="de-DE" sz="2000" b="0" strike="noStrike" spc="-1">
              <a:latin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 name="PlaceHolder 1"/>
          <p:cNvSpPr>
            <a:spLocks noGrp="1" noRot="1" noChangeAspect="1"/>
          </p:cNvSpPr>
          <p:nvPr>
            <p:ph type="sldImg"/>
          </p:nvPr>
        </p:nvSpPr>
        <p:spPr>
          <a:xfrm>
            <a:off x="989013" y="766763"/>
            <a:ext cx="5121275" cy="3840162"/>
          </a:xfrm>
          <a:prstGeom prst="rect">
            <a:avLst/>
          </a:prstGeom>
        </p:spPr>
      </p:sp>
      <p:sp>
        <p:nvSpPr>
          <p:cNvPr id="227" name="PlaceHolder 2"/>
          <p:cNvSpPr>
            <a:spLocks noGrp="1"/>
          </p:cNvSpPr>
          <p:nvPr>
            <p:ph type="body"/>
          </p:nvPr>
        </p:nvSpPr>
        <p:spPr>
          <a:xfrm>
            <a:off x="709560" y="4861080"/>
            <a:ext cx="5679720" cy="4605480"/>
          </a:xfrm>
          <a:prstGeom prst="rect">
            <a:avLst/>
          </a:prstGeom>
        </p:spPr>
        <p:txBody>
          <a:bodyPr lIns="86400" tIns="43200" rIns="86400" bIns="43200">
            <a:noAutofit/>
          </a:bodyPr>
          <a:lstStyle/>
          <a:p>
            <a:pPr marL="216000" indent="-216000">
              <a:lnSpc>
                <a:spcPct val="100000"/>
              </a:lnSpc>
            </a:pPr>
            <a:r>
              <a:rPr lang="de-DE" sz="2000" b="0" strike="noStrike" spc="-1" dirty="0">
                <a:latin typeface="Calibri" panose="020F0502020204030204" pitchFamily="34" charset="0"/>
                <a:cs typeface="Calibri" panose="020F0502020204030204" pitchFamily="34" charset="0"/>
              </a:rPr>
              <a:t>Die folgenden Folien zur Erläuterung </a:t>
            </a:r>
            <a:r>
              <a:rPr lang="de-DE" sz="2000" b="0" strike="noStrike" spc="-1" dirty="0" smtClean="0">
                <a:latin typeface="Calibri" panose="020F0502020204030204" pitchFamily="34" charset="0"/>
                <a:cs typeface="Calibri" panose="020F0502020204030204" pitchFamily="34" charset="0"/>
              </a:rPr>
              <a:t>der möglichen Struktur der Ausbildung orientieren </a:t>
            </a:r>
            <a:r>
              <a:rPr lang="de-DE" sz="2000" b="0" strike="noStrike" spc="-1" dirty="0">
                <a:latin typeface="Calibri" panose="020F0502020204030204" pitchFamily="34" charset="0"/>
                <a:cs typeface="Calibri" panose="020F0502020204030204" pitchFamily="34" charset="0"/>
              </a:rPr>
              <a:t>sich in weiten Teilen an der </a:t>
            </a:r>
            <a:r>
              <a:rPr lang="de-DE" sz="2000" b="0" strike="noStrike" spc="-1" dirty="0" smtClean="0">
                <a:latin typeface="Calibri" panose="020F0502020204030204" pitchFamily="34" charset="0"/>
                <a:cs typeface="Calibri" panose="020F0502020204030204" pitchFamily="34" charset="0"/>
              </a:rPr>
              <a:t>Umsetzung </a:t>
            </a:r>
            <a:r>
              <a:rPr lang="de-DE" sz="2000" b="0" strike="noStrike" spc="-1" dirty="0">
                <a:latin typeface="Calibri" panose="020F0502020204030204" pitchFamily="34" charset="0"/>
                <a:cs typeface="Calibri" panose="020F0502020204030204" pitchFamily="34" charset="0"/>
              </a:rPr>
              <a:t>des Konzeptes am Steinhagener Gymnasium.</a:t>
            </a:r>
          </a:p>
        </p:txBody>
      </p:sp>
      <p:sp>
        <p:nvSpPr>
          <p:cNvPr id="228" name="TextShape 3"/>
          <p:cNvSpPr txBox="1"/>
          <p:nvPr/>
        </p:nvSpPr>
        <p:spPr>
          <a:xfrm>
            <a:off x="4020840" y="9721080"/>
            <a:ext cx="3076560" cy="511920"/>
          </a:xfrm>
          <a:prstGeom prst="rect">
            <a:avLst/>
          </a:prstGeom>
          <a:noFill/>
          <a:ln>
            <a:noFill/>
          </a:ln>
        </p:spPr>
        <p:txBody>
          <a:bodyPr lIns="86400" tIns="43200" rIns="86400" bIns="43200" anchor="b">
            <a:noAutofit/>
          </a:bodyPr>
          <a:lstStyle/>
          <a:p>
            <a:pPr algn="r">
              <a:lnSpc>
                <a:spcPct val="100000"/>
              </a:lnSpc>
            </a:pPr>
            <a:fld id="{41B45C62-3B82-4A5F-890E-2D2AF927FD8B}" type="slidenum">
              <a:rPr lang="de-DE" sz="1100" b="0" strike="noStrike" spc="-1">
                <a:solidFill>
                  <a:srgbClr val="000000"/>
                </a:solidFill>
                <a:latin typeface="+mn-lt"/>
                <a:ea typeface="+mn-ea"/>
              </a:rPr>
              <a:t>5</a:t>
            </a:fld>
            <a:endParaRPr lang="de-DE" sz="1100" b="0" strike="noStrike" spc="-1">
              <a:latin typeface="Times New Roman"/>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 name="CustomShape 1"/>
          <p:cNvSpPr/>
          <p:nvPr/>
        </p:nvSpPr>
        <p:spPr>
          <a:xfrm>
            <a:off x="4020480" y="9721080"/>
            <a:ext cx="3076920" cy="511200"/>
          </a:xfrm>
          <a:prstGeom prst="rect">
            <a:avLst/>
          </a:prstGeom>
          <a:noFill/>
          <a:ln>
            <a:noFill/>
          </a:ln>
        </p:spPr>
        <p:style>
          <a:lnRef idx="0">
            <a:scrgbClr r="0" g="0" b="0"/>
          </a:lnRef>
          <a:fillRef idx="0">
            <a:scrgbClr r="0" g="0" b="0"/>
          </a:fillRef>
          <a:effectRef idx="0">
            <a:scrgbClr r="0" g="0" b="0"/>
          </a:effectRef>
          <a:fontRef idx="minor"/>
        </p:style>
        <p:txBody>
          <a:bodyPr lIns="94680" tIns="47520" rIns="94680" bIns="47520" anchor="b">
            <a:noAutofit/>
          </a:bodyPr>
          <a:lstStyle/>
          <a:p>
            <a:pPr algn="r">
              <a:lnSpc>
                <a:spcPct val="100000"/>
              </a:lnSpc>
            </a:pPr>
            <a:fld id="{4A79225E-030C-494F-8965-528BF175EEE3}" type="slidenum">
              <a:rPr lang="de-DE" sz="1200" b="0" strike="noStrike" spc="-1">
                <a:solidFill>
                  <a:srgbClr val="000000"/>
                </a:solidFill>
                <a:latin typeface="Arial"/>
                <a:ea typeface="+mn-ea"/>
              </a:rPr>
              <a:t>6</a:t>
            </a:fld>
            <a:endParaRPr lang="de-DE" sz="1200" b="0" strike="noStrike" spc="-1">
              <a:latin typeface="Arial"/>
            </a:endParaRPr>
          </a:p>
        </p:txBody>
      </p:sp>
      <p:sp>
        <p:nvSpPr>
          <p:cNvPr id="233" name="PlaceHolder 2"/>
          <p:cNvSpPr>
            <a:spLocks noGrp="1" noRot="1" noChangeAspect="1"/>
          </p:cNvSpPr>
          <p:nvPr>
            <p:ph type="sldImg"/>
          </p:nvPr>
        </p:nvSpPr>
        <p:spPr>
          <a:xfrm>
            <a:off x="989013" y="766763"/>
            <a:ext cx="5121275" cy="3840162"/>
          </a:xfrm>
          <a:prstGeom prst="rect">
            <a:avLst/>
          </a:prstGeom>
        </p:spPr>
      </p:sp>
      <p:sp>
        <p:nvSpPr>
          <p:cNvPr id="234" name="PlaceHolder 3"/>
          <p:cNvSpPr>
            <a:spLocks noGrp="1"/>
          </p:cNvSpPr>
          <p:nvPr>
            <p:ph type="body"/>
          </p:nvPr>
        </p:nvSpPr>
        <p:spPr>
          <a:xfrm>
            <a:off x="709560" y="4861080"/>
            <a:ext cx="5679720" cy="4605480"/>
          </a:xfrm>
          <a:prstGeom prst="rect">
            <a:avLst/>
          </a:prstGeom>
        </p:spPr>
        <p:txBody>
          <a:bodyPr lIns="86400" tIns="43200" rIns="86400" bIns="43200">
            <a:noAutofit/>
          </a:bodyPr>
          <a:lstStyle/>
          <a:p>
            <a:pPr marL="216000" indent="-216000">
              <a:lnSpc>
                <a:spcPct val="100000"/>
              </a:lnSpc>
              <a:spcBef>
                <a:spcPts val="360"/>
              </a:spcBef>
            </a:pPr>
            <a:r>
              <a:rPr lang="de-DE" sz="2000" b="0" strike="noStrike" spc="-1" dirty="0" smtClean="0">
                <a:solidFill>
                  <a:srgbClr val="00005A"/>
                </a:solidFill>
                <a:latin typeface="Calibri" panose="020F0502020204030204" pitchFamily="34" charset="0"/>
                <a:cs typeface="Calibri" panose="020F0502020204030204" pitchFamily="34" charset="0"/>
              </a:rPr>
              <a:t>Die Bezeichnung </a:t>
            </a:r>
            <a:r>
              <a:rPr lang="de-DE" sz="2000" b="0" strike="noStrike" spc="-1" dirty="0">
                <a:solidFill>
                  <a:srgbClr val="00005A"/>
                </a:solidFill>
                <a:latin typeface="Calibri" panose="020F0502020204030204" pitchFamily="34" charset="0"/>
                <a:cs typeface="Calibri" panose="020F0502020204030204" pitchFamily="34" charset="0"/>
              </a:rPr>
              <a:t>„Theorieteil“ </a:t>
            </a:r>
            <a:r>
              <a:rPr lang="de-DE" sz="2000" b="0" strike="noStrike" spc="-1" dirty="0" smtClean="0">
                <a:solidFill>
                  <a:srgbClr val="00005A"/>
                </a:solidFill>
                <a:latin typeface="Calibri" panose="020F0502020204030204" pitchFamily="34" charset="0"/>
                <a:cs typeface="Calibri" panose="020F0502020204030204" pitchFamily="34" charset="0"/>
              </a:rPr>
              <a:t>wurde aus </a:t>
            </a:r>
            <a:r>
              <a:rPr lang="de-DE" sz="2000" b="0" strike="noStrike" spc="-1" dirty="0">
                <a:solidFill>
                  <a:srgbClr val="00005A"/>
                </a:solidFill>
                <a:latin typeface="Calibri" panose="020F0502020204030204" pitchFamily="34" charset="0"/>
                <a:cs typeface="Calibri" panose="020F0502020204030204" pitchFamily="34" charset="0"/>
              </a:rPr>
              <a:t>dem </a:t>
            </a:r>
            <a:r>
              <a:rPr lang="de-DE" sz="2000" b="0" strike="noStrike" spc="-1" dirty="0" smtClean="0">
                <a:solidFill>
                  <a:srgbClr val="00005A"/>
                </a:solidFill>
                <a:latin typeface="Calibri" panose="020F0502020204030204" pitchFamily="34" charset="0"/>
                <a:cs typeface="Calibri" panose="020F0502020204030204" pitchFamily="34" charset="0"/>
              </a:rPr>
              <a:t>Steinhagener</a:t>
            </a:r>
            <a:r>
              <a:rPr lang="de-DE" sz="2000" b="0" strike="noStrike" spc="-1" baseline="0" dirty="0" smtClean="0">
                <a:solidFill>
                  <a:srgbClr val="00005A"/>
                </a:solidFill>
                <a:latin typeface="Calibri" panose="020F0502020204030204" pitchFamily="34" charset="0"/>
                <a:cs typeface="Calibri" panose="020F0502020204030204" pitchFamily="34" charset="0"/>
              </a:rPr>
              <a:t> </a:t>
            </a:r>
            <a:r>
              <a:rPr lang="de-DE" sz="2000" b="0" strike="noStrike" spc="-1" dirty="0" smtClean="0">
                <a:solidFill>
                  <a:srgbClr val="00005A"/>
                </a:solidFill>
                <a:latin typeface="Calibri" panose="020F0502020204030204" pitchFamily="34" charset="0"/>
                <a:cs typeface="Calibri" panose="020F0502020204030204" pitchFamily="34" charset="0"/>
              </a:rPr>
              <a:t>Modell übernommen.</a:t>
            </a:r>
            <a:endParaRPr lang="de-DE" sz="2000" b="0" strike="noStrike" spc="-1" dirty="0">
              <a:latin typeface="Calibri" panose="020F0502020204030204" pitchFamily="34" charset="0"/>
              <a:cs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 name="CustomShape 1"/>
          <p:cNvSpPr/>
          <p:nvPr/>
        </p:nvSpPr>
        <p:spPr>
          <a:xfrm>
            <a:off x="4020480" y="9721080"/>
            <a:ext cx="3076920" cy="511200"/>
          </a:xfrm>
          <a:prstGeom prst="rect">
            <a:avLst/>
          </a:prstGeom>
          <a:noFill/>
          <a:ln>
            <a:noFill/>
          </a:ln>
        </p:spPr>
        <p:style>
          <a:lnRef idx="0">
            <a:scrgbClr r="0" g="0" b="0"/>
          </a:lnRef>
          <a:fillRef idx="0">
            <a:scrgbClr r="0" g="0" b="0"/>
          </a:fillRef>
          <a:effectRef idx="0">
            <a:scrgbClr r="0" g="0" b="0"/>
          </a:effectRef>
          <a:fontRef idx="minor"/>
        </p:style>
        <p:txBody>
          <a:bodyPr lIns="94680" tIns="47520" rIns="94680" bIns="47520" anchor="b">
            <a:noAutofit/>
          </a:bodyPr>
          <a:lstStyle/>
          <a:p>
            <a:pPr algn="r">
              <a:lnSpc>
                <a:spcPct val="100000"/>
              </a:lnSpc>
            </a:pPr>
            <a:fld id="{D6A19585-7B41-40FA-9AE4-7835C9AF229F}" type="slidenum">
              <a:rPr lang="de-DE" sz="1200" b="0" strike="noStrike" spc="-1">
                <a:solidFill>
                  <a:srgbClr val="000000"/>
                </a:solidFill>
                <a:latin typeface="Arial"/>
                <a:ea typeface="+mn-ea"/>
              </a:rPr>
              <a:t>7</a:t>
            </a:fld>
            <a:endParaRPr lang="de-DE" sz="1200" b="0" strike="noStrike" spc="-1">
              <a:latin typeface="Arial"/>
            </a:endParaRPr>
          </a:p>
        </p:txBody>
      </p:sp>
      <p:sp>
        <p:nvSpPr>
          <p:cNvPr id="236" name="PlaceHolder 2"/>
          <p:cNvSpPr>
            <a:spLocks noGrp="1" noRot="1" noChangeAspect="1"/>
          </p:cNvSpPr>
          <p:nvPr>
            <p:ph type="sldImg"/>
          </p:nvPr>
        </p:nvSpPr>
        <p:spPr>
          <a:xfrm>
            <a:off x="989013" y="766763"/>
            <a:ext cx="5121275" cy="3840162"/>
          </a:xfrm>
          <a:prstGeom prst="rect">
            <a:avLst/>
          </a:prstGeom>
        </p:spPr>
      </p:sp>
      <p:sp>
        <p:nvSpPr>
          <p:cNvPr id="237" name="PlaceHolder 3"/>
          <p:cNvSpPr>
            <a:spLocks noGrp="1"/>
          </p:cNvSpPr>
          <p:nvPr>
            <p:ph type="body"/>
          </p:nvPr>
        </p:nvSpPr>
        <p:spPr>
          <a:xfrm>
            <a:off x="709560" y="4861080"/>
            <a:ext cx="5679720" cy="4605480"/>
          </a:xfrm>
          <a:prstGeom prst="rect">
            <a:avLst/>
          </a:prstGeom>
        </p:spPr>
        <p:txBody>
          <a:bodyPr lIns="86400" tIns="43200" rIns="86400" bIns="43200">
            <a:noAutofit/>
          </a:bodyPr>
          <a:lstStyle/>
          <a:p>
            <a:pPr marL="216000" indent="-216000">
              <a:lnSpc>
                <a:spcPct val="100000"/>
              </a:lnSpc>
              <a:spcBef>
                <a:spcPts val="360"/>
              </a:spcBef>
            </a:pPr>
            <a:r>
              <a:rPr lang="de-DE" sz="2000" b="0" strike="noStrike" spc="-1" dirty="0">
                <a:solidFill>
                  <a:srgbClr val="00005A"/>
                </a:solidFill>
                <a:latin typeface="Calibri" panose="020F0502020204030204" pitchFamily="34" charset="0"/>
                <a:cs typeface="Calibri" panose="020F0502020204030204" pitchFamily="34" charset="0"/>
              </a:rPr>
              <a:t>In der Praxisphase erhalten die </a:t>
            </a:r>
            <a:r>
              <a:rPr lang="de-DE" sz="2000" b="0" strike="noStrike" spc="-1" dirty="0" smtClean="0">
                <a:solidFill>
                  <a:srgbClr val="00005A"/>
                </a:solidFill>
                <a:latin typeface="Calibri" panose="020F0502020204030204" pitchFamily="34" charset="0"/>
                <a:cs typeface="Calibri" panose="020F0502020204030204" pitchFamily="34" charset="0"/>
              </a:rPr>
              <a:t>Laborhelferinnen und -helfer </a:t>
            </a:r>
            <a:r>
              <a:rPr lang="de-DE" sz="2000" b="0" strike="noStrike" spc="-1" dirty="0">
                <a:solidFill>
                  <a:srgbClr val="00005A"/>
                </a:solidFill>
                <a:latin typeface="Calibri" panose="020F0502020204030204" pitchFamily="34" charset="0"/>
                <a:cs typeface="Calibri" panose="020F0502020204030204" pitchFamily="34" charset="0"/>
              </a:rPr>
              <a:t>(je nach Schulsituation) verschiedene Möglichkeiten, um angeleitet erste praktische Moderationserfahrungen in schulischen Zusammenhängen oder bei außerschulischen Partnern zu sammeln.</a:t>
            </a:r>
            <a:endParaRPr lang="de-DE" sz="2000" b="0" strike="noStrike" spc="-1" dirty="0">
              <a:latin typeface="Calibri" panose="020F0502020204030204" pitchFamily="34" charset="0"/>
              <a:cs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CustomShape 1"/>
          <p:cNvSpPr/>
          <p:nvPr/>
        </p:nvSpPr>
        <p:spPr>
          <a:xfrm>
            <a:off x="4020480" y="9721080"/>
            <a:ext cx="3076920" cy="511200"/>
          </a:xfrm>
          <a:prstGeom prst="rect">
            <a:avLst/>
          </a:prstGeom>
          <a:noFill/>
          <a:ln>
            <a:noFill/>
          </a:ln>
        </p:spPr>
        <p:style>
          <a:lnRef idx="0">
            <a:scrgbClr r="0" g="0" b="0"/>
          </a:lnRef>
          <a:fillRef idx="0">
            <a:scrgbClr r="0" g="0" b="0"/>
          </a:fillRef>
          <a:effectRef idx="0">
            <a:scrgbClr r="0" g="0" b="0"/>
          </a:effectRef>
          <a:fontRef idx="minor"/>
        </p:style>
        <p:txBody>
          <a:bodyPr lIns="94680" tIns="47520" rIns="94680" bIns="47520" anchor="b">
            <a:noAutofit/>
          </a:bodyPr>
          <a:lstStyle/>
          <a:p>
            <a:pPr algn="r">
              <a:lnSpc>
                <a:spcPct val="100000"/>
              </a:lnSpc>
            </a:pPr>
            <a:fld id="{4532702A-FE6F-466C-ACA1-8A677AB143EA}" type="slidenum">
              <a:rPr lang="de-DE" sz="1200" b="0" strike="noStrike" spc="-1">
                <a:solidFill>
                  <a:srgbClr val="000000"/>
                </a:solidFill>
                <a:latin typeface="Arial"/>
                <a:ea typeface="+mn-ea"/>
              </a:rPr>
              <a:t>8</a:t>
            </a:fld>
            <a:endParaRPr lang="de-DE" sz="1200" b="0" strike="noStrike" spc="-1">
              <a:latin typeface="Arial"/>
            </a:endParaRPr>
          </a:p>
        </p:txBody>
      </p:sp>
      <p:sp>
        <p:nvSpPr>
          <p:cNvPr id="239" name="PlaceHolder 2"/>
          <p:cNvSpPr>
            <a:spLocks noGrp="1" noRot="1" noChangeAspect="1"/>
          </p:cNvSpPr>
          <p:nvPr>
            <p:ph type="sldImg"/>
          </p:nvPr>
        </p:nvSpPr>
        <p:spPr>
          <a:xfrm>
            <a:off x="989013" y="766763"/>
            <a:ext cx="5121275" cy="3840162"/>
          </a:xfrm>
          <a:prstGeom prst="rect">
            <a:avLst/>
          </a:prstGeom>
        </p:spPr>
      </p:sp>
      <p:sp>
        <p:nvSpPr>
          <p:cNvPr id="240" name="PlaceHolder 3"/>
          <p:cNvSpPr>
            <a:spLocks noGrp="1"/>
          </p:cNvSpPr>
          <p:nvPr>
            <p:ph type="body"/>
          </p:nvPr>
        </p:nvSpPr>
        <p:spPr>
          <a:xfrm>
            <a:off x="709560" y="4861080"/>
            <a:ext cx="5679720" cy="4605480"/>
          </a:xfrm>
          <a:prstGeom prst="rect">
            <a:avLst/>
          </a:prstGeom>
        </p:spPr>
        <p:txBody>
          <a:bodyPr lIns="86400" tIns="43200" rIns="86400" bIns="43200">
            <a:noAutofit/>
          </a:bodyPr>
          <a:lstStyle/>
          <a:p>
            <a:pPr marL="216000" indent="-216000">
              <a:lnSpc>
                <a:spcPct val="100000"/>
              </a:lnSpc>
              <a:spcBef>
                <a:spcPts val="360"/>
              </a:spcBef>
            </a:pPr>
            <a:r>
              <a:rPr lang="de-DE" sz="2000" b="0" strike="noStrike" spc="-1" dirty="0">
                <a:solidFill>
                  <a:srgbClr val="FF0000"/>
                </a:solidFill>
                <a:latin typeface="Calibri" panose="020F0502020204030204" pitchFamily="34" charset="0"/>
                <a:cs typeface="Calibri" panose="020F0502020204030204" pitchFamily="34" charset="0"/>
              </a:rPr>
              <a:t>Dieser Teil der Ausbildung findet im Schülerlabor der </a:t>
            </a:r>
            <a:r>
              <a:rPr lang="de-DE" sz="2000" b="0" strike="noStrike" spc="-1" dirty="0" smtClean="0">
                <a:solidFill>
                  <a:srgbClr val="FF0000"/>
                </a:solidFill>
                <a:latin typeface="Calibri" panose="020F0502020204030204" pitchFamily="34" charset="0"/>
                <a:cs typeface="Calibri" panose="020F0502020204030204" pitchFamily="34" charset="0"/>
              </a:rPr>
              <a:t>Ruhr-Universität </a:t>
            </a:r>
            <a:r>
              <a:rPr lang="de-DE" sz="2000" b="0" strike="noStrike" spc="-1" dirty="0">
                <a:solidFill>
                  <a:srgbClr val="FF0000"/>
                </a:solidFill>
                <a:latin typeface="Calibri" panose="020F0502020204030204" pitchFamily="34" charset="0"/>
                <a:cs typeface="Calibri" panose="020F0502020204030204" pitchFamily="34" charset="0"/>
              </a:rPr>
              <a:t>Bochum statt. </a:t>
            </a:r>
            <a:r>
              <a:rPr lang="de-DE" sz="2000" b="0" strike="noStrike" spc="-1" dirty="0" smtClean="0">
                <a:solidFill>
                  <a:srgbClr val="FF0000"/>
                </a:solidFill>
                <a:latin typeface="Calibri" panose="020F0502020204030204" pitchFamily="34" charset="0"/>
                <a:cs typeface="Calibri" panose="020F0502020204030204" pitchFamily="34" charset="0"/>
              </a:rPr>
              <a:t>Die </a:t>
            </a:r>
            <a:r>
              <a:rPr lang="de-DE" sz="2000" b="0" strike="noStrike" spc="-1" dirty="0">
                <a:solidFill>
                  <a:srgbClr val="FF0000"/>
                </a:solidFill>
                <a:latin typeface="Calibri" panose="020F0502020204030204" pitchFamily="34" charset="0"/>
                <a:cs typeface="Calibri" panose="020F0502020204030204" pitchFamily="34" charset="0"/>
              </a:rPr>
              <a:t>detailliert ausgearbeiteten Ablaufpläne und Materialien </a:t>
            </a:r>
            <a:r>
              <a:rPr lang="de-DE" sz="2000" b="0" strike="noStrike" spc="-1" dirty="0" smtClean="0">
                <a:solidFill>
                  <a:srgbClr val="FF0000"/>
                </a:solidFill>
                <a:latin typeface="Calibri" panose="020F0502020204030204" pitchFamily="34" charset="0"/>
                <a:cs typeface="Calibri" panose="020F0502020204030204" pitchFamily="34" charset="0"/>
              </a:rPr>
              <a:t>stehen im Webauftritt der QUA-LiS NRW unter „Aus der</a:t>
            </a:r>
            <a:r>
              <a:rPr lang="de-DE" sz="2000" b="0" strike="noStrike" spc="-1" baseline="0" dirty="0" smtClean="0">
                <a:solidFill>
                  <a:srgbClr val="FF0000"/>
                </a:solidFill>
                <a:latin typeface="Calibri" panose="020F0502020204030204" pitchFamily="34" charset="0"/>
                <a:cs typeface="Calibri" panose="020F0502020204030204" pitchFamily="34" charset="0"/>
              </a:rPr>
              <a:t> </a:t>
            </a:r>
            <a:r>
              <a:rPr lang="de-DE" sz="2000" b="0" strike="noStrike" spc="-1" dirty="0" smtClean="0">
                <a:solidFill>
                  <a:srgbClr val="FF0000"/>
                </a:solidFill>
                <a:latin typeface="Calibri" panose="020F0502020204030204" pitchFamily="34" charset="0"/>
                <a:cs typeface="Calibri" panose="020F0502020204030204" pitchFamily="34" charset="0"/>
              </a:rPr>
              <a:t>Praxis für die Beratung und</a:t>
            </a:r>
            <a:r>
              <a:rPr lang="de-DE" sz="2000" b="0" strike="noStrike" spc="-1" baseline="0" dirty="0" smtClean="0">
                <a:solidFill>
                  <a:srgbClr val="FF0000"/>
                </a:solidFill>
                <a:latin typeface="Calibri" panose="020F0502020204030204" pitchFamily="34" charset="0"/>
                <a:cs typeface="Calibri" panose="020F0502020204030204" pitchFamily="34" charset="0"/>
              </a:rPr>
              <a:t> </a:t>
            </a:r>
            <a:r>
              <a:rPr lang="de-DE" sz="2000" b="0" strike="noStrike" spc="-1" dirty="0" smtClean="0">
                <a:solidFill>
                  <a:srgbClr val="FF0000"/>
                </a:solidFill>
                <a:latin typeface="Calibri" panose="020F0502020204030204" pitchFamily="34" charset="0"/>
                <a:cs typeface="Calibri" panose="020F0502020204030204" pitchFamily="34" charset="0"/>
              </a:rPr>
              <a:t>Fortbildung“ zur </a:t>
            </a:r>
            <a:r>
              <a:rPr lang="de-DE" sz="2000" b="0" strike="noStrike" spc="-1" dirty="0">
                <a:solidFill>
                  <a:srgbClr val="FF0000"/>
                </a:solidFill>
                <a:latin typeface="Calibri" panose="020F0502020204030204" pitchFamily="34" charset="0"/>
                <a:cs typeface="Calibri" panose="020F0502020204030204" pitchFamily="34" charset="0"/>
              </a:rPr>
              <a:t>Verfügung. </a:t>
            </a:r>
            <a:endParaRPr lang="de-DE" sz="2000" b="0" strike="noStrike" spc="-1" dirty="0">
              <a:latin typeface="Calibri" panose="020F0502020204030204" pitchFamily="34" charset="0"/>
              <a:cs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 name="CustomShape 1"/>
          <p:cNvSpPr/>
          <p:nvPr/>
        </p:nvSpPr>
        <p:spPr>
          <a:xfrm>
            <a:off x="4020480" y="9721080"/>
            <a:ext cx="3076920" cy="511200"/>
          </a:xfrm>
          <a:prstGeom prst="rect">
            <a:avLst/>
          </a:prstGeom>
          <a:noFill/>
          <a:ln>
            <a:noFill/>
          </a:ln>
        </p:spPr>
        <p:style>
          <a:lnRef idx="0">
            <a:scrgbClr r="0" g="0" b="0"/>
          </a:lnRef>
          <a:fillRef idx="0">
            <a:scrgbClr r="0" g="0" b="0"/>
          </a:fillRef>
          <a:effectRef idx="0">
            <a:scrgbClr r="0" g="0" b="0"/>
          </a:effectRef>
          <a:fontRef idx="minor"/>
        </p:style>
        <p:txBody>
          <a:bodyPr lIns="94680" tIns="47520" rIns="94680" bIns="47520" anchor="b">
            <a:noAutofit/>
          </a:bodyPr>
          <a:lstStyle/>
          <a:p>
            <a:pPr algn="r">
              <a:lnSpc>
                <a:spcPct val="100000"/>
              </a:lnSpc>
            </a:pPr>
            <a:fld id="{BD298F5A-2166-4DDC-9D85-1B742328598B}" type="slidenum">
              <a:rPr lang="de-DE" sz="1200" b="0" strike="noStrike" spc="-1">
                <a:solidFill>
                  <a:srgbClr val="000000"/>
                </a:solidFill>
                <a:latin typeface="Arial"/>
                <a:ea typeface="+mn-ea"/>
              </a:rPr>
              <a:t>9</a:t>
            </a:fld>
            <a:endParaRPr lang="de-DE" sz="1200" b="0" strike="noStrike" spc="-1">
              <a:latin typeface="Arial"/>
            </a:endParaRPr>
          </a:p>
        </p:txBody>
      </p:sp>
      <p:sp>
        <p:nvSpPr>
          <p:cNvPr id="242" name="PlaceHolder 2"/>
          <p:cNvSpPr>
            <a:spLocks noGrp="1" noRot="1" noChangeAspect="1"/>
          </p:cNvSpPr>
          <p:nvPr>
            <p:ph type="sldImg"/>
          </p:nvPr>
        </p:nvSpPr>
        <p:spPr>
          <a:xfrm>
            <a:off x="989013" y="766763"/>
            <a:ext cx="5121275" cy="3840162"/>
          </a:xfrm>
          <a:prstGeom prst="rect">
            <a:avLst/>
          </a:prstGeom>
        </p:spPr>
      </p:sp>
      <p:sp>
        <p:nvSpPr>
          <p:cNvPr id="243" name="PlaceHolder 3"/>
          <p:cNvSpPr>
            <a:spLocks noGrp="1"/>
          </p:cNvSpPr>
          <p:nvPr>
            <p:ph type="body"/>
          </p:nvPr>
        </p:nvSpPr>
        <p:spPr>
          <a:xfrm>
            <a:off x="709560" y="4861080"/>
            <a:ext cx="5679720" cy="4605480"/>
          </a:xfrm>
          <a:prstGeom prst="rect">
            <a:avLst/>
          </a:prstGeom>
        </p:spPr>
        <p:txBody>
          <a:bodyPr lIns="86400" tIns="43200" rIns="86400" bIns="43200">
            <a:noAutofit/>
          </a:bodyPr>
          <a:lstStyle/>
          <a:p>
            <a:endParaRPr lang="de-DE" sz="2000" b="0" strike="noStrike" spc="-1">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30"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de-DE" sz="1800" b="0" strike="noStrike" spc="-1">
              <a:solidFill>
                <a:srgbClr val="000000"/>
              </a:solidFill>
              <a:latin typeface="Arial"/>
            </a:endParaRPr>
          </a:p>
        </p:txBody>
      </p:sp>
      <p:sp>
        <p:nvSpPr>
          <p:cNvPr id="31"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de-DE" sz="1800" b="0" strike="noStrike" spc="-1">
              <a:solidFill>
                <a:srgbClr val="000000"/>
              </a:solid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33"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de-DE" sz="1800" b="0" strike="noStrike" spc="-1">
              <a:solidFill>
                <a:srgbClr val="000000"/>
              </a:solidFill>
              <a:latin typeface="Arial"/>
            </a:endParaRPr>
          </a:p>
        </p:txBody>
      </p:sp>
      <p:sp>
        <p:nvSpPr>
          <p:cNvPr id="34"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de-DE" sz="1800" b="0" strike="noStrike" spc="-1">
              <a:solidFill>
                <a:srgbClr val="000000"/>
              </a:solidFill>
              <a:latin typeface="Arial"/>
            </a:endParaRPr>
          </a:p>
        </p:txBody>
      </p:sp>
      <p:sp>
        <p:nvSpPr>
          <p:cNvPr id="35"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de-DE" sz="1800" b="0" strike="noStrike" spc="-1">
              <a:solidFill>
                <a:srgbClr val="000000"/>
              </a:solidFill>
              <a:latin typeface="Arial"/>
            </a:endParaRPr>
          </a:p>
        </p:txBody>
      </p:sp>
      <p:sp>
        <p:nvSpPr>
          <p:cNvPr id="36"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de-DE" sz="1800" b="0" strike="noStrike" spc="-1">
              <a:solidFill>
                <a:srgbClr val="000000"/>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38"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de-DE" sz="1800" b="0" strike="noStrike" spc="-1">
              <a:solidFill>
                <a:srgbClr val="000000"/>
              </a:solidFill>
              <a:latin typeface="Arial"/>
            </a:endParaRPr>
          </a:p>
        </p:txBody>
      </p:sp>
      <p:sp>
        <p:nvSpPr>
          <p:cNvPr id="39"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de-DE" sz="1800" b="0" strike="noStrike" spc="-1">
              <a:solidFill>
                <a:srgbClr val="000000"/>
              </a:solidFill>
              <a:latin typeface="Arial"/>
            </a:endParaRPr>
          </a:p>
        </p:txBody>
      </p:sp>
      <p:sp>
        <p:nvSpPr>
          <p:cNvPr id="40"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de-DE" sz="1800" b="0" strike="noStrike" spc="-1">
              <a:solidFill>
                <a:srgbClr val="000000"/>
              </a:solidFill>
              <a:latin typeface="Arial"/>
            </a:endParaRPr>
          </a:p>
        </p:txBody>
      </p:sp>
      <p:sp>
        <p:nvSpPr>
          <p:cNvPr id="41"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de-DE" sz="1800" b="0" strike="noStrike" spc="-1">
              <a:solidFill>
                <a:srgbClr val="000000"/>
              </a:solidFill>
              <a:latin typeface="Arial"/>
            </a:endParaRPr>
          </a:p>
        </p:txBody>
      </p:sp>
      <p:sp>
        <p:nvSpPr>
          <p:cNvPr id="42"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de-DE" sz="1800" b="0" strike="noStrike" spc="-1">
              <a:solidFill>
                <a:srgbClr val="000000"/>
              </a:solidFill>
              <a:latin typeface="Arial"/>
            </a:endParaRPr>
          </a:p>
        </p:txBody>
      </p:sp>
      <p:sp>
        <p:nvSpPr>
          <p:cNvPr id="43"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de-DE" sz="1800" b="0" strike="noStrike" spc="-1">
              <a:solidFill>
                <a:srgbClr val="000000"/>
              </a:solidFill>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2"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53" name="PlaceHolder 2"/>
          <p:cNvSpPr>
            <a:spLocks noGrp="1"/>
          </p:cNvSpPr>
          <p:nvPr>
            <p:ph type="subTitle"/>
          </p:nvPr>
        </p:nvSpPr>
        <p:spPr>
          <a:xfrm>
            <a:off x="457200" y="1604520"/>
            <a:ext cx="8229240" cy="3977280"/>
          </a:xfrm>
          <a:prstGeom prst="rect">
            <a:avLst/>
          </a:prstGeom>
        </p:spPr>
        <p:txBody>
          <a:bodyPr lIns="0" tIns="0" rIns="0" bIns="0" anchor="ctr">
            <a:noAutofit/>
          </a:bodyPr>
          <a:lstStyle/>
          <a:p>
            <a:pPr algn="ctr"/>
            <a:endParaRPr lang="de-DE"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de-DE" sz="1800" b="0" strike="noStrike" spc="-1">
              <a:solidFill>
                <a:srgbClr val="000000"/>
              </a:solid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57"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de-DE" sz="1800" b="0" strike="noStrike" spc="-1">
              <a:solidFill>
                <a:srgbClr val="000000"/>
              </a:solidFill>
              <a:latin typeface="Arial"/>
            </a:endParaRPr>
          </a:p>
        </p:txBody>
      </p:sp>
      <p:sp>
        <p:nvSpPr>
          <p:cNvPr id="58"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de-DE" sz="1800" b="0" strike="noStrike" spc="-1">
              <a:solidFill>
                <a:srgbClr val="000000"/>
              </a:solid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de-DE" sz="1800" b="0" strike="noStrike" spc="-1">
              <a:solidFill>
                <a:srgbClr val="000000"/>
              </a:solid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60" name="PlaceHolder 1"/>
          <p:cNvSpPr>
            <a:spLocks noGrp="1"/>
          </p:cNvSpPr>
          <p:nvPr>
            <p:ph type="subTitle"/>
          </p:nvPr>
        </p:nvSpPr>
        <p:spPr>
          <a:xfrm>
            <a:off x="457200" y="273600"/>
            <a:ext cx="8229240" cy="5307840"/>
          </a:xfrm>
          <a:prstGeom prst="rect">
            <a:avLst/>
          </a:prstGeom>
        </p:spPr>
        <p:txBody>
          <a:bodyPr lIns="0" tIns="0" rIns="0" bIns="0" anchor="ctr">
            <a:noAutofit/>
          </a:bodyPr>
          <a:lstStyle/>
          <a:p>
            <a:pPr algn="ctr"/>
            <a:endParaRPr lang="de-DE"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62"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de-DE" sz="1800" b="0" strike="noStrike" spc="-1">
              <a:solidFill>
                <a:srgbClr val="000000"/>
              </a:solidFill>
              <a:latin typeface="Arial"/>
            </a:endParaRPr>
          </a:p>
        </p:txBody>
      </p:sp>
      <p:sp>
        <p:nvSpPr>
          <p:cNvPr id="63"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de-DE" sz="1800" b="0" strike="noStrike" spc="-1">
              <a:solidFill>
                <a:srgbClr val="000000"/>
              </a:solidFill>
              <a:latin typeface="Arial"/>
            </a:endParaRPr>
          </a:p>
        </p:txBody>
      </p:sp>
      <p:sp>
        <p:nvSpPr>
          <p:cNvPr id="64"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de-DE" sz="1800" b="0" strike="noStrike" spc="-1">
              <a:solidFill>
                <a:srgbClr val="000000"/>
              </a:solid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9" name="PlaceHolder 2"/>
          <p:cNvSpPr>
            <a:spLocks noGrp="1"/>
          </p:cNvSpPr>
          <p:nvPr>
            <p:ph type="subTitle"/>
          </p:nvPr>
        </p:nvSpPr>
        <p:spPr>
          <a:xfrm>
            <a:off x="457200" y="1604520"/>
            <a:ext cx="8229240" cy="3977280"/>
          </a:xfrm>
          <a:prstGeom prst="rect">
            <a:avLst/>
          </a:prstGeom>
        </p:spPr>
        <p:txBody>
          <a:bodyPr lIns="0" tIns="0" rIns="0" bIns="0" anchor="ctr">
            <a:noAutofit/>
          </a:bodyPr>
          <a:lstStyle/>
          <a:p>
            <a:pPr algn="ctr"/>
            <a:endParaRPr lang="de-DE"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66"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de-DE" sz="1800" b="0" strike="noStrike" spc="-1">
              <a:solidFill>
                <a:srgbClr val="000000"/>
              </a:solidFill>
              <a:latin typeface="Arial"/>
            </a:endParaRPr>
          </a:p>
        </p:txBody>
      </p:sp>
      <p:sp>
        <p:nvSpPr>
          <p:cNvPr id="67"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de-DE" sz="1800" b="0" strike="noStrike" spc="-1">
              <a:solidFill>
                <a:srgbClr val="000000"/>
              </a:solidFill>
              <a:latin typeface="Arial"/>
            </a:endParaRPr>
          </a:p>
        </p:txBody>
      </p:sp>
      <p:sp>
        <p:nvSpPr>
          <p:cNvPr id="68"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de-DE" sz="1800" b="0" strike="noStrike" spc="-1">
              <a:solidFill>
                <a:srgbClr val="000000"/>
              </a:solid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70"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de-DE" sz="1800" b="0" strike="noStrike" spc="-1">
              <a:solidFill>
                <a:srgbClr val="000000"/>
              </a:solidFill>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de-DE" sz="1800" b="0" strike="noStrike" spc="-1">
              <a:solidFill>
                <a:srgbClr val="000000"/>
              </a:solidFill>
              <a:latin typeface="Arial"/>
            </a:endParaRPr>
          </a:p>
        </p:txBody>
      </p:sp>
      <p:sp>
        <p:nvSpPr>
          <p:cNvPr id="72"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de-DE" sz="1800" b="0" strike="noStrike" spc="-1">
              <a:solidFill>
                <a:srgbClr val="000000"/>
              </a:solid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74"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de-DE" sz="1800" b="0" strike="noStrike" spc="-1">
              <a:solidFill>
                <a:srgbClr val="000000"/>
              </a:solidFill>
              <a:latin typeface="Arial"/>
            </a:endParaRPr>
          </a:p>
        </p:txBody>
      </p:sp>
      <p:sp>
        <p:nvSpPr>
          <p:cNvPr id="75"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de-DE" sz="1800" b="0" strike="noStrike" spc="-1">
              <a:solidFill>
                <a:srgbClr val="000000"/>
              </a:solid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77"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de-DE" sz="1800" b="0" strike="noStrike" spc="-1">
              <a:solidFill>
                <a:srgbClr val="000000"/>
              </a:solidFill>
              <a:latin typeface="Arial"/>
            </a:endParaRPr>
          </a:p>
        </p:txBody>
      </p:sp>
      <p:sp>
        <p:nvSpPr>
          <p:cNvPr id="78"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de-DE" sz="1800" b="0" strike="noStrike" spc="-1">
              <a:solidFill>
                <a:srgbClr val="000000"/>
              </a:solidFill>
              <a:latin typeface="Arial"/>
            </a:endParaRPr>
          </a:p>
        </p:txBody>
      </p:sp>
      <p:sp>
        <p:nvSpPr>
          <p:cNvPr id="79"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de-DE" sz="1800" b="0" strike="noStrike" spc="-1">
              <a:solidFill>
                <a:srgbClr val="000000"/>
              </a:solidFill>
              <a:latin typeface="Arial"/>
            </a:endParaRPr>
          </a:p>
        </p:txBody>
      </p:sp>
      <p:sp>
        <p:nvSpPr>
          <p:cNvPr id="80"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de-DE" sz="1800" b="0" strike="noStrike" spc="-1">
              <a:solidFill>
                <a:srgbClr val="000000"/>
              </a:solid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82"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de-DE" sz="1800" b="0" strike="noStrike" spc="-1">
              <a:solidFill>
                <a:srgbClr val="000000"/>
              </a:solidFill>
              <a:latin typeface="Arial"/>
            </a:endParaRPr>
          </a:p>
        </p:txBody>
      </p:sp>
      <p:sp>
        <p:nvSpPr>
          <p:cNvPr id="83"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de-DE" sz="1800" b="0" strike="noStrike" spc="-1">
              <a:solidFill>
                <a:srgbClr val="000000"/>
              </a:solidFill>
              <a:latin typeface="Arial"/>
            </a:endParaRPr>
          </a:p>
        </p:txBody>
      </p:sp>
      <p:sp>
        <p:nvSpPr>
          <p:cNvPr id="84"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de-DE" sz="1800" b="0" strike="noStrike" spc="-1">
              <a:solidFill>
                <a:srgbClr val="000000"/>
              </a:solidFill>
              <a:latin typeface="Arial"/>
            </a:endParaRPr>
          </a:p>
        </p:txBody>
      </p:sp>
      <p:sp>
        <p:nvSpPr>
          <p:cNvPr id="85"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de-DE" sz="1800" b="0" strike="noStrike" spc="-1">
              <a:solidFill>
                <a:srgbClr val="000000"/>
              </a:solidFill>
              <a:latin typeface="Arial"/>
            </a:endParaRPr>
          </a:p>
        </p:txBody>
      </p:sp>
      <p:sp>
        <p:nvSpPr>
          <p:cNvPr id="86"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de-DE" sz="1800" b="0" strike="noStrike" spc="-1">
              <a:solidFill>
                <a:srgbClr val="000000"/>
              </a:solidFill>
              <a:latin typeface="Arial"/>
            </a:endParaRPr>
          </a:p>
        </p:txBody>
      </p:sp>
      <p:sp>
        <p:nvSpPr>
          <p:cNvPr id="87"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de-DE" sz="1800" b="0" strike="noStrike" spc="-1">
              <a:solidFill>
                <a:srgbClr val="000000"/>
              </a:solid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11"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de-DE" sz="1800" b="0" strike="noStrike" spc="-1">
              <a:solidFill>
                <a:srgbClr val="000000"/>
              </a:solid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13"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de-DE" sz="1800" b="0" strike="noStrike" spc="-1">
              <a:solidFill>
                <a:srgbClr val="000000"/>
              </a:solidFill>
              <a:latin typeface="Arial"/>
            </a:endParaRPr>
          </a:p>
        </p:txBody>
      </p:sp>
      <p:sp>
        <p:nvSpPr>
          <p:cNvPr id="14"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de-DE" sz="1800" b="0" strike="noStrike" spc="-1">
              <a:solidFill>
                <a:srgbClr val="000000"/>
              </a:solid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de-DE" sz="1800" b="0" strike="noStrike" spc="-1">
              <a:solidFill>
                <a:srgbClr val="000000"/>
              </a:solid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6" name="PlaceHolder 1"/>
          <p:cNvSpPr>
            <a:spLocks noGrp="1"/>
          </p:cNvSpPr>
          <p:nvPr>
            <p:ph type="subTitle"/>
          </p:nvPr>
        </p:nvSpPr>
        <p:spPr>
          <a:xfrm>
            <a:off x="457200" y="273600"/>
            <a:ext cx="8229240" cy="5307840"/>
          </a:xfrm>
          <a:prstGeom prst="rect">
            <a:avLst/>
          </a:prstGeom>
        </p:spPr>
        <p:txBody>
          <a:bodyPr lIns="0" tIns="0" rIns="0" bIns="0" anchor="ctr">
            <a:noAutofit/>
          </a:bodyPr>
          <a:lstStyle/>
          <a:p>
            <a:pPr algn="ctr"/>
            <a:endParaRPr lang="de-DE"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18"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de-DE" sz="1800" b="0" strike="noStrike" spc="-1">
              <a:solidFill>
                <a:srgbClr val="000000"/>
              </a:solidFill>
              <a:latin typeface="Arial"/>
            </a:endParaRPr>
          </a:p>
        </p:txBody>
      </p:sp>
      <p:sp>
        <p:nvSpPr>
          <p:cNvPr id="19"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de-DE" sz="1800" b="0" strike="noStrike" spc="-1">
              <a:solidFill>
                <a:srgbClr val="000000"/>
              </a:solidFill>
              <a:latin typeface="Arial"/>
            </a:endParaRPr>
          </a:p>
        </p:txBody>
      </p:sp>
      <p:sp>
        <p:nvSpPr>
          <p:cNvPr id="20"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de-DE" sz="1800" b="0" strike="noStrike" spc="-1">
              <a:solidFill>
                <a:srgbClr val="000000"/>
              </a:solid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22"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de-DE" sz="1800" b="0" strike="noStrike" spc="-1">
              <a:solidFill>
                <a:srgbClr val="000000"/>
              </a:solidFill>
              <a:latin typeface="Arial"/>
            </a:endParaRPr>
          </a:p>
        </p:txBody>
      </p:sp>
      <p:sp>
        <p:nvSpPr>
          <p:cNvPr id="23"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de-DE" sz="1800" b="0" strike="noStrike" spc="-1">
              <a:solidFill>
                <a:srgbClr val="000000"/>
              </a:solidFill>
              <a:latin typeface="Arial"/>
            </a:endParaRPr>
          </a:p>
        </p:txBody>
      </p:sp>
      <p:sp>
        <p:nvSpPr>
          <p:cNvPr id="24"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de-DE" sz="1800" b="0" strike="noStrike" spc="-1">
              <a:solidFill>
                <a:srgbClr val="000000"/>
              </a:solid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26"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de-DE" sz="1800" b="0" strike="noStrike" spc="-1">
              <a:solidFill>
                <a:srgbClr val="000000"/>
              </a:solidFill>
              <a:latin typeface="Arial"/>
            </a:endParaRPr>
          </a:p>
        </p:txBody>
      </p:sp>
      <p:sp>
        <p:nvSpPr>
          <p:cNvPr id="27"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de-DE" sz="1800" b="0" strike="noStrike" spc="-1">
              <a:solidFill>
                <a:srgbClr val="000000"/>
              </a:solidFill>
              <a:latin typeface="Arial"/>
            </a:endParaRPr>
          </a:p>
        </p:txBody>
      </p:sp>
      <p:sp>
        <p:nvSpPr>
          <p:cNvPr id="28"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de-DE" sz="1800" b="0" strike="noStrike" spc="-1">
              <a:solidFill>
                <a:srgbClr val="000000"/>
              </a:solid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8" name="Picture 3"/>
          <p:cNvPicPr/>
          <p:nvPr/>
        </p:nvPicPr>
        <p:blipFill>
          <a:blip r:embed="rId14"/>
          <a:stretch/>
        </p:blipFill>
        <p:spPr>
          <a:xfrm>
            <a:off x="5781240" y="182160"/>
            <a:ext cx="3257280" cy="895320"/>
          </a:xfrm>
          <a:prstGeom prst="rect">
            <a:avLst/>
          </a:prstGeom>
          <a:ln>
            <a:noFill/>
          </a:ln>
        </p:spPr>
      </p:pic>
      <p:pic>
        <p:nvPicPr>
          <p:cNvPr id="9" name="Picture 2"/>
          <p:cNvPicPr/>
          <p:nvPr/>
        </p:nvPicPr>
        <p:blipFill>
          <a:blip r:embed="rId15"/>
          <a:stretch/>
        </p:blipFill>
        <p:spPr>
          <a:xfrm>
            <a:off x="251640" y="182160"/>
            <a:ext cx="2087640" cy="597960"/>
          </a:xfrm>
          <a:prstGeom prst="rect">
            <a:avLst/>
          </a:prstGeom>
          <a:ln>
            <a:noFill/>
          </a:ln>
        </p:spPr>
      </p:pic>
      <p:sp>
        <p:nvSpPr>
          <p:cNvPr id="2" name="CustomShape 1"/>
          <p:cNvSpPr/>
          <p:nvPr/>
        </p:nvSpPr>
        <p:spPr>
          <a:xfrm>
            <a:off x="-2160" y="6173640"/>
            <a:ext cx="2987280" cy="143280"/>
          </a:xfrm>
          <a:prstGeom prst="rect">
            <a:avLst/>
          </a:prstGeom>
          <a:gradFill rotWithShape="0">
            <a:gsLst>
              <a:gs pos="0">
                <a:srgbClr val="008000"/>
              </a:gs>
              <a:gs pos="100000">
                <a:srgbClr val="FFFFCC"/>
              </a:gs>
            </a:gsLst>
            <a:lin ang="0"/>
          </a:gradFill>
          <a:ln w="25560">
            <a:noFill/>
          </a:ln>
        </p:spPr>
        <p:style>
          <a:lnRef idx="0">
            <a:scrgbClr r="0" g="0" b="0"/>
          </a:lnRef>
          <a:fillRef idx="0">
            <a:scrgbClr r="0" g="0" b="0"/>
          </a:fillRef>
          <a:effectRef idx="0">
            <a:scrgbClr r="0" g="0" b="0"/>
          </a:effectRef>
          <a:fontRef idx="minor"/>
        </p:style>
      </p:sp>
      <p:sp>
        <p:nvSpPr>
          <p:cNvPr id="3" name="CustomShape 2"/>
          <p:cNvSpPr/>
          <p:nvPr/>
        </p:nvSpPr>
        <p:spPr>
          <a:xfrm>
            <a:off x="6156000" y="6173640"/>
            <a:ext cx="2987280" cy="143280"/>
          </a:xfrm>
          <a:prstGeom prst="rect">
            <a:avLst/>
          </a:prstGeom>
          <a:gradFill rotWithShape="0">
            <a:gsLst>
              <a:gs pos="0">
                <a:srgbClr val="FFEFD1"/>
              </a:gs>
              <a:gs pos="100000">
                <a:srgbClr val="D1C39F"/>
              </a:gs>
            </a:gsLst>
            <a:lin ang="10800000"/>
          </a:gradFill>
          <a:ln w="25560">
            <a:noFill/>
          </a:ln>
        </p:spPr>
        <p:style>
          <a:lnRef idx="0">
            <a:scrgbClr r="0" g="0" b="0"/>
          </a:lnRef>
          <a:fillRef idx="0">
            <a:scrgbClr r="0" g="0" b="0"/>
          </a:fillRef>
          <a:effectRef idx="0">
            <a:scrgbClr r="0" g="0" b="0"/>
          </a:effectRef>
          <a:fontRef idx="minor"/>
        </p:style>
      </p:sp>
      <p:sp>
        <p:nvSpPr>
          <p:cNvPr id="4" name="CustomShape 3"/>
          <p:cNvSpPr/>
          <p:nvPr/>
        </p:nvSpPr>
        <p:spPr>
          <a:xfrm>
            <a:off x="3088440" y="6173640"/>
            <a:ext cx="2987280" cy="143280"/>
          </a:xfrm>
          <a:prstGeom prst="rect">
            <a:avLst/>
          </a:prstGeom>
          <a:gradFill rotWithShape="0">
            <a:gsLst>
              <a:gs pos="0">
                <a:srgbClr val="808080"/>
              </a:gs>
              <a:gs pos="100000">
                <a:srgbClr val="FFFFCC"/>
              </a:gs>
            </a:gsLst>
            <a:lin ang="0"/>
          </a:gradFill>
          <a:ln w="25560">
            <a:noFill/>
          </a:ln>
        </p:spPr>
        <p:style>
          <a:lnRef idx="0">
            <a:scrgbClr r="0" g="0" b="0"/>
          </a:lnRef>
          <a:fillRef idx="0">
            <a:scrgbClr r="0" g="0" b="0"/>
          </a:fillRef>
          <a:effectRef idx="0">
            <a:scrgbClr r="0" g="0" b="0"/>
          </a:effectRef>
          <a:fontRef idx="minor"/>
        </p:style>
      </p:sp>
      <p:sp>
        <p:nvSpPr>
          <p:cNvPr id="5" name="CustomShape 4"/>
          <p:cNvSpPr/>
          <p:nvPr/>
        </p:nvSpPr>
        <p:spPr>
          <a:xfrm>
            <a:off x="6156000" y="6173640"/>
            <a:ext cx="2987640" cy="143640"/>
          </a:xfrm>
          <a:prstGeom prst="rect">
            <a:avLst/>
          </a:prstGeom>
          <a:gradFill rotWithShape="0">
            <a:gsLst>
              <a:gs pos="0">
                <a:srgbClr val="FFFFCC"/>
              </a:gs>
              <a:gs pos="100000">
                <a:srgbClr val="FF0000"/>
              </a:gs>
            </a:gsLst>
            <a:lin ang="10800000"/>
          </a:gradFill>
          <a:ln>
            <a:noFill/>
          </a:ln>
        </p:spPr>
        <p:style>
          <a:lnRef idx="2">
            <a:schemeClr val="accent1">
              <a:shade val="50000"/>
            </a:schemeClr>
          </a:lnRef>
          <a:fillRef idx="1">
            <a:schemeClr val="accent1"/>
          </a:fillRef>
          <a:effectRef idx="0">
            <a:schemeClr val="accent1"/>
          </a:effectRef>
          <a:fontRef idx="minor"/>
        </p:style>
      </p:sp>
      <p:sp>
        <p:nvSpPr>
          <p:cNvPr id="6" name="PlaceHolder 5"/>
          <p:cNvSpPr>
            <a:spLocks noGrp="1"/>
          </p:cNvSpPr>
          <p:nvPr>
            <p:ph type="title"/>
          </p:nvPr>
        </p:nvSpPr>
        <p:spPr>
          <a:xfrm>
            <a:off x="457200" y="273600"/>
            <a:ext cx="8229240" cy="1144800"/>
          </a:xfrm>
          <a:prstGeom prst="rect">
            <a:avLst/>
          </a:prstGeom>
        </p:spPr>
        <p:txBody>
          <a:bodyPr lIns="0" tIns="0" rIns="0" bIns="0" anchor="ctr">
            <a:noAutofit/>
          </a:bodyPr>
          <a:lstStyle/>
          <a:p>
            <a:r>
              <a:rPr lang="de-DE" sz="1800" b="0" strike="noStrike" spc="-1">
                <a:solidFill>
                  <a:srgbClr val="000000"/>
                </a:solidFill>
                <a:latin typeface="Arial"/>
              </a:rPr>
              <a:t>Format des Titeltextes durch Klicken bearbeiten</a:t>
            </a:r>
          </a:p>
        </p:txBody>
      </p:sp>
      <p:sp>
        <p:nvSpPr>
          <p:cNvPr id="7" name="PlaceHolder 6"/>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de-DE" sz="1800" b="0" strike="noStrike" spc="-1">
                <a:solidFill>
                  <a:srgbClr val="000000"/>
                </a:solidFill>
                <a:latin typeface="Arial"/>
              </a:rPr>
              <a:t>Format des Gliederungstextes durch Klicken bearbeiten</a:t>
            </a:r>
          </a:p>
          <a:p>
            <a:pPr marL="864000" lvl="1" indent="-324000">
              <a:spcBef>
                <a:spcPts val="1134"/>
              </a:spcBef>
              <a:buClr>
                <a:srgbClr val="000000"/>
              </a:buClr>
              <a:buSzPct val="75000"/>
              <a:buFont typeface="Symbol" charset="2"/>
              <a:buChar char=""/>
            </a:pPr>
            <a:r>
              <a:rPr lang="de-DE" sz="1800" b="0" strike="noStrike" spc="-1">
                <a:solidFill>
                  <a:srgbClr val="000000"/>
                </a:solidFill>
                <a:latin typeface="Arial"/>
              </a:rPr>
              <a:t>Zweite Gliederungsebene</a:t>
            </a:r>
          </a:p>
          <a:p>
            <a:pPr marL="1296000" lvl="2" indent="-288000">
              <a:spcBef>
                <a:spcPts val="850"/>
              </a:spcBef>
              <a:buClr>
                <a:srgbClr val="000000"/>
              </a:buClr>
              <a:buSzPct val="45000"/>
              <a:buFont typeface="Wingdings" charset="2"/>
              <a:buChar char=""/>
            </a:pPr>
            <a:r>
              <a:rPr lang="de-DE" sz="1800" b="0" strike="noStrike" spc="-1">
                <a:solidFill>
                  <a:srgbClr val="000000"/>
                </a:solidFill>
                <a:latin typeface="Arial"/>
              </a:rPr>
              <a:t>Dritte Gliederungsebene</a:t>
            </a:r>
          </a:p>
          <a:p>
            <a:pPr marL="1728000" lvl="3" indent="-216000">
              <a:spcBef>
                <a:spcPts val="567"/>
              </a:spcBef>
              <a:buClr>
                <a:srgbClr val="000000"/>
              </a:buClr>
              <a:buSzPct val="75000"/>
              <a:buFont typeface="Symbol" charset="2"/>
              <a:buChar char=""/>
            </a:pPr>
            <a:r>
              <a:rPr lang="de-DE" sz="1800" b="0" strike="noStrike" spc="-1">
                <a:solidFill>
                  <a:srgbClr val="000000"/>
                </a:solidFill>
                <a:latin typeface="Arial"/>
              </a:rPr>
              <a:t>Vierte Gliederungsebene</a:t>
            </a:r>
          </a:p>
          <a:p>
            <a:pPr marL="2160000" lvl="4" indent="-216000">
              <a:spcBef>
                <a:spcPts val="283"/>
              </a:spcBef>
              <a:buClr>
                <a:srgbClr val="000000"/>
              </a:buClr>
              <a:buSzPct val="45000"/>
              <a:buFont typeface="Wingdings" charset="2"/>
              <a:buChar char=""/>
            </a:pPr>
            <a:r>
              <a:rPr lang="de-DE" sz="2000" b="0" strike="noStrike" spc="-1">
                <a:solidFill>
                  <a:srgbClr val="000000"/>
                </a:solidFill>
                <a:latin typeface="Arial"/>
              </a:rPr>
              <a:t>Fünfte Gliederungsebene</a:t>
            </a:r>
          </a:p>
          <a:p>
            <a:pPr marL="2592000" lvl="5" indent="-216000">
              <a:spcBef>
                <a:spcPts val="283"/>
              </a:spcBef>
              <a:buClr>
                <a:srgbClr val="000000"/>
              </a:buClr>
              <a:buSzPct val="45000"/>
              <a:buFont typeface="Wingdings" charset="2"/>
              <a:buChar char=""/>
            </a:pPr>
            <a:r>
              <a:rPr lang="de-DE" sz="2000" b="0" strike="noStrike" spc="-1">
                <a:solidFill>
                  <a:srgbClr val="000000"/>
                </a:solidFill>
                <a:latin typeface="Arial"/>
              </a:rPr>
              <a:t>Sechste Gliederungsebene</a:t>
            </a:r>
          </a:p>
          <a:p>
            <a:pPr marL="3024000" lvl="6" indent="-216000">
              <a:spcBef>
                <a:spcPts val="283"/>
              </a:spcBef>
              <a:buClr>
                <a:srgbClr val="000000"/>
              </a:buClr>
              <a:buSzPct val="45000"/>
              <a:buFont typeface="Wingdings" charset="2"/>
              <a:buChar char=""/>
            </a:pPr>
            <a:r>
              <a:rPr lang="de-DE" sz="2000" b="0" strike="noStrike" spc="-1">
                <a:solidFill>
                  <a:srgbClr val="000000"/>
                </a:solidFill>
                <a:latin typeface="Arial"/>
              </a:rPr>
              <a:t>Siebte Gliederungsebene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44" name="Picture 3"/>
          <p:cNvPicPr/>
          <p:nvPr/>
        </p:nvPicPr>
        <p:blipFill>
          <a:blip r:embed="rId14"/>
          <a:stretch/>
        </p:blipFill>
        <p:spPr>
          <a:xfrm>
            <a:off x="5781240" y="182160"/>
            <a:ext cx="3257280" cy="895320"/>
          </a:xfrm>
          <a:prstGeom prst="rect">
            <a:avLst/>
          </a:prstGeom>
          <a:ln>
            <a:noFill/>
          </a:ln>
        </p:spPr>
      </p:pic>
      <p:pic>
        <p:nvPicPr>
          <p:cNvPr id="45" name="Picture 2"/>
          <p:cNvPicPr/>
          <p:nvPr/>
        </p:nvPicPr>
        <p:blipFill>
          <a:blip r:embed="rId15"/>
          <a:stretch/>
        </p:blipFill>
        <p:spPr>
          <a:xfrm>
            <a:off x="251640" y="182160"/>
            <a:ext cx="2087640" cy="597960"/>
          </a:xfrm>
          <a:prstGeom prst="rect">
            <a:avLst/>
          </a:prstGeom>
          <a:ln>
            <a:noFill/>
          </a:ln>
        </p:spPr>
      </p:pic>
      <p:sp>
        <p:nvSpPr>
          <p:cNvPr id="46" name="CustomShape 1"/>
          <p:cNvSpPr/>
          <p:nvPr/>
        </p:nvSpPr>
        <p:spPr>
          <a:xfrm>
            <a:off x="-2160" y="6173640"/>
            <a:ext cx="2987280" cy="143280"/>
          </a:xfrm>
          <a:prstGeom prst="rect">
            <a:avLst/>
          </a:prstGeom>
          <a:gradFill rotWithShape="0">
            <a:gsLst>
              <a:gs pos="0">
                <a:srgbClr val="008000"/>
              </a:gs>
              <a:gs pos="100000">
                <a:srgbClr val="FFFFCC"/>
              </a:gs>
            </a:gsLst>
            <a:lin ang="0"/>
          </a:gradFill>
          <a:ln w="25560">
            <a:noFill/>
          </a:ln>
        </p:spPr>
        <p:style>
          <a:lnRef idx="0">
            <a:scrgbClr r="0" g="0" b="0"/>
          </a:lnRef>
          <a:fillRef idx="0">
            <a:scrgbClr r="0" g="0" b="0"/>
          </a:fillRef>
          <a:effectRef idx="0">
            <a:scrgbClr r="0" g="0" b="0"/>
          </a:effectRef>
          <a:fontRef idx="minor"/>
        </p:style>
      </p:sp>
      <p:sp>
        <p:nvSpPr>
          <p:cNvPr id="47" name="CustomShape 2"/>
          <p:cNvSpPr/>
          <p:nvPr/>
        </p:nvSpPr>
        <p:spPr>
          <a:xfrm>
            <a:off x="6156000" y="6173640"/>
            <a:ext cx="2987280" cy="143280"/>
          </a:xfrm>
          <a:prstGeom prst="rect">
            <a:avLst/>
          </a:prstGeom>
          <a:gradFill rotWithShape="0">
            <a:gsLst>
              <a:gs pos="0">
                <a:srgbClr val="FFEFD1"/>
              </a:gs>
              <a:gs pos="100000">
                <a:srgbClr val="D1C39F"/>
              </a:gs>
            </a:gsLst>
            <a:lin ang="10800000"/>
          </a:gradFill>
          <a:ln w="25560">
            <a:noFill/>
          </a:ln>
        </p:spPr>
        <p:style>
          <a:lnRef idx="0">
            <a:scrgbClr r="0" g="0" b="0"/>
          </a:lnRef>
          <a:fillRef idx="0">
            <a:scrgbClr r="0" g="0" b="0"/>
          </a:fillRef>
          <a:effectRef idx="0">
            <a:scrgbClr r="0" g="0" b="0"/>
          </a:effectRef>
          <a:fontRef idx="minor"/>
        </p:style>
      </p:sp>
      <p:sp>
        <p:nvSpPr>
          <p:cNvPr id="48" name="CustomShape 3"/>
          <p:cNvSpPr/>
          <p:nvPr/>
        </p:nvSpPr>
        <p:spPr>
          <a:xfrm>
            <a:off x="3088440" y="6173640"/>
            <a:ext cx="2987280" cy="143280"/>
          </a:xfrm>
          <a:prstGeom prst="rect">
            <a:avLst/>
          </a:prstGeom>
          <a:gradFill rotWithShape="0">
            <a:gsLst>
              <a:gs pos="0">
                <a:srgbClr val="808080"/>
              </a:gs>
              <a:gs pos="100000">
                <a:srgbClr val="FFFFCC"/>
              </a:gs>
            </a:gsLst>
            <a:lin ang="0"/>
          </a:gradFill>
          <a:ln w="25560">
            <a:noFill/>
          </a:ln>
        </p:spPr>
        <p:style>
          <a:lnRef idx="0">
            <a:scrgbClr r="0" g="0" b="0"/>
          </a:lnRef>
          <a:fillRef idx="0">
            <a:scrgbClr r="0" g="0" b="0"/>
          </a:fillRef>
          <a:effectRef idx="0">
            <a:scrgbClr r="0" g="0" b="0"/>
          </a:effectRef>
          <a:fontRef idx="minor"/>
        </p:style>
      </p:sp>
      <p:sp>
        <p:nvSpPr>
          <p:cNvPr id="49" name="CustomShape 4"/>
          <p:cNvSpPr/>
          <p:nvPr/>
        </p:nvSpPr>
        <p:spPr>
          <a:xfrm>
            <a:off x="6156000" y="6173640"/>
            <a:ext cx="2987640" cy="143640"/>
          </a:xfrm>
          <a:prstGeom prst="rect">
            <a:avLst/>
          </a:prstGeom>
          <a:gradFill rotWithShape="0">
            <a:gsLst>
              <a:gs pos="0">
                <a:srgbClr val="FFFFCC"/>
              </a:gs>
              <a:gs pos="100000">
                <a:srgbClr val="FF0000"/>
              </a:gs>
            </a:gsLst>
            <a:lin ang="10800000"/>
          </a:gradFill>
          <a:ln>
            <a:noFill/>
          </a:ln>
        </p:spPr>
        <p:style>
          <a:lnRef idx="2">
            <a:schemeClr val="accent1">
              <a:shade val="50000"/>
            </a:schemeClr>
          </a:lnRef>
          <a:fillRef idx="1">
            <a:schemeClr val="accent1"/>
          </a:fillRef>
          <a:effectRef idx="0">
            <a:schemeClr val="accent1"/>
          </a:effectRef>
          <a:fontRef idx="minor"/>
        </p:style>
      </p:sp>
      <p:sp>
        <p:nvSpPr>
          <p:cNvPr id="50" name="PlaceHolder 5"/>
          <p:cNvSpPr>
            <a:spLocks noGrp="1"/>
          </p:cNvSpPr>
          <p:nvPr>
            <p:ph type="title"/>
          </p:nvPr>
        </p:nvSpPr>
        <p:spPr>
          <a:xfrm>
            <a:off x="467640" y="1196640"/>
            <a:ext cx="8228880" cy="1142640"/>
          </a:xfrm>
          <a:prstGeom prst="rect">
            <a:avLst/>
          </a:prstGeom>
        </p:spPr>
        <p:txBody>
          <a:bodyPr lIns="0" tIns="0" rIns="0" bIns="0" anchor="ctr">
            <a:noAutofit/>
          </a:bodyPr>
          <a:lstStyle/>
          <a:p>
            <a:pPr algn="ctr"/>
            <a:r>
              <a:rPr lang="de-DE" sz="1800" b="0" strike="noStrike" spc="-1">
                <a:solidFill>
                  <a:srgbClr val="000000"/>
                </a:solidFill>
                <a:latin typeface="Arial"/>
              </a:rPr>
              <a:t>Format des Titeltextes durch Klicken bearbeiten</a:t>
            </a:r>
          </a:p>
        </p:txBody>
      </p:sp>
      <p:sp>
        <p:nvSpPr>
          <p:cNvPr id="51" name="PlaceHolder 6"/>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de-DE" sz="1800" b="0" strike="noStrike" spc="-1">
                <a:solidFill>
                  <a:srgbClr val="000000"/>
                </a:solidFill>
                <a:latin typeface="Arial"/>
              </a:rPr>
              <a:t>Format des Gliederungstextes durch Klicken bearbeiten</a:t>
            </a:r>
          </a:p>
          <a:p>
            <a:pPr marL="864000" lvl="1" indent="-324000">
              <a:spcBef>
                <a:spcPts val="1134"/>
              </a:spcBef>
              <a:buClr>
                <a:srgbClr val="000000"/>
              </a:buClr>
              <a:buSzPct val="75000"/>
              <a:buFont typeface="Symbol" charset="2"/>
              <a:buChar char=""/>
            </a:pPr>
            <a:r>
              <a:rPr lang="de-DE" sz="1800" b="0" strike="noStrike" spc="-1">
                <a:solidFill>
                  <a:srgbClr val="000000"/>
                </a:solidFill>
                <a:latin typeface="Arial"/>
              </a:rPr>
              <a:t>Zweite Gliederungsebene</a:t>
            </a:r>
          </a:p>
          <a:p>
            <a:pPr marL="1296000" lvl="2" indent="-288000">
              <a:spcBef>
                <a:spcPts val="850"/>
              </a:spcBef>
              <a:buClr>
                <a:srgbClr val="000000"/>
              </a:buClr>
              <a:buSzPct val="45000"/>
              <a:buFont typeface="Wingdings" charset="2"/>
              <a:buChar char=""/>
            </a:pPr>
            <a:r>
              <a:rPr lang="de-DE" sz="1800" b="0" strike="noStrike" spc="-1">
                <a:solidFill>
                  <a:srgbClr val="000000"/>
                </a:solidFill>
                <a:latin typeface="Arial"/>
              </a:rPr>
              <a:t>Dritte Gliederungsebene</a:t>
            </a:r>
          </a:p>
          <a:p>
            <a:pPr marL="1728000" lvl="3" indent="-216000">
              <a:spcBef>
                <a:spcPts val="567"/>
              </a:spcBef>
              <a:buClr>
                <a:srgbClr val="000000"/>
              </a:buClr>
              <a:buSzPct val="75000"/>
              <a:buFont typeface="Symbol" charset="2"/>
              <a:buChar char=""/>
            </a:pPr>
            <a:r>
              <a:rPr lang="de-DE" sz="1800" b="0" strike="noStrike" spc="-1">
                <a:solidFill>
                  <a:srgbClr val="000000"/>
                </a:solidFill>
                <a:latin typeface="Arial"/>
              </a:rPr>
              <a:t>Vierte Gliederungsebene</a:t>
            </a:r>
          </a:p>
          <a:p>
            <a:pPr marL="2160000" lvl="4" indent="-216000">
              <a:spcBef>
                <a:spcPts val="283"/>
              </a:spcBef>
              <a:buClr>
                <a:srgbClr val="000000"/>
              </a:buClr>
              <a:buSzPct val="45000"/>
              <a:buFont typeface="Wingdings" charset="2"/>
              <a:buChar char=""/>
            </a:pPr>
            <a:r>
              <a:rPr lang="de-DE" sz="2000" b="0" strike="noStrike" spc="-1">
                <a:solidFill>
                  <a:srgbClr val="000000"/>
                </a:solidFill>
                <a:latin typeface="Arial"/>
              </a:rPr>
              <a:t>Fünfte Gliederungsebene</a:t>
            </a:r>
          </a:p>
          <a:p>
            <a:pPr marL="2592000" lvl="5" indent="-216000">
              <a:spcBef>
                <a:spcPts val="283"/>
              </a:spcBef>
              <a:buClr>
                <a:srgbClr val="000000"/>
              </a:buClr>
              <a:buSzPct val="45000"/>
              <a:buFont typeface="Wingdings" charset="2"/>
              <a:buChar char=""/>
            </a:pPr>
            <a:r>
              <a:rPr lang="de-DE" sz="2000" b="0" strike="noStrike" spc="-1">
                <a:solidFill>
                  <a:srgbClr val="000000"/>
                </a:solidFill>
                <a:latin typeface="Arial"/>
              </a:rPr>
              <a:t>Sechste Gliederungsebene</a:t>
            </a:r>
          </a:p>
          <a:p>
            <a:pPr marL="3024000" lvl="6" indent="-216000">
              <a:spcBef>
                <a:spcPts val="283"/>
              </a:spcBef>
              <a:buClr>
                <a:srgbClr val="000000"/>
              </a:buClr>
              <a:buSzPct val="45000"/>
              <a:buFont typeface="Wingdings" charset="2"/>
              <a:buChar char=""/>
            </a:pPr>
            <a:r>
              <a:rPr lang="de-DE" sz="2000" b="0" strike="noStrike" spc="-1">
                <a:solidFill>
                  <a:srgbClr val="000000"/>
                </a:solidFill>
                <a:latin typeface="Arial"/>
              </a:rPr>
              <a:t>Siebte Gliederungsebene</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sa/4.0/deed.d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www.qua-lis.nrw.de/"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2.xml"/><Relationship Id="rId7" Type="http://schemas.microsoft.com/office/2007/relationships/diagramDrawing" Target="../diagrams/drawing2.xml"/><Relationship Id="rId12"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diagramColors" Target="../diagrams/colors2.xml"/><Relationship Id="rId11" Type="http://schemas.openxmlformats.org/officeDocument/2006/relationships/image" Target="../media/image8.png"/><Relationship Id="rId5" Type="http://schemas.openxmlformats.org/officeDocument/2006/relationships/diagramQuickStyle" Target="../diagrams/quickStyle2.xml"/><Relationship Id="rId10" Type="http://schemas.openxmlformats.org/officeDocument/2006/relationships/image" Target="../media/image7.png"/><Relationship Id="rId4" Type="http://schemas.openxmlformats.org/officeDocument/2006/relationships/diagramLayout" Target="../diagrams/layout2.xml"/><Relationship Id="rId9" Type="http://schemas.openxmlformats.org/officeDocument/2006/relationships/image" Target="../media/image6.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adb.de/download/publikationen/2016_Peer_Education_WEB.pdf"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hyperlink" Target="https://www.schulentwicklung.nrw.de/referenzrahmen/broschuere.pdf" TargetMode="External"/><Relationship Id="rId5" Type="http://schemas.openxmlformats.org/officeDocument/2006/relationships/hyperlink" Target="https://www.schulentwicklung.nrw.de/lehrplaene/lehrplan/208/g9_ph_klp_%203411_2019_06_23.pdf" TargetMode="External"/><Relationship Id="rId4" Type="http://schemas.openxmlformats.org/officeDocument/2006/relationships/hyperlink" Target="https://www.medienscouts-nrw.de/materialien/beratungskompetenz/"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bass.schul-welt.de/6043.htm"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hyperlink" Target="https://www.pedocs.de/volltexte/2011/4489/pdf/ZfPaed_2006_Seidel_Prenzel_Rimmele_Blicke_Physikunterricht_D_A.pdf" TargetMode="External"/><Relationship Id="rId4" Type="http://schemas.openxmlformats.org/officeDocument/2006/relationships/hyperlink" Target="https://duepublico2.uni-due.de/receive/duepublico_mods_00071125"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youtube.com/watch?v=J-aBzfbCSQY&amp;t=23s"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hyperlink" Target="https://www.youtube.com/watch?v=GAoI6nzB0W8"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CustomShape 1"/>
          <p:cNvSpPr/>
          <p:nvPr/>
        </p:nvSpPr>
        <p:spPr>
          <a:xfrm>
            <a:off x="467640" y="1196640"/>
            <a:ext cx="8228880" cy="1142280"/>
          </a:xfrm>
          <a:prstGeom prst="rect">
            <a:avLst/>
          </a:prstGeom>
          <a:noFill/>
          <a:ln>
            <a:noFill/>
          </a:ln>
        </p:spPr>
        <p:style>
          <a:lnRef idx="0">
            <a:scrgbClr r="0" g="0" b="0"/>
          </a:lnRef>
          <a:fillRef idx="0">
            <a:scrgbClr r="0" g="0" b="0"/>
          </a:fillRef>
          <a:effectRef idx="0">
            <a:scrgbClr r="0" g="0" b="0"/>
          </a:effectRef>
          <a:fontRef idx="minor"/>
        </p:style>
      </p:sp>
      <p:sp>
        <p:nvSpPr>
          <p:cNvPr id="95" name="CustomShape 2"/>
          <p:cNvSpPr/>
          <p:nvPr/>
        </p:nvSpPr>
        <p:spPr>
          <a:xfrm>
            <a:off x="457200" y="2421000"/>
            <a:ext cx="8228880" cy="3704400"/>
          </a:xfrm>
          <a:prstGeom prst="rect">
            <a:avLst/>
          </a:prstGeom>
          <a:noFill/>
          <a:ln>
            <a:noFill/>
          </a:ln>
        </p:spPr>
        <p:style>
          <a:lnRef idx="0">
            <a:scrgbClr r="0" g="0" b="0"/>
          </a:lnRef>
          <a:fillRef idx="0">
            <a:scrgbClr r="0" g="0" b="0"/>
          </a:fillRef>
          <a:effectRef idx="0">
            <a:scrgbClr r="0" g="0" b="0"/>
          </a:effectRef>
          <a:fontRef idx="minor"/>
        </p:style>
      </p:sp>
      <p:sp>
        <p:nvSpPr>
          <p:cNvPr id="96" name="CustomShape 3"/>
          <p:cNvSpPr/>
          <p:nvPr/>
        </p:nvSpPr>
        <p:spPr>
          <a:xfrm>
            <a:off x="457200" y="6356520"/>
            <a:ext cx="2457720" cy="364320"/>
          </a:xfrm>
          <a:prstGeom prst="rect">
            <a:avLst/>
          </a:prstGeom>
          <a:noFill/>
          <a:ln>
            <a:noFill/>
          </a:ln>
        </p:spPr>
        <p:style>
          <a:lnRef idx="0">
            <a:scrgbClr r="0" g="0" b="0"/>
          </a:lnRef>
          <a:fillRef idx="0">
            <a:scrgbClr r="0" g="0" b="0"/>
          </a:fillRef>
          <a:effectRef idx="0">
            <a:scrgbClr r="0" g="0" b="0"/>
          </a:effectRef>
          <a:fontRef idx="minor"/>
        </p:style>
      </p:sp>
      <p:sp>
        <p:nvSpPr>
          <p:cNvPr id="97" name="CustomShape 4"/>
          <p:cNvSpPr/>
          <p:nvPr/>
        </p:nvSpPr>
        <p:spPr>
          <a:xfrm>
            <a:off x="6553080" y="6356520"/>
            <a:ext cx="213300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0EF7E4C5-F0D2-472E-B7A4-48CC834CB823}" type="slidenum">
              <a:rPr lang="de-DE" sz="1200" b="0" strike="noStrike" spc="-1">
                <a:solidFill>
                  <a:srgbClr val="8B8B8B"/>
                </a:solidFill>
                <a:latin typeface="Calibri"/>
                <a:ea typeface="DejaVu Sans"/>
              </a:rPr>
              <a:t>1</a:t>
            </a:fld>
            <a:endParaRPr lang="de-DE" sz="1200" b="0" strike="noStrike" spc="-1" dirty="0">
              <a:latin typeface="Arial"/>
            </a:endParaRPr>
          </a:p>
        </p:txBody>
      </p:sp>
      <p:sp>
        <p:nvSpPr>
          <p:cNvPr id="98" name="CustomShape 5"/>
          <p:cNvSpPr/>
          <p:nvPr/>
        </p:nvSpPr>
        <p:spPr>
          <a:xfrm>
            <a:off x="683280" y="967909"/>
            <a:ext cx="7776360" cy="458441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endParaRPr lang="de-DE" sz="1800" b="0" strike="noStrike" spc="-1" dirty="0">
              <a:latin typeface="Arial"/>
            </a:endParaRPr>
          </a:p>
          <a:p>
            <a:pPr algn="ctr">
              <a:lnSpc>
                <a:spcPct val="100000"/>
              </a:lnSpc>
            </a:pPr>
            <a:endParaRPr lang="de-DE" sz="1800" b="0" strike="noStrike" spc="-1" dirty="0">
              <a:latin typeface="Calibri" panose="020F0502020204030204" pitchFamily="34" charset="0"/>
              <a:cs typeface="Calibri" panose="020F0502020204030204" pitchFamily="34" charset="0"/>
            </a:endParaRPr>
          </a:p>
          <a:p>
            <a:pPr algn="ctr">
              <a:lnSpc>
                <a:spcPct val="100000"/>
              </a:lnSpc>
            </a:pPr>
            <a:r>
              <a:rPr lang="de-DE" sz="2800" spc="-1" dirty="0">
                <a:solidFill>
                  <a:srgbClr val="C00000"/>
                </a:solidFill>
                <a:latin typeface="Calibri" panose="020F0502020204030204" pitchFamily="34" charset="0"/>
                <a:cs typeface="Calibri" panose="020F0502020204030204" pitchFamily="34" charset="0"/>
              </a:rPr>
              <a:t>Physik – Das Laborhelferkonzept </a:t>
            </a:r>
            <a:endParaRPr lang="de-DE" sz="2800" b="0" strike="noStrike" spc="-1" dirty="0">
              <a:latin typeface="Calibri" panose="020F0502020204030204" pitchFamily="34" charset="0"/>
              <a:cs typeface="Calibri" panose="020F0502020204030204" pitchFamily="34" charset="0"/>
            </a:endParaRPr>
          </a:p>
          <a:p>
            <a:pPr algn="ctr">
              <a:lnSpc>
                <a:spcPct val="100000"/>
              </a:lnSpc>
            </a:pPr>
            <a:r>
              <a:rPr lang="de-DE" sz="2400" b="0" strike="noStrike" spc="-1" dirty="0">
                <a:latin typeface="Calibri" panose="020F0502020204030204" pitchFamily="34" charset="0"/>
                <a:ea typeface="DejaVu Sans"/>
                <a:cs typeface="Calibri" panose="020F0502020204030204" pitchFamily="34" charset="0"/>
              </a:rPr>
              <a:t>Eine Möglichkeit zur </a:t>
            </a:r>
            <a:r>
              <a:rPr lang="de-DE" sz="2400" b="0" strike="noStrike" spc="-1" dirty="0" smtClean="0">
                <a:latin typeface="Calibri" panose="020F0502020204030204" pitchFamily="34" charset="0"/>
                <a:ea typeface="DejaVu Sans"/>
                <a:cs typeface="Calibri" panose="020F0502020204030204" pitchFamily="34" charset="0"/>
              </a:rPr>
              <a:t>Förderung der </a:t>
            </a:r>
            <a:r>
              <a:rPr lang="de-DE" sz="2400" b="0" strike="noStrike" spc="-1" noProof="1" smtClean="0">
                <a:latin typeface="Calibri" panose="020F0502020204030204" pitchFamily="34" charset="0"/>
                <a:ea typeface="DejaVu Sans"/>
                <a:cs typeface="Calibri" panose="020F0502020204030204" pitchFamily="34" charset="0"/>
              </a:rPr>
              <a:t>Partizipation</a:t>
            </a:r>
            <a:r>
              <a:rPr lang="de-DE" sz="2400" b="0" strike="noStrike" spc="-1" dirty="0" smtClean="0">
                <a:latin typeface="Calibri" panose="020F0502020204030204" pitchFamily="34" charset="0"/>
                <a:ea typeface="DejaVu Sans"/>
                <a:cs typeface="Calibri" panose="020F0502020204030204" pitchFamily="34" charset="0"/>
              </a:rPr>
              <a:t> </a:t>
            </a:r>
            <a:r>
              <a:rPr lang="de-DE" sz="2400" b="0" strike="noStrike" spc="-1" dirty="0">
                <a:latin typeface="Calibri" panose="020F0502020204030204" pitchFamily="34" charset="0"/>
                <a:ea typeface="DejaVu Sans"/>
                <a:cs typeface="Calibri" panose="020F0502020204030204" pitchFamily="34" charset="0"/>
              </a:rPr>
              <a:t>von Schülerinnen und Schülern im MINT-Bereich</a:t>
            </a:r>
            <a:endParaRPr lang="de-DE" sz="2400" b="0" strike="noStrike" spc="-1" dirty="0">
              <a:latin typeface="Calibri" panose="020F0502020204030204" pitchFamily="34" charset="0"/>
              <a:cs typeface="Calibri" panose="020F0502020204030204" pitchFamily="34" charset="0"/>
            </a:endParaRPr>
          </a:p>
          <a:p>
            <a:pPr algn="ctr">
              <a:lnSpc>
                <a:spcPct val="100000"/>
              </a:lnSpc>
            </a:pPr>
            <a:endParaRPr lang="de-DE" sz="2800" b="0" strike="noStrike" spc="-1" dirty="0">
              <a:latin typeface="Calibri" panose="020F0502020204030204" pitchFamily="34" charset="0"/>
              <a:cs typeface="Calibri" panose="020F0502020204030204" pitchFamily="34" charset="0"/>
            </a:endParaRPr>
          </a:p>
          <a:p>
            <a:pPr algn="ctr">
              <a:lnSpc>
                <a:spcPct val="100000"/>
              </a:lnSpc>
            </a:pPr>
            <a:endParaRPr lang="de-DE" sz="2800" b="0" strike="noStrike" spc="-1" dirty="0">
              <a:latin typeface="Calibri" panose="020F0502020204030204" pitchFamily="34" charset="0"/>
              <a:cs typeface="Calibri" panose="020F0502020204030204" pitchFamily="34" charset="0"/>
            </a:endParaRPr>
          </a:p>
          <a:p>
            <a:pPr algn="ctr">
              <a:lnSpc>
                <a:spcPct val="100000"/>
              </a:lnSpc>
            </a:pPr>
            <a:endParaRPr lang="de-DE" sz="2800" b="0" strike="noStrike" spc="-1" dirty="0">
              <a:latin typeface="Calibri" panose="020F0502020204030204" pitchFamily="34" charset="0"/>
              <a:cs typeface="Calibri" panose="020F0502020204030204" pitchFamily="34" charset="0"/>
            </a:endParaRPr>
          </a:p>
          <a:p>
            <a:pPr algn="ctr">
              <a:lnSpc>
                <a:spcPct val="100000"/>
              </a:lnSpc>
            </a:pPr>
            <a:endParaRPr lang="de-DE" sz="2400" b="0" strike="noStrike" spc="-1" dirty="0" smtClean="0">
              <a:solidFill>
                <a:srgbClr val="595959"/>
              </a:solidFill>
              <a:latin typeface="Calibri" panose="020F0502020204030204" pitchFamily="34" charset="0"/>
              <a:ea typeface="DejaVu Sans"/>
              <a:cs typeface="Calibri" panose="020F0502020204030204" pitchFamily="34" charset="0"/>
            </a:endParaRPr>
          </a:p>
          <a:p>
            <a:pPr algn="ctr">
              <a:lnSpc>
                <a:spcPct val="100000"/>
              </a:lnSpc>
            </a:pPr>
            <a:endParaRPr lang="de-DE" sz="2400" spc="-1" dirty="0">
              <a:solidFill>
                <a:srgbClr val="595959"/>
              </a:solidFill>
              <a:latin typeface="Calibri" panose="020F0502020204030204" pitchFamily="34" charset="0"/>
              <a:ea typeface="DejaVu Sans"/>
              <a:cs typeface="Calibri" panose="020F0502020204030204" pitchFamily="34" charset="0"/>
            </a:endParaRPr>
          </a:p>
          <a:p>
            <a:pPr algn="ctr">
              <a:lnSpc>
                <a:spcPct val="100000"/>
              </a:lnSpc>
            </a:pPr>
            <a:r>
              <a:rPr lang="de-DE" sz="2400" b="0" strike="noStrike" spc="-1" dirty="0" smtClean="0">
                <a:solidFill>
                  <a:srgbClr val="595959"/>
                </a:solidFill>
                <a:latin typeface="Calibri" panose="020F0502020204030204" pitchFamily="34" charset="0"/>
                <a:ea typeface="DejaVu Sans"/>
                <a:cs typeface="Calibri" panose="020F0502020204030204" pitchFamily="34" charset="0"/>
              </a:rPr>
              <a:t>Materialien </a:t>
            </a:r>
            <a:r>
              <a:rPr lang="de-DE" sz="2400" b="0" strike="noStrike" spc="-1" dirty="0">
                <a:solidFill>
                  <a:srgbClr val="595959"/>
                </a:solidFill>
                <a:latin typeface="Calibri" panose="020F0502020204030204" pitchFamily="34" charset="0"/>
                <a:ea typeface="DejaVu Sans"/>
                <a:cs typeface="Calibri" panose="020F0502020204030204" pitchFamily="34" charset="0"/>
              </a:rPr>
              <a:t>und Anregungen für eine Fortbildungsreihe</a:t>
            </a:r>
            <a:endParaRPr lang="de-DE" sz="2400" b="0" strike="noStrike" spc="-1" dirty="0">
              <a:latin typeface="Calibri" panose="020F0502020204030204" pitchFamily="34" charset="0"/>
              <a:cs typeface="Calibri" panose="020F0502020204030204" pitchFamily="34" charset="0"/>
            </a:endParaRPr>
          </a:p>
          <a:p>
            <a:pPr algn="ctr">
              <a:lnSpc>
                <a:spcPct val="100000"/>
              </a:lnSpc>
            </a:pPr>
            <a:r>
              <a:rPr lang="de-DE" sz="2400" b="0" strike="noStrike" spc="-1" dirty="0">
                <a:solidFill>
                  <a:srgbClr val="595959"/>
                </a:solidFill>
                <a:latin typeface="Calibri" panose="020F0502020204030204" pitchFamily="34" charset="0"/>
                <a:ea typeface="DejaVu Sans"/>
                <a:cs typeface="Calibri" panose="020F0502020204030204" pitchFamily="34" charset="0"/>
              </a:rPr>
              <a:t>   zur Schulentwicklung im Blended</a:t>
            </a:r>
            <a:r>
              <a:rPr lang="de-DE" sz="2400" spc="-1" dirty="0">
                <a:solidFill>
                  <a:srgbClr val="595959"/>
                </a:solidFill>
                <a:latin typeface="Calibri" panose="020F0502020204030204" pitchFamily="34" charset="0"/>
                <a:ea typeface="DejaVu Sans"/>
                <a:cs typeface="Calibri" panose="020F0502020204030204" pitchFamily="34" charset="0"/>
              </a:rPr>
              <a:t> </a:t>
            </a:r>
            <a:r>
              <a:rPr lang="de-DE" sz="2400" b="0" strike="noStrike" spc="-1" dirty="0">
                <a:solidFill>
                  <a:srgbClr val="595959"/>
                </a:solidFill>
                <a:latin typeface="Calibri" panose="020F0502020204030204" pitchFamily="34" charset="0"/>
                <a:ea typeface="DejaVu Sans"/>
                <a:cs typeface="Calibri" panose="020F0502020204030204" pitchFamily="34" charset="0"/>
              </a:rPr>
              <a:t>Learning-Format</a:t>
            </a:r>
            <a:endParaRPr lang="de-DE" sz="2400" b="0" strike="noStrike" spc="-1" dirty="0">
              <a:latin typeface="Calibri" panose="020F0502020204030204" pitchFamily="34" charset="0"/>
              <a:cs typeface="Calibri" panose="020F0502020204030204" pitchFamily="34" charset="0"/>
            </a:endParaRPr>
          </a:p>
        </p:txBody>
      </p:sp>
      <p:sp>
        <p:nvSpPr>
          <p:cNvPr id="99" name="Line 6"/>
          <p:cNvSpPr/>
          <p:nvPr/>
        </p:nvSpPr>
        <p:spPr>
          <a:xfrm>
            <a:off x="467640" y="4437000"/>
            <a:ext cx="8229600" cy="0"/>
          </a:xfrm>
          <a:prstGeom prst="line">
            <a:avLst/>
          </a:prstGeom>
          <a:ln w="38160">
            <a:solidFill>
              <a:srgbClr val="F79B4F"/>
            </a:solidFill>
            <a:round/>
          </a:ln>
        </p:spPr>
        <p:style>
          <a:lnRef idx="1">
            <a:schemeClr val="accent1"/>
          </a:lnRef>
          <a:fillRef idx="0">
            <a:schemeClr val="accent1"/>
          </a:fillRef>
          <a:effectRef idx="0">
            <a:schemeClr val="accent1"/>
          </a:effectRef>
          <a:fontRef idx="minor"/>
        </p:style>
      </p:sp>
      <p:sp>
        <p:nvSpPr>
          <p:cNvPr id="8" name="Textfeld 7">
            <a:extLst>
              <a:ext uri="{FF2B5EF4-FFF2-40B4-BE49-F238E27FC236}">
                <a16:creationId xmlns:a16="http://schemas.microsoft.com/office/drawing/2014/main" id="{08FE1B51-EDA0-9949-A034-A369DFEDF03C}"/>
              </a:ext>
            </a:extLst>
          </p:cNvPr>
          <p:cNvSpPr txBox="1"/>
          <p:nvPr/>
        </p:nvSpPr>
        <p:spPr>
          <a:xfrm>
            <a:off x="0" y="6297665"/>
            <a:ext cx="8229240" cy="553998"/>
          </a:xfrm>
          <a:prstGeom prst="rect">
            <a:avLst/>
          </a:prstGeom>
          <a:noFill/>
        </p:spPr>
        <p:txBody>
          <a:bodyPr wrap="square" rtlCol="0">
            <a:spAutoFit/>
          </a:bodyPr>
          <a:lstStyle/>
          <a:p>
            <a:r>
              <a:rPr lang="de-DE" sz="1000" dirty="0">
                <a:latin typeface="Calibri" panose="020F0502020204030204" pitchFamily="34" charset="0"/>
                <a:cs typeface="Calibri" panose="020F0502020204030204" pitchFamily="34" charset="0"/>
              </a:rPr>
              <a:t>Diese </a:t>
            </a:r>
            <a:r>
              <a:rPr lang="de-DE" sz="1000" dirty="0" err="1">
                <a:latin typeface="Calibri" panose="020F0502020204030204" pitchFamily="34" charset="0"/>
                <a:cs typeface="Calibri" panose="020F0502020204030204" pitchFamily="34" charset="0"/>
              </a:rPr>
              <a:t>Powerpoint</a:t>
            </a:r>
            <a:r>
              <a:rPr lang="de-DE" sz="1000" dirty="0">
                <a:latin typeface="Calibri" panose="020F0502020204030204" pitchFamily="34" charset="0"/>
                <a:cs typeface="Calibri" panose="020F0502020204030204" pitchFamily="34" charset="0"/>
              </a:rPr>
              <a:t>-Präsentation (</a:t>
            </a:r>
            <a:r>
              <a:rPr lang="de-DE" sz="1000" dirty="0" smtClean="0">
                <a:latin typeface="Calibri" panose="020F0502020204030204" pitchFamily="34" charset="0"/>
                <a:cs typeface="Calibri" panose="020F0502020204030204" pitchFamily="34" charset="0"/>
              </a:rPr>
              <a:t>Titel, </a:t>
            </a:r>
            <a:r>
              <a:rPr lang="de-DE" sz="1000" dirty="0">
                <a:latin typeface="Calibri" panose="020F0502020204030204" pitchFamily="34" charset="0"/>
                <a:cs typeface="Calibri" panose="020F0502020204030204" pitchFamily="34" charset="0"/>
              </a:rPr>
              <a:t>Untertitel, Text, Logo, etc. – Abweichungen sind gekennzeichnet) steht unter der Lizenz </a:t>
            </a:r>
            <a:r>
              <a:rPr lang="de-DE" sz="1000" u="sng" dirty="0">
                <a:latin typeface="Calibri" panose="020F0502020204030204" pitchFamily="34" charset="0"/>
                <a:cs typeface="Calibri" panose="020F0502020204030204" pitchFamily="34" charset="0"/>
                <a:hlinkClick r:id="rId3"/>
              </a:rPr>
              <a:t>CC BY-SA 4.0</a:t>
            </a:r>
            <a:r>
              <a:rPr lang="de-DE" sz="1000" dirty="0">
                <a:latin typeface="Calibri" panose="020F0502020204030204" pitchFamily="34" charset="0"/>
                <a:cs typeface="Calibri" panose="020F0502020204030204" pitchFamily="34" charset="0"/>
              </a:rPr>
              <a:t> </a:t>
            </a:r>
            <a:br>
              <a:rPr lang="de-DE" sz="1000" dirty="0">
                <a:latin typeface="Calibri" panose="020F0502020204030204" pitchFamily="34" charset="0"/>
                <a:cs typeface="Calibri" panose="020F0502020204030204" pitchFamily="34" charset="0"/>
              </a:rPr>
            </a:br>
            <a:r>
              <a:rPr lang="de-DE" sz="1000" dirty="0">
                <a:latin typeface="Calibri" panose="020F0502020204030204" pitchFamily="34" charset="0"/>
                <a:cs typeface="Calibri" panose="020F0502020204030204" pitchFamily="34" charset="0"/>
              </a:rPr>
              <a:t>und kann unter deren Bedingungen kostenlos und frei verwendet, verändert und weitergegeben werden. </a:t>
            </a:r>
            <a:r>
              <a:rPr lang="de-DE" sz="1000" dirty="0" smtClean="0">
                <a:latin typeface="Calibri" panose="020F0502020204030204" pitchFamily="34" charset="0"/>
                <a:cs typeface="Calibri" panose="020F0502020204030204" pitchFamily="34" charset="0"/>
              </a:rPr>
              <a:t>Diese Lizenz gilt nicht für verwendete Logos.</a:t>
            </a:r>
            <a:r>
              <a:rPr lang="de-DE" sz="1000" dirty="0">
                <a:latin typeface="Calibri" panose="020F0502020204030204" pitchFamily="34" charset="0"/>
                <a:cs typeface="Calibri" panose="020F0502020204030204" pitchFamily="34" charset="0"/>
              </a:rPr>
              <a:t/>
            </a:r>
            <a:br>
              <a:rPr lang="de-DE" sz="1000" dirty="0">
                <a:latin typeface="Calibri" panose="020F0502020204030204" pitchFamily="34" charset="0"/>
                <a:cs typeface="Calibri" panose="020F0502020204030204" pitchFamily="34" charset="0"/>
              </a:rPr>
            </a:br>
            <a:r>
              <a:rPr lang="de-DE" sz="1000" dirty="0">
                <a:latin typeface="Calibri" panose="020F0502020204030204" pitchFamily="34" charset="0"/>
                <a:cs typeface="Calibri" panose="020F0502020204030204" pitchFamily="34" charset="0"/>
              </a:rPr>
              <a:t>Urheberin im Sinne der Lizenz ist die </a:t>
            </a:r>
            <a:r>
              <a:rPr lang="de-DE" sz="1000" u="sng" dirty="0">
                <a:latin typeface="Calibri" panose="020F0502020204030204" pitchFamily="34" charset="0"/>
                <a:cs typeface="Calibri" panose="020F0502020204030204" pitchFamily="34" charset="0"/>
                <a:hlinkClick r:id="rId4"/>
              </a:rPr>
              <a:t>QUA-LiS NRW</a:t>
            </a:r>
            <a:r>
              <a:rPr lang="de-DE" sz="1000" dirty="0">
                <a:latin typeface="Calibri" panose="020F0502020204030204" pitchFamily="34" charset="0"/>
                <a:cs typeface="Calibri" panose="020F0502020204030204" pitchFamily="34" charset="0"/>
              </a:rPr>
              <a:t>. </a:t>
            </a:r>
          </a:p>
        </p:txBody>
      </p:sp>
      <p:pic>
        <p:nvPicPr>
          <p:cNvPr id="9" name="Grafik 8">
            <a:extLst>
              <a:ext uri="{FF2B5EF4-FFF2-40B4-BE49-F238E27FC236}">
                <a16:creationId xmlns:a16="http://schemas.microsoft.com/office/drawing/2014/main" id="{BF39C785-C856-D543-B2E9-D9E9746573E0}"/>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8089756" y="6384870"/>
            <a:ext cx="874732" cy="30604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CustomShape 2"/>
          <p:cNvSpPr/>
          <p:nvPr/>
        </p:nvSpPr>
        <p:spPr>
          <a:xfrm>
            <a:off x="526680" y="1437448"/>
            <a:ext cx="8280720" cy="504608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de-DE" sz="2600" b="0" strike="noStrike" spc="-1" dirty="0">
              <a:latin typeface="Arial"/>
            </a:endParaRPr>
          </a:p>
          <a:p>
            <a:pPr>
              <a:lnSpc>
                <a:spcPct val="100000"/>
              </a:lnSpc>
            </a:pPr>
            <a:endParaRPr lang="de-DE" sz="2600" b="0" strike="noStrike" spc="-1" dirty="0">
              <a:latin typeface="Arial"/>
            </a:endParaRPr>
          </a:p>
          <a:p>
            <a:pPr>
              <a:lnSpc>
                <a:spcPct val="100000"/>
              </a:lnSpc>
            </a:pPr>
            <a:r>
              <a:rPr lang="de-DE" sz="1800" b="0" strike="noStrike" spc="-1" dirty="0" smtClean="0">
                <a:solidFill>
                  <a:srgbClr val="000000"/>
                </a:solidFill>
                <a:latin typeface="Calibri"/>
                <a:ea typeface="DejaVu Sans"/>
              </a:rPr>
              <a:t>Fortführung </a:t>
            </a:r>
            <a:r>
              <a:rPr lang="de-DE" sz="1800" b="0" strike="noStrike" spc="-1" dirty="0">
                <a:solidFill>
                  <a:srgbClr val="000000"/>
                </a:solidFill>
                <a:latin typeface="Calibri"/>
                <a:ea typeface="DejaVu Sans"/>
              </a:rPr>
              <a:t>des Konzeptes in der Sekundarstufe </a:t>
            </a:r>
            <a:r>
              <a:rPr lang="de-DE" spc="-1" dirty="0">
                <a:solidFill>
                  <a:srgbClr val="000000"/>
                </a:solidFill>
                <a:latin typeface="Calibri"/>
              </a:rPr>
              <a:t>II </a:t>
            </a:r>
            <a:r>
              <a:rPr lang="de-DE" spc="-1" dirty="0" smtClean="0">
                <a:solidFill>
                  <a:srgbClr val="000000"/>
                </a:solidFill>
                <a:latin typeface="Calibri"/>
              </a:rPr>
              <a:t>(abhängig von den Gegebenheiten an den Schulen), </a:t>
            </a:r>
            <a:r>
              <a:rPr lang="de-DE" sz="1800" b="0" strike="noStrike" spc="-1" dirty="0">
                <a:solidFill>
                  <a:srgbClr val="000000"/>
                </a:solidFill>
                <a:latin typeface="Calibri"/>
                <a:ea typeface="DejaVu Sans"/>
              </a:rPr>
              <a:t>verdeutlicht am Beispiel des Gymnasiums Steinhagen:</a:t>
            </a:r>
            <a:endParaRPr lang="de-DE" sz="1800" b="0" strike="noStrike" spc="-1" dirty="0">
              <a:latin typeface="Arial"/>
            </a:endParaRPr>
          </a:p>
          <a:p>
            <a:pPr>
              <a:lnSpc>
                <a:spcPct val="100000"/>
              </a:lnSpc>
            </a:pPr>
            <a:endParaRPr lang="de-DE" sz="1800" b="0" strike="noStrike" spc="-1" dirty="0">
              <a:latin typeface="Arial"/>
            </a:endParaRPr>
          </a:p>
          <a:p>
            <a:pPr marL="343080" indent="-342720">
              <a:lnSpc>
                <a:spcPct val="100000"/>
              </a:lnSpc>
              <a:buClr>
                <a:srgbClr val="000000"/>
              </a:buClr>
              <a:buFont typeface="Arial"/>
              <a:buChar char="•"/>
            </a:pPr>
            <a:r>
              <a:rPr lang="de-DE" spc="-1" dirty="0">
                <a:solidFill>
                  <a:srgbClr val="000000"/>
                </a:solidFill>
                <a:latin typeface="Calibri"/>
                <a:ea typeface="DejaVu Sans"/>
              </a:rPr>
              <a:t>D</a:t>
            </a:r>
            <a:r>
              <a:rPr lang="de-DE" sz="1800" b="0" strike="noStrike" spc="-1" dirty="0" smtClean="0">
                <a:solidFill>
                  <a:srgbClr val="000000"/>
                </a:solidFill>
                <a:latin typeface="Calibri"/>
                <a:ea typeface="DejaVu Sans"/>
              </a:rPr>
              <a:t>ie Laborhelferinnen und -helfer bieten bis </a:t>
            </a:r>
            <a:r>
              <a:rPr lang="de-DE" sz="1800" b="0" strike="noStrike" spc="-1" dirty="0">
                <a:solidFill>
                  <a:srgbClr val="000000"/>
                </a:solidFill>
                <a:latin typeface="Calibri"/>
                <a:ea typeface="DejaVu Sans"/>
              </a:rPr>
              <a:t>zum Abitur </a:t>
            </a:r>
            <a:r>
              <a:rPr lang="de-DE" spc="-1" dirty="0" smtClean="0">
                <a:solidFill>
                  <a:srgbClr val="000000"/>
                </a:solidFill>
                <a:latin typeface="Calibri"/>
              </a:rPr>
              <a:t>naturwissenschaftliche </a:t>
            </a:r>
            <a:r>
              <a:rPr lang="de-DE" spc="-1" dirty="0">
                <a:solidFill>
                  <a:srgbClr val="000000"/>
                </a:solidFill>
                <a:latin typeface="Calibri"/>
              </a:rPr>
              <a:t>Angebote in verschiedenen Zusammenhängen </a:t>
            </a:r>
            <a:r>
              <a:rPr lang="de-DE" sz="1800" b="0" strike="noStrike" spc="-1" dirty="0" smtClean="0">
                <a:solidFill>
                  <a:srgbClr val="000000"/>
                </a:solidFill>
                <a:latin typeface="Calibri"/>
                <a:ea typeface="DejaVu Sans"/>
              </a:rPr>
              <a:t>an </a:t>
            </a:r>
            <a:r>
              <a:rPr lang="de-DE" sz="1800" b="0" strike="noStrike" spc="-1" dirty="0">
                <a:solidFill>
                  <a:srgbClr val="000000"/>
                </a:solidFill>
                <a:latin typeface="Calibri"/>
                <a:ea typeface="DejaVu Sans"/>
              </a:rPr>
              <a:t>(s.a. Modul 2, Folie 7</a:t>
            </a:r>
            <a:r>
              <a:rPr lang="de-DE" sz="1800" b="0" strike="noStrike" spc="-1" dirty="0" smtClean="0">
                <a:solidFill>
                  <a:srgbClr val="000000"/>
                </a:solidFill>
                <a:latin typeface="Calibri"/>
                <a:ea typeface="DejaVu Sans"/>
              </a:rPr>
              <a:t>).</a:t>
            </a:r>
            <a:r>
              <a:rPr dirty="0"/>
              <a:t/>
            </a:r>
            <a:br>
              <a:rPr dirty="0"/>
            </a:br>
            <a:r>
              <a:rPr lang="de-DE" sz="1800" b="0" strike="noStrike" spc="-1" dirty="0">
                <a:solidFill>
                  <a:srgbClr val="000000"/>
                </a:solidFill>
                <a:latin typeface="Calibri"/>
              </a:rPr>
              <a:t> </a:t>
            </a:r>
            <a:endParaRPr lang="de-DE" sz="1800" b="0" strike="noStrike" spc="-1" dirty="0">
              <a:latin typeface="Arial"/>
            </a:endParaRPr>
          </a:p>
          <a:p>
            <a:pPr marL="343080" indent="-342720">
              <a:lnSpc>
                <a:spcPct val="100000"/>
              </a:lnSpc>
              <a:buClr>
                <a:srgbClr val="000000"/>
              </a:buClr>
              <a:buFont typeface="Arial"/>
              <a:buChar char="•"/>
            </a:pPr>
            <a:r>
              <a:rPr lang="de-DE" sz="1800" b="0" strike="noStrike" spc="-1" dirty="0">
                <a:solidFill>
                  <a:srgbClr val="000000"/>
                </a:solidFill>
                <a:latin typeface="Calibri"/>
                <a:ea typeface="DejaVu Sans"/>
              </a:rPr>
              <a:t>Zertifizierung der Laborhelferausbildung für die betreffenden Schülerinnen und Schüler im Rahmen eines Festaktes zu Beginn der </a:t>
            </a:r>
            <a:r>
              <a:rPr lang="de-DE" spc="-1" dirty="0">
                <a:solidFill>
                  <a:srgbClr val="000000"/>
                </a:solidFill>
                <a:latin typeface="Calibri"/>
                <a:ea typeface="DejaVu Sans"/>
              </a:rPr>
              <a:t>Einführungsphase</a:t>
            </a:r>
            <a:endParaRPr lang="de-DE" sz="1800" b="0" strike="noStrike" spc="-1" dirty="0">
              <a:latin typeface="Arial"/>
            </a:endParaRPr>
          </a:p>
          <a:p>
            <a:pPr>
              <a:lnSpc>
                <a:spcPct val="100000"/>
              </a:lnSpc>
            </a:pPr>
            <a:endParaRPr lang="de-DE" sz="1800" b="0" strike="noStrike" spc="-1" dirty="0">
              <a:latin typeface="Arial"/>
            </a:endParaRPr>
          </a:p>
          <a:p>
            <a:pPr>
              <a:lnSpc>
                <a:spcPct val="100000"/>
              </a:lnSpc>
            </a:pPr>
            <a:endParaRPr lang="de-DE" sz="1800" b="0" strike="noStrike" spc="-1" dirty="0">
              <a:latin typeface="Arial"/>
            </a:endParaRPr>
          </a:p>
          <a:p>
            <a:pPr>
              <a:lnSpc>
                <a:spcPct val="100000"/>
              </a:lnSpc>
            </a:pPr>
            <a:endParaRPr lang="de-DE" sz="1800" b="0" strike="noStrike" spc="-1" dirty="0">
              <a:latin typeface="Arial"/>
            </a:endParaRPr>
          </a:p>
          <a:p>
            <a:pPr>
              <a:lnSpc>
                <a:spcPct val="100000"/>
              </a:lnSpc>
            </a:pPr>
            <a:endParaRPr lang="de-DE" sz="1800" b="0" strike="noStrike" spc="-1" dirty="0">
              <a:latin typeface="Arial"/>
            </a:endParaRPr>
          </a:p>
          <a:p>
            <a:pPr>
              <a:lnSpc>
                <a:spcPct val="100000"/>
              </a:lnSpc>
            </a:pPr>
            <a:endParaRPr lang="de-DE" sz="1800" b="0" strike="noStrike" spc="-1" dirty="0">
              <a:latin typeface="Arial"/>
            </a:endParaRPr>
          </a:p>
          <a:p>
            <a:pPr>
              <a:lnSpc>
                <a:spcPct val="100000"/>
              </a:lnSpc>
            </a:pPr>
            <a:endParaRPr lang="de-DE" sz="1800" b="0" strike="noStrike" spc="-1" dirty="0">
              <a:latin typeface="Arial"/>
            </a:endParaRPr>
          </a:p>
          <a:p>
            <a:pPr>
              <a:lnSpc>
                <a:spcPct val="100000"/>
              </a:lnSpc>
            </a:pPr>
            <a:endParaRPr lang="de-DE" sz="1800" b="0" strike="noStrike" spc="-1" dirty="0">
              <a:latin typeface="Arial"/>
            </a:endParaRPr>
          </a:p>
        </p:txBody>
      </p:sp>
      <p:sp>
        <p:nvSpPr>
          <p:cNvPr id="168" name="CustomShape 3"/>
          <p:cNvSpPr/>
          <p:nvPr/>
        </p:nvSpPr>
        <p:spPr>
          <a:xfrm>
            <a:off x="457200" y="0"/>
            <a:ext cx="7619760" cy="871560"/>
          </a:xfrm>
          <a:prstGeom prst="rect">
            <a:avLst/>
          </a:prstGeom>
          <a:noFill/>
          <a:ln>
            <a:noFill/>
          </a:ln>
        </p:spPr>
        <p:style>
          <a:lnRef idx="0">
            <a:scrgbClr r="0" g="0" b="0"/>
          </a:lnRef>
          <a:fillRef idx="0">
            <a:scrgbClr r="0" g="0" b="0"/>
          </a:fillRef>
          <a:effectRef idx="0">
            <a:scrgbClr r="0" g="0" b="0"/>
          </a:effectRef>
          <a:fontRef idx="minor"/>
        </p:style>
      </p:sp>
      <p:sp>
        <p:nvSpPr>
          <p:cNvPr id="169" name="Line 4"/>
          <p:cNvSpPr/>
          <p:nvPr/>
        </p:nvSpPr>
        <p:spPr>
          <a:xfrm>
            <a:off x="526680" y="1988640"/>
            <a:ext cx="8229600" cy="0"/>
          </a:xfrm>
          <a:prstGeom prst="line">
            <a:avLst/>
          </a:prstGeom>
          <a:ln w="38160">
            <a:solidFill>
              <a:srgbClr val="F79B4F"/>
            </a:solidFill>
            <a:round/>
          </a:ln>
        </p:spPr>
        <p:style>
          <a:lnRef idx="1">
            <a:schemeClr val="accent1"/>
          </a:lnRef>
          <a:fillRef idx="0">
            <a:schemeClr val="accent1"/>
          </a:fillRef>
          <a:effectRef idx="0">
            <a:schemeClr val="accent1"/>
          </a:effectRef>
          <a:fontRef idx="minor"/>
        </p:style>
      </p:sp>
      <p:sp>
        <p:nvSpPr>
          <p:cNvPr id="170" name="CustomShape 5"/>
          <p:cNvSpPr/>
          <p:nvPr/>
        </p:nvSpPr>
        <p:spPr>
          <a:xfrm>
            <a:off x="1043640" y="939960"/>
            <a:ext cx="705636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de-DE" sz="1800" b="0" strike="noStrike" spc="-1" dirty="0">
                <a:solidFill>
                  <a:srgbClr val="000000"/>
                </a:solidFill>
                <a:latin typeface="Calibri"/>
                <a:ea typeface="DejaVu Sans"/>
              </a:rPr>
              <a:t>Das Laborhelferkonzept – mögliche Struktur der Ausbildung</a:t>
            </a:r>
            <a:endParaRPr lang="de-DE" sz="1800" b="0" strike="noStrike" spc="-1" dirty="0">
              <a:latin typeface="Arial"/>
            </a:endParaRPr>
          </a:p>
        </p:txBody>
      </p:sp>
      <p:sp>
        <p:nvSpPr>
          <p:cNvPr id="7" name="CustomShape 7"/>
          <p:cNvSpPr/>
          <p:nvPr/>
        </p:nvSpPr>
        <p:spPr>
          <a:xfrm>
            <a:off x="467640" y="1322280"/>
            <a:ext cx="8432280" cy="52176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r>
              <a:rPr lang="de-DE" sz="2800" spc="-1" dirty="0">
                <a:solidFill>
                  <a:srgbClr val="C00000"/>
                </a:solidFill>
                <a:latin typeface="Calibri"/>
              </a:rPr>
              <a:t>Ggf. Weiterführung in der Sekundarstufe II</a:t>
            </a:r>
            <a:endParaRPr lang="de-DE" sz="2800" spc="-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CustomShape 2"/>
          <p:cNvSpPr/>
          <p:nvPr/>
        </p:nvSpPr>
        <p:spPr>
          <a:xfrm>
            <a:off x="528480" y="1463919"/>
            <a:ext cx="8509320" cy="498452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endParaRPr lang="de-DE" sz="2600" b="0" strike="noStrike" spc="-1" dirty="0">
              <a:latin typeface="Arial"/>
            </a:endParaRPr>
          </a:p>
          <a:p>
            <a:pPr algn="ctr">
              <a:lnSpc>
                <a:spcPct val="100000"/>
              </a:lnSpc>
            </a:pPr>
            <a:endParaRPr lang="de-DE" sz="2600" b="0" strike="noStrike" spc="-1" dirty="0">
              <a:latin typeface="Arial"/>
            </a:endParaRPr>
          </a:p>
          <a:p>
            <a:pPr algn="ctr">
              <a:lnSpc>
                <a:spcPct val="100000"/>
              </a:lnSpc>
            </a:pPr>
            <a:endParaRPr lang="de-DE" sz="2600" b="0" strike="noStrike" spc="-1" dirty="0">
              <a:latin typeface="Arial"/>
            </a:endParaRPr>
          </a:p>
          <a:p>
            <a:pPr algn="ctr">
              <a:lnSpc>
                <a:spcPct val="100000"/>
              </a:lnSpc>
            </a:pPr>
            <a:endParaRPr lang="de-DE" sz="2600" b="0" strike="noStrike" spc="-1" dirty="0">
              <a:latin typeface="Arial"/>
            </a:endParaRPr>
          </a:p>
          <a:p>
            <a:pPr algn="ctr">
              <a:lnSpc>
                <a:spcPct val="100000"/>
              </a:lnSpc>
            </a:pPr>
            <a:endParaRPr lang="de-DE" sz="2600" b="0" strike="noStrike" spc="-1" dirty="0">
              <a:latin typeface="Arial"/>
            </a:endParaRPr>
          </a:p>
          <a:p>
            <a:pPr algn="ctr">
              <a:lnSpc>
                <a:spcPct val="100000"/>
              </a:lnSpc>
            </a:pPr>
            <a:endParaRPr lang="de-DE" sz="2600" b="0" strike="noStrike" spc="-1" dirty="0">
              <a:latin typeface="Arial"/>
            </a:endParaRPr>
          </a:p>
          <a:p>
            <a:pPr algn="ctr">
              <a:lnSpc>
                <a:spcPct val="100000"/>
              </a:lnSpc>
            </a:pPr>
            <a:endParaRPr lang="de-DE" sz="2600" b="0" strike="noStrike" spc="-1" dirty="0">
              <a:latin typeface="Arial"/>
            </a:endParaRPr>
          </a:p>
          <a:p>
            <a:pPr>
              <a:lnSpc>
                <a:spcPct val="100000"/>
              </a:lnSpc>
            </a:pPr>
            <a:endParaRPr lang="de-DE" sz="1600" spc="-1" dirty="0" smtClean="0">
              <a:latin typeface="Calibri"/>
              <a:ea typeface="DejaVu Sans"/>
            </a:endParaRPr>
          </a:p>
          <a:p>
            <a:pPr>
              <a:lnSpc>
                <a:spcPct val="100000"/>
              </a:lnSpc>
            </a:pPr>
            <a:r>
              <a:rPr lang="de-DE" spc="-1" dirty="0" smtClean="0">
                <a:latin typeface="Calibri" panose="020F0502020204030204" pitchFamily="34" charset="0"/>
                <a:ea typeface="DejaVu Sans"/>
                <a:cs typeface="Calibri" panose="020F0502020204030204" pitchFamily="34" charset="0"/>
              </a:rPr>
              <a:t>Die </a:t>
            </a:r>
            <a:r>
              <a:rPr lang="de-DE" spc="-1" dirty="0">
                <a:latin typeface="Calibri" panose="020F0502020204030204" pitchFamily="34" charset="0"/>
                <a:ea typeface="DejaVu Sans"/>
                <a:cs typeface="Calibri" panose="020F0502020204030204" pitchFamily="34" charset="0"/>
              </a:rPr>
              <a:t>Laborhelferausbildung ist im Galileo-Profil im Angebot des WPII-Bereiches der Mittelstufe integriert. Damit wird ein durchgängiges MINT-Profil am </a:t>
            </a:r>
            <a:r>
              <a:rPr lang="de-DE" spc="-1" dirty="0">
                <a:latin typeface="Calibri" panose="020F0502020204030204" pitchFamily="34" charset="0"/>
                <a:cs typeface="Calibri" panose="020F0502020204030204" pitchFamily="34" charset="0"/>
              </a:rPr>
              <a:t>Gymnasium Steinhagen </a:t>
            </a:r>
            <a:r>
              <a:rPr lang="de-DE" spc="-1" dirty="0">
                <a:latin typeface="Calibri" panose="020F0502020204030204" pitchFamily="34" charset="0"/>
                <a:ea typeface="DejaVu Sans"/>
                <a:cs typeface="Calibri" panose="020F0502020204030204" pitchFamily="34" charset="0"/>
              </a:rPr>
              <a:t>realisiert und naturwissenschaftlich interessierte Schülerinnen und Schüler können so ein MINT-EC Zertifikat erwerben.</a:t>
            </a:r>
            <a:endParaRPr lang="de-DE" b="0" strike="noStrike" spc="-1" dirty="0">
              <a:latin typeface="Calibri" panose="020F0502020204030204" pitchFamily="34" charset="0"/>
              <a:cs typeface="Calibri" panose="020F0502020204030204" pitchFamily="34" charset="0"/>
            </a:endParaRPr>
          </a:p>
          <a:p>
            <a:pPr>
              <a:lnSpc>
                <a:spcPct val="100000"/>
              </a:lnSpc>
            </a:pPr>
            <a:endParaRPr lang="de-DE" sz="1600" b="0" strike="noStrike" spc="-1" dirty="0">
              <a:latin typeface="Arial"/>
            </a:endParaRPr>
          </a:p>
          <a:p>
            <a:pPr>
              <a:lnSpc>
                <a:spcPct val="100000"/>
              </a:lnSpc>
            </a:pPr>
            <a:endParaRPr lang="de-DE" sz="1600" b="0" strike="noStrike" spc="-1" dirty="0">
              <a:latin typeface="Arial"/>
            </a:endParaRPr>
          </a:p>
          <a:p>
            <a:pPr>
              <a:lnSpc>
                <a:spcPct val="100000"/>
              </a:lnSpc>
            </a:pPr>
            <a:endParaRPr lang="de-DE" sz="1600" b="0" strike="noStrike" spc="-1" dirty="0">
              <a:latin typeface="Arial"/>
            </a:endParaRPr>
          </a:p>
        </p:txBody>
      </p:sp>
      <p:sp>
        <p:nvSpPr>
          <p:cNvPr id="158" name="CustomShape 3"/>
          <p:cNvSpPr/>
          <p:nvPr/>
        </p:nvSpPr>
        <p:spPr>
          <a:xfrm>
            <a:off x="457200" y="0"/>
            <a:ext cx="7619760" cy="871560"/>
          </a:xfrm>
          <a:prstGeom prst="rect">
            <a:avLst/>
          </a:prstGeom>
          <a:noFill/>
          <a:ln>
            <a:noFill/>
          </a:ln>
        </p:spPr>
        <p:style>
          <a:lnRef idx="0">
            <a:scrgbClr r="0" g="0" b="0"/>
          </a:lnRef>
          <a:fillRef idx="0">
            <a:scrgbClr r="0" g="0" b="0"/>
          </a:fillRef>
          <a:effectRef idx="0">
            <a:scrgbClr r="0" g="0" b="0"/>
          </a:effectRef>
          <a:fontRef idx="minor"/>
        </p:style>
      </p:sp>
      <p:sp>
        <p:nvSpPr>
          <p:cNvPr id="159" name="CustomShape 4"/>
          <p:cNvSpPr/>
          <p:nvPr/>
        </p:nvSpPr>
        <p:spPr>
          <a:xfrm>
            <a:off x="3381122" y="2794111"/>
            <a:ext cx="2457000" cy="1511640"/>
          </a:xfrm>
          <a:prstGeom prst="roundRect">
            <a:avLst>
              <a:gd name="adj" fmla="val 16667"/>
            </a:avLst>
          </a:prstGeom>
          <a:ln>
            <a:solidFill>
              <a:srgbClr val="FF0000"/>
            </a:solidFill>
            <a:round/>
          </a:ln>
        </p:spPr>
        <p:style>
          <a:lnRef idx="2">
            <a:schemeClr val="accent4"/>
          </a:lnRef>
          <a:fillRef idx="1">
            <a:schemeClr val="lt1"/>
          </a:fillRef>
          <a:effectRef idx="0">
            <a:schemeClr val="accent4"/>
          </a:effectRef>
          <a:fontRef idx="minor"/>
        </p:style>
        <p:txBody>
          <a:bodyPr lIns="90000" tIns="45000" rIns="90000" bIns="45000" anchor="ctr">
            <a:noAutofit/>
          </a:bodyPr>
          <a:lstStyle/>
          <a:p>
            <a:pPr algn="ctr">
              <a:lnSpc>
                <a:spcPct val="100000"/>
              </a:lnSpc>
            </a:pPr>
            <a:r>
              <a:rPr lang="de-DE" sz="1800" b="0" strike="noStrike" spc="-1" dirty="0">
                <a:solidFill>
                  <a:srgbClr val="000000"/>
                </a:solidFill>
                <a:latin typeface="Calibri" panose="020F0502020204030204" pitchFamily="34" charset="0"/>
                <a:ea typeface="DejaVu Sans"/>
                <a:cs typeface="Calibri" panose="020F0502020204030204" pitchFamily="34" charset="0"/>
              </a:rPr>
              <a:t>Galileo-Profil Wahlpflichtbereich II der Sekundarstufe I</a:t>
            </a:r>
            <a:endParaRPr lang="de-DE" sz="1800" b="0" strike="noStrike" spc="-1" dirty="0">
              <a:latin typeface="Calibri" panose="020F0502020204030204" pitchFamily="34" charset="0"/>
              <a:cs typeface="Calibri" panose="020F0502020204030204" pitchFamily="34" charset="0"/>
            </a:endParaRPr>
          </a:p>
        </p:txBody>
      </p:sp>
      <p:sp>
        <p:nvSpPr>
          <p:cNvPr id="160" name="CustomShape 5"/>
          <p:cNvSpPr/>
          <p:nvPr/>
        </p:nvSpPr>
        <p:spPr>
          <a:xfrm>
            <a:off x="5913320" y="3669167"/>
            <a:ext cx="634680" cy="1440"/>
          </a:xfrm>
          <a:custGeom>
            <a:avLst/>
            <a:gdLst/>
            <a:ahLst/>
            <a:cxnLst/>
            <a:rect l="l" t="t" r="r" b="b"/>
            <a:pathLst>
              <a:path w="21600" h="21600">
                <a:moveTo>
                  <a:pt x="0" y="0"/>
                </a:moveTo>
                <a:lnTo>
                  <a:pt x="21600" y="21600"/>
                </a:lnTo>
              </a:path>
            </a:pathLst>
          </a:custGeom>
          <a:ln>
            <a:round/>
            <a:tailEnd type="arrow" w="med" len="med"/>
          </a:ln>
        </p:spPr>
        <p:style>
          <a:lnRef idx="2">
            <a:schemeClr val="accent4"/>
          </a:lnRef>
          <a:fillRef idx="1">
            <a:schemeClr val="lt1"/>
          </a:fillRef>
          <a:effectRef idx="0">
            <a:schemeClr val="accent4"/>
          </a:effectRef>
          <a:fontRef idx="minor"/>
        </p:style>
      </p:sp>
      <p:sp>
        <p:nvSpPr>
          <p:cNvPr id="161" name="CustomShape 6"/>
          <p:cNvSpPr/>
          <p:nvPr/>
        </p:nvSpPr>
        <p:spPr>
          <a:xfrm>
            <a:off x="6670444" y="2973211"/>
            <a:ext cx="2181960" cy="1153440"/>
          </a:xfrm>
          <a:prstGeom prst="roundRect">
            <a:avLst>
              <a:gd name="adj" fmla="val 16667"/>
            </a:avLst>
          </a:prstGeom>
          <a:ln>
            <a:solidFill>
              <a:srgbClr val="FF0000"/>
            </a:solidFill>
            <a:round/>
          </a:ln>
        </p:spPr>
        <p:style>
          <a:lnRef idx="2">
            <a:schemeClr val="accent4"/>
          </a:lnRef>
          <a:fillRef idx="1">
            <a:schemeClr val="lt1"/>
          </a:fillRef>
          <a:effectRef idx="0">
            <a:schemeClr val="accent4"/>
          </a:effectRef>
          <a:fontRef idx="minor"/>
        </p:style>
        <p:txBody>
          <a:bodyPr lIns="90000" tIns="45000" rIns="90000" bIns="45000" anchor="ctr">
            <a:noAutofit/>
          </a:bodyPr>
          <a:lstStyle/>
          <a:p>
            <a:pPr algn="ctr">
              <a:lnSpc>
                <a:spcPct val="100000"/>
              </a:lnSpc>
            </a:pPr>
            <a:r>
              <a:rPr lang="de-DE" sz="1800" b="0" strike="noStrike" spc="-1" dirty="0">
                <a:solidFill>
                  <a:srgbClr val="000000"/>
                </a:solidFill>
                <a:latin typeface="Calibri" panose="020F0502020204030204" pitchFamily="34" charset="0"/>
                <a:ea typeface="DejaVu Sans"/>
                <a:cs typeface="Calibri" panose="020F0502020204030204" pitchFamily="34" charset="0"/>
              </a:rPr>
              <a:t>Oberstufe</a:t>
            </a:r>
            <a:endParaRPr lang="de-DE" sz="1800" b="0" strike="noStrike" spc="-1" dirty="0">
              <a:latin typeface="Calibri" panose="020F0502020204030204" pitchFamily="34" charset="0"/>
              <a:cs typeface="Calibri" panose="020F0502020204030204" pitchFamily="34" charset="0"/>
            </a:endParaRPr>
          </a:p>
          <a:p>
            <a:pPr algn="ctr">
              <a:lnSpc>
                <a:spcPct val="100000"/>
              </a:lnSpc>
            </a:pPr>
            <a:r>
              <a:rPr lang="de-DE" sz="1400" b="0" strike="noStrike" spc="-1" dirty="0">
                <a:solidFill>
                  <a:srgbClr val="000000"/>
                </a:solidFill>
                <a:latin typeface="Calibri" panose="020F0502020204030204" pitchFamily="34" charset="0"/>
                <a:ea typeface="DejaVu Sans"/>
                <a:cs typeface="Calibri" panose="020F0502020204030204" pitchFamily="34" charset="0"/>
              </a:rPr>
              <a:t>Projektkurs</a:t>
            </a:r>
            <a:endParaRPr lang="de-DE" sz="1400" b="0" strike="noStrike" spc="-1" dirty="0">
              <a:latin typeface="Calibri" panose="020F0502020204030204" pitchFamily="34" charset="0"/>
              <a:cs typeface="Calibri" panose="020F0502020204030204" pitchFamily="34" charset="0"/>
            </a:endParaRPr>
          </a:p>
          <a:p>
            <a:pPr algn="ctr">
              <a:lnSpc>
                <a:spcPct val="100000"/>
              </a:lnSpc>
            </a:pPr>
            <a:r>
              <a:rPr lang="de-DE" sz="1400" b="0" strike="noStrike" spc="-1" dirty="0">
                <a:solidFill>
                  <a:srgbClr val="000000"/>
                </a:solidFill>
                <a:latin typeface="Calibri" panose="020F0502020204030204" pitchFamily="34" charset="0"/>
                <a:ea typeface="DejaVu Sans"/>
                <a:cs typeface="Calibri" panose="020F0502020204030204" pitchFamily="34" charset="0"/>
              </a:rPr>
              <a:t>„Zukunft und Energie“ </a:t>
            </a:r>
            <a:endParaRPr lang="de-DE" sz="1400" b="0" strike="noStrike" spc="-1" dirty="0">
              <a:latin typeface="Calibri" panose="020F0502020204030204" pitchFamily="34" charset="0"/>
              <a:cs typeface="Calibri" panose="020F0502020204030204" pitchFamily="34" charset="0"/>
            </a:endParaRPr>
          </a:p>
          <a:p>
            <a:pPr algn="ctr">
              <a:lnSpc>
                <a:spcPct val="100000"/>
              </a:lnSpc>
            </a:pPr>
            <a:r>
              <a:rPr lang="de-DE" sz="1400" b="0" strike="noStrike" spc="-1" dirty="0">
                <a:solidFill>
                  <a:srgbClr val="000000"/>
                </a:solidFill>
                <a:latin typeface="Calibri" panose="020F0502020204030204" pitchFamily="34" charset="0"/>
                <a:ea typeface="DejaVu Sans"/>
                <a:cs typeface="Calibri" panose="020F0502020204030204" pitchFamily="34" charset="0"/>
              </a:rPr>
              <a:t>und Kurse in Physik, Biologie und Chemie</a:t>
            </a:r>
            <a:endParaRPr lang="de-DE" sz="1400" b="0" strike="noStrike" spc="-1" dirty="0">
              <a:latin typeface="Calibri" panose="020F0502020204030204" pitchFamily="34" charset="0"/>
              <a:cs typeface="Calibri" panose="020F0502020204030204" pitchFamily="34" charset="0"/>
            </a:endParaRPr>
          </a:p>
        </p:txBody>
      </p:sp>
      <p:sp>
        <p:nvSpPr>
          <p:cNvPr id="162" name="CustomShape 7"/>
          <p:cNvSpPr/>
          <p:nvPr/>
        </p:nvSpPr>
        <p:spPr>
          <a:xfrm flipV="1">
            <a:off x="2653560" y="3673800"/>
            <a:ext cx="652320" cy="360"/>
          </a:xfrm>
          <a:custGeom>
            <a:avLst/>
            <a:gdLst/>
            <a:ahLst/>
            <a:cxnLst/>
            <a:rect l="l" t="t" r="r" b="b"/>
            <a:pathLst>
              <a:path w="21600" h="21600">
                <a:moveTo>
                  <a:pt x="0" y="0"/>
                </a:moveTo>
                <a:lnTo>
                  <a:pt x="21600" y="21600"/>
                </a:lnTo>
              </a:path>
            </a:pathLst>
          </a:custGeom>
          <a:ln>
            <a:prstDash val="sysDash"/>
            <a:round/>
            <a:tailEnd type="arrow" w="med" len="med"/>
          </a:ln>
        </p:spPr>
        <p:style>
          <a:lnRef idx="2">
            <a:schemeClr val="accent4"/>
          </a:lnRef>
          <a:fillRef idx="1">
            <a:schemeClr val="lt1"/>
          </a:fillRef>
          <a:effectRef idx="0">
            <a:schemeClr val="accent4"/>
          </a:effectRef>
          <a:fontRef idx="minor"/>
        </p:style>
      </p:sp>
      <p:sp>
        <p:nvSpPr>
          <p:cNvPr id="163" name="CustomShape 8"/>
          <p:cNvSpPr/>
          <p:nvPr/>
        </p:nvSpPr>
        <p:spPr>
          <a:xfrm>
            <a:off x="263520" y="3249720"/>
            <a:ext cx="2285280" cy="865440"/>
          </a:xfrm>
          <a:prstGeom prst="roundRect">
            <a:avLst>
              <a:gd name="adj" fmla="val 16667"/>
            </a:avLst>
          </a:prstGeom>
          <a:ln>
            <a:solidFill>
              <a:srgbClr val="FF0000"/>
            </a:solidFill>
            <a:round/>
          </a:ln>
        </p:spPr>
        <p:style>
          <a:lnRef idx="2">
            <a:schemeClr val="accent4"/>
          </a:lnRef>
          <a:fillRef idx="1">
            <a:schemeClr val="lt1"/>
          </a:fillRef>
          <a:effectRef idx="0">
            <a:schemeClr val="accent4"/>
          </a:effectRef>
          <a:fontRef idx="minor"/>
        </p:style>
        <p:txBody>
          <a:bodyPr lIns="90000" tIns="45000" rIns="90000" bIns="45000" anchor="ctr">
            <a:noAutofit/>
          </a:bodyPr>
          <a:lstStyle/>
          <a:p>
            <a:pPr algn="ctr">
              <a:lnSpc>
                <a:spcPct val="100000"/>
              </a:lnSpc>
            </a:pPr>
            <a:r>
              <a:rPr lang="de-DE" sz="1800" b="0" strike="noStrike" spc="-1" dirty="0" err="1">
                <a:solidFill>
                  <a:srgbClr val="000000"/>
                </a:solidFill>
                <a:latin typeface="Calibri" panose="020F0502020204030204" pitchFamily="34" charset="0"/>
                <a:ea typeface="DejaVu Sans"/>
                <a:cs typeface="Calibri" panose="020F0502020204030204" pitchFamily="34" charset="0"/>
              </a:rPr>
              <a:t>Nawi</a:t>
            </a:r>
            <a:r>
              <a:rPr lang="de-DE" sz="1800" b="0" strike="noStrike" spc="-1" dirty="0">
                <a:solidFill>
                  <a:srgbClr val="000000"/>
                </a:solidFill>
                <a:latin typeface="Calibri" panose="020F0502020204030204" pitchFamily="34" charset="0"/>
                <a:ea typeface="DejaVu Sans"/>
                <a:cs typeface="Calibri" panose="020F0502020204030204" pitchFamily="34" charset="0"/>
              </a:rPr>
              <a:t>-Studio</a:t>
            </a:r>
            <a:endParaRPr lang="de-DE" sz="1800" b="0" strike="noStrike" spc="-1" dirty="0">
              <a:latin typeface="Calibri" panose="020F0502020204030204" pitchFamily="34" charset="0"/>
              <a:cs typeface="Calibri" panose="020F0502020204030204" pitchFamily="34" charset="0"/>
            </a:endParaRPr>
          </a:p>
          <a:p>
            <a:pPr algn="ctr">
              <a:lnSpc>
                <a:spcPct val="100000"/>
              </a:lnSpc>
            </a:pPr>
            <a:r>
              <a:rPr lang="de-DE" sz="1800" b="0" strike="noStrike" spc="-1" dirty="0">
                <a:solidFill>
                  <a:srgbClr val="000000"/>
                </a:solidFill>
                <a:latin typeface="Calibri" panose="020F0502020204030204" pitchFamily="34" charset="0"/>
                <a:ea typeface="DejaVu Sans"/>
                <a:cs typeface="Calibri" panose="020F0502020204030204" pitchFamily="34" charset="0"/>
              </a:rPr>
              <a:t>in der Erprobungsstufe</a:t>
            </a:r>
            <a:endParaRPr lang="de-DE" sz="1800" b="0" strike="noStrike" spc="-1" dirty="0">
              <a:latin typeface="Calibri" panose="020F0502020204030204" pitchFamily="34" charset="0"/>
              <a:cs typeface="Calibri" panose="020F0502020204030204" pitchFamily="34" charset="0"/>
            </a:endParaRPr>
          </a:p>
        </p:txBody>
      </p:sp>
      <p:sp>
        <p:nvSpPr>
          <p:cNvPr id="164" name="Line 9"/>
          <p:cNvSpPr/>
          <p:nvPr/>
        </p:nvSpPr>
        <p:spPr>
          <a:xfrm>
            <a:off x="526680" y="1988640"/>
            <a:ext cx="8229600" cy="0"/>
          </a:xfrm>
          <a:prstGeom prst="line">
            <a:avLst/>
          </a:prstGeom>
          <a:ln w="38160">
            <a:solidFill>
              <a:srgbClr val="F79B4F"/>
            </a:solidFill>
            <a:round/>
          </a:ln>
        </p:spPr>
        <p:style>
          <a:lnRef idx="1">
            <a:schemeClr val="accent1"/>
          </a:lnRef>
          <a:fillRef idx="0">
            <a:schemeClr val="accent1"/>
          </a:fillRef>
          <a:effectRef idx="0">
            <a:schemeClr val="accent1"/>
          </a:effectRef>
          <a:fontRef idx="minor"/>
        </p:style>
      </p:sp>
      <p:sp>
        <p:nvSpPr>
          <p:cNvPr id="165" name="CustomShape 10"/>
          <p:cNvSpPr/>
          <p:nvPr/>
        </p:nvSpPr>
        <p:spPr>
          <a:xfrm>
            <a:off x="1043640" y="939960"/>
            <a:ext cx="705636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de-DE" sz="1800" b="0" strike="noStrike" spc="-1" dirty="0">
                <a:solidFill>
                  <a:srgbClr val="000000"/>
                </a:solidFill>
                <a:latin typeface="Calibri"/>
                <a:ea typeface="DejaVu Sans"/>
              </a:rPr>
              <a:t>Das Laborhelferkonzept – </a:t>
            </a:r>
            <a:r>
              <a:rPr lang="de-DE" spc="-1" dirty="0">
                <a:solidFill>
                  <a:srgbClr val="000000"/>
                </a:solidFill>
                <a:latin typeface="Calibri"/>
              </a:rPr>
              <a:t>mögliche Struktur der Ausbildung</a:t>
            </a:r>
            <a:endParaRPr lang="de-DE" sz="1800" b="0" strike="noStrike" spc="-1" dirty="0">
              <a:latin typeface="Arial"/>
            </a:endParaRPr>
          </a:p>
        </p:txBody>
      </p:sp>
      <p:sp>
        <p:nvSpPr>
          <p:cNvPr id="12" name="CustomShape 7"/>
          <p:cNvSpPr/>
          <p:nvPr/>
        </p:nvSpPr>
        <p:spPr>
          <a:xfrm>
            <a:off x="467640" y="1322280"/>
            <a:ext cx="8432280" cy="52176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r>
              <a:rPr lang="de-DE" sz="2800" spc="-1" dirty="0">
                <a:solidFill>
                  <a:srgbClr val="C00000"/>
                </a:solidFill>
                <a:latin typeface="Calibri"/>
              </a:rPr>
              <a:t>Laborhelferausbildung im Kontext der Schülerlaufbahn</a:t>
            </a:r>
            <a:endParaRPr lang="de-DE" sz="2800" spc="-1" dirty="0"/>
          </a:p>
        </p:txBody>
      </p:sp>
      <p:sp>
        <p:nvSpPr>
          <p:cNvPr id="13" name="Textfeld 12">
            <a:extLst>
              <a:ext uri="{FF2B5EF4-FFF2-40B4-BE49-F238E27FC236}">
                <a16:creationId xmlns:a16="http://schemas.microsoft.com/office/drawing/2014/main" id="{08FE1B51-EDA0-9949-A034-A369DFEDF03C}"/>
              </a:ext>
            </a:extLst>
          </p:cNvPr>
          <p:cNvSpPr txBox="1"/>
          <p:nvPr/>
        </p:nvSpPr>
        <p:spPr>
          <a:xfrm>
            <a:off x="0" y="6297665"/>
            <a:ext cx="8229240" cy="246221"/>
          </a:xfrm>
          <a:prstGeom prst="rect">
            <a:avLst/>
          </a:prstGeom>
          <a:noFill/>
        </p:spPr>
        <p:txBody>
          <a:bodyPr wrap="square" rtlCol="0">
            <a:spAutoFit/>
          </a:bodyPr>
          <a:lstStyle/>
          <a:p>
            <a:r>
              <a:rPr lang="de-DE" sz="1000" dirty="0" smtClean="0">
                <a:latin typeface="Calibri" panose="020F0502020204030204" pitchFamily="34" charset="0"/>
                <a:cs typeface="Calibri" panose="020F0502020204030204" pitchFamily="34" charset="0"/>
              </a:rPr>
              <a:t>Bei den Bezeichnungen der jeweiligen Angebote handelt es sich um die des Steinhagener Gymnasiums.</a:t>
            </a:r>
            <a:endParaRPr lang="de-DE" sz="10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CustomShape 2"/>
          <p:cNvSpPr/>
          <p:nvPr/>
        </p:nvSpPr>
        <p:spPr>
          <a:xfrm>
            <a:off x="1043640" y="2479320"/>
            <a:ext cx="7509810" cy="3861142"/>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marL="285840" indent="-285480">
              <a:lnSpc>
                <a:spcPct val="100000"/>
              </a:lnSpc>
              <a:spcBef>
                <a:spcPts val="601"/>
              </a:spcBef>
              <a:spcAft>
                <a:spcPts val="601"/>
              </a:spcAft>
              <a:buClr>
                <a:schemeClr val="tx1"/>
              </a:buClr>
              <a:buFont typeface="Arial"/>
              <a:buChar char="•"/>
            </a:pPr>
            <a:r>
              <a:rPr lang="de-DE" sz="1800" b="1" strike="noStrike" spc="-1" dirty="0">
                <a:solidFill>
                  <a:srgbClr val="000000"/>
                </a:solidFill>
                <a:latin typeface="Calibri"/>
                <a:ea typeface="ＭＳ Ｐゴシック"/>
              </a:rPr>
              <a:t>Schulgesetz </a:t>
            </a:r>
            <a:r>
              <a:rPr lang="de-DE" sz="1800" b="0" strike="noStrike" spc="-1" dirty="0">
                <a:solidFill>
                  <a:srgbClr val="000000"/>
                </a:solidFill>
                <a:latin typeface="Calibri"/>
                <a:ea typeface="ＭＳ Ｐゴシック"/>
              </a:rPr>
              <a:t>NRW</a:t>
            </a:r>
            <a:r>
              <a:rPr lang="de-DE" sz="1800" b="1" strike="noStrike" spc="-1" dirty="0">
                <a:solidFill>
                  <a:srgbClr val="000000"/>
                </a:solidFill>
                <a:latin typeface="Calibri"/>
                <a:ea typeface="ＭＳ Ｐゴシック"/>
              </a:rPr>
              <a:t>§</a:t>
            </a:r>
            <a:r>
              <a:rPr lang="de-DE" sz="1800" b="0" strike="noStrike" spc="-1" dirty="0">
                <a:solidFill>
                  <a:srgbClr val="000000"/>
                </a:solidFill>
                <a:latin typeface="Calibri"/>
                <a:ea typeface="ＭＳ Ｐゴシック"/>
              </a:rPr>
              <a:t>1 (1) seit 2005</a:t>
            </a:r>
            <a:endParaRPr lang="de-DE" sz="1800" b="0" strike="noStrike" spc="-1" dirty="0">
              <a:latin typeface="Arial"/>
            </a:endParaRPr>
          </a:p>
          <a:p>
            <a:pPr marL="285840" indent="-285480">
              <a:lnSpc>
                <a:spcPct val="100000"/>
              </a:lnSpc>
              <a:spcBef>
                <a:spcPts val="601"/>
              </a:spcBef>
              <a:spcAft>
                <a:spcPts val="601"/>
              </a:spcAft>
              <a:buClr>
                <a:schemeClr val="tx1"/>
              </a:buClr>
              <a:buFont typeface="Arial"/>
              <a:buChar char="•"/>
            </a:pPr>
            <a:r>
              <a:rPr lang="de-DE" sz="1800" b="1" strike="noStrike" spc="-1" dirty="0">
                <a:solidFill>
                  <a:srgbClr val="000000"/>
                </a:solidFill>
                <a:latin typeface="Calibri"/>
                <a:ea typeface="ＭＳ Ｐゴシック"/>
              </a:rPr>
              <a:t>Kernlehrpläne</a:t>
            </a:r>
            <a:endParaRPr lang="de-DE" sz="1800" b="0" strike="noStrike" spc="-1" dirty="0">
              <a:latin typeface="Arial"/>
            </a:endParaRPr>
          </a:p>
          <a:p>
            <a:pPr marL="285840" indent="-285480">
              <a:lnSpc>
                <a:spcPct val="100000"/>
              </a:lnSpc>
              <a:spcBef>
                <a:spcPts val="601"/>
              </a:spcBef>
              <a:spcAft>
                <a:spcPts val="601"/>
              </a:spcAft>
              <a:buClr>
                <a:schemeClr val="tx1"/>
              </a:buClr>
              <a:buFont typeface="Arial"/>
              <a:buChar char="•"/>
            </a:pPr>
            <a:r>
              <a:rPr lang="de-DE" sz="1800" b="1" strike="noStrike" spc="-1" dirty="0">
                <a:solidFill>
                  <a:srgbClr val="000000"/>
                </a:solidFill>
                <a:latin typeface="Calibri"/>
                <a:ea typeface="ＭＳ Ｐゴシック"/>
              </a:rPr>
              <a:t>Referenzrahmen Schulqualität </a:t>
            </a:r>
            <a:r>
              <a:rPr lang="de-DE" sz="1800" b="0" strike="noStrike" spc="-1" dirty="0">
                <a:solidFill>
                  <a:srgbClr val="000000"/>
                </a:solidFill>
                <a:latin typeface="Calibri"/>
                <a:ea typeface="ＭＳ Ｐゴシック"/>
              </a:rPr>
              <a:t>NRW (2020, Dimension 2.4, 2.5, 3.2 und 3.5)</a:t>
            </a:r>
            <a:endParaRPr lang="de-DE" sz="1800" b="0" strike="noStrike" spc="-1" dirty="0">
              <a:latin typeface="Arial"/>
            </a:endParaRPr>
          </a:p>
          <a:p>
            <a:pPr marL="285840" indent="-285480">
              <a:lnSpc>
                <a:spcPct val="100000"/>
              </a:lnSpc>
              <a:spcBef>
                <a:spcPts val="601"/>
              </a:spcBef>
              <a:spcAft>
                <a:spcPts val="601"/>
              </a:spcAft>
              <a:buClr>
                <a:schemeClr val="tx1"/>
              </a:buClr>
              <a:buFont typeface="Arial"/>
              <a:buChar char="•"/>
            </a:pPr>
            <a:r>
              <a:rPr lang="de-DE" sz="1800" b="1" strike="noStrike" spc="-1" dirty="0">
                <a:solidFill>
                  <a:srgbClr val="000000"/>
                </a:solidFill>
                <a:latin typeface="Calibri"/>
                <a:ea typeface="ＭＳ Ｐゴシック"/>
              </a:rPr>
              <a:t>Studien zur Wirksamkeit naturwissenschaftlichen Unterrichts</a:t>
            </a:r>
            <a:endParaRPr lang="de-DE" sz="1800" b="0" strike="noStrike" spc="-1" dirty="0">
              <a:latin typeface="Arial"/>
            </a:endParaRPr>
          </a:p>
          <a:p>
            <a:pPr>
              <a:lnSpc>
                <a:spcPct val="100000"/>
              </a:lnSpc>
              <a:spcAft>
                <a:spcPts val="601"/>
              </a:spcAft>
              <a:buClr>
                <a:schemeClr val="tx1"/>
              </a:buClr>
            </a:pPr>
            <a:r>
              <a:rPr lang="de-DE" sz="1800" strike="noStrike" spc="-1" dirty="0">
                <a:solidFill>
                  <a:srgbClr val="000000"/>
                </a:solidFill>
                <a:latin typeface="Calibri"/>
                <a:ea typeface="ＭＳ Ｐゴシック"/>
              </a:rPr>
              <a:t>     (z.B. Pisa-Studien, 2006 und 2015, </a:t>
            </a:r>
            <a:r>
              <a:rPr lang="de-DE" sz="1800" strike="noStrike" spc="-1" dirty="0">
                <a:solidFill>
                  <a:srgbClr val="000000"/>
                </a:solidFill>
                <a:latin typeface="Calibri"/>
                <a:ea typeface="DejaVu Sans"/>
              </a:rPr>
              <a:t>IPN-Videostudie, 2006)</a:t>
            </a:r>
            <a:endParaRPr lang="de-DE" sz="1800" strike="noStrike" spc="-1" dirty="0">
              <a:latin typeface="Arial"/>
            </a:endParaRPr>
          </a:p>
          <a:p>
            <a:pPr marL="285840" indent="-285480">
              <a:lnSpc>
                <a:spcPct val="100000"/>
              </a:lnSpc>
              <a:spcBef>
                <a:spcPts val="601"/>
              </a:spcBef>
              <a:spcAft>
                <a:spcPts val="601"/>
              </a:spcAft>
              <a:buClr>
                <a:schemeClr val="tx1"/>
              </a:buClr>
              <a:buFont typeface="Arial"/>
              <a:buChar char="•"/>
            </a:pPr>
            <a:r>
              <a:rPr lang="de-DE" sz="1800" b="1" strike="noStrike" spc="-1" dirty="0">
                <a:solidFill>
                  <a:srgbClr val="000000"/>
                </a:solidFill>
                <a:latin typeface="Calibri"/>
                <a:ea typeface="ＭＳ Ｐゴシック"/>
              </a:rPr>
              <a:t>Unterrichts- und Schulentwicklung</a:t>
            </a:r>
            <a:endParaRPr lang="de-DE" spc="-1" dirty="0">
              <a:latin typeface="Arial"/>
            </a:endParaRPr>
          </a:p>
          <a:p>
            <a:pPr marL="273050">
              <a:lnSpc>
                <a:spcPct val="100000"/>
              </a:lnSpc>
              <a:spcBef>
                <a:spcPts val="601"/>
              </a:spcBef>
              <a:spcAft>
                <a:spcPts val="601"/>
              </a:spcAft>
              <a:buClr>
                <a:schemeClr val="tx1"/>
              </a:buClr>
            </a:pPr>
            <a:r>
              <a:rPr lang="de-DE" sz="1800" strike="noStrike" spc="-1" dirty="0">
                <a:solidFill>
                  <a:srgbClr val="000000"/>
                </a:solidFill>
                <a:latin typeface="Calibri"/>
                <a:ea typeface="ＭＳ Ｐゴシック"/>
              </a:rPr>
              <a:t>(Schulinterner Lehrplan, Rahmenvorgaben Verbraucherbildung, </a:t>
            </a:r>
            <a:r>
              <a:rPr lang="de-DE" spc="-1" dirty="0">
                <a:solidFill>
                  <a:srgbClr val="000000"/>
                </a:solidFill>
                <a:latin typeface="Calibri"/>
                <a:ea typeface="ＭＳ Ｐゴシック"/>
              </a:rPr>
              <a:t>      </a:t>
            </a:r>
            <a:r>
              <a:rPr lang="de-DE" sz="1800" strike="noStrike" spc="-1" dirty="0">
                <a:solidFill>
                  <a:srgbClr val="000000"/>
                </a:solidFill>
                <a:latin typeface="Calibri"/>
                <a:ea typeface="ＭＳ Ｐゴシック"/>
              </a:rPr>
              <a:t>Medienkonzept, Rahmenkonzept zur </a:t>
            </a:r>
            <a:r>
              <a:rPr lang="de-DE" sz="1800" strike="noStrike" spc="-1" dirty="0" smtClean="0">
                <a:solidFill>
                  <a:srgbClr val="000000"/>
                </a:solidFill>
                <a:latin typeface="Calibri"/>
                <a:ea typeface="ＭＳ Ｐゴシック"/>
              </a:rPr>
              <a:t>individuellen </a:t>
            </a:r>
            <a:r>
              <a:rPr lang="de-DE" sz="1800" strike="noStrike" spc="-1" dirty="0">
                <a:solidFill>
                  <a:srgbClr val="000000"/>
                </a:solidFill>
                <a:latin typeface="Calibri"/>
                <a:ea typeface="ＭＳ Ｐゴシック"/>
              </a:rPr>
              <a:t>Förderung, Kollegiale Praxisberatung,</a:t>
            </a:r>
            <a:r>
              <a:rPr lang="de-DE" spc="-1" dirty="0">
                <a:latin typeface="Arial"/>
              </a:rPr>
              <a:t> </a:t>
            </a:r>
            <a:r>
              <a:rPr lang="de-DE" sz="1800" strike="noStrike" spc="-1" dirty="0">
                <a:solidFill>
                  <a:srgbClr val="000000"/>
                </a:solidFill>
                <a:latin typeface="Calibri"/>
                <a:ea typeface="ＭＳ Ｐゴシック"/>
              </a:rPr>
              <a:t>Netzwerkarbeit)</a:t>
            </a:r>
            <a:endParaRPr lang="de-DE" sz="1800" strike="noStrike" spc="-1" dirty="0">
              <a:latin typeface="Arial"/>
            </a:endParaRPr>
          </a:p>
          <a:p>
            <a:pPr>
              <a:lnSpc>
                <a:spcPct val="100000"/>
              </a:lnSpc>
              <a:spcBef>
                <a:spcPts val="601"/>
              </a:spcBef>
              <a:spcAft>
                <a:spcPts val="601"/>
              </a:spcAft>
            </a:pPr>
            <a:endParaRPr lang="de-DE" sz="1800" b="0" strike="noStrike" spc="-1" dirty="0">
              <a:latin typeface="Arial"/>
            </a:endParaRPr>
          </a:p>
        </p:txBody>
      </p:sp>
      <p:sp>
        <p:nvSpPr>
          <p:cNvPr id="174" name="CustomShape 4"/>
          <p:cNvSpPr/>
          <p:nvPr/>
        </p:nvSpPr>
        <p:spPr>
          <a:xfrm>
            <a:off x="1030860" y="964509"/>
            <a:ext cx="705636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de-DE" sz="1800" b="0" strike="noStrike" spc="-1" dirty="0">
                <a:solidFill>
                  <a:srgbClr val="000000"/>
                </a:solidFill>
                <a:latin typeface="Calibri"/>
                <a:ea typeface="DejaVu Sans"/>
              </a:rPr>
              <a:t>Das Laborhelferkonzept – </a:t>
            </a:r>
            <a:r>
              <a:rPr lang="de-DE" spc="-1" dirty="0">
                <a:solidFill>
                  <a:srgbClr val="000000"/>
                </a:solidFill>
                <a:latin typeface="Calibri"/>
                <a:ea typeface="DejaVu Sans"/>
              </a:rPr>
              <a:t>Begründungszusammenhänge</a:t>
            </a:r>
            <a:endParaRPr lang="de-DE" sz="1800" b="0" strike="noStrike" spc="-1" dirty="0">
              <a:latin typeface="Arial"/>
            </a:endParaRPr>
          </a:p>
        </p:txBody>
      </p:sp>
      <p:sp>
        <p:nvSpPr>
          <p:cNvPr id="6" name="CustomShape 7"/>
          <p:cNvSpPr/>
          <p:nvPr/>
        </p:nvSpPr>
        <p:spPr>
          <a:xfrm>
            <a:off x="467640" y="1322280"/>
            <a:ext cx="7619580" cy="952653"/>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marL="177840" indent="-177480">
              <a:lnSpc>
                <a:spcPct val="100000"/>
              </a:lnSpc>
            </a:pPr>
            <a:r>
              <a:rPr lang="de-DE" sz="2800" spc="-1" dirty="0" smtClean="0">
                <a:solidFill>
                  <a:srgbClr val="C00000"/>
                </a:solidFill>
                <a:latin typeface="Calibri"/>
                <a:ea typeface="ＭＳ Ｐゴシック"/>
              </a:rPr>
              <a:t>Begründungszusammenhänge</a:t>
            </a:r>
            <a:endParaRPr lang="de-DE" sz="900" spc="-1" dirty="0"/>
          </a:p>
          <a:p>
            <a:pPr marL="444600" indent="-177480">
              <a:lnSpc>
                <a:spcPct val="100000"/>
              </a:lnSpc>
            </a:pPr>
            <a:endParaRPr lang="de-DE" sz="2800" spc="-1" dirty="0"/>
          </a:p>
        </p:txBody>
      </p:sp>
      <p:sp>
        <p:nvSpPr>
          <p:cNvPr id="8" name="Line 9"/>
          <p:cNvSpPr/>
          <p:nvPr/>
        </p:nvSpPr>
        <p:spPr>
          <a:xfrm>
            <a:off x="526680" y="1988640"/>
            <a:ext cx="8229600" cy="0"/>
          </a:xfrm>
          <a:prstGeom prst="line">
            <a:avLst/>
          </a:prstGeom>
          <a:ln w="38160">
            <a:solidFill>
              <a:srgbClr val="F79B4F"/>
            </a:solidFill>
            <a:round/>
          </a:ln>
        </p:spPr>
        <p:style>
          <a:lnRef idx="1">
            <a:schemeClr val="accent1"/>
          </a:lnRef>
          <a:fillRef idx="0">
            <a:schemeClr val="accent1"/>
          </a:fillRef>
          <a:effectRef idx="0">
            <a:schemeClr val="accent1"/>
          </a:effectRef>
          <a:fontRef idx="minor"/>
        </p:style>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5" name="Grafik 1"/>
          <p:cNvPicPr/>
          <p:nvPr/>
        </p:nvPicPr>
        <p:blipFill>
          <a:blip r:embed="rId3"/>
          <a:stretch/>
        </p:blipFill>
        <p:spPr>
          <a:xfrm>
            <a:off x="631549" y="2066211"/>
            <a:ext cx="5482380" cy="4051658"/>
          </a:xfrm>
          <a:prstGeom prst="rect">
            <a:avLst/>
          </a:prstGeom>
          <a:ln>
            <a:solidFill>
              <a:schemeClr val="bg1">
                <a:lumMod val="50000"/>
              </a:schemeClr>
            </a:solidFill>
          </a:ln>
          <a:effectLst>
            <a:outerShdw blurRad="50800" dist="37674" dir="18900000" algn="bl" rotWithShape="0">
              <a:schemeClr val="bg1">
                <a:lumMod val="50000"/>
                <a:alpha val="40000"/>
              </a:schemeClr>
            </a:outerShdw>
          </a:effectLst>
        </p:spPr>
      </p:pic>
      <p:sp>
        <p:nvSpPr>
          <p:cNvPr id="178" name="CustomShape 3"/>
          <p:cNvSpPr/>
          <p:nvPr/>
        </p:nvSpPr>
        <p:spPr>
          <a:xfrm>
            <a:off x="6507540" y="2908200"/>
            <a:ext cx="2736000" cy="2583869"/>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de-DE" sz="1800" b="0" strike="noStrike" spc="-1" dirty="0">
                <a:solidFill>
                  <a:srgbClr val="C00000"/>
                </a:solidFill>
                <a:latin typeface="Calibri"/>
                <a:ea typeface="DejaVu Sans"/>
              </a:rPr>
              <a:t>Individuelle Förderung</a:t>
            </a:r>
            <a:endParaRPr lang="de-DE" sz="1800" b="0" strike="noStrike" spc="-1" dirty="0">
              <a:solidFill>
                <a:srgbClr val="C00000"/>
              </a:solidFill>
              <a:latin typeface="Arial"/>
            </a:endParaRPr>
          </a:p>
          <a:p>
            <a:pPr>
              <a:lnSpc>
                <a:spcPct val="100000"/>
              </a:lnSpc>
            </a:pPr>
            <a:r>
              <a:rPr lang="de-DE" sz="1800" b="0" strike="noStrike" spc="-1" dirty="0">
                <a:solidFill>
                  <a:srgbClr val="C00000"/>
                </a:solidFill>
                <a:latin typeface="Calibri"/>
                <a:ea typeface="DejaVu Sans"/>
              </a:rPr>
              <a:t>Begabtenförderung</a:t>
            </a:r>
            <a:endParaRPr lang="de-DE" sz="1800" b="0" strike="noStrike" spc="-1" dirty="0">
              <a:solidFill>
                <a:srgbClr val="C00000"/>
              </a:solidFill>
              <a:latin typeface="Arial"/>
            </a:endParaRPr>
          </a:p>
          <a:p>
            <a:pPr>
              <a:lnSpc>
                <a:spcPct val="100000"/>
              </a:lnSpc>
            </a:pPr>
            <a:endParaRPr lang="de-DE" sz="1800" b="0" strike="noStrike" spc="-1" dirty="0">
              <a:latin typeface="Arial"/>
            </a:endParaRPr>
          </a:p>
          <a:p>
            <a:pPr>
              <a:lnSpc>
                <a:spcPct val="100000"/>
              </a:lnSpc>
            </a:pPr>
            <a:r>
              <a:rPr lang="de-DE" sz="1800" b="0" strike="noStrike" spc="-1" dirty="0">
                <a:solidFill>
                  <a:srgbClr val="00B050"/>
                </a:solidFill>
                <a:latin typeface="Calibri"/>
                <a:ea typeface="DejaVu Sans"/>
              </a:rPr>
              <a:t>Schulkultur</a:t>
            </a:r>
            <a:r>
              <a:rPr dirty="0"/>
              <a:t/>
            </a:r>
            <a:br>
              <a:rPr dirty="0"/>
            </a:br>
            <a:r>
              <a:rPr dirty="0"/>
              <a:t/>
            </a:r>
            <a:br>
              <a:rPr dirty="0"/>
            </a:br>
            <a:r>
              <a:rPr lang="de-DE" sz="1800" b="0" strike="noStrike" spc="-1" dirty="0">
                <a:solidFill>
                  <a:srgbClr val="000000"/>
                </a:solidFill>
                <a:latin typeface="Calibri"/>
                <a:ea typeface="ＭＳ Ｐゴシック"/>
              </a:rPr>
              <a:t>Dimensionen: </a:t>
            </a:r>
          </a:p>
          <a:p>
            <a:pPr>
              <a:lnSpc>
                <a:spcPct val="100000"/>
              </a:lnSpc>
            </a:pPr>
            <a:r>
              <a:rPr lang="de-DE" sz="1800" b="0" strike="noStrike" spc="-1" dirty="0">
                <a:solidFill>
                  <a:srgbClr val="000000"/>
                </a:solidFill>
                <a:latin typeface="Calibri"/>
                <a:ea typeface="ＭＳ Ｐゴシック"/>
              </a:rPr>
              <a:t>2.4, 2.5, 3.2 und 3.5</a:t>
            </a:r>
            <a:endParaRPr lang="de-DE" sz="1800" b="0" strike="noStrike" spc="-1" dirty="0">
              <a:latin typeface="Arial"/>
            </a:endParaRPr>
          </a:p>
          <a:p>
            <a:pPr algn="ctr">
              <a:lnSpc>
                <a:spcPct val="100000"/>
              </a:lnSpc>
            </a:pPr>
            <a:endParaRPr lang="de-DE" sz="1800" b="0" strike="noStrike" spc="-1" dirty="0">
              <a:latin typeface="Arial"/>
            </a:endParaRPr>
          </a:p>
          <a:p>
            <a:pPr algn="ctr">
              <a:lnSpc>
                <a:spcPct val="100000"/>
              </a:lnSpc>
            </a:pPr>
            <a:endParaRPr lang="de-DE" sz="1800" b="0" strike="noStrike" spc="-1" dirty="0">
              <a:latin typeface="Arial"/>
            </a:endParaRPr>
          </a:p>
        </p:txBody>
      </p:sp>
      <p:sp>
        <p:nvSpPr>
          <p:cNvPr id="180" name="CustomShape 5"/>
          <p:cNvSpPr/>
          <p:nvPr/>
        </p:nvSpPr>
        <p:spPr>
          <a:xfrm>
            <a:off x="2372245" y="3489374"/>
            <a:ext cx="935640" cy="327886"/>
          </a:xfrm>
          <a:prstGeom prst="ellipse">
            <a:avLst/>
          </a:prstGeom>
          <a:noFill/>
          <a:ln>
            <a:solidFill>
              <a:srgbClr val="00B050"/>
            </a:solidFill>
            <a:round/>
          </a:ln>
        </p:spPr>
        <p:style>
          <a:lnRef idx="2">
            <a:schemeClr val="accent1">
              <a:shade val="50000"/>
            </a:schemeClr>
          </a:lnRef>
          <a:fillRef idx="1">
            <a:schemeClr val="accent1"/>
          </a:fillRef>
          <a:effectRef idx="0">
            <a:schemeClr val="accent1"/>
          </a:effectRef>
          <a:fontRef idx="minor"/>
        </p:style>
      </p:sp>
      <p:sp>
        <p:nvSpPr>
          <p:cNvPr id="181" name="CustomShape 6"/>
          <p:cNvSpPr/>
          <p:nvPr/>
        </p:nvSpPr>
        <p:spPr>
          <a:xfrm>
            <a:off x="1510814" y="3844887"/>
            <a:ext cx="935640" cy="287640"/>
          </a:xfrm>
          <a:prstGeom prst="ellipse">
            <a:avLst/>
          </a:prstGeom>
          <a:noFill/>
          <a:ln>
            <a:solidFill>
              <a:srgbClr val="C00000"/>
            </a:solidFill>
            <a:round/>
          </a:ln>
        </p:spPr>
        <p:style>
          <a:lnRef idx="2">
            <a:schemeClr val="accent1">
              <a:shade val="50000"/>
            </a:schemeClr>
          </a:lnRef>
          <a:fillRef idx="1">
            <a:schemeClr val="accent1"/>
          </a:fillRef>
          <a:effectRef idx="0">
            <a:schemeClr val="accent1"/>
          </a:effectRef>
          <a:fontRef idx="minor"/>
        </p:style>
      </p:sp>
      <p:sp>
        <p:nvSpPr>
          <p:cNvPr id="182" name="CustomShape 7"/>
          <p:cNvSpPr/>
          <p:nvPr/>
        </p:nvSpPr>
        <p:spPr>
          <a:xfrm>
            <a:off x="1510814" y="4164602"/>
            <a:ext cx="935640" cy="287640"/>
          </a:xfrm>
          <a:prstGeom prst="ellipse">
            <a:avLst/>
          </a:prstGeom>
          <a:noFill/>
          <a:ln>
            <a:solidFill>
              <a:srgbClr val="C00000"/>
            </a:solidFill>
            <a:round/>
          </a:ln>
        </p:spPr>
        <p:style>
          <a:lnRef idx="2">
            <a:schemeClr val="accent1">
              <a:shade val="50000"/>
            </a:schemeClr>
          </a:lnRef>
          <a:fillRef idx="1">
            <a:schemeClr val="accent1"/>
          </a:fillRef>
          <a:effectRef idx="0">
            <a:schemeClr val="accent1"/>
          </a:effectRef>
          <a:fontRef idx="minor"/>
        </p:style>
      </p:sp>
      <p:sp>
        <p:nvSpPr>
          <p:cNvPr id="183" name="CustomShape 8"/>
          <p:cNvSpPr/>
          <p:nvPr/>
        </p:nvSpPr>
        <p:spPr>
          <a:xfrm>
            <a:off x="971640" y="922140"/>
            <a:ext cx="705636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de-DE" sz="1800" b="0" strike="noStrike" spc="-1" dirty="0">
                <a:solidFill>
                  <a:srgbClr val="000000"/>
                </a:solidFill>
                <a:latin typeface="Calibri"/>
                <a:ea typeface="DejaVu Sans"/>
              </a:rPr>
              <a:t>Das Laborhelferkonzept – Begründungszusammenhänge</a:t>
            </a:r>
            <a:endParaRPr lang="de-DE" sz="1800" b="0" strike="noStrike" spc="-1" dirty="0">
              <a:latin typeface="Arial"/>
            </a:endParaRPr>
          </a:p>
        </p:txBody>
      </p:sp>
      <p:sp>
        <p:nvSpPr>
          <p:cNvPr id="12" name="CustomShape 7">
            <a:extLst>
              <a:ext uri="{FF2B5EF4-FFF2-40B4-BE49-F238E27FC236}">
                <a16:creationId xmlns:a16="http://schemas.microsoft.com/office/drawing/2014/main" id="{9A620524-70A8-45A4-B1F4-3E7EDCF961AD}"/>
              </a:ext>
            </a:extLst>
          </p:cNvPr>
          <p:cNvSpPr/>
          <p:nvPr/>
        </p:nvSpPr>
        <p:spPr>
          <a:xfrm>
            <a:off x="2405442" y="4156618"/>
            <a:ext cx="935640" cy="287640"/>
          </a:xfrm>
          <a:prstGeom prst="ellipse">
            <a:avLst/>
          </a:prstGeom>
          <a:noFill/>
          <a:ln>
            <a:solidFill>
              <a:srgbClr val="00B050"/>
            </a:solidFill>
            <a:round/>
          </a:ln>
        </p:spPr>
        <p:style>
          <a:lnRef idx="2">
            <a:schemeClr val="accent1">
              <a:shade val="50000"/>
            </a:schemeClr>
          </a:lnRef>
          <a:fillRef idx="1">
            <a:schemeClr val="accent1"/>
          </a:fillRef>
          <a:effectRef idx="0">
            <a:schemeClr val="accent1"/>
          </a:effectRef>
          <a:fontRef idx="minor"/>
        </p:style>
      </p:sp>
      <p:sp>
        <p:nvSpPr>
          <p:cNvPr id="11" name="Line 9"/>
          <p:cNvSpPr/>
          <p:nvPr/>
        </p:nvSpPr>
        <p:spPr>
          <a:xfrm>
            <a:off x="526680" y="1988640"/>
            <a:ext cx="8229600" cy="0"/>
          </a:xfrm>
          <a:prstGeom prst="line">
            <a:avLst/>
          </a:prstGeom>
          <a:ln w="38160">
            <a:solidFill>
              <a:srgbClr val="F79B4F"/>
            </a:solidFill>
            <a:round/>
          </a:ln>
        </p:spPr>
        <p:style>
          <a:lnRef idx="1">
            <a:schemeClr val="accent1"/>
          </a:lnRef>
          <a:fillRef idx="0">
            <a:schemeClr val="accent1"/>
          </a:fillRef>
          <a:effectRef idx="0">
            <a:schemeClr val="accent1"/>
          </a:effectRef>
          <a:fontRef idx="minor"/>
        </p:style>
      </p:sp>
      <p:sp>
        <p:nvSpPr>
          <p:cNvPr id="13" name="CustomShape 7"/>
          <p:cNvSpPr/>
          <p:nvPr/>
        </p:nvSpPr>
        <p:spPr>
          <a:xfrm>
            <a:off x="467640" y="1322280"/>
            <a:ext cx="8432280" cy="52176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135000">
              <a:lnSpc>
                <a:spcPct val="100000"/>
              </a:lnSpc>
            </a:pPr>
            <a:r>
              <a:rPr lang="de-DE" sz="2800" spc="-1" dirty="0">
                <a:solidFill>
                  <a:srgbClr val="C00000"/>
                </a:solidFill>
                <a:latin typeface="Calibri"/>
                <a:ea typeface="ＭＳ Ｐゴシック"/>
              </a:rPr>
              <a:t>Bezüge zum Referenzrahmen Schulqualität NRW</a:t>
            </a:r>
            <a:endParaRPr lang="de-DE" sz="2800" spc="-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CustomShape 2"/>
          <p:cNvSpPr/>
          <p:nvPr/>
        </p:nvSpPr>
        <p:spPr>
          <a:xfrm>
            <a:off x="446760" y="1917000"/>
            <a:ext cx="6130800" cy="4204800"/>
          </a:xfrm>
          <a:prstGeom prst="rect">
            <a:avLst/>
          </a:prstGeom>
          <a:noFill/>
          <a:ln>
            <a:noFill/>
          </a:ln>
        </p:spPr>
        <p:style>
          <a:lnRef idx="0">
            <a:scrgbClr r="0" g="0" b="0"/>
          </a:lnRef>
          <a:fillRef idx="0">
            <a:scrgbClr r="0" g="0" b="0"/>
          </a:fillRef>
          <a:effectRef idx="0">
            <a:scrgbClr r="0" g="0" b="0"/>
          </a:effectRef>
          <a:fontRef idx="minor"/>
        </p:style>
      </p:sp>
      <p:sp>
        <p:nvSpPr>
          <p:cNvPr id="189" name="CustomShape 4"/>
          <p:cNvSpPr/>
          <p:nvPr/>
        </p:nvSpPr>
        <p:spPr>
          <a:xfrm>
            <a:off x="306360" y="1917000"/>
            <a:ext cx="8593560" cy="420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spcAft>
                <a:spcPts val="601"/>
              </a:spcAft>
            </a:pPr>
            <a:endParaRPr lang="de-DE" sz="800" spc="-1" noProof="1">
              <a:solidFill>
                <a:srgbClr val="000000"/>
              </a:solidFill>
              <a:latin typeface="Calibri"/>
              <a:ea typeface="DejaVu Sans"/>
            </a:endParaRPr>
          </a:p>
          <a:p>
            <a:pPr>
              <a:lnSpc>
                <a:spcPct val="100000"/>
              </a:lnSpc>
              <a:spcAft>
                <a:spcPts val="601"/>
              </a:spcAft>
            </a:pPr>
            <a:r>
              <a:rPr lang="de-DE" sz="1800" b="0" strike="noStrike" spc="-1" noProof="1" smtClean="0">
                <a:solidFill>
                  <a:srgbClr val="000000"/>
                </a:solidFill>
                <a:latin typeface="Calibri"/>
                <a:ea typeface="DejaVu Sans"/>
              </a:rPr>
              <a:t>Ziele und Inhalte des Laborhelferkonzeptes – abgeleitet aus dem Kernlehrplan, z.B.:</a:t>
            </a:r>
            <a:endParaRPr lang="de-DE" sz="1800" b="0" strike="noStrike" spc="-1" noProof="1" smtClean="0">
              <a:latin typeface="Arial"/>
            </a:endParaRPr>
          </a:p>
          <a:p>
            <a:pPr marL="201613" indent="-201613">
              <a:lnSpc>
                <a:spcPct val="100000"/>
              </a:lnSpc>
              <a:spcAft>
                <a:spcPts val="601"/>
              </a:spcAft>
              <a:buClr>
                <a:srgbClr val="000000"/>
              </a:buClr>
              <a:buFont typeface="StarSymbol"/>
              <a:buChar char="-"/>
            </a:pPr>
            <a:r>
              <a:rPr lang="de-DE" sz="1600" b="0" strike="noStrike" spc="-1" noProof="1" smtClean="0">
                <a:solidFill>
                  <a:srgbClr val="000000"/>
                </a:solidFill>
                <a:latin typeface="Calibri"/>
                <a:ea typeface="DejaVu Sans"/>
              </a:rPr>
              <a:t>„Experimente besitzen für physikalische Erkenntnisprozesse und damit auch für den Physikunterricht eine entscheidende Bedeutung. Der Erwerb experimenteller Kompetenzen setzt voraus, dass Schülerinnen und Schüler </a:t>
            </a:r>
            <a:r>
              <a:rPr lang="de-DE" sz="1600" strike="noStrike" spc="-1" noProof="1" smtClean="0">
                <a:solidFill>
                  <a:srgbClr val="000000"/>
                </a:solidFill>
                <a:latin typeface="Calibri"/>
                <a:ea typeface="DejaVu Sans"/>
              </a:rPr>
              <a:t>zunehmend eigenständig </a:t>
            </a:r>
            <a:r>
              <a:rPr lang="de-DE" sz="1600" b="0" strike="noStrike" spc="-1" noProof="1" smtClean="0">
                <a:solidFill>
                  <a:srgbClr val="000000"/>
                </a:solidFill>
                <a:latin typeface="Calibri"/>
                <a:ea typeface="DejaVu Sans"/>
              </a:rPr>
              <a:t>und planvoll in Schülerversuchen experimentieren und dabei ihre Kenntnisse über den Gebrauch physikalischer Geräte und über experimentelle Vorgehensweisen schrittweise erweitern.“ (ebd., S. 9)</a:t>
            </a:r>
            <a:endParaRPr lang="de-DE" sz="1600" b="0" strike="noStrike" spc="-1" noProof="1" smtClean="0">
              <a:latin typeface="Arial"/>
            </a:endParaRPr>
          </a:p>
          <a:p>
            <a:pPr marL="201613" indent="-201613">
              <a:lnSpc>
                <a:spcPct val="100000"/>
              </a:lnSpc>
              <a:spcAft>
                <a:spcPts val="601"/>
              </a:spcAft>
              <a:buClr>
                <a:srgbClr val="000000"/>
              </a:buClr>
              <a:buFont typeface="StarSymbol"/>
              <a:buChar char="-"/>
            </a:pPr>
            <a:r>
              <a:rPr lang="de-DE" sz="1600" b="0" strike="noStrike" spc="-1" noProof="1" smtClean="0">
                <a:solidFill>
                  <a:srgbClr val="000000"/>
                </a:solidFill>
                <a:latin typeface="Calibri"/>
                <a:ea typeface="DejaVu Sans"/>
              </a:rPr>
              <a:t>„Der Kompetenzbereich Erkenntnisgewinnung beinhaltet die Fähigkeiten und </a:t>
            </a:r>
            <a:r>
              <a:rPr lang="de-DE" noProof="1" smtClean="0"/>
              <a:t/>
            </a:r>
            <a:br>
              <a:rPr lang="de-DE" noProof="1" smtClean="0"/>
            </a:br>
            <a:r>
              <a:rPr lang="de-DE" sz="1600" b="0" strike="noStrike" spc="-1" noProof="1" smtClean="0">
                <a:solidFill>
                  <a:srgbClr val="000000"/>
                </a:solidFill>
                <a:latin typeface="Calibri"/>
                <a:ea typeface="DejaVu Sans"/>
              </a:rPr>
              <a:t>methodischen Fertigkeiten, physikalische Fragestellungen zu erkennen, diese mit </a:t>
            </a:r>
            <a:r>
              <a:rPr lang="de-DE" noProof="1" smtClean="0"/>
              <a:t/>
            </a:r>
            <a:br>
              <a:rPr lang="de-DE" noProof="1" smtClean="0"/>
            </a:br>
            <a:r>
              <a:rPr lang="de-DE" sz="1600" b="0" strike="noStrike" spc="-1" noProof="1" smtClean="0">
                <a:solidFill>
                  <a:srgbClr val="000000"/>
                </a:solidFill>
                <a:latin typeface="Calibri"/>
                <a:ea typeface="DejaVu Sans"/>
              </a:rPr>
              <a:t>Experimenten und anderen fachspezifischen Methoden hypothesengeleitet zu </a:t>
            </a:r>
            <a:r>
              <a:rPr lang="de-DE" noProof="1" smtClean="0"/>
              <a:t/>
            </a:r>
            <a:br>
              <a:rPr lang="de-DE" noProof="1" smtClean="0"/>
            </a:br>
            <a:r>
              <a:rPr lang="de-DE" sz="1600" b="0" strike="noStrike" spc="-1" noProof="1" smtClean="0">
                <a:solidFill>
                  <a:srgbClr val="000000"/>
                </a:solidFill>
                <a:latin typeface="Calibri"/>
                <a:ea typeface="DejaVu Sans"/>
              </a:rPr>
              <a:t>untersuchen, daraus Schlussfolgerungen zu ziehen und Ergebnisse zu verallgemeinern.“ (ebd., S. 14) </a:t>
            </a:r>
            <a:endParaRPr lang="de-DE" sz="1600" b="0" strike="noStrike" spc="-1" noProof="1" smtClean="0">
              <a:latin typeface="Arial"/>
            </a:endParaRPr>
          </a:p>
          <a:p>
            <a:pPr marL="201613" indent="-201613">
              <a:lnSpc>
                <a:spcPct val="100000"/>
              </a:lnSpc>
              <a:spcAft>
                <a:spcPts val="601"/>
              </a:spcAft>
              <a:buClr>
                <a:srgbClr val="000000"/>
              </a:buClr>
              <a:buFont typeface="StarSymbol"/>
              <a:buChar char="-"/>
            </a:pPr>
            <a:r>
              <a:rPr lang="de-DE" sz="1600" b="0" strike="noStrike" spc="-1" noProof="1" smtClean="0">
                <a:solidFill>
                  <a:srgbClr val="000000"/>
                </a:solidFill>
                <a:latin typeface="Calibri"/>
                <a:ea typeface="DejaVu Sans"/>
              </a:rPr>
              <a:t>„Die Schülerinnen und Schüler können bei angeleiteten oder einfachen selbst ent-</a:t>
            </a:r>
            <a:r>
              <a:rPr lang="de-DE" noProof="1" smtClean="0"/>
              <a:t/>
            </a:r>
            <a:br>
              <a:rPr lang="de-DE" noProof="1" smtClean="0"/>
            </a:br>
            <a:r>
              <a:rPr lang="de-DE" sz="1600" b="0" strike="noStrike" spc="-1" noProof="1" smtClean="0">
                <a:solidFill>
                  <a:srgbClr val="000000"/>
                </a:solidFill>
                <a:latin typeface="Calibri"/>
                <a:ea typeface="DejaVu Sans"/>
              </a:rPr>
              <a:t>wickelten Untersuchungen und Experimenten Handlungsschritte unter Beachtung von Sicherheitsaspekten planen und durchführen sowie Daten gemäß der Planung </a:t>
            </a:r>
            <a:r>
              <a:rPr lang="de-DE" noProof="1" smtClean="0"/>
              <a:t/>
            </a:r>
            <a:br>
              <a:rPr lang="de-DE" noProof="1" smtClean="0"/>
            </a:br>
            <a:r>
              <a:rPr lang="de-DE" sz="1600" b="0" strike="noStrike" spc="-1" noProof="1" smtClean="0">
                <a:solidFill>
                  <a:srgbClr val="000000"/>
                </a:solidFill>
                <a:latin typeface="Calibri"/>
                <a:ea typeface="DejaVu Sans"/>
              </a:rPr>
              <a:t>erheben und aufzeichnen.“ (</a:t>
            </a:r>
            <a:r>
              <a:rPr lang="de-DE" sz="1600" spc="-1" noProof="1" smtClean="0">
                <a:solidFill>
                  <a:srgbClr val="000000"/>
                </a:solidFill>
                <a:latin typeface="Calibri"/>
                <a:ea typeface="DejaVu Sans"/>
              </a:rPr>
              <a:t>ebd., </a:t>
            </a:r>
            <a:r>
              <a:rPr lang="de-DE" sz="1600" b="0" strike="noStrike" spc="-1" noProof="1" smtClean="0">
                <a:solidFill>
                  <a:srgbClr val="000000"/>
                </a:solidFill>
                <a:latin typeface="Calibri"/>
                <a:ea typeface="DejaVu Sans"/>
              </a:rPr>
              <a:t>S. 21)</a:t>
            </a:r>
            <a:endParaRPr lang="de-DE" sz="1600" b="0" strike="noStrike" spc="-1" noProof="1" smtClean="0">
              <a:latin typeface="Arial"/>
            </a:endParaRPr>
          </a:p>
          <a:p>
            <a:pPr>
              <a:spcAft>
                <a:spcPts val="601"/>
              </a:spcAft>
            </a:pPr>
            <a:r>
              <a:rPr lang="de-DE" sz="1100" dirty="0" smtClean="0">
                <a:latin typeface="Calibri" pitchFamily="34" charset="0"/>
              </a:rPr>
              <a:t>      (</a:t>
            </a:r>
            <a:r>
              <a:rPr lang="de-DE" sz="1100" dirty="0">
                <a:latin typeface="Calibri" pitchFamily="34" charset="0"/>
              </a:rPr>
              <a:t>KLP Sek I Gymnasium NRW </a:t>
            </a:r>
            <a:r>
              <a:rPr lang="de-DE" sz="1100" dirty="0" smtClean="0">
                <a:latin typeface="Calibri" pitchFamily="34" charset="0"/>
              </a:rPr>
              <a:t>Physik, 2019</a:t>
            </a:r>
            <a:r>
              <a:rPr lang="de-DE" sz="1100" dirty="0" smtClean="0">
                <a:latin typeface="Calibri" panose="020F0502020204030204" pitchFamily="34" charset="0"/>
                <a:cs typeface="Calibri" panose="020F0502020204030204" pitchFamily="34" charset="0"/>
              </a:rPr>
              <a:t>)</a:t>
            </a:r>
            <a:endParaRPr lang="de-DE" sz="1100" dirty="0">
              <a:latin typeface="Calibri" panose="020F0502020204030204" pitchFamily="34" charset="0"/>
              <a:cs typeface="Calibri" panose="020F0502020204030204" pitchFamily="34" charset="0"/>
            </a:endParaRPr>
          </a:p>
          <a:p>
            <a:pPr>
              <a:lnSpc>
                <a:spcPct val="100000"/>
              </a:lnSpc>
              <a:spcAft>
                <a:spcPts val="601"/>
              </a:spcAft>
            </a:pPr>
            <a:endParaRPr lang="de-DE" sz="1600" b="0" strike="noStrike" spc="-1" noProof="1" smtClean="0">
              <a:latin typeface="Arial"/>
            </a:endParaRPr>
          </a:p>
          <a:p>
            <a:pPr>
              <a:lnSpc>
                <a:spcPct val="100000"/>
              </a:lnSpc>
              <a:spcAft>
                <a:spcPts val="601"/>
              </a:spcAft>
            </a:pPr>
            <a:endParaRPr lang="de-DE" sz="1600" b="0" strike="noStrike" spc="-1" noProof="1" smtClean="0">
              <a:latin typeface="Arial"/>
            </a:endParaRPr>
          </a:p>
          <a:p>
            <a:pPr>
              <a:lnSpc>
                <a:spcPct val="100000"/>
              </a:lnSpc>
              <a:spcAft>
                <a:spcPts val="601"/>
              </a:spcAft>
            </a:pPr>
            <a:endParaRPr lang="de-DE" sz="1600" b="0" strike="noStrike" spc="-1" noProof="1">
              <a:latin typeface="Arial"/>
            </a:endParaRPr>
          </a:p>
        </p:txBody>
      </p:sp>
      <p:sp>
        <p:nvSpPr>
          <p:cNvPr id="190" name="CustomShape 5"/>
          <p:cNvSpPr/>
          <p:nvPr/>
        </p:nvSpPr>
        <p:spPr>
          <a:xfrm>
            <a:off x="971640" y="867600"/>
            <a:ext cx="705636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de-DE" sz="1800" b="0" strike="noStrike" spc="-1">
                <a:solidFill>
                  <a:srgbClr val="000000"/>
                </a:solidFill>
                <a:latin typeface="Calibri"/>
                <a:ea typeface="DejaVu Sans"/>
              </a:rPr>
              <a:t>Das Laborhelferkonzept – Begründungszusammenhänge</a:t>
            </a:r>
            <a:endParaRPr lang="de-DE" sz="1800" b="0" strike="noStrike" spc="-1">
              <a:latin typeface="Arial"/>
            </a:endParaRPr>
          </a:p>
        </p:txBody>
      </p:sp>
      <p:sp>
        <p:nvSpPr>
          <p:cNvPr id="8" name="Line 9"/>
          <p:cNvSpPr/>
          <p:nvPr/>
        </p:nvSpPr>
        <p:spPr>
          <a:xfrm>
            <a:off x="526680" y="1988640"/>
            <a:ext cx="8229600" cy="0"/>
          </a:xfrm>
          <a:prstGeom prst="line">
            <a:avLst/>
          </a:prstGeom>
          <a:ln w="38160">
            <a:solidFill>
              <a:srgbClr val="F79B4F"/>
            </a:solidFill>
            <a:round/>
          </a:ln>
        </p:spPr>
        <p:style>
          <a:lnRef idx="1">
            <a:schemeClr val="accent1"/>
          </a:lnRef>
          <a:fillRef idx="0">
            <a:schemeClr val="accent1"/>
          </a:fillRef>
          <a:effectRef idx="0">
            <a:schemeClr val="accent1"/>
          </a:effectRef>
          <a:fontRef idx="minor"/>
        </p:style>
      </p:sp>
      <p:sp>
        <p:nvSpPr>
          <p:cNvPr id="10" name="CustomShape 7"/>
          <p:cNvSpPr/>
          <p:nvPr/>
        </p:nvSpPr>
        <p:spPr>
          <a:xfrm>
            <a:off x="467640" y="1322280"/>
            <a:ext cx="8432280" cy="52176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de-DE" sz="2800" spc="-1" dirty="0">
                <a:solidFill>
                  <a:srgbClr val="C00000"/>
                </a:solidFill>
                <a:latin typeface="Calibri"/>
              </a:rPr>
              <a:t>Begründungen aus dem KLP Physik Gymnasium, Sek. I</a:t>
            </a:r>
            <a:endParaRPr lang="de-DE" sz="2800" spc="-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CustomShape 1"/>
          <p:cNvSpPr/>
          <p:nvPr/>
        </p:nvSpPr>
        <p:spPr>
          <a:xfrm>
            <a:off x="6553080" y="6245280"/>
            <a:ext cx="2133360" cy="475920"/>
          </a:xfrm>
          <a:prstGeom prst="rect">
            <a:avLst/>
          </a:prstGeom>
          <a:noFill/>
          <a:ln>
            <a:noFill/>
          </a:ln>
        </p:spPr>
        <p:style>
          <a:lnRef idx="0">
            <a:scrgbClr r="0" g="0" b="0"/>
          </a:lnRef>
          <a:fillRef idx="0">
            <a:scrgbClr r="0" g="0" b="0"/>
          </a:fillRef>
          <a:effectRef idx="0">
            <a:scrgbClr r="0" g="0" b="0"/>
          </a:effectRef>
          <a:fontRef idx="minor"/>
        </p:style>
      </p:sp>
      <p:sp>
        <p:nvSpPr>
          <p:cNvPr id="192" name="CustomShape 2"/>
          <p:cNvSpPr/>
          <p:nvPr/>
        </p:nvSpPr>
        <p:spPr>
          <a:xfrm>
            <a:off x="457200" y="0"/>
            <a:ext cx="7619760" cy="871560"/>
          </a:xfrm>
          <a:prstGeom prst="rect">
            <a:avLst/>
          </a:prstGeom>
          <a:noFill/>
          <a:ln>
            <a:noFill/>
          </a:ln>
        </p:spPr>
        <p:style>
          <a:lnRef idx="0">
            <a:scrgbClr r="0" g="0" b="0"/>
          </a:lnRef>
          <a:fillRef idx="0">
            <a:scrgbClr r="0" g="0" b="0"/>
          </a:fillRef>
          <a:effectRef idx="0">
            <a:scrgbClr r="0" g="0" b="0"/>
          </a:effectRef>
          <a:fontRef idx="minor"/>
        </p:style>
      </p:sp>
      <p:sp>
        <p:nvSpPr>
          <p:cNvPr id="194" name="CustomShape 4"/>
          <p:cNvSpPr/>
          <p:nvPr/>
        </p:nvSpPr>
        <p:spPr>
          <a:xfrm>
            <a:off x="670320" y="1412999"/>
            <a:ext cx="7942320" cy="4318493"/>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spcBef>
                <a:spcPts val="519"/>
              </a:spcBef>
            </a:pPr>
            <a:endParaRPr lang="de-DE" sz="2600" b="0" strike="noStrike" spc="-1" dirty="0">
              <a:latin typeface="Arial"/>
            </a:endParaRPr>
          </a:p>
          <a:p>
            <a:pPr>
              <a:lnSpc>
                <a:spcPct val="100000"/>
              </a:lnSpc>
              <a:spcBef>
                <a:spcPts val="360"/>
              </a:spcBef>
            </a:pPr>
            <a:endParaRPr lang="de-DE" spc="-1" dirty="0" smtClean="0">
              <a:solidFill>
                <a:srgbClr val="000000"/>
              </a:solidFill>
              <a:latin typeface="Calibri"/>
              <a:ea typeface="DejaVu Sans"/>
            </a:endParaRPr>
          </a:p>
          <a:p>
            <a:pPr marL="285750" indent="-285750">
              <a:lnSpc>
                <a:spcPct val="100000"/>
              </a:lnSpc>
              <a:spcBef>
                <a:spcPts val="360"/>
              </a:spcBef>
              <a:buFont typeface="Arial" panose="020B0604020202020204" pitchFamily="34" charset="0"/>
              <a:buChar char="•"/>
            </a:pPr>
            <a:r>
              <a:rPr lang="de-DE" spc="-1" dirty="0" smtClean="0">
                <a:solidFill>
                  <a:srgbClr val="000000"/>
                </a:solidFill>
                <a:latin typeface="Calibri"/>
                <a:ea typeface="DejaVu Sans"/>
              </a:rPr>
              <a:t>„</a:t>
            </a:r>
            <a:r>
              <a:rPr lang="de-DE" i="1" spc="-1" dirty="0" smtClean="0">
                <a:solidFill>
                  <a:srgbClr val="000000"/>
                </a:solidFill>
                <a:latin typeface="Calibri"/>
                <a:ea typeface="DejaVu Sans"/>
              </a:rPr>
              <a:t>Peer Education </a:t>
            </a:r>
            <a:r>
              <a:rPr lang="de-DE" spc="-1" dirty="0" smtClean="0">
                <a:solidFill>
                  <a:srgbClr val="000000"/>
                </a:solidFill>
                <a:latin typeface="Calibri"/>
                <a:ea typeface="DejaVu Sans"/>
              </a:rPr>
              <a:t>lässt sich als </a:t>
            </a:r>
            <a:r>
              <a:rPr lang="de-DE" i="1" spc="-1" dirty="0" smtClean="0">
                <a:solidFill>
                  <a:srgbClr val="000000"/>
                </a:solidFill>
                <a:latin typeface="Calibri"/>
                <a:ea typeface="DejaVu Sans"/>
              </a:rPr>
              <a:t>Bildungsarbeit unter Gleichaltrigen </a:t>
            </a:r>
            <a:r>
              <a:rPr lang="de-DE" spc="-1" dirty="0" smtClean="0">
                <a:solidFill>
                  <a:srgbClr val="000000"/>
                </a:solidFill>
                <a:latin typeface="Calibri"/>
                <a:ea typeface="DejaVu Sans"/>
              </a:rPr>
              <a:t>übersetzen.“ </a:t>
            </a:r>
            <a:r>
              <a:rPr lang="de-DE" sz="1100" spc="-1" dirty="0" smtClean="0">
                <a:solidFill>
                  <a:srgbClr val="000000"/>
                </a:solidFill>
                <a:latin typeface="Calibri"/>
                <a:ea typeface="DejaVu Sans"/>
              </a:rPr>
              <a:t>(Arbeitskreis deutscher Bildungsstätten e.V., 2016, S. 8)</a:t>
            </a:r>
          </a:p>
          <a:p>
            <a:pPr marL="285750" indent="-285750">
              <a:lnSpc>
                <a:spcPct val="100000"/>
              </a:lnSpc>
              <a:spcBef>
                <a:spcPts val="360"/>
              </a:spcBef>
              <a:buFont typeface="Arial" panose="020B0604020202020204" pitchFamily="34" charset="0"/>
              <a:buChar char="•"/>
            </a:pPr>
            <a:endParaRPr lang="de-DE" b="0" i="0" spc="-1" dirty="0" smtClean="0">
              <a:solidFill>
                <a:srgbClr val="000000"/>
              </a:solidFill>
              <a:effectLst/>
              <a:latin typeface="Calibri"/>
              <a:cs typeface="Calibri" panose="020F0502020204030204" pitchFamily="34" charset="0"/>
            </a:endParaRPr>
          </a:p>
          <a:p>
            <a:pPr marL="285750" indent="-285750">
              <a:lnSpc>
                <a:spcPct val="100000"/>
              </a:lnSpc>
              <a:spcBef>
                <a:spcPts val="360"/>
              </a:spcBef>
              <a:buFont typeface="Arial" panose="020B0604020202020204" pitchFamily="34" charset="0"/>
              <a:buChar char="•"/>
            </a:pPr>
            <a:r>
              <a:rPr lang="de-DE" b="0" i="0" spc="-1" dirty="0" smtClean="0">
                <a:solidFill>
                  <a:srgbClr val="000000"/>
                </a:solidFill>
                <a:effectLst/>
                <a:latin typeface="Calibri"/>
                <a:cs typeface="Calibri" panose="020F0502020204030204" pitchFamily="34" charset="0"/>
              </a:rPr>
              <a:t>„Jugendliche [werden] mit ihren Erfahrungen, Interessen und ihrer eigenen Sprache zu Expertinnen und Experten […]. Sie geben zudem ihre Kenntnisse und Erfahrungen innerhalb ihrer </a:t>
            </a:r>
            <a:r>
              <a:rPr lang="de-DE" b="0" i="1" spc="-1" dirty="0" smtClean="0">
                <a:solidFill>
                  <a:srgbClr val="000000"/>
                </a:solidFill>
                <a:effectLst/>
                <a:latin typeface="Calibri"/>
                <a:cs typeface="Calibri" panose="020F0502020204030204" pitchFamily="34" charset="0"/>
              </a:rPr>
              <a:t>Peergroup</a:t>
            </a:r>
            <a:r>
              <a:rPr lang="de-DE" b="0" i="0" spc="-1" dirty="0" smtClean="0">
                <a:solidFill>
                  <a:srgbClr val="000000"/>
                </a:solidFill>
                <a:effectLst/>
                <a:latin typeface="Calibri"/>
                <a:cs typeface="Calibri" panose="020F0502020204030204" pitchFamily="34" charset="0"/>
              </a:rPr>
              <a:t> weiter.“ (ebd.).</a:t>
            </a:r>
          </a:p>
          <a:p>
            <a:pPr>
              <a:lnSpc>
                <a:spcPct val="100000"/>
              </a:lnSpc>
              <a:spcBef>
                <a:spcPts val="360"/>
              </a:spcBef>
            </a:pPr>
            <a:endParaRPr lang="de-DE" b="0" i="0" spc="-1" dirty="0" smtClean="0">
              <a:solidFill>
                <a:srgbClr val="000000"/>
              </a:solidFill>
              <a:effectLst/>
              <a:latin typeface="Calibri"/>
              <a:cs typeface="Calibri" panose="020F0502020204030204" pitchFamily="34" charset="0"/>
            </a:endParaRPr>
          </a:p>
          <a:p>
            <a:pPr marL="285750" indent="-285750">
              <a:lnSpc>
                <a:spcPct val="100000"/>
              </a:lnSpc>
              <a:spcBef>
                <a:spcPts val="360"/>
              </a:spcBef>
              <a:buFont typeface="Arial" panose="020B0604020202020204" pitchFamily="34" charset="0"/>
              <a:buChar char="•"/>
            </a:pPr>
            <a:r>
              <a:rPr lang="de-DE" spc="-1" dirty="0" smtClean="0">
                <a:solidFill>
                  <a:srgbClr val="000000"/>
                </a:solidFill>
                <a:latin typeface="Calibri"/>
                <a:cs typeface="Calibri" panose="020F0502020204030204" pitchFamily="34" charset="0"/>
              </a:rPr>
              <a:t>Peer-Education fördert die Partizipation, die Selbstständigkeit und das Selbstwirksamkeitserleben der [Lernhelferinnen und] Lernhelfer. Die jüngeren Schülerinnen und Schüler erleben ein Lernen auf Augenhöhe und lernen selbstbewusste Vorbilder kennen, „[…] denen Erwachsene etwas zugetraut haben.“ (ebd., S. 9).</a:t>
            </a:r>
            <a:endParaRPr lang="de-DE" b="0" i="0" dirty="0">
              <a:solidFill>
                <a:srgbClr val="333333"/>
              </a:solidFill>
              <a:effectLst/>
              <a:latin typeface="Calibri" panose="020F0502020204030204" pitchFamily="34" charset="0"/>
              <a:cs typeface="Calibri" panose="020F0502020204030204" pitchFamily="34" charset="0"/>
            </a:endParaRPr>
          </a:p>
        </p:txBody>
      </p:sp>
      <p:sp>
        <p:nvSpPr>
          <p:cNvPr id="195" name="CustomShape 5"/>
          <p:cNvSpPr/>
          <p:nvPr/>
        </p:nvSpPr>
        <p:spPr>
          <a:xfrm>
            <a:off x="1043640" y="871920"/>
            <a:ext cx="705636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de-DE" sz="1800" b="0" strike="noStrike" spc="-1" dirty="0">
                <a:solidFill>
                  <a:srgbClr val="000000"/>
                </a:solidFill>
                <a:latin typeface="Calibri"/>
                <a:ea typeface="DejaVu Sans"/>
              </a:rPr>
              <a:t>Peer-Education – Lernen durch Lehren</a:t>
            </a:r>
            <a:endParaRPr lang="de-DE" sz="1800" b="0" strike="noStrike" spc="-1" dirty="0">
              <a:latin typeface="Arial"/>
            </a:endParaRPr>
          </a:p>
        </p:txBody>
      </p:sp>
      <p:sp>
        <p:nvSpPr>
          <p:cNvPr id="7" name="Line 9"/>
          <p:cNvSpPr/>
          <p:nvPr/>
        </p:nvSpPr>
        <p:spPr>
          <a:xfrm>
            <a:off x="526680" y="1988640"/>
            <a:ext cx="8229600" cy="0"/>
          </a:xfrm>
          <a:prstGeom prst="line">
            <a:avLst/>
          </a:prstGeom>
          <a:ln w="38160">
            <a:solidFill>
              <a:srgbClr val="F79B4F"/>
            </a:solidFill>
            <a:round/>
          </a:ln>
        </p:spPr>
        <p:style>
          <a:lnRef idx="1">
            <a:schemeClr val="accent1"/>
          </a:lnRef>
          <a:fillRef idx="0">
            <a:schemeClr val="accent1"/>
          </a:fillRef>
          <a:effectRef idx="0">
            <a:schemeClr val="accent1"/>
          </a:effectRef>
          <a:fontRef idx="minor"/>
        </p:style>
      </p:sp>
      <p:sp>
        <p:nvSpPr>
          <p:cNvPr id="8" name="CustomShape 7"/>
          <p:cNvSpPr/>
          <p:nvPr/>
        </p:nvSpPr>
        <p:spPr>
          <a:xfrm>
            <a:off x="467640" y="1322280"/>
            <a:ext cx="8432280" cy="52176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457560" lvl="1">
              <a:spcBef>
                <a:spcPts val="1800"/>
              </a:spcBef>
              <a:buClr>
                <a:schemeClr val="tx1"/>
              </a:buClr>
            </a:pPr>
            <a:r>
              <a:rPr lang="de-DE" sz="2800" spc="-1" dirty="0">
                <a:solidFill>
                  <a:srgbClr val="C00000"/>
                </a:solidFill>
                <a:latin typeface="Calibri"/>
              </a:rPr>
              <a:t>Peer-Education – </a:t>
            </a:r>
            <a:r>
              <a:rPr lang="de-DE" sz="2800" spc="-1" dirty="0" smtClean="0">
                <a:solidFill>
                  <a:srgbClr val="C00000"/>
                </a:solidFill>
                <a:latin typeface="Calibri"/>
              </a:rPr>
              <a:t>Begriffsklärung und Ziele </a:t>
            </a:r>
            <a:endParaRPr lang="de-DE" sz="2800" spc="-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CustomShape 1"/>
          <p:cNvSpPr/>
          <p:nvPr/>
        </p:nvSpPr>
        <p:spPr>
          <a:xfrm>
            <a:off x="6553080" y="6245280"/>
            <a:ext cx="2133360" cy="475920"/>
          </a:xfrm>
          <a:prstGeom prst="rect">
            <a:avLst/>
          </a:prstGeom>
          <a:noFill/>
          <a:ln>
            <a:noFill/>
          </a:ln>
        </p:spPr>
        <p:style>
          <a:lnRef idx="0">
            <a:scrgbClr r="0" g="0" b="0"/>
          </a:lnRef>
          <a:fillRef idx="0">
            <a:scrgbClr r="0" g="0" b="0"/>
          </a:fillRef>
          <a:effectRef idx="0">
            <a:scrgbClr r="0" g="0" b="0"/>
          </a:effectRef>
          <a:fontRef idx="minor"/>
        </p:style>
      </p:sp>
      <p:sp>
        <p:nvSpPr>
          <p:cNvPr id="202" name="CustomShape 2"/>
          <p:cNvSpPr/>
          <p:nvPr/>
        </p:nvSpPr>
        <p:spPr>
          <a:xfrm>
            <a:off x="478440" y="939960"/>
            <a:ext cx="8629560" cy="891412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endParaRPr lang="de-DE" sz="1800" b="0" strike="noStrike" spc="-1" dirty="0">
              <a:latin typeface="Arial"/>
            </a:endParaRPr>
          </a:p>
          <a:p>
            <a:pPr>
              <a:lnSpc>
                <a:spcPct val="100000"/>
              </a:lnSpc>
            </a:pPr>
            <a:endParaRPr lang="de-DE" sz="800" b="0" strike="noStrike" spc="-1" dirty="0">
              <a:solidFill>
                <a:srgbClr val="C00000"/>
              </a:solidFill>
              <a:latin typeface="Calibri"/>
              <a:ea typeface="DejaVu Sans"/>
            </a:endParaRPr>
          </a:p>
          <a:p>
            <a:pPr>
              <a:lnSpc>
                <a:spcPct val="114000"/>
              </a:lnSpc>
            </a:pPr>
            <a:r>
              <a:rPr dirty="0"/>
              <a:t/>
            </a:r>
            <a:br>
              <a:rPr dirty="0"/>
            </a:br>
            <a:endParaRPr lang="de-DE" spc="-1" dirty="0">
              <a:latin typeface="Calibri" panose="020F0502020204030204" pitchFamily="34" charset="0"/>
              <a:cs typeface="Calibri" panose="020F0502020204030204" pitchFamily="34" charset="0"/>
            </a:endParaRPr>
          </a:p>
          <a:p>
            <a:pPr>
              <a:lnSpc>
                <a:spcPct val="114000"/>
              </a:lnSpc>
            </a:pPr>
            <a:endParaRPr lang="de-DE" sz="1800" b="0" strike="noStrike" spc="-1" dirty="0">
              <a:latin typeface="Calibri" panose="020F0502020204030204" pitchFamily="34" charset="0"/>
              <a:cs typeface="Calibri" panose="020F0502020204030204" pitchFamily="34" charset="0"/>
            </a:endParaRPr>
          </a:p>
          <a:p>
            <a:pPr marL="285840" indent="-285480">
              <a:lnSpc>
                <a:spcPct val="114000"/>
              </a:lnSpc>
              <a:spcBef>
                <a:spcPts val="600"/>
              </a:spcBef>
              <a:buClr>
                <a:schemeClr val="tx1"/>
              </a:buClr>
              <a:buFont typeface="Arial"/>
              <a:buChar char="•"/>
            </a:pPr>
            <a:r>
              <a:rPr lang="de-DE" sz="1800" b="0" strike="noStrike" spc="-1" dirty="0" smtClean="0">
                <a:latin typeface="Calibri" panose="020F0502020204030204" pitchFamily="34" charset="0"/>
                <a:ea typeface="DejaVu Sans"/>
                <a:cs typeface="Calibri" panose="020F0502020204030204" pitchFamily="34" charset="0"/>
              </a:rPr>
              <a:t>„Die Organisation des eigenen Lernumfeldes und die selbstständige Weitergabe von Wissen und Kompetenzen an die </a:t>
            </a:r>
            <a:r>
              <a:rPr lang="de-DE" sz="1800" b="0" i="1" strike="noStrike" spc="-1" dirty="0" smtClean="0">
                <a:latin typeface="Calibri" panose="020F0502020204030204" pitchFamily="34" charset="0"/>
                <a:ea typeface="DejaVu Sans"/>
                <a:cs typeface="Calibri" panose="020F0502020204030204" pitchFamily="34" charset="0"/>
              </a:rPr>
              <a:t>Peergroup</a:t>
            </a:r>
            <a:r>
              <a:rPr lang="de-DE" sz="1800" b="0" strike="noStrike" spc="-1" dirty="0" smtClean="0">
                <a:latin typeface="Calibri" panose="020F0502020204030204" pitchFamily="34" charset="0"/>
                <a:ea typeface="DejaVu Sans"/>
                <a:cs typeface="Calibri" panose="020F0502020204030204" pitchFamily="34" charset="0"/>
              </a:rPr>
              <a:t> schaffen besondere nachhaltige Bildungserfahrungen von Selbstwirksamkeit, Anerkennung und Bestätigung. Auch wenn das formale Bildungssystem im Grundsatz nicht darauf ausgelegt ist, funktioniert </a:t>
            </a:r>
            <a:r>
              <a:rPr lang="de-DE" sz="1800" b="0" i="1" strike="noStrike" spc="-1" dirty="0" smtClean="0">
                <a:latin typeface="Calibri" panose="020F0502020204030204" pitchFamily="34" charset="0"/>
                <a:ea typeface="DejaVu Sans"/>
                <a:cs typeface="Calibri" panose="020F0502020204030204" pitchFamily="34" charset="0"/>
              </a:rPr>
              <a:t>Peer</a:t>
            </a:r>
            <a:r>
              <a:rPr lang="de-DE" sz="1800" b="0" strike="noStrike" spc="-1" dirty="0" smtClean="0">
                <a:latin typeface="Calibri" panose="020F0502020204030204" pitchFamily="34" charset="0"/>
                <a:ea typeface="DejaVu Sans"/>
                <a:cs typeface="Calibri" panose="020F0502020204030204" pitchFamily="34" charset="0"/>
              </a:rPr>
              <a:t> </a:t>
            </a:r>
            <a:r>
              <a:rPr lang="de-DE" sz="1800" b="0" i="1" strike="noStrike" spc="-1" dirty="0" smtClean="0">
                <a:latin typeface="Calibri" panose="020F0502020204030204" pitchFamily="34" charset="0"/>
                <a:ea typeface="DejaVu Sans"/>
                <a:cs typeface="Calibri" panose="020F0502020204030204" pitchFamily="34" charset="0"/>
              </a:rPr>
              <a:t>Education</a:t>
            </a:r>
            <a:r>
              <a:rPr lang="de-DE" sz="1800" b="0" strike="noStrike" spc="-1" dirty="0" smtClean="0">
                <a:latin typeface="Calibri" panose="020F0502020204030204" pitchFamily="34" charset="0"/>
                <a:ea typeface="DejaVu Sans"/>
                <a:cs typeface="Calibri" panose="020F0502020204030204" pitchFamily="34" charset="0"/>
              </a:rPr>
              <a:t> auch in der Schule.“ </a:t>
            </a:r>
          </a:p>
          <a:p>
            <a:pPr marL="273050">
              <a:lnSpc>
                <a:spcPct val="114000"/>
              </a:lnSpc>
              <a:spcBef>
                <a:spcPts val="600"/>
              </a:spcBef>
              <a:buClr>
                <a:schemeClr val="tx1"/>
              </a:buClr>
            </a:pPr>
            <a:r>
              <a:rPr lang="de-DE" sz="1100" spc="-1" dirty="0" smtClean="0">
                <a:solidFill>
                  <a:srgbClr val="000000"/>
                </a:solidFill>
                <a:latin typeface="Calibri"/>
              </a:rPr>
              <a:t>(</a:t>
            </a:r>
            <a:r>
              <a:rPr lang="de-DE" sz="1100" spc="-1" dirty="0">
                <a:solidFill>
                  <a:srgbClr val="000000"/>
                </a:solidFill>
                <a:latin typeface="Calibri"/>
              </a:rPr>
              <a:t>Arbeitskreis deutscher Bildungsstätten e.V., 2016, S. </a:t>
            </a:r>
            <a:r>
              <a:rPr lang="de-DE" sz="1100" spc="-1" dirty="0" smtClean="0">
                <a:solidFill>
                  <a:srgbClr val="000000"/>
                </a:solidFill>
                <a:latin typeface="Calibri"/>
              </a:rPr>
              <a:t>3)</a:t>
            </a:r>
          </a:p>
          <a:p>
            <a:pPr marL="360">
              <a:lnSpc>
                <a:spcPct val="114000"/>
              </a:lnSpc>
              <a:spcBef>
                <a:spcPts val="600"/>
              </a:spcBef>
              <a:buClr>
                <a:schemeClr val="tx1"/>
              </a:buClr>
            </a:pPr>
            <a:endParaRPr lang="de-DE" sz="1100" spc="-1" dirty="0">
              <a:solidFill>
                <a:srgbClr val="000000"/>
              </a:solidFill>
              <a:latin typeface="Calibri"/>
            </a:endParaRPr>
          </a:p>
          <a:p>
            <a:pPr marL="285840" indent="-285480">
              <a:lnSpc>
                <a:spcPct val="114000"/>
              </a:lnSpc>
              <a:spcBef>
                <a:spcPts val="600"/>
              </a:spcBef>
              <a:buClr>
                <a:schemeClr val="tx1"/>
              </a:buClr>
              <a:buFont typeface="Arial"/>
              <a:buChar char="•"/>
            </a:pPr>
            <a:r>
              <a:rPr lang="de-DE" spc="-1" dirty="0" smtClean="0">
                <a:latin typeface="Calibri" panose="020F0502020204030204" pitchFamily="34" charset="0"/>
                <a:cs typeface="Calibri" panose="020F0502020204030204" pitchFamily="34" charset="0"/>
              </a:rPr>
              <a:t>Wichtig für die Umsetzung im schulischen Kontext sind flexible Konzepte, die die jeweiligen Rahmenbedingungen berücksichtigen (ebd., S. 9).</a:t>
            </a:r>
            <a:endParaRPr lang="de-DE" spc="-1" dirty="0">
              <a:latin typeface="Calibri" panose="020F0502020204030204" pitchFamily="34" charset="0"/>
              <a:cs typeface="Calibri" panose="020F0502020204030204" pitchFamily="34" charset="0"/>
            </a:endParaRPr>
          </a:p>
          <a:p>
            <a:pPr marL="285840" indent="-285480">
              <a:lnSpc>
                <a:spcPct val="114000"/>
              </a:lnSpc>
              <a:spcBef>
                <a:spcPts val="600"/>
              </a:spcBef>
              <a:buClr>
                <a:schemeClr val="tx1"/>
              </a:buClr>
              <a:buFont typeface="Arial"/>
              <a:buChar char="•"/>
            </a:pPr>
            <a:endParaRPr lang="de-DE" sz="1800" b="0" strike="noStrike" spc="-1" dirty="0">
              <a:latin typeface="Calibri" panose="020F0502020204030204" pitchFamily="34" charset="0"/>
              <a:ea typeface="DejaVu Sans"/>
              <a:cs typeface="Calibri" panose="020F0502020204030204" pitchFamily="34" charset="0"/>
            </a:endParaRPr>
          </a:p>
          <a:p>
            <a:pPr marL="254520">
              <a:lnSpc>
                <a:spcPct val="114000"/>
              </a:lnSpc>
              <a:buClr>
                <a:srgbClr val="D74720"/>
              </a:buClr>
            </a:pPr>
            <a:endParaRPr lang="de-DE" spc="-1" dirty="0">
              <a:solidFill>
                <a:srgbClr val="000000"/>
              </a:solidFill>
              <a:highlight>
                <a:srgbClr val="FFFF00"/>
              </a:highlight>
              <a:latin typeface="Calibri" panose="020F0502020204030204" pitchFamily="34" charset="0"/>
              <a:ea typeface="DejaVu Sans"/>
              <a:cs typeface="Calibri" panose="020F0502020204030204" pitchFamily="34" charset="0"/>
            </a:endParaRPr>
          </a:p>
          <a:p>
            <a:pPr marL="254520">
              <a:lnSpc>
                <a:spcPct val="114000"/>
              </a:lnSpc>
              <a:buClr>
                <a:srgbClr val="D74720"/>
              </a:buClr>
            </a:pPr>
            <a:endParaRPr lang="de-DE" sz="1800" b="0" strike="noStrike" spc="-1" dirty="0">
              <a:solidFill>
                <a:srgbClr val="000000"/>
              </a:solidFill>
              <a:highlight>
                <a:srgbClr val="FFFF00"/>
              </a:highlight>
              <a:latin typeface="Arial"/>
              <a:ea typeface="DejaVu Sans"/>
            </a:endParaRPr>
          </a:p>
          <a:p>
            <a:pPr marL="254520">
              <a:lnSpc>
                <a:spcPct val="114000"/>
              </a:lnSpc>
              <a:buClr>
                <a:srgbClr val="D74720"/>
              </a:buClr>
            </a:pPr>
            <a:endParaRPr lang="de-DE" sz="1800" b="0" strike="noStrike" spc="-1" dirty="0">
              <a:latin typeface="Arial"/>
            </a:endParaRPr>
          </a:p>
          <a:p>
            <a:pPr>
              <a:lnSpc>
                <a:spcPct val="150000"/>
              </a:lnSpc>
            </a:pPr>
            <a:endParaRPr lang="de-DE" sz="1800" b="0" strike="noStrike" spc="-1" dirty="0">
              <a:latin typeface="Arial"/>
            </a:endParaRPr>
          </a:p>
          <a:p>
            <a:pPr>
              <a:lnSpc>
                <a:spcPct val="100000"/>
              </a:lnSpc>
            </a:pPr>
            <a:endParaRPr lang="de-DE" sz="1800" b="0" strike="noStrike" spc="-1" dirty="0">
              <a:latin typeface="Arial"/>
            </a:endParaRPr>
          </a:p>
          <a:p>
            <a:pPr>
              <a:lnSpc>
                <a:spcPct val="100000"/>
              </a:lnSpc>
            </a:pPr>
            <a:endParaRPr lang="de-DE" sz="1800" b="0" strike="noStrike" spc="-1" dirty="0">
              <a:latin typeface="Arial"/>
            </a:endParaRPr>
          </a:p>
          <a:p>
            <a:pPr>
              <a:lnSpc>
                <a:spcPct val="100000"/>
              </a:lnSpc>
            </a:pPr>
            <a:endParaRPr lang="de-DE" sz="1800" b="0" strike="noStrike" spc="-1" dirty="0">
              <a:latin typeface="Arial"/>
            </a:endParaRPr>
          </a:p>
          <a:p>
            <a:pPr>
              <a:lnSpc>
                <a:spcPct val="100000"/>
              </a:lnSpc>
            </a:pPr>
            <a:endParaRPr lang="de-DE" sz="1800" b="0" strike="noStrike" spc="-1" dirty="0">
              <a:latin typeface="Arial"/>
            </a:endParaRPr>
          </a:p>
          <a:p>
            <a:pPr>
              <a:lnSpc>
                <a:spcPct val="100000"/>
              </a:lnSpc>
            </a:pPr>
            <a:endParaRPr lang="de-DE" sz="1800" b="0" strike="noStrike" spc="-1" dirty="0">
              <a:latin typeface="Arial"/>
            </a:endParaRPr>
          </a:p>
          <a:p>
            <a:pPr>
              <a:lnSpc>
                <a:spcPct val="100000"/>
              </a:lnSpc>
            </a:pPr>
            <a:endParaRPr lang="de-DE" sz="1800" b="0" strike="noStrike" spc="-1" dirty="0">
              <a:latin typeface="Arial"/>
            </a:endParaRPr>
          </a:p>
          <a:p>
            <a:pPr>
              <a:lnSpc>
                <a:spcPct val="100000"/>
              </a:lnSpc>
            </a:pPr>
            <a:endParaRPr lang="de-DE" sz="1800" b="0" strike="noStrike" spc="-1" dirty="0">
              <a:latin typeface="Arial"/>
            </a:endParaRPr>
          </a:p>
          <a:p>
            <a:pPr>
              <a:lnSpc>
                <a:spcPct val="100000"/>
              </a:lnSpc>
            </a:pPr>
            <a:endParaRPr lang="de-DE" sz="1800" b="0" strike="noStrike" spc="-1" dirty="0">
              <a:latin typeface="Arial"/>
            </a:endParaRPr>
          </a:p>
          <a:p>
            <a:pPr>
              <a:lnSpc>
                <a:spcPct val="100000"/>
              </a:lnSpc>
            </a:pPr>
            <a:endParaRPr lang="de-DE" sz="1800" b="0" strike="noStrike" spc="-1" dirty="0">
              <a:latin typeface="Arial"/>
            </a:endParaRPr>
          </a:p>
          <a:p>
            <a:pPr>
              <a:lnSpc>
                <a:spcPct val="100000"/>
              </a:lnSpc>
            </a:pPr>
            <a:endParaRPr lang="de-DE" sz="1800" b="0" strike="noStrike" spc="-1" dirty="0">
              <a:latin typeface="Arial"/>
            </a:endParaRPr>
          </a:p>
        </p:txBody>
      </p:sp>
      <p:sp>
        <p:nvSpPr>
          <p:cNvPr id="203" name="CustomShape 3"/>
          <p:cNvSpPr/>
          <p:nvPr/>
        </p:nvSpPr>
        <p:spPr>
          <a:xfrm>
            <a:off x="457200" y="0"/>
            <a:ext cx="7619760" cy="871560"/>
          </a:xfrm>
          <a:prstGeom prst="rect">
            <a:avLst/>
          </a:prstGeom>
          <a:noFill/>
          <a:ln>
            <a:noFill/>
          </a:ln>
        </p:spPr>
        <p:style>
          <a:lnRef idx="0">
            <a:scrgbClr r="0" g="0" b="0"/>
          </a:lnRef>
          <a:fillRef idx="0">
            <a:scrgbClr r="0" g="0" b="0"/>
          </a:fillRef>
          <a:effectRef idx="0">
            <a:scrgbClr r="0" g="0" b="0"/>
          </a:effectRef>
          <a:fontRef idx="minor"/>
        </p:style>
      </p:sp>
      <p:sp>
        <p:nvSpPr>
          <p:cNvPr id="205" name="CustomShape 5"/>
          <p:cNvSpPr/>
          <p:nvPr/>
        </p:nvSpPr>
        <p:spPr>
          <a:xfrm>
            <a:off x="1067040" y="871560"/>
            <a:ext cx="705636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de-DE" sz="1800" b="0" strike="noStrike" spc="-1" dirty="0">
                <a:solidFill>
                  <a:srgbClr val="000000"/>
                </a:solidFill>
                <a:latin typeface="Calibri"/>
                <a:ea typeface="DejaVu Sans"/>
              </a:rPr>
              <a:t>Peer-Education – Lernen durch Lehren</a:t>
            </a:r>
            <a:endParaRPr lang="de-DE" sz="1800" b="0" strike="noStrike" spc="-1" dirty="0">
              <a:latin typeface="Arial"/>
            </a:endParaRPr>
          </a:p>
        </p:txBody>
      </p:sp>
      <p:sp>
        <p:nvSpPr>
          <p:cNvPr id="7" name="Line 9"/>
          <p:cNvSpPr/>
          <p:nvPr/>
        </p:nvSpPr>
        <p:spPr>
          <a:xfrm>
            <a:off x="526680" y="1988640"/>
            <a:ext cx="8229600" cy="0"/>
          </a:xfrm>
          <a:prstGeom prst="line">
            <a:avLst/>
          </a:prstGeom>
          <a:ln w="38160">
            <a:solidFill>
              <a:srgbClr val="F79B4F"/>
            </a:solidFill>
            <a:round/>
          </a:ln>
        </p:spPr>
        <p:style>
          <a:lnRef idx="1">
            <a:schemeClr val="accent1"/>
          </a:lnRef>
          <a:fillRef idx="0">
            <a:schemeClr val="accent1"/>
          </a:fillRef>
          <a:effectRef idx="0">
            <a:schemeClr val="accent1"/>
          </a:effectRef>
          <a:fontRef idx="minor"/>
        </p:style>
      </p:sp>
      <p:sp>
        <p:nvSpPr>
          <p:cNvPr id="8" name="CustomShape 7"/>
          <p:cNvSpPr/>
          <p:nvPr/>
        </p:nvSpPr>
        <p:spPr>
          <a:xfrm>
            <a:off x="467640" y="1322280"/>
            <a:ext cx="8432280" cy="554083"/>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254520">
              <a:lnSpc>
                <a:spcPct val="114000"/>
              </a:lnSpc>
              <a:buClr>
                <a:srgbClr val="D74720"/>
              </a:buClr>
            </a:pPr>
            <a:r>
              <a:rPr lang="de-DE" sz="2800" spc="-1" dirty="0">
                <a:solidFill>
                  <a:srgbClr val="C00000"/>
                </a:solidFill>
                <a:latin typeface="Calibri"/>
              </a:rPr>
              <a:t>Förderliche </a:t>
            </a:r>
            <a:r>
              <a:rPr lang="de-DE" sz="2800" spc="-1" dirty="0" smtClean="0">
                <a:solidFill>
                  <a:srgbClr val="C00000"/>
                </a:solidFill>
                <a:latin typeface="Calibri"/>
              </a:rPr>
              <a:t>Rahmenbedingungen und Chancen </a:t>
            </a:r>
            <a:endParaRPr lang="de-DE" sz="2800" spc="-1" dirty="0">
              <a:solidFill>
                <a:srgbClr val="C00000"/>
              </a:solidFill>
              <a:latin typeface="Calibri"/>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467640" y="1196640"/>
            <a:ext cx="8229240" cy="1142640"/>
          </a:xfrm>
          <a:prstGeom prst="rect">
            <a:avLst/>
          </a:prstGeom>
        </p:spPr>
        <p:txBody>
          <a:bodyPr anchor="ctr"/>
          <a:lstStyle/>
          <a:p>
            <a:pPr algn="ctr">
              <a:lnSpc>
                <a:spcPct val="100000"/>
              </a:lnSpc>
            </a:pPr>
            <a:endParaRPr sz="3200" dirty="0">
              <a:solidFill>
                <a:srgbClr val="FF0000"/>
              </a:solidFill>
            </a:endParaRPr>
          </a:p>
        </p:txBody>
      </p:sp>
      <p:sp>
        <p:nvSpPr>
          <p:cNvPr id="89" name="TextShape 2"/>
          <p:cNvSpPr txBox="1"/>
          <p:nvPr/>
        </p:nvSpPr>
        <p:spPr>
          <a:xfrm>
            <a:off x="457200" y="2421000"/>
            <a:ext cx="8229240" cy="3704760"/>
          </a:xfrm>
          <a:prstGeom prst="rect">
            <a:avLst/>
          </a:prstGeom>
        </p:spPr>
        <p:txBody>
          <a:bodyPr/>
          <a:lstStyle/>
          <a:p>
            <a:pPr algn="ctr">
              <a:lnSpc>
                <a:spcPct val="100000"/>
              </a:lnSpc>
            </a:pPr>
            <a:endParaRPr dirty="0"/>
          </a:p>
        </p:txBody>
      </p:sp>
      <p:sp>
        <p:nvSpPr>
          <p:cNvPr id="90" name="TextShape 3"/>
          <p:cNvSpPr txBox="1"/>
          <p:nvPr/>
        </p:nvSpPr>
        <p:spPr>
          <a:xfrm>
            <a:off x="457200" y="6356520"/>
            <a:ext cx="2458080" cy="364680"/>
          </a:xfrm>
          <a:prstGeom prst="rect">
            <a:avLst/>
          </a:prstGeom>
        </p:spPr>
        <p:txBody>
          <a:bodyPr anchor="ctr"/>
          <a:lstStyle/>
          <a:p>
            <a:pPr>
              <a:lnSpc>
                <a:spcPct val="100000"/>
              </a:lnSpc>
            </a:pPr>
            <a:endParaRPr dirty="0"/>
          </a:p>
        </p:txBody>
      </p:sp>
      <p:sp>
        <p:nvSpPr>
          <p:cNvPr id="15" name="Rechteck 14">
            <a:extLst>
              <a:ext uri="{FF2B5EF4-FFF2-40B4-BE49-F238E27FC236}">
                <a16:creationId xmlns:a16="http://schemas.microsoft.com/office/drawing/2014/main" id="{9FD690B9-7AA4-2D4F-AA8C-9BAF7C0AD41D}"/>
              </a:ext>
            </a:extLst>
          </p:cNvPr>
          <p:cNvSpPr/>
          <p:nvPr/>
        </p:nvSpPr>
        <p:spPr>
          <a:xfrm>
            <a:off x="372120" y="914579"/>
            <a:ext cx="8304240" cy="369332"/>
          </a:xfrm>
          <a:prstGeom prst="rect">
            <a:avLst/>
          </a:prstGeom>
        </p:spPr>
        <p:txBody>
          <a:bodyPr wrap="square">
            <a:spAutoFit/>
          </a:bodyPr>
          <a:lstStyle/>
          <a:p>
            <a:pPr algn="ctr"/>
            <a:r>
              <a:rPr lang="de-DE" dirty="0">
                <a:latin typeface="Calibri" pitchFamily="34" charset="0"/>
                <a:cs typeface="Calibri" pitchFamily="34" charset="0"/>
              </a:rPr>
              <a:t>Das Laborhelferkonzept – </a:t>
            </a:r>
            <a:r>
              <a:rPr lang="de-DE" spc="-1" dirty="0">
                <a:solidFill>
                  <a:srgbClr val="000000"/>
                </a:solidFill>
                <a:latin typeface="Calibri"/>
              </a:rPr>
              <a:t>Mögliche Struktur und Materialien für eine Fortbildungsreihe</a:t>
            </a:r>
            <a:endParaRPr lang="de-DE" dirty="0"/>
          </a:p>
        </p:txBody>
      </p:sp>
      <p:sp>
        <p:nvSpPr>
          <p:cNvPr id="16" name="Line 9"/>
          <p:cNvSpPr/>
          <p:nvPr/>
        </p:nvSpPr>
        <p:spPr>
          <a:xfrm>
            <a:off x="526680" y="1988640"/>
            <a:ext cx="8229600" cy="0"/>
          </a:xfrm>
          <a:prstGeom prst="line">
            <a:avLst/>
          </a:prstGeom>
          <a:ln w="38160">
            <a:solidFill>
              <a:srgbClr val="F79B4F"/>
            </a:solidFill>
            <a:round/>
          </a:ln>
        </p:spPr>
        <p:style>
          <a:lnRef idx="1">
            <a:schemeClr val="accent1"/>
          </a:lnRef>
          <a:fillRef idx="0">
            <a:schemeClr val="accent1"/>
          </a:fillRef>
          <a:effectRef idx="0">
            <a:schemeClr val="accent1"/>
          </a:effectRef>
          <a:fontRef idx="minor"/>
        </p:style>
      </p:sp>
      <p:sp>
        <p:nvSpPr>
          <p:cNvPr id="17" name="CustomShape 7"/>
          <p:cNvSpPr/>
          <p:nvPr/>
        </p:nvSpPr>
        <p:spPr>
          <a:xfrm>
            <a:off x="467640" y="1322280"/>
            <a:ext cx="8432280" cy="52176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de-DE" sz="2800" spc="-1" dirty="0" smtClean="0">
                <a:solidFill>
                  <a:srgbClr val="C00000"/>
                </a:solidFill>
                <a:latin typeface="Calibri" panose="020F0502020204030204" pitchFamily="34" charset="0"/>
                <a:cs typeface="Calibri" panose="020F0502020204030204" pitchFamily="34" charset="0"/>
              </a:rPr>
              <a:t>Ablauf der Fortbildung</a:t>
            </a:r>
            <a:endParaRPr lang="de-DE" sz="2800" spc="-1" dirty="0">
              <a:latin typeface="Calibri" panose="020F0502020204030204" pitchFamily="34" charset="0"/>
              <a:cs typeface="Calibri" panose="020F0502020204030204" pitchFamily="34" charset="0"/>
            </a:endParaRPr>
          </a:p>
        </p:txBody>
      </p:sp>
      <p:graphicFrame>
        <p:nvGraphicFramePr>
          <p:cNvPr id="19" name="Diagramm 18"/>
          <p:cNvGraphicFramePr/>
          <p:nvPr>
            <p:extLst>
              <p:ext uri="{D42A27DB-BD31-4B8C-83A1-F6EECF244321}">
                <p14:modId xmlns:p14="http://schemas.microsoft.com/office/powerpoint/2010/main" val="2819640429"/>
              </p:ext>
            </p:extLst>
          </p:nvPr>
        </p:nvGraphicFramePr>
        <p:xfrm>
          <a:off x="397513" y="2133235"/>
          <a:ext cx="8299367" cy="40455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0" name="Grafik 19"/>
          <p:cNvPicPr>
            <a:picLocks noChangeAspect="1"/>
          </p:cNvPicPr>
          <p:nvPr/>
        </p:nvPicPr>
        <p:blipFill>
          <a:blip r:embed="rId8"/>
          <a:stretch>
            <a:fillRect/>
          </a:stretch>
        </p:blipFill>
        <p:spPr>
          <a:xfrm>
            <a:off x="7223080" y="2106644"/>
            <a:ext cx="1325729" cy="525889"/>
          </a:xfrm>
          <a:prstGeom prst="rect">
            <a:avLst/>
          </a:prstGeom>
        </p:spPr>
      </p:pic>
      <p:pic>
        <p:nvPicPr>
          <p:cNvPr id="21" name="Grafik 20"/>
          <p:cNvPicPr>
            <a:picLocks noChangeAspect="1"/>
          </p:cNvPicPr>
          <p:nvPr/>
        </p:nvPicPr>
        <p:blipFill>
          <a:blip r:embed="rId9"/>
          <a:stretch>
            <a:fillRect/>
          </a:stretch>
        </p:blipFill>
        <p:spPr>
          <a:xfrm>
            <a:off x="5515854" y="5628446"/>
            <a:ext cx="1249706" cy="428534"/>
          </a:xfrm>
          <a:prstGeom prst="rect">
            <a:avLst/>
          </a:prstGeom>
        </p:spPr>
      </p:pic>
      <p:pic>
        <p:nvPicPr>
          <p:cNvPr id="22" name="Grafik 21"/>
          <p:cNvPicPr>
            <a:picLocks noChangeAspect="1"/>
          </p:cNvPicPr>
          <p:nvPr/>
        </p:nvPicPr>
        <p:blipFill>
          <a:blip r:embed="rId10"/>
          <a:stretch>
            <a:fillRect/>
          </a:stretch>
        </p:blipFill>
        <p:spPr>
          <a:xfrm>
            <a:off x="3826466" y="2119899"/>
            <a:ext cx="1282909" cy="502522"/>
          </a:xfrm>
          <a:prstGeom prst="rect">
            <a:avLst/>
          </a:prstGeom>
        </p:spPr>
      </p:pic>
      <p:pic>
        <p:nvPicPr>
          <p:cNvPr id="23" name="Grafik 22"/>
          <p:cNvPicPr>
            <a:picLocks noChangeAspect="1"/>
          </p:cNvPicPr>
          <p:nvPr/>
        </p:nvPicPr>
        <p:blipFill>
          <a:blip r:embed="rId11"/>
          <a:stretch>
            <a:fillRect/>
          </a:stretch>
        </p:blipFill>
        <p:spPr>
          <a:xfrm>
            <a:off x="2037204" y="5588236"/>
            <a:ext cx="1258053" cy="540752"/>
          </a:xfrm>
          <a:prstGeom prst="rect">
            <a:avLst/>
          </a:prstGeom>
        </p:spPr>
      </p:pic>
      <p:pic>
        <p:nvPicPr>
          <p:cNvPr id="24" name="Grafik 23"/>
          <p:cNvPicPr>
            <a:picLocks noChangeAspect="1"/>
          </p:cNvPicPr>
          <p:nvPr/>
        </p:nvPicPr>
        <p:blipFill>
          <a:blip r:embed="rId12"/>
          <a:stretch>
            <a:fillRect/>
          </a:stretch>
        </p:blipFill>
        <p:spPr>
          <a:xfrm>
            <a:off x="397513" y="2087760"/>
            <a:ext cx="1255479" cy="639890"/>
          </a:xfrm>
          <a:prstGeom prst="rect">
            <a:avLst/>
          </a:prstGeom>
        </p:spPr>
      </p:pic>
    </p:spTree>
    <p:extLst>
      <p:ext uri="{BB962C8B-B14F-4D97-AF65-F5344CB8AC3E}">
        <p14:creationId xmlns:p14="http://schemas.microsoft.com/office/powerpoint/2010/main" val="3200603130"/>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CustomShape 1"/>
          <p:cNvSpPr/>
          <p:nvPr/>
        </p:nvSpPr>
        <p:spPr>
          <a:xfrm>
            <a:off x="467640" y="1196640"/>
            <a:ext cx="8228880" cy="1142280"/>
          </a:xfrm>
          <a:prstGeom prst="rect">
            <a:avLst/>
          </a:prstGeom>
          <a:noFill/>
          <a:ln>
            <a:noFill/>
          </a:ln>
        </p:spPr>
        <p:style>
          <a:lnRef idx="0">
            <a:scrgbClr r="0" g="0" b="0"/>
          </a:lnRef>
          <a:fillRef idx="0">
            <a:scrgbClr r="0" g="0" b="0"/>
          </a:fillRef>
          <a:effectRef idx="0">
            <a:scrgbClr r="0" g="0" b="0"/>
          </a:effectRef>
          <a:fontRef idx="minor"/>
        </p:style>
      </p:sp>
      <p:sp>
        <p:nvSpPr>
          <p:cNvPr id="207" name="CustomShape 2"/>
          <p:cNvSpPr/>
          <p:nvPr/>
        </p:nvSpPr>
        <p:spPr>
          <a:xfrm>
            <a:off x="457200" y="2421000"/>
            <a:ext cx="8228880" cy="3704400"/>
          </a:xfrm>
          <a:prstGeom prst="rect">
            <a:avLst/>
          </a:prstGeom>
          <a:noFill/>
          <a:ln>
            <a:noFill/>
          </a:ln>
        </p:spPr>
        <p:style>
          <a:lnRef idx="0">
            <a:scrgbClr r="0" g="0" b="0"/>
          </a:lnRef>
          <a:fillRef idx="0">
            <a:scrgbClr r="0" g="0" b="0"/>
          </a:fillRef>
          <a:effectRef idx="0">
            <a:scrgbClr r="0" g="0" b="0"/>
          </a:effectRef>
          <a:fontRef idx="minor"/>
        </p:style>
      </p:sp>
      <p:sp>
        <p:nvSpPr>
          <p:cNvPr id="208" name="CustomShape 3"/>
          <p:cNvSpPr/>
          <p:nvPr/>
        </p:nvSpPr>
        <p:spPr>
          <a:xfrm>
            <a:off x="457200" y="6356520"/>
            <a:ext cx="2457720" cy="364320"/>
          </a:xfrm>
          <a:prstGeom prst="rect">
            <a:avLst/>
          </a:prstGeom>
          <a:noFill/>
          <a:ln>
            <a:noFill/>
          </a:ln>
        </p:spPr>
        <p:style>
          <a:lnRef idx="0">
            <a:scrgbClr r="0" g="0" b="0"/>
          </a:lnRef>
          <a:fillRef idx="0">
            <a:scrgbClr r="0" g="0" b="0"/>
          </a:fillRef>
          <a:effectRef idx="0">
            <a:scrgbClr r="0" g="0" b="0"/>
          </a:effectRef>
          <a:fontRef idx="minor"/>
        </p:style>
      </p:sp>
      <p:sp>
        <p:nvSpPr>
          <p:cNvPr id="210" name="CustomShape 5"/>
          <p:cNvSpPr/>
          <p:nvPr/>
        </p:nvSpPr>
        <p:spPr>
          <a:xfrm>
            <a:off x="575640" y="1360440"/>
            <a:ext cx="7848360" cy="488738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de-DE" sz="2600" spc="-1" dirty="0">
                <a:solidFill>
                  <a:srgbClr val="C00000"/>
                </a:solidFill>
                <a:latin typeface="Calibri"/>
                <a:ea typeface="DejaVu Sans"/>
              </a:rPr>
              <a:t>Material im Webauftritt </a:t>
            </a:r>
            <a:endParaRPr lang="de-DE" sz="2000" b="0" strike="noStrike" spc="-1" dirty="0">
              <a:latin typeface="Arial"/>
            </a:endParaRPr>
          </a:p>
          <a:p>
            <a:pPr algn="ctr">
              <a:lnSpc>
                <a:spcPct val="100000"/>
              </a:lnSpc>
            </a:pPr>
            <a:endParaRPr lang="de-DE" sz="2000" b="0" strike="noStrike" spc="-1" dirty="0">
              <a:latin typeface="Arial"/>
            </a:endParaRPr>
          </a:p>
          <a:p>
            <a:pPr marL="360">
              <a:lnSpc>
                <a:spcPct val="114000"/>
              </a:lnSpc>
              <a:spcBef>
                <a:spcPts val="600"/>
              </a:spcBef>
              <a:buClr>
                <a:srgbClr val="008000"/>
              </a:buClr>
            </a:pPr>
            <a:r>
              <a:rPr lang="de-DE" b="1" dirty="0" smtClean="0">
                <a:latin typeface="Calibri" panose="020F0502020204030204" pitchFamily="34" charset="0"/>
                <a:cs typeface="Calibri" panose="020F0502020204030204" pitchFamily="34" charset="0"/>
              </a:rPr>
              <a:t>Anregungen für Moderatorinnen und Moderatoren in der Lehrerfortbildung</a:t>
            </a:r>
            <a:endParaRPr lang="de-DE" b="1" dirty="0">
              <a:latin typeface="Calibri" panose="020F0502020204030204" pitchFamily="34" charset="0"/>
              <a:cs typeface="Calibri" panose="020F0502020204030204" pitchFamily="34" charset="0"/>
            </a:endParaRPr>
          </a:p>
          <a:p>
            <a:pPr marL="286110" indent="-285750">
              <a:lnSpc>
                <a:spcPct val="114000"/>
              </a:lnSpc>
              <a:spcBef>
                <a:spcPts val="600"/>
              </a:spcBef>
              <a:buClr>
                <a:schemeClr val="tx1"/>
              </a:buClr>
              <a:buFont typeface="Arial" panose="020B0604020202020204" pitchFamily="34" charset="0"/>
              <a:buChar char="•"/>
            </a:pPr>
            <a:r>
              <a:rPr lang="de-DE" dirty="0">
                <a:latin typeface="Calibri" panose="020F0502020204030204" pitchFamily="34" charset="0"/>
                <a:cs typeface="Calibri" panose="020F0502020204030204" pitchFamily="34" charset="0"/>
              </a:rPr>
              <a:t>Beispielhafter Ausschreibungstext</a:t>
            </a:r>
          </a:p>
          <a:p>
            <a:pPr marL="286110" indent="-285750">
              <a:lnSpc>
                <a:spcPct val="114000"/>
              </a:lnSpc>
              <a:spcBef>
                <a:spcPts val="600"/>
              </a:spcBef>
              <a:buClr>
                <a:schemeClr val="tx1"/>
              </a:buClr>
              <a:buFont typeface="Arial" panose="020B0604020202020204" pitchFamily="34" charset="0"/>
              <a:buChar char="•"/>
            </a:pPr>
            <a:r>
              <a:rPr lang="de-DE" sz="1800" dirty="0" smtClean="0">
                <a:latin typeface="Calibri" panose="020F0502020204030204" pitchFamily="34" charset="0"/>
                <a:cs typeface="Calibri" panose="020F0502020204030204" pitchFamily="34" charset="0"/>
              </a:rPr>
              <a:t>Exemplarischer </a:t>
            </a:r>
            <a:r>
              <a:rPr lang="de-DE" sz="1800" dirty="0">
                <a:latin typeface="Calibri" panose="020F0502020204030204" pitchFamily="34" charset="0"/>
                <a:cs typeface="Calibri" panose="020F0502020204030204" pitchFamily="34" charset="0"/>
              </a:rPr>
              <a:t>Ablauf </a:t>
            </a:r>
            <a:r>
              <a:rPr lang="de-DE" sz="1800" dirty="0" smtClean="0">
                <a:latin typeface="Calibri" panose="020F0502020204030204" pitchFamily="34" charset="0"/>
                <a:cs typeface="Calibri" panose="020F0502020204030204" pitchFamily="34" charset="0"/>
              </a:rPr>
              <a:t>einer </a:t>
            </a:r>
            <a:r>
              <a:rPr lang="de-DE" sz="1800" dirty="0">
                <a:latin typeface="Calibri" panose="020F0502020204030204" pitchFamily="34" charset="0"/>
                <a:cs typeface="Calibri" panose="020F0502020204030204" pitchFamily="34" charset="0"/>
              </a:rPr>
              <a:t>Fortbildungsreihe im Blended </a:t>
            </a:r>
            <a:r>
              <a:rPr lang="de-DE" sz="1800" dirty="0" smtClean="0">
                <a:latin typeface="Calibri" panose="020F0502020204030204" pitchFamily="34" charset="0"/>
                <a:cs typeface="Calibri" panose="020F0502020204030204" pitchFamily="34" charset="0"/>
              </a:rPr>
              <a:t>Learning-Format</a:t>
            </a:r>
          </a:p>
          <a:p>
            <a:pPr marL="286110" indent="-285750">
              <a:lnSpc>
                <a:spcPct val="114000"/>
              </a:lnSpc>
              <a:spcBef>
                <a:spcPts val="600"/>
              </a:spcBef>
              <a:buClr>
                <a:schemeClr val="tx1"/>
              </a:buClr>
              <a:buFont typeface="Arial" panose="020B0604020202020204" pitchFamily="34" charset="0"/>
              <a:buChar char="•"/>
            </a:pPr>
            <a:r>
              <a:rPr lang="de-DE" dirty="0" smtClean="0">
                <a:latin typeface="Calibri" panose="020F0502020204030204" pitchFamily="34" charset="0"/>
                <a:cs typeface="Calibri" panose="020F0502020204030204" pitchFamily="34" charset="0"/>
              </a:rPr>
              <a:t>Moderationsmaterial in Form einer </a:t>
            </a:r>
            <a:r>
              <a:rPr lang="de-DE" noProof="1" smtClean="0">
                <a:latin typeface="Calibri" panose="020F0502020204030204" pitchFamily="34" charset="0"/>
                <a:cs typeface="Calibri" panose="020F0502020204030204" pitchFamily="34" charset="0"/>
              </a:rPr>
              <a:t>Powerpoint-Präsentation</a:t>
            </a:r>
            <a:endParaRPr lang="de-DE" sz="1800" noProof="1" smtClean="0">
              <a:latin typeface="Calibri" panose="020F0502020204030204" pitchFamily="34" charset="0"/>
              <a:cs typeface="Calibri" panose="020F0502020204030204" pitchFamily="34" charset="0"/>
            </a:endParaRPr>
          </a:p>
          <a:p>
            <a:pPr marL="286110" indent="-285750">
              <a:lnSpc>
                <a:spcPct val="114000"/>
              </a:lnSpc>
              <a:spcBef>
                <a:spcPts val="600"/>
              </a:spcBef>
              <a:buClr>
                <a:schemeClr val="tx1"/>
              </a:buClr>
              <a:buFont typeface="Arial" panose="020B0604020202020204" pitchFamily="34" charset="0"/>
              <a:buChar char="•"/>
            </a:pPr>
            <a:endParaRPr lang="de-DE" dirty="0" smtClean="0">
              <a:latin typeface="Calibri" panose="020F0502020204030204" pitchFamily="34" charset="0"/>
              <a:cs typeface="Calibri" panose="020F0502020204030204" pitchFamily="34" charset="0"/>
            </a:endParaRPr>
          </a:p>
          <a:p>
            <a:pPr marL="360">
              <a:lnSpc>
                <a:spcPct val="114000"/>
              </a:lnSpc>
              <a:spcBef>
                <a:spcPts val="600"/>
              </a:spcBef>
              <a:buClr>
                <a:schemeClr val="tx1"/>
              </a:buClr>
            </a:pPr>
            <a:r>
              <a:rPr lang="de-DE" b="1" dirty="0" smtClean="0">
                <a:latin typeface="Calibri" panose="020F0502020204030204" pitchFamily="34" charset="0"/>
                <a:cs typeface="Calibri" panose="020F0502020204030204" pitchFamily="34" charset="0"/>
              </a:rPr>
              <a:t>Aus der Praxis für die Beratung und Fortbildung</a:t>
            </a:r>
          </a:p>
          <a:p>
            <a:pPr marL="286110" indent="-285750">
              <a:lnSpc>
                <a:spcPct val="114000"/>
              </a:lnSpc>
              <a:spcBef>
                <a:spcPts val="600"/>
              </a:spcBef>
              <a:buClr>
                <a:schemeClr val="tx1"/>
              </a:buClr>
              <a:buFont typeface="Arial" panose="020B0604020202020204" pitchFamily="34" charset="0"/>
              <a:buChar char="•"/>
            </a:pPr>
            <a:r>
              <a:rPr lang="de-DE" dirty="0" smtClean="0">
                <a:latin typeface="Calibri" panose="020F0502020204030204" pitchFamily="34" charset="0"/>
                <a:cs typeface="Calibri" panose="020F0502020204030204" pitchFamily="34" charset="0"/>
              </a:rPr>
              <a:t>Materialien zum externen Seminar der Laborhelferausbildung</a:t>
            </a:r>
          </a:p>
          <a:p>
            <a:pPr marL="286110" indent="-285750">
              <a:lnSpc>
                <a:spcPct val="114000"/>
              </a:lnSpc>
              <a:spcBef>
                <a:spcPts val="600"/>
              </a:spcBef>
              <a:buClr>
                <a:schemeClr val="tx1"/>
              </a:buClr>
              <a:buFont typeface="Arial" panose="020B0604020202020204" pitchFamily="34" charset="0"/>
              <a:buChar char="•"/>
            </a:pPr>
            <a:r>
              <a:rPr lang="de-DE" dirty="0" smtClean="0">
                <a:latin typeface="Calibri" panose="020F0502020204030204" pitchFamily="34" charset="0"/>
                <a:cs typeface="Calibri" panose="020F0502020204030204" pitchFamily="34" charset="0"/>
              </a:rPr>
              <a:t>Konzeptionelle Umsetzung am Gymnasium der Gemeinde Steinhagen</a:t>
            </a:r>
            <a:endParaRPr lang="de-DE" dirty="0">
              <a:latin typeface="Calibri" panose="020F0502020204030204" pitchFamily="34" charset="0"/>
              <a:cs typeface="Calibri" panose="020F0502020204030204" pitchFamily="34" charset="0"/>
            </a:endParaRPr>
          </a:p>
          <a:p>
            <a:pPr marL="286110" indent="-285750">
              <a:lnSpc>
                <a:spcPct val="114000"/>
              </a:lnSpc>
              <a:spcBef>
                <a:spcPts val="600"/>
              </a:spcBef>
              <a:buClr>
                <a:schemeClr val="tx1"/>
              </a:buClr>
              <a:buFont typeface="Arial" panose="020B0604020202020204" pitchFamily="34" charset="0"/>
              <a:buChar char="•"/>
            </a:pPr>
            <a:endParaRPr lang="de-DE" dirty="0">
              <a:latin typeface="Calibri" panose="020F0502020204030204" pitchFamily="34" charset="0"/>
              <a:cs typeface="Calibri" panose="020F0502020204030204" pitchFamily="34" charset="0"/>
            </a:endParaRPr>
          </a:p>
          <a:p>
            <a:pPr algn="ctr">
              <a:lnSpc>
                <a:spcPct val="100000"/>
              </a:lnSpc>
            </a:pPr>
            <a:endParaRPr lang="de-DE" sz="1800" b="0" strike="noStrike" spc="-1" dirty="0">
              <a:latin typeface="Arial"/>
            </a:endParaRPr>
          </a:p>
          <a:p>
            <a:pPr algn="ctr">
              <a:lnSpc>
                <a:spcPct val="100000"/>
              </a:lnSpc>
            </a:pPr>
            <a:endParaRPr lang="de-DE" sz="1800" b="0" strike="noStrike" spc="-1" dirty="0">
              <a:latin typeface="Arial"/>
            </a:endParaRPr>
          </a:p>
        </p:txBody>
      </p:sp>
      <p:sp>
        <p:nvSpPr>
          <p:cNvPr id="9" name="Rechteck 8">
            <a:extLst>
              <a:ext uri="{FF2B5EF4-FFF2-40B4-BE49-F238E27FC236}">
                <a16:creationId xmlns:a16="http://schemas.microsoft.com/office/drawing/2014/main" id="{488F6B21-AF91-EA48-91D5-A5F592EE8DDE}"/>
              </a:ext>
            </a:extLst>
          </p:cNvPr>
          <p:cNvSpPr/>
          <p:nvPr/>
        </p:nvSpPr>
        <p:spPr>
          <a:xfrm>
            <a:off x="346841" y="926546"/>
            <a:ext cx="8304240" cy="369332"/>
          </a:xfrm>
          <a:prstGeom prst="rect">
            <a:avLst/>
          </a:prstGeom>
        </p:spPr>
        <p:txBody>
          <a:bodyPr wrap="square">
            <a:spAutoFit/>
          </a:bodyPr>
          <a:lstStyle/>
          <a:p>
            <a:pPr algn="ctr"/>
            <a:r>
              <a:rPr lang="de-DE" dirty="0">
                <a:latin typeface="Calibri" pitchFamily="34" charset="0"/>
                <a:cs typeface="Calibri" pitchFamily="34" charset="0"/>
              </a:rPr>
              <a:t>Das Laborhelferkonzept – </a:t>
            </a:r>
            <a:r>
              <a:rPr lang="de-DE" spc="-1" dirty="0">
                <a:solidFill>
                  <a:srgbClr val="000000"/>
                </a:solidFill>
                <a:latin typeface="Calibri"/>
              </a:rPr>
              <a:t>Mögliche Struktur und Materialien für eine Fortbildungsreihe</a:t>
            </a:r>
            <a:endParaRPr lang="de-DE" dirty="0"/>
          </a:p>
        </p:txBody>
      </p:sp>
      <p:sp>
        <p:nvSpPr>
          <p:cNvPr id="10" name="Line 9"/>
          <p:cNvSpPr/>
          <p:nvPr/>
        </p:nvSpPr>
        <p:spPr>
          <a:xfrm>
            <a:off x="526680" y="1988640"/>
            <a:ext cx="8229600" cy="0"/>
          </a:xfrm>
          <a:prstGeom prst="line">
            <a:avLst/>
          </a:prstGeom>
          <a:ln w="38160">
            <a:solidFill>
              <a:srgbClr val="F79B4F"/>
            </a:solidFill>
            <a:round/>
          </a:ln>
        </p:spPr>
        <p:style>
          <a:lnRef idx="1">
            <a:schemeClr val="accent1"/>
          </a:lnRef>
          <a:fillRef idx="0">
            <a:schemeClr val="accent1"/>
          </a:fillRef>
          <a:effectRef idx="0">
            <a:schemeClr val="accent1"/>
          </a:effectRef>
          <a:fontRef idx="minor"/>
        </p:style>
      </p:sp>
    </p:spTree>
    <p:extLst>
      <p:ext uri="{BB962C8B-B14F-4D97-AF65-F5344CB8AC3E}">
        <p14:creationId xmlns:p14="http://schemas.microsoft.com/office/powerpoint/2010/main" val="36197505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CustomShape 1"/>
          <p:cNvSpPr/>
          <p:nvPr/>
        </p:nvSpPr>
        <p:spPr>
          <a:xfrm>
            <a:off x="467640" y="1196640"/>
            <a:ext cx="8228880" cy="1142280"/>
          </a:xfrm>
          <a:prstGeom prst="rect">
            <a:avLst/>
          </a:prstGeom>
          <a:noFill/>
          <a:ln>
            <a:noFill/>
          </a:ln>
        </p:spPr>
        <p:style>
          <a:lnRef idx="0">
            <a:scrgbClr r="0" g="0" b="0"/>
          </a:lnRef>
          <a:fillRef idx="0">
            <a:scrgbClr r="0" g="0" b="0"/>
          </a:fillRef>
          <a:effectRef idx="0">
            <a:scrgbClr r="0" g="0" b="0"/>
          </a:effectRef>
          <a:fontRef idx="minor"/>
        </p:style>
      </p:sp>
      <p:sp>
        <p:nvSpPr>
          <p:cNvPr id="207" name="CustomShape 2"/>
          <p:cNvSpPr/>
          <p:nvPr/>
        </p:nvSpPr>
        <p:spPr>
          <a:xfrm>
            <a:off x="457200" y="2421000"/>
            <a:ext cx="8228880" cy="3704400"/>
          </a:xfrm>
          <a:prstGeom prst="rect">
            <a:avLst/>
          </a:prstGeom>
          <a:noFill/>
          <a:ln>
            <a:noFill/>
          </a:ln>
        </p:spPr>
        <p:style>
          <a:lnRef idx="0">
            <a:scrgbClr r="0" g="0" b="0"/>
          </a:lnRef>
          <a:fillRef idx="0">
            <a:scrgbClr r="0" g="0" b="0"/>
          </a:fillRef>
          <a:effectRef idx="0">
            <a:scrgbClr r="0" g="0" b="0"/>
          </a:effectRef>
          <a:fontRef idx="minor"/>
        </p:style>
      </p:sp>
      <p:sp>
        <p:nvSpPr>
          <p:cNvPr id="208" name="CustomShape 3"/>
          <p:cNvSpPr/>
          <p:nvPr/>
        </p:nvSpPr>
        <p:spPr>
          <a:xfrm>
            <a:off x="457200" y="6356520"/>
            <a:ext cx="2457720" cy="364320"/>
          </a:xfrm>
          <a:prstGeom prst="rect">
            <a:avLst/>
          </a:prstGeom>
          <a:noFill/>
          <a:ln>
            <a:noFill/>
          </a:ln>
        </p:spPr>
        <p:style>
          <a:lnRef idx="0">
            <a:scrgbClr r="0" g="0" b="0"/>
          </a:lnRef>
          <a:fillRef idx="0">
            <a:scrgbClr r="0" g="0" b="0"/>
          </a:fillRef>
          <a:effectRef idx="0">
            <a:scrgbClr r="0" g="0" b="0"/>
          </a:effectRef>
          <a:fontRef idx="minor"/>
        </p:style>
      </p:sp>
      <p:sp>
        <p:nvSpPr>
          <p:cNvPr id="210" name="CustomShape 5"/>
          <p:cNvSpPr/>
          <p:nvPr/>
        </p:nvSpPr>
        <p:spPr>
          <a:xfrm>
            <a:off x="575640" y="1351973"/>
            <a:ext cx="7848360" cy="634259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de-DE" sz="2600" spc="-1" dirty="0">
                <a:solidFill>
                  <a:srgbClr val="C00000"/>
                </a:solidFill>
                <a:latin typeface="Calibri"/>
                <a:ea typeface="DejaVu Sans"/>
              </a:rPr>
              <a:t>Material im Webauftritt – Aus der Praxis für die Praxis</a:t>
            </a:r>
            <a:endParaRPr lang="de-DE" sz="2000" b="0" strike="noStrike" spc="-1" dirty="0">
              <a:latin typeface="Arial"/>
            </a:endParaRPr>
          </a:p>
          <a:p>
            <a:pPr algn="ctr">
              <a:lnSpc>
                <a:spcPct val="100000"/>
              </a:lnSpc>
            </a:pPr>
            <a:endParaRPr lang="de-DE" sz="2000" b="0" strike="noStrike" spc="-1" dirty="0">
              <a:latin typeface="Arial"/>
            </a:endParaRPr>
          </a:p>
          <a:p>
            <a:pPr marL="360">
              <a:lnSpc>
                <a:spcPct val="114000"/>
              </a:lnSpc>
              <a:spcBef>
                <a:spcPts val="600"/>
              </a:spcBef>
              <a:buClr>
                <a:srgbClr val="008000"/>
              </a:buClr>
            </a:pPr>
            <a:r>
              <a:rPr lang="de-DE" dirty="0">
                <a:latin typeface="Calibri" panose="020F0502020204030204" pitchFamily="34" charset="0"/>
                <a:cs typeface="Calibri" panose="020F0502020204030204" pitchFamily="34" charset="0"/>
              </a:rPr>
              <a:t>Material zur externen Laborhelferausbildung </a:t>
            </a:r>
            <a:r>
              <a:rPr lang="de-DE" dirty="0" smtClean="0">
                <a:latin typeface="Calibri" panose="020F0502020204030204" pitchFamily="34" charset="0"/>
                <a:cs typeface="Calibri" panose="020F0502020204030204" pitchFamily="34" charset="0"/>
              </a:rPr>
              <a:t>im </a:t>
            </a:r>
            <a:r>
              <a:rPr lang="de-DE" sz="1800" dirty="0" smtClean="0">
                <a:effectLst/>
                <a:latin typeface="Calibri" panose="020F0502020204030204" pitchFamily="34" charset="0"/>
                <a:ea typeface="Calibri" panose="020F0502020204030204" pitchFamily="34" charset="0"/>
              </a:rPr>
              <a:t>Schülerlabor </a:t>
            </a:r>
            <a:r>
              <a:rPr lang="de-DE" sz="1800" dirty="0">
                <a:effectLst/>
                <a:latin typeface="Calibri" panose="020F0502020204030204" pitchFamily="34" charset="0"/>
                <a:ea typeface="Calibri" panose="020F0502020204030204" pitchFamily="34" charset="0"/>
              </a:rPr>
              <a:t>der Ruhr-Universität Bochum</a:t>
            </a:r>
            <a:r>
              <a:rPr lang="de-DE" dirty="0">
                <a:latin typeface="Calibri" panose="020F0502020204030204" pitchFamily="34" charset="0"/>
                <a:cs typeface="Calibri" panose="020F0502020204030204" pitchFamily="34" charset="0"/>
              </a:rPr>
              <a:t>:</a:t>
            </a:r>
          </a:p>
          <a:p>
            <a:pPr indent="-285750">
              <a:lnSpc>
                <a:spcPct val="114000"/>
              </a:lnSpc>
              <a:spcBef>
                <a:spcPts val="600"/>
              </a:spcBef>
              <a:buClr>
                <a:schemeClr val="tx1"/>
              </a:buClr>
              <a:buFont typeface="Arial" panose="020B0604020202020204" pitchFamily="34" charset="0"/>
              <a:buChar char="•"/>
            </a:pPr>
            <a:r>
              <a:rPr lang="de-DE" dirty="0">
                <a:latin typeface="Calibri" panose="020F0502020204030204" pitchFamily="34" charset="0"/>
                <a:cs typeface="Calibri" panose="020F0502020204030204" pitchFamily="34" charset="0"/>
              </a:rPr>
              <a:t>Überblick über die Laborhelferausbildung (M1)</a:t>
            </a:r>
          </a:p>
          <a:p>
            <a:pPr indent="-285750">
              <a:spcBef>
                <a:spcPts val="600"/>
              </a:spcBef>
              <a:buClr>
                <a:schemeClr val="tx1"/>
              </a:buClr>
              <a:buFont typeface="Arial" panose="020B0604020202020204" pitchFamily="34" charset="0"/>
              <a:buChar char="•"/>
            </a:pPr>
            <a:r>
              <a:rPr lang="de-DE" spc="-50" dirty="0">
                <a:effectLst/>
                <a:latin typeface="Calibri" panose="020F0502020204030204" pitchFamily="34" charset="0"/>
                <a:ea typeface="Cambria" panose="02040503050406030204" pitchFamily="18" charset="0"/>
                <a:cs typeface="Calibri" panose="020F0502020204030204" pitchFamily="34" charset="0"/>
              </a:rPr>
              <a:t>Ablauf </a:t>
            </a:r>
            <a:r>
              <a:rPr lang="de-DE" spc="-35" dirty="0">
                <a:effectLst/>
                <a:latin typeface="Calibri" panose="020F0502020204030204" pitchFamily="34" charset="0"/>
                <a:ea typeface="Cambria" panose="02040503050406030204" pitchFamily="18" charset="0"/>
                <a:cs typeface="Calibri" panose="020F0502020204030204" pitchFamily="34" charset="0"/>
              </a:rPr>
              <a:t>der </a:t>
            </a:r>
            <a:r>
              <a:rPr lang="de-DE" spc="-55" dirty="0">
                <a:effectLst/>
                <a:latin typeface="Calibri" panose="020F0502020204030204" pitchFamily="34" charset="0"/>
                <a:ea typeface="Cambria" panose="02040503050406030204" pitchFamily="18" charset="0"/>
                <a:cs typeface="Calibri" panose="020F0502020204030204" pitchFamily="34" charset="0"/>
              </a:rPr>
              <a:t>Laborhelferausbildung (M2)</a:t>
            </a:r>
            <a:endParaRPr lang="de-DE" dirty="0">
              <a:effectLst/>
              <a:latin typeface="Calibri" panose="020F0502020204030204" pitchFamily="34" charset="0"/>
              <a:ea typeface="Cambria" panose="02040503050406030204" pitchFamily="18" charset="0"/>
              <a:cs typeface="Calibri" panose="020F0502020204030204" pitchFamily="34" charset="0"/>
            </a:endParaRPr>
          </a:p>
          <a:p>
            <a:pPr indent="-285750">
              <a:lnSpc>
                <a:spcPct val="114000"/>
              </a:lnSpc>
              <a:spcBef>
                <a:spcPts val="600"/>
              </a:spcBef>
              <a:buClr>
                <a:schemeClr val="tx1"/>
              </a:buClr>
              <a:buFont typeface="Arial" panose="020B0604020202020204" pitchFamily="34" charset="0"/>
              <a:buChar char="•"/>
            </a:pPr>
            <a:r>
              <a:rPr lang="de-DE" dirty="0">
                <a:latin typeface="Calibri" panose="020F0502020204030204" pitchFamily="34" charset="0"/>
                <a:cs typeface="Calibri" panose="020F0502020204030204" pitchFamily="34" charset="0"/>
              </a:rPr>
              <a:t>Erläuterung der Variablen-Kontrollstrategie (M3)</a:t>
            </a:r>
          </a:p>
          <a:p>
            <a:pPr indent="-285750">
              <a:lnSpc>
                <a:spcPct val="114000"/>
              </a:lnSpc>
              <a:spcBef>
                <a:spcPts val="600"/>
              </a:spcBef>
              <a:buClr>
                <a:schemeClr val="tx1"/>
              </a:buClr>
              <a:buFont typeface="Arial" panose="020B0604020202020204" pitchFamily="34" charset="0"/>
              <a:buChar char="•"/>
            </a:pPr>
            <a:r>
              <a:rPr lang="de-DE" dirty="0">
                <a:latin typeface="Calibri" panose="020F0502020204030204" pitchFamily="34" charset="0"/>
                <a:cs typeface="Calibri" panose="020F0502020204030204" pitchFamily="34" charset="0"/>
              </a:rPr>
              <a:t>Erläuterung des Betreuungskonzeptes zur Autonomieunterstützung (M4)</a:t>
            </a:r>
          </a:p>
          <a:p>
            <a:pPr indent="-285750">
              <a:lnSpc>
                <a:spcPct val="114000"/>
              </a:lnSpc>
              <a:spcBef>
                <a:spcPts val="600"/>
              </a:spcBef>
              <a:buClr>
                <a:schemeClr val="tx1"/>
              </a:buClr>
              <a:buFont typeface="Arial" panose="020B0604020202020204" pitchFamily="34" charset="0"/>
              <a:buChar char="•"/>
            </a:pPr>
            <a:r>
              <a:rPr lang="de-DE" dirty="0">
                <a:latin typeface="Calibri" panose="020F0502020204030204" pitchFamily="34" charset="0"/>
                <a:cs typeface="Calibri" panose="020F0502020204030204" pitchFamily="34" charset="0"/>
              </a:rPr>
              <a:t>Materialien zur Stationsarbeit (M5)</a:t>
            </a:r>
          </a:p>
          <a:p>
            <a:pPr indent="-285750">
              <a:lnSpc>
                <a:spcPct val="114000"/>
              </a:lnSpc>
              <a:spcBef>
                <a:spcPts val="600"/>
              </a:spcBef>
              <a:buClr>
                <a:schemeClr val="tx1"/>
              </a:buClr>
              <a:buFont typeface="Arial" panose="020B0604020202020204" pitchFamily="34" charset="0"/>
              <a:buChar char="•"/>
            </a:pPr>
            <a:r>
              <a:rPr lang="de-DE" dirty="0">
                <a:latin typeface="Calibri" panose="020F0502020204030204" pitchFamily="34" charset="0"/>
                <a:cs typeface="Calibri" panose="020F0502020204030204" pitchFamily="34" charset="0"/>
              </a:rPr>
              <a:t>Videotransskripte zur Stationsarbeit (M6)</a:t>
            </a:r>
          </a:p>
          <a:p>
            <a:pPr indent="-285750">
              <a:lnSpc>
                <a:spcPct val="114000"/>
              </a:lnSpc>
              <a:spcBef>
                <a:spcPts val="600"/>
              </a:spcBef>
              <a:buClr>
                <a:schemeClr val="tx1"/>
              </a:buClr>
              <a:buFont typeface="Arial" panose="020B0604020202020204" pitchFamily="34" charset="0"/>
              <a:buChar char="•"/>
            </a:pPr>
            <a:r>
              <a:rPr lang="de-DE" dirty="0">
                <a:latin typeface="Calibri" panose="020F0502020204030204" pitchFamily="34" charset="0"/>
                <a:cs typeface="Calibri" panose="020F0502020204030204" pitchFamily="34" charset="0"/>
              </a:rPr>
              <a:t>Anleitung „Rollenspiele mit Beobachtern“ (M7)</a:t>
            </a:r>
          </a:p>
          <a:p>
            <a:pPr indent="-285750">
              <a:lnSpc>
                <a:spcPct val="114000"/>
              </a:lnSpc>
              <a:spcBef>
                <a:spcPts val="600"/>
              </a:spcBef>
              <a:buClr>
                <a:schemeClr val="tx1"/>
              </a:buClr>
              <a:buFont typeface="Arial" panose="020B0604020202020204" pitchFamily="34" charset="0"/>
              <a:buChar char="•"/>
            </a:pPr>
            <a:r>
              <a:rPr lang="de-DE" dirty="0">
                <a:effectLst/>
                <a:latin typeface="Calibri" panose="020F0502020204030204" pitchFamily="34" charset="0"/>
                <a:ea typeface="Calibri" panose="020F0502020204030204" pitchFamily="34" charset="0"/>
                <a:cs typeface="Calibri" panose="020F0502020204030204" pitchFamily="34" charset="0"/>
              </a:rPr>
              <a:t>Vorschläge zur Reflexionsphase (M8</a:t>
            </a:r>
            <a:r>
              <a:rPr lang="de-DE" dirty="0" smtClean="0">
                <a:effectLst/>
                <a:latin typeface="Calibri" panose="020F0502020204030204" pitchFamily="34" charset="0"/>
                <a:ea typeface="Calibri" panose="020F0502020204030204" pitchFamily="34" charset="0"/>
                <a:cs typeface="Calibri" panose="020F0502020204030204" pitchFamily="34" charset="0"/>
              </a:rPr>
              <a:t>)</a:t>
            </a:r>
          </a:p>
          <a:p>
            <a:pPr>
              <a:lnSpc>
                <a:spcPct val="114000"/>
              </a:lnSpc>
              <a:spcBef>
                <a:spcPts val="600"/>
              </a:spcBef>
              <a:buClr>
                <a:srgbClr val="008000"/>
              </a:buClr>
            </a:pPr>
            <a:r>
              <a:rPr lang="de-DE" sz="1100" dirty="0" smtClean="0">
                <a:latin typeface="Calibri" panose="020F0502020204030204" pitchFamily="34" charset="0"/>
                <a:cs typeface="Calibri" panose="020F0502020204030204" pitchFamily="34" charset="0"/>
              </a:rPr>
              <a:t>(Schlake et al., 2020)</a:t>
            </a:r>
            <a:endParaRPr lang="de-DE" sz="1100" dirty="0">
              <a:latin typeface="Calibri" panose="020F0502020204030204" pitchFamily="34" charset="0"/>
              <a:cs typeface="Calibri" panose="020F0502020204030204" pitchFamily="34" charset="0"/>
            </a:endParaRPr>
          </a:p>
          <a:p>
            <a:pPr indent="-285750">
              <a:lnSpc>
                <a:spcPct val="114000"/>
              </a:lnSpc>
              <a:spcBef>
                <a:spcPts val="600"/>
              </a:spcBef>
              <a:buClr>
                <a:srgbClr val="008000"/>
              </a:buClr>
              <a:buFont typeface="Arial" panose="020B0604020202020204" pitchFamily="34" charset="0"/>
              <a:buChar char="•"/>
            </a:pPr>
            <a:endParaRPr lang="de-DE" dirty="0">
              <a:latin typeface="Calibri" panose="020F0502020204030204" pitchFamily="34" charset="0"/>
              <a:cs typeface="Calibri" panose="020F0502020204030204" pitchFamily="34" charset="0"/>
            </a:endParaRPr>
          </a:p>
          <a:p>
            <a:pPr marL="286110" indent="-285750">
              <a:lnSpc>
                <a:spcPct val="114000"/>
              </a:lnSpc>
              <a:spcBef>
                <a:spcPts val="600"/>
              </a:spcBef>
              <a:buClr>
                <a:srgbClr val="008000"/>
              </a:buClr>
              <a:buFont typeface="Arial" panose="020B0604020202020204" pitchFamily="34" charset="0"/>
              <a:buChar char="•"/>
            </a:pPr>
            <a:endParaRPr lang="de-DE" dirty="0">
              <a:latin typeface="Calibri" panose="020F0502020204030204" pitchFamily="34" charset="0"/>
              <a:cs typeface="Calibri" panose="020F0502020204030204" pitchFamily="34" charset="0"/>
            </a:endParaRPr>
          </a:p>
          <a:p>
            <a:pPr algn="ctr">
              <a:lnSpc>
                <a:spcPct val="100000"/>
              </a:lnSpc>
            </a:pPr>
            <a:endParaRPr lang="de-DE" sz="1800" b="0" strike="noStrike" spc="-1" dirty="0">
              <a:latin typeface="Arial"/>
            </a:endParaRPr>
          </a:p>
          <a:p>
            <a:pPr algn="ctr">
              <a:lnSpc>
                <a:spcPct val="100000"/>
              </a:lnSpc>
            </a:pPr>
            <a:endParaRPr lang="de-DE" sz="1800" b="0" strike="noStrike" spc="-1" dirty="0">
              <a:latin typeface="Arial"/>
            </a:endParaRPr>
          </a:p>
        </p:txBody>
      </p:sp>
      <p:sp>
        <p:nvSpPr>
          <p:cNvPr id="9" name="Rechteck 8">
            <a:extLst>
              <a:ext uri="{FF2B5EF4-FFF2-40B4-BE49-F238E27FC236}">
                <a16:creationId xmlns:a16="http://schemas.microsoft.com/office/drawing/2014/main" id="{AF059F59-809E-7F41-8D1D-206A7D60AFD6}"/>
              </a:ext>
            </a:extLst>
          </p:cNvPr>
          <p:cNvSpPr/>
          <p:nvPr/>
        </p:nvSpPr>
        <p:spPr>
          <a:xfrm>
            <a:off x="346841" y="926546"/>
            <a:ext cx="8304240" cy="369332"/>
          </a:xfrm>
          <a:prstGeom prst="rect">
            <a:avLst/>
          </a:prstGeom>
        </p:spPr>
        <p:txBody>
          <a:bodyPr wrap="square">
            <a:spAutoFit/>
          </a:bodyPr>
          <a:lstStyle/>
          <a:p>
            <a:pPr algn="ctr"/>
            <a:r>
              <a:rPr lang="de-DE" dirty="0">
                <a:latin typeface="Calibri" pitchFamily="34" charset="0"/>
                <a:cs typeface="Calibri" pitchFamily="34" charset="0"/>
              </a:rPr>
              <a:t>Das Laborhelferkonzept – </a:t>
            </a:r>
            <a:r>
              <a:rPr lang="de-DE" spc="-1" dirty="0">
                <a:solidFill>
                  <a:srgbClr val="000000"/>
                </a:solidFill>
                <a:latin typeface="Calibri"/>
              </a:rPr>
              <a:t>Mögliche Struktur und Materialien für eine Fortbildungsreihe</a:t>
            </a:r>
            <a:endParaRPr lang="de-DE" dirty="0"/>
          </a:p>
        </p:txBody>
      </p:sp>
      <p:sp>
        <p:nvSpPr>
          <p:cNvPr id="10" name="Line 9"/>
          <p:cNvSpPr/>
          <p:nvPr/>
        </p:nvSpPr>
        <p:spPr>
          <a:xfrm>
            <a:off x="526680" y="1988640"/>
            <a:ext cx="8229600" cy="0"/>
          </a:xfrm>
          <a:prstGeom prst="line">
            <a:avLst/>
          </a:prstGeom>
          <a:ln w="38160">
            <a:solidFill>
              <a:srgbClr val="F79B4F"/>
            </a:solidFill>
            <a:round/>
          </a:ln>
        </p:spPr>
        <p:style>
          <a:lnRef idx="1">
            <a:schemeClr val="accent1"/>
          </a:lnRef>
          <a:fillRef idx="0">
            <a:schemeClr val="accent1"/>
          </a:fillRef>
          <a:effectRef idx="0">
            <a:schemeClr val="accent1"/>
          </a:effectRef>
          <a:fontRef idx="minor"/>
        </p:style>
      </p:sp>
    </p:spTree>
    <p:extLst>
      <p:ext uri="{BB962C8B-B14F-4D97-AF65-F5344CB8AC3E}">
        <p14:creationId xmlns:p14="http://schemas.microsoft.com/office/powerpoint/2010/main" val="35845560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CustomShape 1"/>
          <p:cNvSpPr/>
          <p:nvPr/>
        </p:nvSpPr>
        <p:spPr>
          <a:xfrm>
            <a:off x="467640" y="1196640"/>
            <a:ext cx="8228880" cy="1142280"/>
          </a:xfrm>
          <a:prstGeom prst="rect">
            <a:avLst/>
          </a:prstGeom>
          <a:noFill/>
          <a:ln>
            <a:noFill/>
          </a:ln>
        </p:spPr>
        <p:style>
          <a:lnRef idx="0">
            <a:scrgbClr r="0" g="0" b="0"/>
          </a:lnRef>
          <a:fillRef idx="0">
            <a:scrgbClr r="0" g="0" b="0"/>
          </a:fillRef>
          <a:effectRef idx="0">
            <a:scrgbClr r="0" g="0" b="0"/>
          </a:effectRef>
          <a:fontRef idx="minor"/>
        </p:style>
      </p:sp>
      <p:sp>
        <p:nvSpPr>
          <p:cNvPr id="101" name="CustomShape 2"/>
          <p:cNvSpPr/>
          <p:nvPr/>
        </p:nvSpPr>
        <p:spPr>
          <a:xfrm>
            <a:off x="457200" y="2421000"/>
            <a:ext cx="8228880" cy="3704400"/>
          </a:xfrm>
          <a:prstGeom prst="rect">
            <a:avLst/>
          </a:prstGeom>
          <a:noFill/>
          <a:ln>
            <a:noFill/>
          </a:ln>
        </p:spPr>
        <p:style>
          <a:lnRef idx="0">
            <a:scrgbClr r="0" g="0" b="0"/>
          </a:lnRef>
          <a:fillRef idx="0">
            <a:scrgbClr r="0" g="0" b="0"/>
          </a:fillRef>
          <a:effectRef idx="0">
            <a:scrgbClr r="0" g="0" b="0"/>
          </a:effectRef>
          <a:fontRef idx="minor"/>
        </p:style>
      </p:sp>
      <p:sp>
        <p:nvSpPr>
          <p:cNvPr id="102" name="CustomShape 3"/>
          <p:cNvSpPr/>
          <p:nvPr/>
        </p:nvSpPr>
        <p:spPr>
          <a:xfrm>
            <a:off x="457200" y="6356520"/>
            <a:ext cx="2457720" cy="364320"/>
          </a:xfrm>
          <a:prstGeom prst="rect">
            <a:avLst/>
          </a:prstGeom>
          <a:noFill/>
          <a:ln>
            <a:noFill/>
          </a:ln>
        </p:spPr>
        <p:style>
          <a:lnRef idx="0">
            <a:scrgbClr r="0" g="0" b="0"/>
          </a:lnRef>
          <a:fillRef idx="0">
            <a:scrgbClr r="0" g="0" b="0"/>
          </a:fillRef>
          <a:effectRef idx="0">
            <a:scrgbClr r="0" g="0" b="0"/>
          </a:effectRef>
          <a:fontRef idx="minor"/>
        </p:style>
      </p:sp>
      <p:sp>
        <p:nvSpPr>
          <p:cNvPr id="104" name="CustomShape 5"/>
          <p:cNvSpPr/>
          <p:nvPr/>
        </p:nvSpPr>
        <p:spPr>
          <a:xfrm>
            <a:off x="526680" y="1767091"/>
            <a:ext cx="7128360" cy="550774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endParaRPr lang="de-DE" sz="1800" b="0" strike="noStrike" spc="-1" dirty="0">
              <a:latin typeface="Arial"/>
            </a:endParaRPr>
          </a:p>
          <a:p>
            <a:pPr marL="457200" indent="-456840">
              <a:lnSpc>
                <a:spcPct val="100000"/>
              </a:lnSpc>
              <a:buClr>
                <a:srgbClr val="000000"/>
              </a:buClr>
              <a:buFont typeface="Arial"/>
              <a:buChar char="•"/>
            </a:pPr>
            <a:r>
              <a:rPr lang="de-DE" sz="1800" b="0" strike="noStrike" spc="-1" dirty="0">
                <a:solidFill>
                  <a:srgbClr val="000000"/>
                </a:solidFill>
                <a:latin typeface="Calibri"/>
                <a:ea typeface="DejaVu Sans"/>
              </a:rPr>
              <a:t>Das </a:t>
            </a:r>
            <a:r>
              <a:rPr lang="de-DE" sz="1800" b="0" strike="noStrike" spc="-1" dirty="0" smtClean="0">
                <a:solidFill>
                  <a:srgbClr val="000000"/>
                </a:solidFill>
                <a:latin typeface="Calibri"/>
                <a:ea typeface="DejaVu Sans"/>
              </a:rPr>
              <a:t>Laborhelferkonzept </a:t>
            </a:r>
            <a:r>
              <a:rPr lang="de-DE" sz="1800" b="0" strike="noStrike" spc="-1" dirty="0">
                <a:solidFill>
                  <a:srgbClr val="000000"/>
                </a:solidFill>
                <a:latin typeface="Calibri"/>
                <a:ea typeface="DejaVu Sans"/>
              </a:rPr>
              <a:t>– Übersicht</a:t>
            </a:r>
            <a:endParaRPr lang="de-DE" sz="1800" b="0" strike="noStrike" spc="-1" dirty="0">
              <a:latin typeface="Arial"/>
            </a:endParaRPr>
          </a:p>
          <a:p>
            <a:pPr>
              <a:lnSpc>
                <a:spcPct val="100000"/>
              </a:lnSpc>
            </a:pPr>
            <a:endParaRPr lang="de-DE" sz="1800" b="0" strike="noStrike" spc="-1" dirty="0">
              <a:latin typeface="Arial"/>
            </a:endParaRPr>
          </a:p>
          <a:p>
            <a:pPr marL="457200" indent="-456840">
              <a:lnSpc>
                <a:spcPct val="100000"/>
              </a:lnSpc>
              <a:buClr>
                <a:srgbClr val="000000"/>
              </a:buClr>
              <a:buFont typeface="Arial"/>
              <a:buChar char="•"/>
            </a:pPr>
            <a:r>
              <a:rPr lang="de-DE" sz="1800" b="0" strike="noStrike" spc="-1" dirty="0">
                <a:solidFill>
                  <a:srgbClr val="000000"/>
                </a:solidFill>
                <a:latin typeface="Calibri"/>
                <a:ea typeface="DejaVu Sans"/>
              </a:rPr>
              <a:t>Das Laborhelferkonzept – mögliche Struktur der Ausbildung</a:t>
            </a:r>
            <a:r>
              <a:rPr dirty="0"/>
              <a:t/>
            </a:r>
            <a:br>
              <a:rPr dirty="0"/>
            </a:br>
            <a:r>
              <a:rPr lang="de-DE" sz="1600" b="0" i="1" strike="noStrike" spc="-1" dirty="0">
                <a:solidFill>
                  <a:srgbClr val="000000"/>
                </a:solidFill>
                <a:latin typeface="Calibri"/>
                <a:ea typeface="DejaVu Sans"/>
              </a:rPr>
              <a:t>Zielsetzungen – Inhalte der Ausbildungsmodule –  Einsatzmöglichkeiten</a:t>
            </a:r>
            <a:r>
              <a:rPr dirty="0"/>
              <a:t/>
            </a:r>
            <a:br>
              <a:rPr dirty="0"/>
            </a:br>
            <a:r>
              <a:rPr lang="de-DE" sz="1600" b="0" i="1" strike="noStrike" spc="-1" dirty="0" smtClean="0">
                <a:solidFill>
                  <a:srgbClr val="000000"/>
                </a:solidFill>
                <a:latin typeface="Calibri"/>
                <a:ea typeface="DejaVu Sans"/>
              </a:rPr>
              <a:t>(orientiert </a:t>
            </a:r>
            <a:r>
              <a:rPr lang="de-DE" sz="1600" b="0" i="1" strike="noStrike" spc="-1" dirty="0">
                <a:solidFill>
                  <a:srgbClr val="000000"/>
                </a:solidFill>
                <a:latin typeface="Calibri"/>
                <a:ea typeface="DejaVu Sans"/>
              </a:rPr>
              <a:t>am Beispiel des </a:t>
            </a:r>
            <a:r>
              <a:rPr lang="de-DE" sz="1600" b="0" i="1" strike="noStrike" spc="-1" dirty="0" smtClean="0">
                <a:solidFill>
                  <a:srgbClr val="000000"/>
                </a:solidFill>
                <a:latin typeface="Calibri"/>
                <a:ea typeface="DejaVu Sans"/>
              </a:rPr>
              <a:t>Steinhagener Gymnasiums)</a:t>
            </a:r>
            <a:r>
              <a:rPr dirty="0"/>
              <a:t/>
            </a:r>
            <a:br>
              <a:rPr dirty="0"/>
            </a:br>
            <a:r>
              <a:rPr lang="de-DE" sz="1600" b="0" strike="noStrike" spc="-1" dirty="0">
                <a:solidFill>
                  <a:srgbClr val="000000"/>
                </a:solidFill>
                <a:latin typeface="Calibri"/>
              </a:rPr>
              <a:t> </a:t>
            </a:r>
            <a:endParaRPr lang="de-DE" sz="1600" b="0" strike="noStrike" spc="-1" dirty="0">
              <a:latin typeface="Arial"/>
            </a:endParaRPr>
          </a:p>
          <a:p>
            <a:pPr marL="457200" indent="-456840">
              <a:lnSpc>
                <a:spcPct val="100000"/>
              </a:lnSpc>
              <a:buClr>
                <a:srgbClr val="000000"/>
              </a:buClr>
              <a:buFont typeface="Arial"/>
              <a:buChar char="•"/>
            </a:pPr>
            <a:r>
              <a:rPr lang="de-DE" sz="1800" b="0" strike="noStrike" spc="-1" dirty="0">
                <a:solidFill>
                  <a:srgbClr val="000000"/>
                </a:solidFill>
                <a:latin typeface="Calibri"/>
                <a:ea typeface="DejaVu Sans"/>
              </a:rPr>
              <a:t>Das Laborhelferkonzept – Begründungszusammenhänge</a:t>
            </a:r>
            <a:r>
              <a:rPr dirty="0"/>
              <a:t/>
            </a:r>
            <a:br>
              <a:rPr dirty="0"/>
            </a:br>
            <a:r>
              <a:rPr lang="de-DE" sz="1600" b="0" i="1" strike="noStrike" spc="-1" dirty="0">
                <a:solidFill>
                  <a:srgbClr val="000000"/>
                </a:solidFill>
                <a:latin typeface="Calibri"/>
              </a:rPr>
              <a:t> </a:t>
            </a:r>
            <a:endParaRPr lang="de-DE" sz="1600" b="0" strike="noStrike" spc="-1" dirty="0">
              <a:latin typeface="Arial"/>
            </a:endParaRPr>
          </a:p>
          <a:p>
            <a:pPr marL="457200" indent="-456840">
              <a:lnSpc>
                <a:spcPct val="100000"/>
              </a:lnSpc>
              <a:buClr>
                <a:srgbClr val="000000"/>
              </a:buClr>
              <a:buFont typeface="Arial"/>
              <a:buChar char="•"/>
            </a:pPr>
            <a:r>
              <a:rPr lang="de-DE" sz="1800" b="0" strike="noStrike" spc="-1" dirty="0">
                <a:solidFill>
                  <a:srgbClr val="000000"/>
                </a:solidFill>
                <a:latin typeface="Calibri"/>
                <a:ea typeface="DejaVu Sans"/>
              </a:rPr>
              <a:t>Peer-Education – Lernen durch Lehren</a:t>
            </a:r>
            <a:r>
              <a:rPr dirty="0"/>
              <a:t/>
            </a:r>
            <a:br>
              <a:rPr dirty="0"/>
            </a:br>
            <a:r>
              <a:rPr lang="de-DE" sz="1800" b="0" strike="noStrike" spc="-1" dirty="0">
                <a:solidFill>
                  <a:srgbClr val="000000"/>
                </a:solidFill>
                <a:latin typeface="Calibri"/>
              </a:rPr>
              <a:t> </a:t>
            </a:r>
            <a:endParaRPr lang="de-DE" sz="1800" b="0" strike="noStrike" spc="-1" dirty="0">
              <a:latin typeface="Arial"/>
            </a:endParaRPr>
          </a:p>
          <a:p>
            <a:pPr marL="457200" indent="-456840">
              <a:lnSpc>
                <a:spcPct val="100000"/>
              </a:lnSpc>
              <a:buClr>
                <a:srgbClr val="000000"/>
              </a:buClr>
              <a:buFont typeface="Arial"/>
              <a:buChar char="•"/>
            </a:pPr>
            <a:r>
              <a:rPr lang="de-DE" sz="1800" b="0" strike="noStrike" spc="-1" dirty="0">
                <a:solidFill>
                  <a:srgbClr val="000000"/>
                </a:solidFill>
                <a:latin typeface="Calibri"/>
                <a:ea typeface="DejaVu Sans"/>
              </a:rPr>
              <a:t>Mögliche Struktur und Materialien für eine Fortbildungsreihe</a:t>
            </a:r>
            <a:br>
              <a:rPr lang="de-DE" sz="1800" b="0" strike="noStrike" spc="-1" dirty="0">
                <a:solidFill>
                  <a:srgbClr val="000000"/>
                </a:solidFill>
                <a:latin typeface="Calibri"/>
                <a:ea typeface="DejaVu Sans"/>
              </a:rPr>
            </a:br>
            <a:endParaRPr lang="de-DE" sz="1800" b="0" strike="noStrike" spc="-1" dirty="0">
              <a:solidFill>
                <a:srgbClr val="000000"/>
              </a:solidFill>
              <a:latin typeface="Calibri"/>
              <a:ea typeface="DejaVu Sans"/>
            </a:endParaRPr>
          </a:p>
          <a:p>
            <a:pPr marL="457200" indent="-456840">
              <a:buClr>
                <a:srgbClr val="000000"/>
              </a:buClr>
              <a:buFont typeface="Arial"/>
              <a:buChar char="•"/>
            </a:pPr>
            <a:r>
              <a:rPr lang="de-DE" dirty="0">
                <a:latin typeface="Calibri" panose="020F0502020204030204" pitchFamily="34" charset="0"/>
                <a:cs typeface="Calibri" panose="020F0502020204030204" pitchFamily="34" charset="0"/>
              </a:rPr>
              <a:t>Diskussion – Rückfragen und </a:t>
            </a:r>
            <a:r>
              <a:rPr lang="de-DE" dirty="0" smtClean="0">
                <a:latin typeface="Calibri" panose="020F0502020204030204" pitchFamily="34" charset="0"/>
                <a:cs typeface="Calibri" panose="020F0502020204030204" pitchFamily="34" charset="0"/>
              </a:rPr>
              <a:t>Erfahrungen</a:t>
            </a:r>
          </a:p>
          <a:p>
            <a:pPr marL="360">
              <a:buClr>
                <a:srgbClr val="000000"/>
              </a:buClr>
            </a:pPr>
            <a:endParaRPr lang="de-DE" dirty="0">
              <a:latin typeface="Calibri" panose="020F0502020204030204" pitchFamily="34" charset="0"/>
              <a:cs typeface="Calibri" panose="020F0502020204030204" pitchFamily="34" charset="0"/>
            </a:endParaRPr>
          </a:p>
          <a:p>
            <a:pPr marL="457200" indent="-456840">
              <a:buClr>
                <a:srgbClr val="000000"/>
              </a:buClr>
              <a:buFont typeface="Arial"/>
              <a:buChar char="•"/>
            </a:pPr>
            <a:r>
              <a:rPr lang="de-DE" dirty="0">
                <a:latin typeface="Calibri" panose="020F0502020204030204" pitchFamily="34" charset="0"/>
                <a:cs typeface="Calibri" panose="020F0502020204030204" pitchFamily="34" charset="0"/>
              </a:rPr>
              <a:t>Vorbereitung der Distanzphase</a:t>
            </a:r>
          </a:p>
          <a:p>
            <a:pPr marL="360">
              <a:lnSpc>
                <a:spcPct val="100000"/>
              </a:lnSpc>
              <a:buClr>
                <a:srgbClr val="000000"/>
              </a:buClr>
            </a:pPr>
            <a:r>
              <a:rPr dirty="0"/>
              <a:t/>
            </a:r>
            <a:br>
              <a:rPr dirty="0"/>
            </a:br>
            <a:r>
              <a:rPr lang="de-DE" sz="1800" b="0" strike="noStrike" spc="-1" dirty="0">
                <a:solidFill>
                  <a:srgbClr val="000000"/>
                </a:solidFill>
                <a:latin typeface="Calibri"/>
              </a:rPr>
              <a:t> </a:t>
            </a:r>
            <a:endParaRPr lang="de-DE" sz="1800" b="0" strike="noStrike" spc="-1" dirty="0">
              <a:latin typeface="Arial"/>
            </a:endParaRPr>
          </a:p>
          <a:p>
            <a:pPr>
              <a:lnSpc>
                <a:spcPct val="100000"/>
              </a:lnSpc>
            </a:pPr>
            <a:r>
              <a:rPr dirty="0"/>
              <a:t/>
            </a:r>
            <a:br>
              <a:rPr dirty="0"/>
            </a:br>
            <a:endParaRPr lang="de-DE" sz="1800" b="0" strike="noStrike" spc="-1" dirty="0">
              <a:latin typeface="Arial"/>
            </a:endParaRPr>
          </a:p>
        </p:txBody>
      </p:sp>
      <p:sp>
        <p:nvSpPr>
          <p:cNvPr id="105" name="Line 6"/>
          <p:cNvSpPr/>
          <p:nvPr/>
        </p:nvSpPr>
        <p:spPr>
          <a:xfrm>
            <a:off x="526680" y="1988640"/>
            <a:ext cx="8229600" cy="0"/>
          </a:xfrm>
          <a:prstGeom prst="line">
            <a:avLst/>
          </a:prstGeom>
          <a:ln w="38160">
            <a:solidFill>
              <a:srgbClr val="F79B4F"/>
            </a:solidFill>
            <a:round/>
          </a:ln>
        </p:spPr>
        <p:style>
          <a:lnRef idx="1">
            <a:schemeClr val="accent1"/>
          </a:lnRef>
          <a:fillRef idx="0">
            <a:schemeClr val="accent1"/>
          </a:fillRef>
          <a:effectRef idx="0">
            <a:schemeClr val="accent1"/>
          </a:effectRef>
          <a:fontRef idx="minor"/>
        </p:style>
      </p:sp>
      <p:sp>
        <p:nvSpPr>
          <p:cNvPr id="107" name="CustomShape 8"/>
          <p:cNvSpPr/>
          <p:nvPr/>
        </p:nvSpPr>
        <p:spPr>
          <a:xfrm>
            <a:off x="1043640" y="939960"/>
            <a:ext cx="705636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de-DE" sz="1800" b="0" strike="noStrike" spc="-1" dirty="0">
                <a:solidFill>
                  <a:srgbClr val="000000"/>
                </a:solidFill>
                <a:latin typeface="Calibri"/>
                <a:ea typeface="DejaVu Sans"/>
              </a:rPr>
              <a:t>Das Laborhelferkonzept</a:t>
            </a:r>
            <a:endParaRPr lang="de-DE" sz="1800" b="0" strike="noStrike" spc="-1" dirty="0">
              <a:latin typeface="Arial"/>
            </a:endParaRPr>
          </a:p>
        </p:txBody>
      </p:sp>
      <p:sp>
        <p:nvSpPr>
          <p:cNvPr id="10" name="CustomShape 7"/>
          <p:cNvSpPr/>
          <p:nvPr/>
        </p:nvSpPr>
        <p:spPr>
          <a:xfrm>
            <a:off x="467640" y="1322280"/>
            <a:ext cx="8432280" cy="49098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de-DE" sz="2600" b="0" strike="noStrike" spc="-1" dirty="0" smtClean="0">
                <a:solidFill>
                  <a:srgbClr val="C00000"/>
                </a:solidFill>
                <a:latin typeface="Calibri"/>
                <a:ea typeface="DejaVu Sans"/>
              </a:rPr>
              <a:t>Inhalt</a:t>
            </a:r>
            <a:endParaRPr lang="de-DE" sz="2600" b="0" strike="noStrike" spc="-1" dirty="0">
              <a:latin typeface="Aria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
          <p:cNvSpPr txBox="1">
            <a:spLocks noGrp="1" noChangeArrowheads="1"/>
          </p:cNvSpPr>
          <p:nvPr>
            <p:ph type="subTitle"/>
          </p:nvPr>
        </p:nvSpPr>
        <p:spPr bwMode="auto">
          <a:xfrm>
            <a:off x="637400" y="2634950"/>
            <a:ext cx="7869200" cy="2686889"/>
          </a:xfrm>
          <a:prstGeom prst="rect">
            <a:avLst/>
          </a:prstGeom>
          <a:noFill/>
          <a:ln w="9525">
            <a:noFill/>
            <a:miter lim="800000"/>
            <a:headEnd/>
            <a:tailEnd/>
          </a:ln>
        </p:spPr>
        <p:txBody>
          <a:bodyPr wrap="square">
            <a:spAutoFit/>
          </a:bodyPr>
          <a:lstStyle/>
          <a:p>
            <a:pPr lvl="0"/>
            <a:r>
              <a:rPr lang="de-DE" sz="1800" dirty="0">
                <a:latin typeface="Calibri" panose="020F0502020204030204" pitchFamily="34" charset="0"/>
                <a:cs typeface="Calibri" panose="020F0502020204030204" pitchFamily="34" charset="0"/>
              </a:rPr>
              <a:t>Anknüpfen an E</a:t>
            </a:r>
            <a:r>
              <a:rPr lang="de-DE" sz="1800" dirty="0" smtClean="0">
                <a:latin typeface="Calibri" panose="020F0502020204030204" pitchFamily="34" charset="0"/>
                <a:cs typeface="Calibri" panose="020F0502020204030204" pitchFamily="34" charset="0"/>
              </a:rPr>
              <a:t>rfahrungen </a:t>
            </a:r>
            <a:r>
              <a:rPr lang="de-DE" sz="1800" dirty="0">
                <a:latin typeface="Calibri" panose="020F0502020204030204" pitchFamily="34" charset="0"/>
                <a:cs typeface="Calibri" panose="020F0502020204030204" pitchFamily="34" charset="0"/>
              </a:rPr>
              <a:t>zum Einsatz von </a:t>
            </a:r>
            <a:r>
              <a:rPr lang="de-DE" sz="1800" dirty="0" smtClean="0">
                <a:latin typeface="Calibri" panose="020F0502020204030204" pitchFamily="34" charset="0"/>
                <a:cs typeface="Calibri" panose="020F0502020204030204" pitchFamily="34" charset="0"/>
              </a:rPr>
              <a:t>Lernhelferinnen und -helfern</a:t>
            </a:r>
            <a:r>
              <a:rPr lang="de-DE" sz="1800" dirty="0">
                <a:latin typeface="Calibri" panose="020F0502020204030204" pitchFamily="34" charset="0"/>
                <a:cs typeface="Calibri" panose="020F0502020204030204" pitchFamily="34" charset="0"/>
              </a:rPr>
              <a:t>: </a:t>
            </a:r>
          </a:p>
          <a:p>
            <a:pPr marL="285750" lvl="0" indent="-285750">
              <a:buFont typeface="Arial" panose="020B0604020202020204" pitchFamily="34" charset="0"/>
              <a:buChar char="•"/>
            </a:pPr>
            <a:r>
              <a:rPr lang="de-DE" sz="1800" i="1" dirty="0">
                <a:latin typeface="Calibri" panose="020F0502020204030204" pitchFamily="34" charset="0"/>
                <a:cs typeface="Calibri" panose="020F0502020204030204" pitchFamily="34" charset="0"/>
              </a:rPr>
              <a:t>Welche Lernhelferkonzepte kennen Sie aus Ihrem schulischen Zusammenhang?</a:t>
            </a:r>
            <a:endParaRPr lang="de-DE" sz="1800" dirty="0">
              <a:latin typeface="Calibri" panose="020F0502020204030204" pitchFamily="34" charset="0"/>
              <a:cs typeface="Calibri" panose="020F0502020204030204" pitchFamily="34" charset="0"/>
            </a:endParaRPr>
          </a:p>
          <a:p>
            <a:pPr marL="285750" lvl="0" indent="-285750">
              <a:buFont typeface="Arial" panose="020B0604020202020204" pitchFamily="34" charset="0"/>
              <a:buChar char="•"/>
            </a:pPr>
            <a:r>
              <a:rPr lang="de-DE" sz="1800" i="1" dirty="0">
                <a:latin typeface="Calibri" panose="020F0502020204030204" pitchFamily="34" charset="0"/>
                <a:cs typeface="Calibri" panose="020F0502020204030204" pitchFamily="34" charset="0"/>
              </a:rPr>
              <a:t>Welche Erfahrungen haben Sie in diesem Zusammenhang gemacht?</a:t>
            </a:r>
            <a:endParaRPr lang="de-DE" sz="1800" dirty="0">
              <a:latin typeface="Calibri" panose="020F0502020204030204" pitchFamily="34" charset="0"/>
              <a:cs typeface="Calibri" panose="020F0502020204030204" pitchFamily="34" charset="0"/>
            </a:endParaRPr>
          </a:p>
          <a:p>
            <a:pPr marL="531813" algn="ctr" defTabSz="360000">
              <a:spcBef>
                <a:spcPts val="600"/>
              </a:spcBef>
              <a:spcAft>
                <a:spcPts val="600"/>
              </a:spcAft>
              <a:buClr>
                <a:srgbClr val="000000"/>
              </a:buClr>
              <a:buSzPct val="100000"/>
            </a:pPr>
            <a:endParaRPr lang="de-DE" altLang="de-DE" sz="1800" b="1" dirty="0">
              <a:latin typeface="Calibri" pitchFamily="34" charset="0"/>
              <a:ea typeface="MS PGothic" pitchFamily="34" charset="-128"/>
              <a:cs typeface="Calibri" pitchFamily="34" charset="0"/>
            </a:endParaRPr>
          </a:p>
          <a:p>
            <a:pPr marL="531813" algn="l" defTabSz="360000">
              <a:spcBef>
                <a:spcPts val="600"/>
              </a:spcBef>
              <a:spcAft>
                <a:spcPts val="600"/>
              </a:spcAft>
              <a:buClr>
                <a:srgbClr val="000000"/>
              </a:buClr>
              <a:buSzPct val="100000"/>
              <a:buFont typeface="Arial" pitchFamily="34" charset="0"/>
              <a:buChar char="•"/>
            </a:pPr>
            <a:r>
              <a:rPr lang="de-DE" altLang="de-DE" sz="1800" dirty="0">
                <a:latin typeface="Calibri" pitchFamily="34" charset="0"/>
                <a:ea typeface="MS PGothic" pitchFamily="34" charset="-128"/>
                <a:cs typeface="Calibri" pitchFamily="34" charset="0"/>
              </a:rPr>
              <a:t>…….</a:t>
            </a:r>
          </a:p>
          <a:p>
            <a:pPr marL="531813" algn="l" defTabSz="360000">
              <a:spcBef>
                <a:spcPts val="600"/>
              </a:spcBef>
              <a:spcAft>
                <a:spcPts val="600"/>
              </a:spcAft>
              <a:buClr>
                <a:srgbClr val="000000"/>
              </a:buClr>
              <a:buSzPct val="100000"/>
              <a:buFont typeface="Arial" pitchFamily="34" charset="0"/>
              <a:buChar char="•"/>
            </a:pPr>
            <a:r>
              <a:rPr lang="de-DE" altLang="de-DE" sz="1800" dirty="0">
                <a:latin typeface="Calibri" pitchFamily="34" charset="0"/>
                <a:ea typeface="MS PGothic" pitchFamily="34" charset="-128"/>
                <a:cs typeface="Calibri" pitchFamily="34" charset="0"/>
              </a:rPr>
              <a:t>…….</a:t>
            </a:r>
          </a:p>
          <a:p>
            <a:pPr marL="531813" algn="l" defTabSz="360000">
              <a:spcBef>
                <a:spcPts val="600"/>
              </a:spcBef>
              <a:spcAft>
                <a:spcPts val="600"/>
              </a:spcAft>
              <a:buClr>
                <a:srgbClr val="000000"/>
              </a:buClr>
              <a:buSzPct val="100000"/>
              <a:buFont typeface="Arial" pitchFamily="34" charset="0"/>
              <a:buChar char="•"/>
            </a:pPr>
            <a:r>
              <a:rPr lang="de-DE" altLang="de-DE" sz="1800" dirty="0">
                <a:latin typeface="Calibri" pitchFamily="34" charset="0"/>
                <a:ea typeface="MS PGothic" pitchFamily="34" charset="-128"/>
                <a:cs typeface="Calibri" pitchFamily="34" charset="0"/>
              </a:rPr>
              <a:t>…….</a:t>
            </a:r>
          </a:p>
          <a:p>
            <a:pPr marL="1795463" indent="-1612900" defTabSz="360000">
              <a:spcBef>
                <a:spcPts val="600"/>
              </a:spcBef>
              <a:spcAft>
                <a:spcPts val="600"/>
              </a:spcAft>
              <a:buClr>
                <a:srgbClr val="000000"/>
              </a:buClr>
              <a:buSzPct val="100000"/>
            </a:pPr>
            <a:r>
              <a:rPr lang="de-DE" altLang="de-DE" sz="1800" dirty="0">
                <a:solidFill>
                  <a:schemeClr val="tx1"/>
                </a:solidFill>
                <a:latin typeface="Calibri" pitchFamily="34" charset="0"/>
                <a:ea typeface="MS PGothic" pitchFamily="34" charset="-128"/>
                <a:cs typeface="Calibri" pitchFamily="34" charset="0"/>
              </a:rPr>
              <a:t>	</a:t>
            </a:r>
            <a:endParaRPr lang="en-US" altLang="de-DE" sz="1800" dirty="0">
              <a:latin typeface="Calibri" pitchFamily="34" charset="0"/>
              <a:ea typeface="MS PGothic" pitchFamily="34" charset="-128"/>
              <a:cs typeface="Calibri" pitchFamily="34" charset="0"/>
            </a:endParaRPr>
          </a:p>
        </p:txBody>
      </p:sp>
      <p:sp>
        <p:nvSpPr>
          <p:cNvPr id="3" name="Textfeld 2">
            <a:extLst>
              <a:ext uri="{FF2B5EF4-FFF2-40B4-BE49-F238E27FC236}">
                <a16:creationId xmlns:a16="http://schemas.microsoft.com/office/drawing/2014/main" id="{1A976FC6-F9D0-4A25-A1F9-2E9CF9E9F7E7}"/>
              </a:ext>
            </a:extLst>
          </p:cNvPr>
          <p:cNvSpPr txBox="1"/>
          <p:nvPr/>
        </p:nvSpPr>
        <p:spPr>
          <a:xfrm>
            <a:off x="0" y="980728"/>
            <a:ext cx="9144000" cy="369332"/>
          </a:xfrm>
          <a:prstGeom prst="rect">
            <a:avLst/>
          </a:prstGeom>
          <a:noFill/>
        </p:spPr>
        <p:txBody>
          <a:bodyPr wrap="square" rtlCol="0">
            <a:spAutoFit/>
          </a:bodyPr>
          <a:lstStyle/>
          <a:p>
            <a:pPr algn="ctr"/>
            <a:r>
              <a:rPr lang="de-DE" dirty="0">
                <a:latin typeface="Calibri" panose="020F0502020204030204" pitchFamily="34" charset="0"/>
                <a:cs typeface="Calibri" panose="020F0502020204030204" pitchFamily="34" charset="0"/>
              </a:rPr>
              <a:t>Diskussion – Rückfragen und Erfahrungen</a:t>
            </a:r>
          </a:p>
        </p:txBody>
      </p:sp>
      <p:sp>
        <p:nvSpPr>
          <p:cNvPr id="5" name="Line 9"/>
          <p:cNvSpPr/>
          <p:nvPr/>
        </p:nvSpPr>
        <p:spPr>
          <a:xfrm>
            <a:off x="526680" y="1988640"/>
            <a:ext cx="8229600" cy="0"/>
          </a:xfrm>
          <a:prstGeom prst="line">
            <a:avLst/>
          </a:prstGeom>
          <a:ln w="38160">
            <a:solidFill>
              <a:srgbClr val="F79B4F"/>
            </a:solidFill>
            <a:round/>
          </a:ln>
        </p:spPr>
        <p:style>
          <a:lnRef idx="1">
            <a:schemeClr val="accent1"/>
          </a:lnRef>
          <a:fillRef idx="0">
            <a:schemeClr val="accent1"/>
          </a:fillRef>
          <a:effectRef idx="0">
            <a:schemeClr val="accent1"/>
          </a:effectRef>
          <a:fontRef idx="minor"/>
        </p:style>
      </p:sp>
      <p:sp>
        <p:nvSpPr>
          <p:cNvPr id="6" name="CustomShape 7"/>
          <p:cNvSpPr/>
          <p:nvPr/>
        </p:nvSpPr>
        <p:spPr>
          <a:xfrm>
            <a:off x="467640" y="1322280"/>
            <a:ext cx="8432280" cy="49098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de-DE" sz="2600" spc="-1" dirty="0" smtClean="0">
                <a:solidFill>
                  <a:srgbClr val="C00000"/>
                </a:solidFill>
                <a:latin typeface="Calibri" panose="020F0502020204030204" pitchFamily="34" charset="0"/>
                <a:cs typeface="Calibri" panose="020F0502020204030204" pitchFamily="34" charset="0"/>
              </a:rPr>
              <a:t>Erfahrungen zum Einsatz von Lernhelferinnen und -helfern</a:t>
            </a:r>
            <a:endParaRPr lang="de-DE" sz="2600" spc="-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8847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
          <p:cNvSpPr txBox="1">
            <a:spLocks noGrp="1" noChangeArrowheads="1"/>
          </p:cNvSpPr>
          <p:nvPr>
            <p:ph type="subTitle"/>
          </p:nvPr>
        </p:nvSpPr>
        <p:spPr bwMode="auto">
          <a:xfrm>
            <a:off x="683568" y="2113074"/>
            <a:ext cx="7869200" cy="2930033"/>
          </a:xfrm>
          <a:prstGeom prst="rect">
            <a:avLst/>
          </a:prstGeom>
          <a:noFill/>
          <a:ln w="9525">
            <a:noFill/>
            <a:miter lim="800000"/>
            <a:headEnd/>
            <a:tailEnd/>
          </a:ln>
        </p:spPr>
        <p:txBody>
          <a:bodyPr wrap="square">
            <a:spAutoFit/>
          </a:bodyPr>
          <a:lstStyle/>
          <a:p>
            <a:pPr marL="531813" algn="ctr" defTabSz="360000">
              <a:spcBef>
                <a:spcPts val="600"/>
              </a:spcBef>
              <a:spcAft>
                <a:spcPts val="600"/>
              </a:spcAft>
              <a:buClr>
                <a:srgbClr val="000000"/>
              </a:buClr>
              <a:buSzPct val="100000"/>
            </a:pPr>
            <a:endParaRPr lang="de-DE" altLang="de-DE" sz="1800" b="1" dirty="0">
              <a:latin typeface="Calibri" pitchFamily="34" charset="0"/>
              <a:ea typeface="MS PGothic" pitchFamily="34" charset="-128"/>
              <a:cs typeface="Calibri" pitchFamily="34" charset="0"/>
            </a:endParaRPr>
          </a:p>
          <a:p>
            <a:r>
              <a:rPr lang="de-DE" sz="1800" dirty="0">
                <a:latin typeface="Calibri" panose="020F0502020204030204" pitchFamily="34" charset="0"/>
                <a:cs typeface="Calibri" panose="020F0502020204030204" pitchFamily="34" charset="0"/>
              </a:rPr>
              <a:t> </a:t>
            </a:r>
          </a:p>
          <a:p>
            <a:pPr lvl="0"/>
            <a:r>
              <a:rPr lang="de-DE" sz="1800" dirty="0">
                <a:latin typeface="Calibri" panose="020F0502020204030204" pitchFamily="34" charset="0"/>
                <a:cs typeface="Calibri" panose="020F0502020204030204" pitchFamily="34" charset="0"/>
              </a:rPr>
              <a:t>Ist-Analyse: Schulkonzeptionelle Ausgangslage und Organisation der Schule, Tandembildung:</a:t>
            </a:r>
          </a:p>
          <a:p>
            <a:pPr marL="285750" lvl="1" indent="-285750">
              <a:buFont typeface="Arial" panose="020B0604020202020204" pitchFamily="34" charset="0"/>
              <a:buChar char="•"/>
            </a:pPr>
            <a:r>
              <a:rPr lang="de-DE" i="1" dirty="0">
                <a:latin typeface="Calibri" panose="020F0502020204030204" pitchFamily="34" charset="0"/>
                <a:cs typeface="Calibri" panose="020F0502020204030204" pitchFamily="34" charset="0"/>
              </a:rPr>
              <a:t>Mit welcher Schule kann ein Tandem zum kollegialen Austausch (Critical Friend) gebildet werden?</a:t>
            </a:r>
            <a:endParaRPr lang="de-DE" dirty="0">
              <a:latin typeface="Calibri" panose="020F0502020204030204" pitchFamily="34" charset="0"/>
              <a:cs typeface="Calibri" panose="020F0502020204030204" pitchFamily="34" charset="0"/>
            </a:endParaRPr>
          </a:p>
          <a:p>
            <a:pPr marL="285750" lvl="1" indent="-285750">
              <a:buFont typeface="Arial" panose="020B0604020202020204" pitchFamily="34" charset="0"/>
              <a:buChar char="•"/>
            </a:pPr>
            <a:r>
              <a:rPr lang="de-DE" i="1" dirty="0">
                <a:latin typeface="Calibri" panose="020F0502020204030204" pitchFamily="34" charset="0"/>
                <a:cs typeface="Calibri" panose="020F0502020204030204" pitchFamily="34" charset="0"/>
              </a:rPr>
              <a:t>Welche Anknüpfungspunkte für Peer-Education sehen Sie im MINT-Bereich Ihrer Schule?</a:t>
            </a:r>
            <a:endParaRPr lang="de-DE" dirty="0">
              <a:latin typeface="Calibri" panose="020F0502020204030204" pitchFamily="34" charset="0"/>
              <a:cs typeface="Calibri" panose="020F0502020204030204" pitchFamily="34" charset="0"/>
            </a:endParaRPr>
          </a:p>
          <a:p>
            <a:r>
              <a:rPr lang="de-DE" sz="1800" dirty="0">
                <a:latin typeface="Calibri" panose="020F0502020204030204" pitchFamily="34" charset="0"/>
                <a:cs typeface="Calibri" panose="020F0502020204030204" pitchFamily="34" charset="0"/>
              </a:rPr>
              <a:t> </a:t>
            </a:r>
          </a:p>
          <a:p>
            <a:pPr lvl="0"/>
            <a:r>
              <a:rPr lang="de-DE" sz="1800" dirty="0" smtClean="0">
                <a:latin typeface="Calibri" panose="020F0502020204030204" pitchFamily="34" charset="0"/>
                <a:cs typeface="Calibri" panose="020F0502020204030204" pitchFamily="34" charset="0"/>
                <a:sym typeface="Wingdings" pitchFamily="2" charset="2"/>
              </a:rPr>
              <a:t> </a:t>
            </a:r>
            <a:r>
              <a:rPr lang="de-DE" sz="1800" dirty="0" smtClean="0">
                <a:latin typeface="Calibri" panose="020F0502020204030204" pitchFamily="34" charset="0"/>
                <a:cs typeface="Calibri" panose="020F0502020204030204" pitchFamily="34" charset="0"/>
              </a:rPr>
              <a:t>Vorbereitung </a:t>
            </a:r>
            <a:r>
              <a:rPr lang="de-DE" sz="1800" dirty="0">
                <a:latin typeface="Calibri" panose="020F0502020204030204" pitchFamily="34" charset="0"/>
                <a:cs typeface="Calibri" panose="020F0502020204030204" pitchFamily="34" charset="0"/>
              </a:rPr>
              <a:t>der </a:t>
            </a:r>
            <a:r>
              <a:rPr lang="de-DE" sz="1800" dirty="0" smtClean="0">
                <a:latin typeface="Calibri" panose="020F0502020204030204" pitchFamily="34" charset="0"/>
                <a:cs typeface="Calibri" panose="020F0502020204030204" pitchFamily="34" charset="0"/>
              </a:rPr>
              <a:t>folgenden Distanzphase: </a:t>
            </a:r>
            <a:r>
              <a:rPr lang="de-DE" sz="1800" dirty="0">
                <a:latin typeface="Calibri" panose="020F0502020204030204" pitchFamily="34" charset="0"/>
                <a:cs typeface="Calibri" panose="020F0502020204030204" pitchFamily="34" charset="0"/>
              </a:rPr>
              <a:t>Wünsche, Angebote und Vereinbarungen / mögliche Inhalte</a:t>
            </a:r>
            <a:endParaRPr lang="en-US" altLang="de-DE" sz="1800" dirty="0">
              <a:latin typeface="Calibri" pitchFamily="34" charset="0"/>
              <a:ea typeface="MS PGothic" pitchFamily="34" charset="-128"/>
              <a:cs typeface="Calibri" pitchFamily="34" charset="0"/>
            </a:endParaRPr>
          </a:p>
        </p:txBody>
      </p:sp>
      <p:sp>
        <p:nvSpPr>
          <p:cNvPr id="3" name="Textfeld 2">
            <a:extLst>
              <a:ext uri="{FF2B5EF4-FFF2-40B4-BE49-F238E27FC236}">
                <a16:creationId xmlns:a16="http://schemas.microsoft.com/office/drawing/2014/main" id="{1A976FC6-F9D0-4A25-A1F9-2E9CF9E9F7E7}"/>
              </a:ext>
            </a:extLst>
          </p:cNvPr>
          <p:cNvSpPr txBox="1"/>
          <p:nvPr/>
        </p:nvSpPr>
        <p:spPr>
          <a:xfrm>
            <a:off x="0" y="980728"/>
            <a:ext cx="9144000" cy="369332"/>
          </a:xfrm>
          <a:prstGeom prst="rect">
            <a:avLst/>
          </a:prstGeom>
          <a:noFill/>
        </p:spPr>
        <p:txBody>
          <a:bodyPr wrap="square" rtlCol="0">
            <a:spAutoFit/>
          </a:bodyPr>
          <a:lstStyle/>
          <a:p>
            <a:pPr algn="ctr"/>
            <a:r>
              <a:rPr lang="de-DE" dirty="0" smtClean="0">
                <a:latin typeface="Calibri" panose="020F0502020204030204" pitchFamily="34" charset="0"/>
                <a:cs typeface="Calibri" panose="020F0502020204030204" pitchFamily="34" charset="0"/>
              </a:rPr>
              <a:t>Vorbereitung der Distanzphase</a:t>
            </a:r>
            <a:endParaRPr lang="de-DE" dirty="0">
              <a:latin typeface="Calibri" panose="020F0502020204030204" pitchFamily="34" charset="0"/>
              <a:cs typeface="Calibri" panose="020F0502020204030204" pitchFamily="34" charset="0"/>
            </a:endParaRPr>
          </a:p>
        </p:txBody>
      </p:sp>
      <p:sp>
        <p:nvSpPr>
          <p:cNvPr id="5" name="Line 9"/>
          <p:cNvSpPr/>
          <p:nvPr/>
        </p:nvSpPr>
        <p:spPr>
          <a:xfrm>
            <a:off x="526680" y="1988640"/>
            <a:ext cx="8229600" cy="0"/>
          </a:xfrm>
          <a:prstGeom prst="line">
            <a:avLst/>
          </a:prstGeom>
          <a:ln w="38160">
            <a:solidFill>
              <a:srgbClr val="F79B4F"/>
            </a:solidFill>
            <a:round/>
          </a:ln>
        </p:spPr>
        <p:style>
          <a:lnRef idx="1">
            <a:schemeClr val="accent1"/>
          </a:lnRef>
          <a:fillRef idx="0">
            <a:schemeClr val="accent1"/>
          </a:fillRef>
          <a:effectRef idx="0">
            <a:schemeClr val="accent1"/>
          </a:effectRef>
          <a:fontRef idx="minor"/>
        </p:style>
      </p:sp>
      <p:sp>
        <p:nvSpPr>
          <p:cNvPr id="6" name="CustomShape 7"/>
          <p:cNvSpPr/>
          <p:nvPr/>
        </p:nvSpPr>
        <p:spPr>
          <a:xfrm>
            <a:off x="467640" y="1322280"/>
            <a:ext cx="8432280" cy="52176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de-DE" sz="2800" spc="-1" dirty="0" smtClean="0">
                <a:solidFill>
                  <a:srgbClr val="C00000"/>
                </a:solidFill>
                <a:latin typeface="Calibri" panose="020F0502020204030204" pitchFamily="34" charset="0"/>
                <a:cs typeface="Calibri" panose="020F0502020204030204" pitchFamily="34" charset="0"/>
              </a:rPr>
              <a:t>Ist-Analyse</a:t>
            </a:r>
            <a:endParaRPr lang="de-DE" sz="2000" spc="-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536650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CustomShape 1"/>
          <p:cNvSpPr/>
          <p:nvPr/>
        </p:nvSpPr>
        <p:spPr>
          <a:xfrm>
            <a:off x="467640" y="1196640"/>
            <a:ext cx="8228880" cy="1142280"/>
          </a:xfrm>
          <a:prstGeom prst="rect">
            <a:avLst/>
          </a:prstGeom>
          <a:noFill/>
          <a:ln>
            <a:noFill/>
          </a:ln>
        </p:spPr>
        <p:style>
          <a:lnRef idx="0">
            <a:scrgbClr r="0" g="0" b="0"/>
          </a:lnRef>
          <a:fillRef idx="0">
            <a:scrgbClr r="0" g="0" b="0"/>
          </a:fillRef>
          <a:effectRef idx="0">
            <a:scrgbClr r="0" g="0" b="0"/>
          </a:effectRef>
          <a:fontRef idx="minor"/>
        </p:style>
      </p:sp>
      <p:sp>
        <p:nvSpPr>
          <p:cNvPr id="207" name="CustomShape 2"/>
          <p:cNvSpPr/>
          <p:nvPr/>
        </p:nvSpPr>
        <p:spPr>
          <a:xfrm>
            <a:off x="457200" y="2421000"/>
            <a:ext cx="8228880" cy="3704400"/>
          </a:xfrm>
          <a:prstGeom prst="rect">
            <a:avLst/>
          </a:prstGeom>
          <a:noFill/>
          <a:ln>
            <a:noFill/>
          </a:ln>
        </p:spPr>
        <p:style>
          <a:lnRef idx="0">
            <a:scrgbClr r="0" g="0" b="0"/>
          </a:lnRef>
          <a:fillRef idx="0">
            <a:scrgbClr r="0" g="0" b="0"/>
          </a:fillRef>
          <a:effectRef idx="0">
            <a:scrgbClr r="0" g="0" b="0"/>
          </a:effectRef>
          <a:fontRef idx="minor"/>
        </p:style>
      </p:sp>
      <p:sp>
        <p:nvSpPr>
          <p:cNvPr id="208" name="CustomShape 3"/>
          <p:cNvSpPr/>
          <p:nvPr/>
        </p:nvSpPr>
        <p:spPr>
          <a:xfrm>
            <a:off x="457200" y="6356520"/>
            <a:ext cx="2457720" cy="364320"/>
          </a:xfrm>
          <a:prstGeom prst="rect">
            <a:avLst/>
          </a:prstGeom>
          <a:noFill/>
          <a:ln>
            <a:noFill/>
          </a:ln>
        </p:spPr>
        <p:style>
          <a:lnRef idx="0">
            <a:scrgbClr r="0" g="0" b="0"/>
          </a:lnRef>
          <a:fillRef idx="0">
            <a:scrgbClr r="0" g="0" b="0"/>
          </a:fillRef>
          <a:effectRef idx="0">
            <a:scrgbClr r="0" g="0" b="0"/>
          </a:effectRef>
          <a:fontRef idx="minor"/>
        </p:style>
      </p:sp>
      <p:sp>
        <p:nvSpPr>
          <p:cNvPr id="210" name="CustomShape 5"/>
          <p:cNvSpPr/>
          <p:nvPr/>
        </p:nvSpPr>
        <p:spPr>
          <a:xfrm>
            <a:off x="354429" y="1030571"/>
            <a:ext cx="8753475" cy="5962038"/>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gn="ctr">
              <a:lnSpc>
                <a:spcPct val="100000"/>
              </a:lnSpc>
            </a:pPr>
            <a:endParaRPr lang="de-DE" sz="1400" b="0" strike="noStrike" spc="-1" dirty="0">
              <a:latin typeface="Calibri" panose="020F0502020204030204" pitchFamily="34" charset="0"/>
              <a:cs typeface="Calibri" panose="020F0502020204030204" pitchFamily="34" charset="0"/>
            </a:endParaRPr>
          </a:p>
          <a:p>
            <a:endParaRPr lang="de-DE" sz="1400" dirty="0">
              <a:solidFill>
                <a:srgbClr val="333333"/>
              </a:solidFill>
              <a:latin typeface="Calibri" panose="020F0502020204030204" pitchFamily="34" charset="0"/>
              <a:cs typeface="Calibri" panose="020F0502020204030204" pitchFamily="34" charset="0"/>
            </a:endParaRPr>
          </a:p>
          <a:p>
            <a:endParaRPr lang="de-DE" sz="1400" dirty="0" smtClean="0">
              <a:solidFill>
                <a:srgbClr val="333333"/>
              </a:solidFill>
              <a:latin typeface="Calibri" panose="020F0502020204030204" pitchFamily="34" charset="0"/>
              <a:cs typeface="Calibri" panose="020F0502020204030204" pitchFamily="34" charset="0"/>
            </a:endParaRPr>
          </a:p>
          <a:p>
            <a:endParaRPr lang="de-DE" sz="1400" dirty="0" smtClean="0">
              <a:solidFill>
                <a:srgbClr val="333333"/>
              </a:solidFill>
              <a:latin typeface="Calibri" panose="020F0502020204030204" pitchFamily="34" charset="0"/>
              <a:cs typeface="Calibri" panose="020F0502020204030204" pitchFamily="34" charset="0"/>
            </a:endParaRPr>
          </a:p>
          <a:p>
            <a:endParaRPr lang="de-DE" sz="1400" dirty="0" smtClean="0">
              <a:latin typeface="Calibri" panose="020F0502020204030204" pitchFamily="34" charset="0"/>
              <a:cs typeface="Calibri" panose="020F0502020204030204" pitchFamily="34" charset="0"/>
            </a:endParaRPr>
          </a:p>
          <a:p>
            <a:r>
              <a:rPr lang="de-DE" sz="1400" dirty="0" smtClean="0">
                <a:latin typeface="Calibri" panose="020F0502020204030204" pitchFamily="34" charset="0"/>
                <a:cs typeface="Calibri" panose="020F0502020204030204" pitchFamily="34" charset="0"/>
              </a:rPr>
              <a:t>Arbeitskreis </a:t>
            </a:r>
            <a:r>
              <a:rPr lang="de-DE" sz="1400" dirty="0">
                <a:latin typeface="Calibri" panose="020F0502020204030204" pitchFamily="34" charset="0"/>
                <a:cs typeface="Calibri" panose="020F0502020204030204" pitchFamily="34" charset="0"/>
              </a:rPr>
              <a:t>deutscher Bildungsstätten e.V. (Hrsg.). (2016). </a:t>
            </a:r>
            <a:r>
              <a:rPr lang="de-DE" sz="1400" i="1" dirty="0">
                <a:latin typeface="Calibri" panose="020F0502020204030204" pitchFamily="34" charset="0"/>
                <a:cs typeface="Calibri" panose="020F0502020204030204" pitchFamily="34" charset="0"/>
              </a:rPr>
              <a:t>Auf Augenhöhe: Peer Education in der politischen Jugendbildung.</a:t>
            </a:r>
            <a:r>
              <a:rPr lang="de-DE" sz="1400" dirty="0">
                <a:latin typeface="Calibri" panose="020F0502020204030204" pitchFamily="34" charset="0"/>
                <a:cs typeface="Calibri" panose="020F0502020204030204" pitchFamily="34" charset="0"/>
              </a:rPr>
              <a:t> Berlin. Verfügbar unter </a:t>
            </a:r>
            <a:r>
              <a:rPr lang="de-DE" sz="1400" dirty="0" smtClean="0">
                <a:latin typeface="Calibri" panose="020F0502020204030204" pitchFamily="34" charset="0"/>
                <a:cs typeface="Calibri" panose="020F0502020204030204" pitchFamily="34" charset="0"/>
                <a:hlinkClick r:id="rId3"/>
              </a:rPr>
              <a:t>https</a:t>
            </a:r>
            <a:r>
              <a:rPr lang="de-DE" sz="1400" dirty="0">
                <a:latin typeface="Calibri" panose="020F0502020204030204" pitchFamily="34" charset="0"/>
                <a:cs typeface="Calibri" panose="020F0502020204030204" pitchFamily="34" charset="0"/>
                <a:hlinkClick r:id="rId3"/>
              </a:rPr>
              <a:t>://www.adb.de/download/publikationen/2016_Peer_Education_WEB.pdf</a:t>
            </a:r>
            <a:r>
              <a:rPr lang="de-DE" sz="1400" dirty="0">
                <a:latin typeface="Calibri" panose="020F0502020204030204" pitchFamily="34" charset="0"/>
                <a:cs typeface="Calibri" panose="020F0502020204030204" pitchFamily="34" charset="0"/>
              </a:rPr>
              <a:t> [27.10.2021</a:t>
            </a:r>
            <a:r>
              <a:rPr lang="de-DE" sz="1400" dirty="0" smtClean="0">
                <a:latin typeface="Calibri" panose="020F0502020204030204" pitchFamily="34" charset="0"/>
                <a:cs typeface="Calibri" panose="020F0502020204030204" pitchFamily="34" charset="0"/>
              </a:rPr>
              <a:t>].</a:t>
            </a:r>
            <a:endParaRPr lang="de-DE" sz="1400" dirty="0" smtClean="0">
              <a:solidFill>
                <a:srgbClr val="333333"/>
              </a:solidFill>
              <a:latin typeface="Calibri" panose="020F0502020204030204" pitchFamily="34" charset="0"/>
              <a:cs typeface="Calibri" panose="020F0502020204030204" pitchFamily="34" charset="0"/>
            </a:endParaRPr>
          </a:p>
          <a:p>
            <a:pPr>
              <a:spcBef>
                <a:spcPts val="1200"/>
              </a:spcBef>
            </a:pPr>
            <a:r>
              <a:rPr lang="de-DE" sz="1400" dirty="0" smtClean="0">
                <a:solidFill>
                  <a:srgbClr val="333333"/>
                </a:solidFill>
                <a:latin typeface="Calibri" panose="020F0502020204030204" pitchFamily="34" charset="0"/>
                <a:cs typeface="Calibri" panose="020F0502020204030204" pitchFamily="34" charset="0"/>
              </a:rPr>
              <a:t>Heyer</a:t>
            </a:r>
            <a:r>
              <a:rPr lang="de-DE" sz="1400" dirty="0">
                <a:solidFill>
                  <a:srgbClr val="333333"/>
                </a:solidFill>
                <a:latin typeface="Calibri" panose="020F0502020204030204" pitchFamily="34" charset="0"/>
                <a:cs typeface="Calibri" panose="020F0502020204030204" pitchFamily="34" charset="0"/>
              </a:rPr>
              <a:t>, R. (2010). Peer-Education – Ziele, Möglichkeiten und Grenzen. In M. Harring, O. Böhm-Kasper, C. Rohlfs &amp; C. </a:t>
            </a:r>
            <a:r>
              <a:rPr lang="de-DE" sz="1400" dirty="0" err="1">
                <a:solidFill>
                  <a:srgbClr val="333333"/>
                </a:solidFill>
                <a:latin typeface="Calibri" panose="020F0502020204030204" pitchFamily="34" charset="0"/>
                <a:cs typeface="Calibri" panose="020F0502020204030204" pitchFamily="34" charset="0"/>
              </a:rPr>
              <a:t>Palentien</a:t>
            </a:r>
            <a:r>
              <a:rPr lang="de-DE" sz="1400" dirty="0">
                <a:solidFill>
                  <a:srgbClr val="333333"/>
                </a:solidFill>
                <a:latin typeface="Calibri" panose="020F0502020204030204" pitchFamily="34" charset="0"/>
                <a:cs typeface="Calibri" panose="020F0502020204030204" pitchFamily="34" charset="0"/>
              </a:rPr>
              <a:t> (Hrsg</a:t>
            </a:r>
            <a:r>
              <a:rPr lang="de-DE" sz="1400" dirty="0" smtClean="0">
                <a:solidFill>
                  <a:srgbClr val="333333"/>
                </a:solidFill>
                <a:latin typeface="Calibri" panose="020F0502020204030204" pitchFamily="34" charset="0"/>
                <a:cs typeface="Calibri" panose="020F0502020204030204" pitchFamily="34" charset="0"/>
              </a:rPr>
              <a:t>.), </a:t>
            </a:r>
            <a:r>
              <a:rPr lang="de-DE" sz="1400" i="1" dirty="0">
                <a:solidFill>
                  <a:srgbClr val="333333"/>
                </a:solidFill>
                <a:latin typeface="Calibri" panose="020F0502020204030204" pitchFamily="34" charset="0"/>
                <a:cs typeface="Calibri" panose="020F0502020204030204" pitchFamily="34" charset="0"/>
              </a:rPr>
              <a:t>Freundschaften, Cliquen und Jugendkulturen </a:t>
            </a:r>
            <a:r>
              <a:rPr lang="de-DE" sz="1400" dirty="0">
                <a:solidFill>
                  <a:srgbClr val="333333"/>
                </a:solidFill>
                <a:latin typeface="Calibri" panose="020F0502020204030204" pitchFamily="34" charset="0"/>
                <a:cs typeface="Calibri" panose="020F0502020204030204" pitchFamily="34" charset="0"/>
              </a:rPr>
              <a:t> (S. 407-421). Wiesbaden: VS Verlag für Sozialwissenschaften</a:t>
            </a:r>
            <a:r>
              <a:rPr lang="de-DE" sz="1400" dirty="0" smtClean="0">
                <a:solidFill>
                  <a:srgbClr val="333333"/>
                </a:solidFill>
                <a:latin typeface="Calibri" panose="020F0502020204030204" pitchFamily="34" charset="0"/>
                <a:cs typeface="Calibri" panose="020F0502020204030204" pitchFamily="34" charset="0"/>
              </a:rPr>
              <a:t>.</a:t>
            </a:r>
            <a:endParaRPr lang="de-DE" sz="1400" dirty="0">
              <a:solidFill>
                <a:srgbClr val="333333"/>
              </a:solidFill>
              <a:latin typeface="Calibri" panose="020F0502020204030204" pitchFamily="34" charset="0"/>
              <a:cs typeface="Calibri" panose="020F0502020204030204" pitchFamily="34" charset="0"/>
            </a:endParaRPr>
          </a:p>
          <a:p>
            <a:pPr>
              <a:spcBef>
                <a:spcPts val="1200"/>
              </a:spcBef>
            </a:pPr>
            <a:r>
              <a:rPr lang="de-DE" sz="1400" spc="-1" dirty="0">
                <a:latin typeface="Calibri" panose="020F0502020204030204" pitchFamily="34" charset="0"/>
                <a:cs typeface="Calibri" panose="020F0502020204030204" pitchFamily="34" charset="0"/>
              </a:rPr>
              <a:t>Landesanstalt für Medien NRW (o.J.). </a:t>
            </a:r>
            <a:r>
              <a:rPr lang="de-DE" sz="1400" i="1" spc="-1" dirty="0">
                <a:latin typeface="Calibri" panose="020F0502020204030204" pitchFamily="34" charset="0"/>
                <a:cs typeface="Calibri" panose="020F0502020204030204" pitchFamily="34" charset="0"/>
              </a:rPr>
              <a:t>Medienscouts NRW – Beratungskompetenz. </a:t>
            </a:r>
            <a:r>
              <a:rPr lang="de-DE" sz="1400" spc="-1" dirty="0">
                <a:latin typeface="Calibri" panose="020F0502020204030204" pitchFamily="34" charset="0"/>
                <a:cs typeface="Calibri" panose="020F0502020204030204" pitchFamily="34" charset="0"/>
              </a:rPr>
              <a:t>Verfügbar unter </a:t>
            </a:r>
            <a:r>
              <a:rPr lang="de-DE" sz="1400" spc="-1" dirty="0">
                <a:latin typeface="Calibri" panose="020F0502020204030204" pitchFamily="34" charset="0"/>
                <a:cs typeface="Calibri" panose="020F0502020204030204" pitchFamily="34" charset="0"/>
                <a:hlinkClick r:id="rId4"/>
              </a:rPr>
              <a:t>https://www.medienscouts-nrw.de/materialien/beratungskompetenz</a:t>
            </a:r>
            <a:r>
              <a:rPr lang="de-DE" sz="1400" spc="-1" dirty="0" smtClean="0">
                <a:latin typeface="Calibri" panose="020F0502020204030204" pitchFamily="34" charset="0"/>
                <a:cs typeface="Calibri" panose="020F0502020204030204" pitchFamily="34" charset="0"/>
                <a:hlinkClick r:id="rId4"/>
              </a:rPr>
              <a:t>/</a:t>
            </a:r>
            <a:r>
              <a:rPr lang="de-DE" sz="1400" spc="-1" dirty="0" smtClean="0">
                <a:latin typeface="Calibri" panose="020F0502020204030204" pitchFamily="34" charset="0"/>
                <a:cs typeface="Calibri" panose="020F0502020204030204" pitchFamily="34" charset="0"/>
              </a:rPr>
              <a:t> </a:t>
            </a:r>
            <a:r>
              <a:rPr lang="de-DE" sz="1400" spc="-1" dirty="0">
                <a:latin typeface="Calibri" panose="020F0502020204030204" pitchFamily="34" charset="0"/>
                <a:cs typeface="Calibri" panose="020F0502020204030204" pitchFamily="34" charset="0"/>
              </a:rPr>
              <a:t>[10.11.2021</a:t>
            </a:r>
            <a:r>
              <a:rPr lang="de-DE" sz="1400" spc="-1" dirty="0" smtClean="0">
                <a:latin typeface="Calibri" panose="020F0502020204030204" pitchFamily="34" charset="0"/>
                <a:cs typeface="Calibri" panose="020F0502020204030204" pitchFamily="34" charset="0"/>
              </a:rPr>
              <a:t>].</a:t>
            </a:r>
            <a:endParaRPr lang="de-DE" sz="1400" dirty="0">
              <a:latin typeface="Calibri" panose="020F0502020204030204" pitchFamily="34" charset="0"/>
              <a:cs typeface="Calibri" panose="020F0502020204030204" pitchFamily="34" charset="0"/>
            </a:endParaRPr>
          </a:p>
          <a:p>
            <a:pPr>
              <a:spcBef>
                <a:spcPts val="1200"/>
              </a:spcBef>
            </a:pPr>
            <a:r>
              <a:rPr lang="de-DE" sz="1400" dirty="0">
                <a:latin typeface="Calibri" panose="020F0502020204030204" pitchFamily="34" charset="0"/>
                <a:cs typeface="Calibri" panose="020F0502020204030204" pitchFamily="34" charset="0"/>
              </a:rPr>
              <a:t>Ministerium für Schule und Bildung des Landes Nordrhein-Westfalen (</a:t>
            </a:r>
            <a:r>
              <a:rPr lang="de-DE" sz="1400" dirty="0" smtClean="0">
                <a:latin typeface="Calibri" panose="020F0502020204030204" pitchFamily="34" charset="0"/>
                <a:cs typeface="Calibri" panose="020F0502020204030204" pitchFamily="34" charset="0"/>
              </a:rPr>
              <a:t>Hrsg.). </a:t>
            </a:r>
            <a:r>
              <a:rPr lang="de-DE" sz="1400" dirty="0">
                <a:latin typeface="Calibri" panose="020F0502020204030204" pitchFamily="34" charset="0"/>
                <a:cs typeface="Calibri" panose="020F0502020204030204" pitchFamily="34" charset="0"/>
              </a:rPr>
              <a:t>(2019).</a:t>
            </a:r>
            <a:r>
              <a:rPr lang="de-DE" sz="1400" b="1" dirty="0">
                <a:latin typeface="Calibri" panose="020F0502020204030204" pitchFamily="34" charset="0"/>
                <a:cs typeface="Calibri" panose="020F0502020204030204" pitchFamily="34" charset="0"/>
              </a:rPr>
              <a:t> </a:t>
            </a:r>
            <a:r>
              <a:rPr lang="de-DE" sz="1400" i="1" dirty="0">
                <a:latin typeface="Calibri" panose="020F0502020204030204" pitchFamily="34" charset="0"/>
                <a:cs typeface="Calibri" panose="020F0502020204030204" pitchFamily="34" charset="0"/>
              </a:rPr>
              <a:t>Kernlehrplan für</a:t>
            </a:r>
            <a:r>
              <a:rPr lang="de-DE" sz="1400" dirty="0">
                <a:latin typeface="Calibri" panose="020F0502020204030204" pitchFamily="34" charset="0"/>
                <a:cs typeface="Calibri" panose="020F0502020204030204" pitchFamily="34" charset="0"/>
              </a:rPr>
              <a:t> </a:t>
            </a:r>
            <a:r>
              <a:rPr lang="de-DE" sz="1400" i="1" dirty="0">
                <a:latin typeface="Calibri" panose="020F0502020204030204" pitchFamily="34" charset="0"/>
                <a:cs typeface="Calibri" panose="020F0502020204030204" pitchFamily="34" charset="0"/>
              </a:rPr>
              <a:t>die Sekundarstufe I Gymnasium in Nordrhein-Westfalen - Physik. </a:t>
            </a:r>
            <a:r>
              <a:rPr lang="de-DE" sz="1400" dirty="0">
                <a:latin typeface="Calibri" panose="020F0502020204030204" pitchFamily="34" charset="0"/>
                <a:cs typeface="Calibri" panose="020F0502020204030204" pitchFamily="34" charset="0"/>
              </a:rPr>
              <a:t>Düsseldorf: Ritterbach. </a:t>
            </a:r>
            <a:r>
              <a:rPr lang="de-DE" sz="1400" dirty="0" smtClean="0">
                <a:latin typeface="Calibri" panose="020F0502020204030204" pitchFamily="34" charset="0"/>
                <a:cs typeface="Calibri" panose="020F0502020204030204" pitchFamily="34" charset="0"/>
              </a:rPr>
              <a:t>Verfügbar </a:t>
            </a:r>
            <a:r>
              <a:rPr lang="de-DE" sz="1400" dirty="0">
                <a:latin typeface="Calibri" panose="020F0502020204030204" pitchFamily="34" charset="0"/>
                <a:cs typeface="Calibri" panose="020F0502020204030204" pitchFamily="34" charset="0"/>
              </a:rPr>
              <a:t>unter</a:t>
            </a:r>
            <a:br>
              <a:rPr lang="de-DE" sz="1400" dirty="0">
                <a:latin typeface="Calibri" panose="020F0502020204030204" pitchFamily="34" charset="0"/>
                <a:cs typeface="Calibri" panose="020F0502020204030204" pitchFamily="34" charset="0"/>
              </a:rPr>
            </a:br>
            <a:r>
              <a:rPr lang="de-DE" sz="1400" dirty="0">
                <a:latin typeface="Calibri" panose="020F0502020204030204" pitchFamily="34" charset="0"/>
                <a:cs typeface="Calibri" panose="020F0502020204030204" pitchFamily="34" charset="0"/>
              </a:rPr>
              <a:t> </a:t>
            </a:r>
            <a:r>
              <a:rPr lang="de-DE" sz="1400" dirty="0">
                <a:latin typeface="Calibri" panose="020F0502020204030204" pitchFamily="34" charset="0"/>
                <a:cs typeface="Calibri" panose="020F0502020204030204" pitchFamily="34" charset="0"/>
                <a:hlinkClick r:id="rId5"/>
              </a:rPr>
              <a:t>https://www.schulentwicklung.nrw.de/lehrplaene/lehrplan/208/g9_ph_klp_%</a:t>
            </a:r>
            <a:r>
              <a:rPr lang="de-DE" sz="1400" dirty="0" smtClean="0">
                <a:latin typeface="Calibri" panose="020F0502020204030204" pitchFamily="34" charset="0"/>
                <a:cs typeface="Calibri" panose="020F0502020204030204" pitchFamily="34" charset="0"/>
                <a:hlinkClick r:id="rId5"/>
              </a:rPr>
              <a:t>203411_2019_06_23.pdf</a:t>
            </a:r>
            <a:r>
              <a:rPr lang="de-DE" sz="1400" dirty="0">
                <a:latin typeface="Calibri" panose="020F0502020204030204" pitchFamily="34" charset="0"/>
                <a:cs typeface="Calibri" panose="020F0502020204030204" pitchFamily="34" charset="0"/>
              </a:rPr>
              <a:t> </a:t>
            </a:r>
            <a:r>
              <a:rPr lang="de-DE" sz="1400" dirty="0" smtClean="0">
                <a:latin typeface="Calibri" panose="020F0502020204030204" pitchFamily="34" charset="0"/>
                <a:cs typeface="Calibri" panose="020F0502020204030204" pitchFamily="34" charset="0"/>
              </a:rPr>
              <a:t>[26.10.2021].</a:t>
            </a:r>
            <a:endParaRPr lang="de-DE" sz="1400" dirty="0">
              <a:latin typeface="Calibri" panose="020F0502020204030204" pitchFamily="34" charset="0"/>
              <a:cs typeface="Calibri" panose="020F0502020204030204" pitchFamily="34" charset="0"/>
            </a:endParaRPr>
          </a:p>
          <a:p>
            <a:pPr>
              <a:spcBef>
                <a:spcPts val="1200"/>
              </a:spcBef>
            </a:pPr>
            <a:r>
              <a:rPr lang="de-DE" sz="1400" dirty="0">
                <a:latin typeface="Calibri" panose="020F0502020204030204" pitchFamily="34" charset="0"/>
                <a:cs typeface="Calibri" panose="020F0502020204030204" pitchFamily="34" charset="0"/>
              </a:rPr>
              <a:t>Ministerium für Schule und Bildung des Landes Nordrhein-Westfalen (Hrsg.). (2020). </a:t>
            </a:r>
            <a:r>
              <a:rPr lang="de-DE" sz="1400" i="1" dirty="0">
                <a:latin typeface="Calibri" panose="020F0502020204030204" pitchFamily="34" charset="0"/>
                <a:cs typeface="Calibri" panose="020F0502020204030204" pitchFamily="34" charset="0"/>
              </a:rPr>
              <a:t>Referenzrahmen Schulqualität NRW. Schule in NRW Nr. 951. </a:t>
            </a:r>
            <a:r>
              <a:rPr lang="de-DE" sz="1400" dirty="0">
                <a:latin typeface="Calibri" panose="020F0502020204030204" pitchFamily="34" charset="0"/>
                <a:cs typeface="Calibri" panose="020F0502020204030204" pitchFamily="34" charset="0"/>
              </a:rPr>
              <a:t>Verfügbar unter </a:t>
            </a:r>
            <a:r>
              <a:rPr lang="de-DE" sz="1400" u="sng" dirty="0">
                <a:latin typeface="Calibri" panose="020F0502020204030204" pitchFamily="34" charset="0"/>
                <a:cs typeface="Calibri" panose="020F0502020204030204" pitchFamily="34" charset="0"/>
                <a:hlinkClick r:id="rId6"/>
              </a:rPr>
              <a:t>https://www.schulentwicklung.nrw.de/referenzrahmen/broschuere.pdf</a:t>
            </a:r>
            <a:r>
              <a:rPr lang="de-DE" sz="1400" dirty="0">
                <a:latin typeface="Calibri" panose="020F0502020204030204" pitchFamily="34" charset="0"/>
                <a:cs typeface="Calibri" panose="020F0502020204030204" pitchFamily="34" charset="0"/>
              </a:rPr>
              <a:t>   [26.10.2021].</a:t>
            </a:r>
          </a:p>
          <a:p>
            <a:endParaRPr lang="de-DE" sz="1400" dirty="0">
              <a:latin typeface="Calibri" panose="020F0502020204030204" pitchFamily="34" charset="0"/>
              <a:cs typeface="Calibri" panose="020F0502020204030204" pitchFamily="34" charset="0"/>
            </a:endParaRPr>
          </a:p>
          <a:p>
            <a:pPr marL="360">
              <a:lnSpc>
                <a:spcPct val="114000"/>
              </a:lnSpc>
              <a:spcBef>
                <a:spcPts val="600"/>
              </a:spcBef>
              <a:buClr>
                <a:srgbClr val="008000"/>
              </a:buClr>
            </a:pPr>
            <a:endParaRPr lang="de-DE" dirty="0">
              <a:latin typeface="Calibri" panose="020F0502020204030204" pitchFamily="34" charset="0"/>
              <a:cs typeface="Calibri" panose="020F0502020204030204" pitchFamily="34" charset="0"/>
            </a:endParaRPr>
          </a:p>
          <a:p>
            <a:pPr algn="ctr">
              <a:lnSpc>
                <a:spcPct val="100000"/>
              </a:lnSpc>
            </a:pPr>
            <a:endParaRPr lang="de-DE" sz="1800" b="0" strike="noStrike" spc="-1" dirty="0">
              <a:latin typeface="Arial"/>
            </a:endParaRPr>
          </a:p>
          <a:p>
            <a:pPr algn="ctr">
              <a:lnSpc>
                <a:spcPct val="100000"/>
              </a:lnSpc>
            </a:pPr>
            <a:endParaRPr lang="de-DE" sz="1800" b="0" strike="noStrike" spc="-1" dirty="0">
              <a:latin typeface="Arial"/>
            </a:endParaRPr>
          </a:p>
        </p:txBody>
      </p:sp>
      <p:sp>
        <p:nvSpPr>
          <p:cNvPr id="212" name="CustomShape 7"/>
          <p:cNvSpPr/>
          <p:nvPr/>
        </p:nvSpPr>
        <p:spPr>
          <a:xfrm>
            <a:off x="971640" y="877680"/>
            <a:ext cx="705636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de-DE" spc="-1" dirty="0">
                <a:solidFill>
                  <a:srgbClr val="000000"/>
                </a:solidFill>
                <a:latin typeface="Calibri"/>
                <a:ea typeface="DejaVu Sans"/>
              </a:rPr>
              <a:t>Literaturverzeichnis</a:t>
            </a:r>
            <a:endParaRPr lang="de-DE" sz="1800" b="0" strike="noStrike" spc="-1" dirty="0">
              <a:latin typeface="Arial"/>
            </a:endParaRPr>
          </a:p>
        </p:txBody>
      </p:sp>
      <p:sp>
        <p:nvSpPr>
          <p:cNvPr id="9" name="Line 9"/>
          <p:cNvSpPr/>
          <p:nvPr/>
        </p:nvSpPr>
        <p:spPr>
          <a:xfrm>
            <a:off x="526680" y="1988640"/>
            <a:ext cx="8229600" cy="0"/>
          </a:xfrm>
          <a:prstGeom prst="line">
            <a:avLst/>
          </a:prstGeom>
          <a:ln w="38160">
            <a:solidFill>
              <a:srgbClr val="F79B4F"/>
            </a:solidFill>
            <a:round/>
          </a:ln>
        </p:spPr>
        <p:style>
          <a:lnRef idx="1">
            <a:schemeClr val="accent1"/>
          </a:lnRef>
          <a:fillRef idx="0">
            <a:schemeClr val="accent1"/>
          </a:fillRef>
          <a:effectRef idx="0">
            <a:schemeClr val="accent1"/>
          </a:effectRef>
          <a:fontRef idx="minor"/>
        </p:style>
      </p:sp>
      <p:sp>
        <p:nvSpPr>
          <p:cNvPr id="10" name="CustomShape 7"/>
          <p:cNvSpPr/>
          <p:nvPr/>
        </p:nvSpPr>
        <p:spPr>
          <a:xfrm>
            <a:off x="467640" y="1322280"/>
            <a:ext cx="8432280" cy="52176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de-DE" sz="2800" spc="-1" dirty="0" smtClean="0">
                <a:solidFill>
                  <a:srgbClr val="C00000"/>
                </a:solidFill>
                <a:latin typeface="Calibri" panose="020F0502020204030204" pitchFamily="34" charset="0"/>
                <a:cs typeface="Calibri" panose="020F0502020204030204" pitchFamily="34" charset="0"/>
              </a:rPr>
              <a:t>Literatur</a:t>
            </a:r>
            <a:endParaRPr lang="de-DE" sz="2000" spc="-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669952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CustomShape 1"/>
          <p:cNvSpPr/>
          <p:nvPr/>
        </p:nvSpPr>
        <p:spPr>
          <a:xfrm>
            <a:off x="467640" y="1196640"/>
            <a:ext cx="8228880" cy="1142280"/>
          </a:xfrm>
          <a:prstGeom prst="rect">
            <a:avLst/>
          </a:prstGeom>
          <a:noFill/>
          <a:ln>
            <a:noFill/>
          </a:ln>
        </p:spPr>
        <p:style>
          <a:lnRef idx="0">
            <a:scrgbClr r="0" g="0" b="0"/>
          </a:lnRef>
          <a:fillRef idx="0">
            <a:scrgbClr r="0" g="0" b="0"/>
          </a:fillRef>
          <a:effectRef idx="0">
            <a:scrgbClr r="0" g="0" b="0"/>
          </a:effectRef>
          <a:fontRef idx="minor"/>
        </p:style>
      </p:sp>
      <p:sp>
        <p:nvSpPr>
          <p:cNvPr id="207" name="CustomShape 2"/>
          <p:cNvSpPr/>
          <p:nvPr/>
        </p:nvSpPr>
        <p:spPr>
          <a:xfrm>
            <a:off x="457200" y="2421000"/>
            <a:ext cx="8228880" cy="3704400"/>
          </a:xfrm>
          <a:prstGeom prst="rect">
            <a:avLst/>
          </a:prstGeom>
          <a:noFill/>
          <a:ln>
            <a:noFill/>
          </a:ln>
        </p:spPr>
        <p:style>
          <a:lnRef idx="0">
            <a:scrgbClr r="0" g="0" b="0"/>
          </a:lnRef>
          <a:fillRef idx="0">
            <a:scrgbClr r="0" g="0" b="0"/>
          </a:fillRef>
          <a:effectRef idx="0">
            <a:scrgbClr r="0" g="0" b="0"/>
          </a:effectRef>
          <a:fontRef idx="minor"/>
        </p:style>
      </p:sp>
      <p:sp>
        <p:nvSpPr>
          <p:cNvPr id="208" name="CustomShape 3"/>
          <p:cNvSpPr/>
          <p:nvPr/>
        </p:nvSpPr>
        <p:spPr>
          <a:xfrm>
            <a:off x="457200" y="6356520"/>
            <a:ext cx="2457720" cy="364320"/>
          </a:xfrm>
          <a:prstGeom prst="rect">
            <a:avLst/>
          </a:prstGeom>
          <a:noFill/>
          <a:ln>
            <a:noFill/>
          </a:ln>
        </p:spPr>
        <p:style>
          <a:lnRef idx="0">
            <a:scrgbClr r="0" g="0" b="0"/>
          </a:lnRef>
          <a:fillRef idx="0">
            <a:scrgbClr r="0" g="0" b="0"/>
          </a:fillRef>
          <a:effectRef idx="0">
            <a:scrgbClr r="0" g="0" b="0"/>
          </a:effectRef>
          <a:fontRef idx="minor"/>
        </p:style>
      </p:sp>
      <p:sp>
        <p:nvSpPr>
          <p:cNvPr id="210" name="CustomShape 5"/>
          <p:cNvSpPr/>
          <p:nvPr/>
        </p:nvSpPr>
        <p:spPr>
          <a:xfrm>
            <a:off x="307042" y="1060020"/>
            <a:ext cx="8753475" cy="6877993"/>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endParaRPr lang="de-DE" sz="1400" dirty="0">
              <a:latin typeface="Calibri" panose="020F0502020204030204" pitchFamily="34" charset="0"/>
              <a:cs typeface="Calibri" panose="020F0502020204030204" pitchFamily="34" charset="0"/>
            </a:endParaRPr>
          </a:p>
          <a:p>
            <a:endParaRPr lang="de-DE" sz="1400" spc="-1" dirty="0">
              <a:solidFill>
                <a:srgbClr val="000000"/>
              </a:solidFill>
              <a:latin typeface="Calibri" panose="020F0502020204030204" pitchFamily="34" charset="0"/>
              <a:cs typeface="Calibri" panose="020F0502020204030204" pitchFamily="34" charset="0"/>
            </a:endParaRPr>
          </a:p>
          <a:p>
            <a:endParaRPr lang="de-DE" sz="1400" spc="-1" dirty="0" smtClean="0">
              <a:solidFill>
                <a:srgbClr val="000000"/>
              </a:solidFill>
              <a:latin typeface="Calibri" panose="020F0502020204030204" pitchFamily="34" charset="0"/>
              <a:cs typeface="Calibri" panose="020F0502020204030204" pitchFamily="34" charset="0"/>
            </a:endParaRPr>
          </a:p>
          <a:p>
            <a:endParaRPr lang="de-DE" sz="1400" dirty="0" smtClean="0">
              <a:latin typeface="Calibri" panose="020F0502020204030204" pitchFamily="34" charset="0"/>
              <a:cs typeface="Calibri" panose="020F0502020204030204" pitchFamily="34" charset="0"/>
            </a:endParaRPr>
          </a:p>
          <a:p>
            <a:pPr>
              <a:spcBef>
                <a:spcPts val="1200"/>
              </a:spcBef>
            </a:pPr>
            <a:r>
              <a:rPr lang="de-DE" sz="1400" dirty="0" smtClean="0">
                <a:latin typeface="Calibri" panose="020F0502020204030204" pitchFamily="34" charset="0"/>
                <a:cs typeface="Calibri" panose="020F0502020204030204" pitchFamily="34" charset="0"/>
              </a:rPr>
              <a:t>Ministerium </a:t>
            </a:r>
            <a:r>
              <a:rPr lang="de-DE" sz="1400" dirty="0">
                <a:latin typeface="Calibri" panose="020F0502020204030204" pitchFamily="34" charset="0"/>
                <a:cs typeface="Calibri" panose="020F0502020204030204" pitchFamily="34" charset="0"/>
              </a:rPr>
              <a:t>für Schule und Weiterbildung des Landes Nordrhein-Westfalen (2005).</a:t>
            </a:r>
            <a:r>
              <a:rPr lang="de-DE" sz="1400" b="1" dirty="0">
                <a:latin typeface="Calibri" panose="020F0502020204030204" pitchFamily="34" charset="0"/>
                <a:cs typeface="Calibri" panose="020F0502020204030204" pitchFamily="34" charset="0"/>
              </a:rPr>
              <a:t> </a:t>
            </a:r>
            <a:r>
              <a:rPr lang="de-DE" sz="1400" i="1" dirty="0">
                <a:latin typeface="Calibri" panose="020F0502020204030204" pitchFamily="34" charset="0"/>
                <a:cs typeface="Calibri" panose="020F0502020204030204" pitchFamily="34" charset="0"/>
              </a:rPr>
              <a:t>Schulgesetz für das Land Nordrhein-Westfalen. </a:t>
            </a:r>
            <a:r>
              <a:rPr lang="de-DE" sz="1400" dirty="0">
                <a:latin typeface="Calibri" panose="020F0502020204030204" pitchFamily="34" charset="0"/>
                <a:cs typeface="Calibri" panose="020F0502020204030204" pitchFamily="34" charset="0"/>
              </a:rPr>
              <a:t>Verfügbar unter  </a:t>
            </a:r>
            <a:r>
              <a:rPr lang="de-DE" sz="1400" dirty="0">
                <a:latin typeface="Calibri" panose="020F0502020204030204" pitchFamily="34" charset="0"/>
                <a:cs typeface="Calibri" panose="020F0502020204030204" pitchFamily="34" charset="0"/>
                <a:hlinkClick r:id="rId3"/>
              </a:rPr>
              <a:t>https://bass.schul-welt.de/6043.htm</a:t>
            </a:r>
            <a:r>
              <a:rPr lang="de-DE" sz="1400" dirty="0">
                <a:latin typeface="Calibri" panose="020F0502020204030204" pitchFamily="34" charset="0"/>
                <a:cs typeface="Calibri" panose="020F0502020204030204" pitchFamily="34" charset="0"/>
              </a:rPr>
              <a:t> [04.05.2021</a:t>
            </a:r>
            <a:r>
              <a:rPr lang="de-DE" sz="1400" dirty="0" smtClean="0">
                <a:latin typeface="Calibri" panose="020F0502020204030204" pitchFamily="34" charset="0"/>
                <a:cs typeface="Calibri" panose="020F0502020204030204" pitchFamily="34" charset="0"/>
              </a:rPr>
              <a:t>].</a:t>
            </a:r>
          </a:p>
          <a:p>
            <a:pPr>
              <a:spcBef>
                <a:spcPts val="1200"/>
              </a:spcBef>
            </a:pPr>
            <a:r>
              <a:rPr lang="de-DE" sz="1400" dirty="0" err="1" smtClean="0">
                <a:latin typeface="Calibri" panose="020F0502020204030204" pitchFamily="34" charset="0"/>
                <a:cs typeface="Calibri" panose="020F0502020204030204" pitchFamily="34" charset="0"/>
              </a:rPr>
              <a:t>Nörber</a:t>
            </a:r>
            <a:r>
              <a:rPr lang="de-DE" sz="1400" dirty="0">
                <a:latin typeface="Calibri" panose="020F0502020204030204" pitchFamily="34" charset="0"/>
                <a:cs typeface="Calibri" panose="020F0502020204030204" pitchFamily="34" charset="0"/>
              </a:rPr>
              <a:t>, M. (Hrsg</a:t>
            </a:r>
            <a:r>
              <a:rPr lang="de-DE" sz="1400" dirty="0" smtClean="0">
                <a:latin typeface="Calibri" panose="020F0502020204030204" pitchFamily="34" charset="0"/>
                <a:cs typeface="Calibri" panose="020F0502020204030204" pitchFamily="34" charset="0"/>
              </a:rPr>
              <a:t>.). </a:t>
            </a:r>
            <a:r>
              <a:rPr lang="de-DE" sz="1400" dirty="0">
                <a:latin typeface="Calibri" panose="020F0502020204030204" pitchFamily="34" charset="0"/>
                <a:cs typeface="Calibri" panose="020F0502020204030204" pitchFamily="34" charset="0"/>
              </a:rPr>
              <a:t>(2003). </a:t>
            </a:r>
            <a:r>
              <a:rPr lang="de-DE" sz="1400" i="1" dirty="0">
                <a:latin typeface="Calibri" panose="020F0502020204030204" pitchFamily="34" charset="0"/>
                <a:cs typeface="Calibri" panose="020F0502020204030204" pitchFamily="34" charset="0"/>
              </a:rPr>
              <a:t>Peer Education. Bildung und Erziehung von Gleichaltrigen durch Gleichaltrige</a:t>
            </a:r>
            <a:r>
              <a:rPr lang="de-DE" sz="1400" dirty="0">
                <a:latin typeface="Calibri" panose="020F0502020204030204" pitchFamily="34" charset="0"/>
                <a:cs typeface="Calibri" panose="020F0502020204030204" pitchFamily="34" charset="0"/>
              </a:rPr>
              <a:t>. Münster: Votum</a:t>
            </a:r>
            <a:r>
              <a:rPr lang="de-DE" sz="1400" dirty="0" smtClean="0">
                <a:latin typeface="Calibri" panose="020F0502020204030204" pitchFamily="34" charset="0"/>
                <a:cs typeface="Calibri" panose="020F0502020204030204" pitchFamily="34" charset="0"/>
              </a:rPr>
              <a:t>.</a:t>
            </a:r>
            <a:endParaRPr lang="de-DE" sz="1400" spc="-1" dirty="0">
              <a:solidFill>
                <a:srgbClr val="000000"/>
              </a:solidFill>
              <a:latin typeface="Calibri" panose="020F0502020204030204" pitchFamily="34" charset="0"/>
              <a:cs typeface="Calibri" panose="020F0502020204030204" pitchFamily="34" charset="0"/>
            </a:endParaRPr>
          </a:p>
          <a:p>
            <a:pPr lvl="0">
              <a:spcBef>
                <a:spcPts val="1200"/>
              </a:spcBef>
              <a:defRPr/>
            </a:pPr>
            <a:r>
              <a:rPr lang="de-DE" sz="1400" spc="-1" dirty="0" err="1" smtClean="0">
                <a:solidFill>
                  <a:srgbClr val="000000"/>
                </a:solidFill>
                <a:latin typeface="Calibri" panose="020F0502020204030204" pitchFamily="34" charset="0"/>
                <a:cs typeface="Calibri" panose="020F0502020204030204" pitchFamily="34" charset="0"/>
              </a:rPr>
              <a:t>Schiepe-Tiska</a:t>
            </a:r>
            <a:r>
              <a:rPr lang="de-DE" sz="1400" spc="-1" dirty="0">
                <a:solidFill>
                  <a:srgbClr val="000000"/>
                </a:solidFill>
                <a:latin typeface="Calibri" panose="020F0502020204030204" pitchFamily="34" charset="0"/>
                <a:cs typeface="Calibri" panose="020F0502020204030204" pitchFamily="34" charset="0"/>
              </a:rPr>
              <a:t>, A., Simm, I. &amp; </a:t>
            </a:r>
            <a:r>
              <a:rPr lang="de-DE" sz="1400" spc="-1" dirty="0" err="1">
                <a:solidFill>
                  <a:srgbClr val="000000"/>
                </a:solidFill>
                <a:latin typeface="Calibri" panose="020F0502020204030204" pitchFamily="34" charset="0"/>
                <a:cs typeface="Calibri" panose="020F0502020204030204" pitchFamily="34" charset="0"/>
              </a:rPr>
              <a:t>Schmidtner</a:t>
            </a:r>
            <a:r>
              <a:rPr lang="de-DE" sz="1400" spc="-1" dirty="0">
                <a:solidFill>
                  <a:srgbClr val="000000"/>
                </a:solidFill>
                <a:latin typeface="Calibri" panose="020F0502020204030204" pitchFamily="34" charset="0"/>
                <a:cs typeface="Calibri" panose="020F0502020204030204" pitchFamily="34" charset="0"/>
              </a:rPr>
              <a:t>, St. (2016). </a:t>
            </a:r>
            <a:r>
              <a:rPr lang="de-DE" sz="1400" spc="-1" dirty="0">
                <a:latin typeface="Calibri" panose="020F0502020204030204" pitchFamily="34" charset="0"/>
                <a:cs typeface="Calibri" panose="020F0502020204030204" pitchFamily="34" charset="0"/>
              </a:rPr>
              <a:t>Motivationale Orientierungen, Selbstbilder und Berufserwartungen in den Naturwissenschaften in PISA 2015</a:t>
            </a:r>
            <a:r>
              <a:rPr lang="de-DE" sz="1400" spc="-1" dirty="0">
                <a:solidFill>
                  <a:srgbClr val="000000"/>
                </a:solidFill>
                <a:latin typeface="Calibri" panose="020F0502020204030204" pitchFamily="34" charset="0"/>
                <a:cs typeface="Calibri" panose="020F0502020204030204" pitchFamily="34" charset="0"/>
              </a:rPr>
              <a:t>. In K. </a:t>
            </a:r>
            <a:r>
              <a:rPr lang="de-DE" sz="1400" spc="-1" dirty="0" err="1">
                <a:solidFill>
                  <a:srgbClr val="000000"/>
                </a:solidFill>
                <a:latin typeface="Calibri" panose="020F0502020204030204" pitchFamily="34" charset="0"/>
                <a:cs typeface="Calibri" panose="020F0502020204030204" pitchFamily="34" charset="0"/>
              </a:rPr>
              <a:t>Reiss</a:t>
            </a:r>
            <a:r>
              <a:rPr lang="de-DE" sz="1400" spc="-1" dirty="0">
                <a:solidFill>
                  <a:srgbClr val="000000"/>
                </a:solidFill>
                <a:latin typeface="Calibri" panose="020F0502020204030204" pitchFamily="34" charset="0"/>
                <a:cs typeface="Calibri" panose="020F0502020204030204" pitchFamily="34" charset="0"/>
              </a:rPr>
              <a:t>, C. Sälzer, A. </a:t>
            </a:r>
            <a:r>
              <a:rPr lang="de-DE" sz="1400" spc="-1" dirty="0" err="1">
                <a:solidFill>
                  <a:srgbClr val="000000"/>
                </a:solidFill>
                <a:latin typeface="Calibri" panose="020F0502020204030204" pitchFamily="34" charset="0"/>
                <a:cs typeface="Calibri" panose="020F0502020204030204" pitchFamily="34" charset="0"/>
              </a:rPr>
              <a:t>Schiepe-Tiska</a:t>
            </a:r>
            <a:r>
              <a:rPr lang="de-DE" sz="1400" spc="-1" dirty="0">
                <a:solidFill>
                  <a:srgbClr val="000000"/>
                </a:solidFill>
                <a:latin typeface="Calibri" panose="020F0502020204030204" pitchFamily="34" charset="0"/>
                <a:cs typeface="Calibri" panose="020F0502020204030204" pitchFamily="34" charset="0"/>
              </a:rPr>
              <a:t>, E. </a:t>
            </a:r>
            <a:r>
              <a:rPr lang="de-DE" sz="1400" spc="-1" dirty="0" err="1">
                <a:solidFill>
                  <a:srgbClr val="000000"/>
                </a:solidFill>
                <a:latin typeface="Calibri" panose="020F0502020204030204" pitchFamily="34" charset="0"/>
                <a:cs typeface="Calibri" panose="020F0502020204030204" pitchFamily="34" charset="0"/>
              </a:rPr>
              <a:t>Klieme</a:t>
            </a:r>
            <a:r>
              <a:rPr lang="de-DE" sz="1400" spc="-1" dirty="0">
                <a:solidFill>
                  <a:srgbClr val="000000"/>
                </a:solidFill>
                <a:latin typeface="Calibri" panose="020F0502020204030204" pitchFamily="34" charset="0"/>
                <a:cs typeface="Calibri" panose="020F0502020204030204" pitchFamily="34" charset="0"/>
              </a:rPr>
              <a:t> &amp; O. Köller (Hrsg.), </a:t>
            </a:r>
            <a:r>
              <a:rPr lang="de-DE" sz="1400" i="1" spc="-1" dirty="0">
                <a:solidFill>
                  <a:srgbClr val="000000"/>
                </a:solidFill>
                <a:latin typeface="Calibri" panose="020F0502020204030204" pitchFamily="34" charset="0"/>
                <a:cs typeface="Calibri" panose="020F0502020204030204" pitchFamily="34" charset="0"/>
              </a:rPr>
              <a:t>PISA 2015. Eine Studie zwischen Kontinuität und Innovation </a:t>
            </a:r>
            <a:r>
              <a:rPr lang="de-DE" sz="1400" spc="-1" dirty="0">
                <a:solidFill>
                  <a:srgbClr val="000000"/>
                </a:solidFill>
                <a:latin typeface="Calibri" panose="020F0502020204030204" pitchFamily="34" charset="0"/>
                <a:cs typeface="Calibri" panose="020F0502020204030204" pitchFamily="34" charset="0"/>
              </a:rPr>
              <a:t>(S. 99-132). Münster, New York: </a:t>
            </a:r>
            <a:r>
              <a:rPr lang="de-DE" sz="1400" spc="-1" dirty="0" err="1">
                <a:solidFill>
                  <a:srgbClr val="000000"/>
                </a:solidFill>
                <a:latin typeface="Calibri" panose="020F0502020204030204" pitchFamily="34" charset="0"/>
                <a:cs typeface="Calibri" panose="020F0502020204030204" pitchFamily="34" charset="0"/>
              </a:rPr>
              <a:t>Waxmann</a:t>
            </a:r>
            <a:r>
              <a:rPr lang="de-DE" sz="1400" spc="-1" dirty="0" smtClean="0">
                <a:solidFill>
                  <a:srgbClr val="000000"/>
                </a:solidFill>
                <a:latin typeface="Calibri" panose="020F0502020204030204" pitchFamily="34" charset="0"/>
                <a:cs typeface="Calibri" panose="020F0502020204030204" pitchFamily="34" charset="0"/>
              </a:rPr>
              <a:t>.</a:t>
            </a:r>
            <a:endParaRPr lang="de-DE" sz="1400" spc="-1" dirty="0">
              <a:solidFill>
                <a:srgbClr val="000000"/>
              </a:solidFill>
              <a:latin typeface="Calibri" panose="020F0502020204030204" pitchFamily="34" charset="0"/>
              <a:cs typeface="Calibri" panose="020F0502020204030204" pitchFamily="34" charset="0"/>
            </a:endParaRPr>
          </a:p>
          <a:p>
            <a:pPr>
              <a:spcBef>
                <a:spcPts val="1200"/>
              </a:spcBef>
              <a:defRPr/>
            </a:pPr>
            <a:r>
              <a:rPr lang="de-DE" sz="1400" spc="-1" dirty="0">
                <a:latin typeface="Calibri" panose="020F0502020204030204" pitchFamily="34" charset="0"/>
                <a:cs typeface="Calibri" panose="020F0502020204030204" pitchFamily="34" charset="0"/>
              </a:rPr>
              <a:t>Schlake, T., Fischer, H. E., Härtig, H. &amp; Krabbe, H. (2020). </a:t>
            </a:r>
            <a:r>
              <a:rPr lang="de-DE" sz="1400" i="1" spc="-1" dirty="0">
                <a:latin typeface="Calibri" panose="020F0502020204030204" pitchFamily="34" charset="0"/>
                <a:cs typeface="Calibri" panose="020F0502020204030204" pitchFamily="34" charset="0"/>
              </a:rPr>
              <a:t>Materialsammlung zum externen Seminar der Laborhelferausbildung. </a:t>
            </a:r>
            <a:r>
              <a:rPr lang="de-DE" sz="1400" spc="-1" dirty="0">
                <a:latin typeface="Calibri" panose="020F0502020204030204" pitchFamily="34" charset="0"/>
                <a:cs typeface="Calibri" panose="020F0502020204030204" pitchFamily="34" charset="0"/>
              </a:rPr>
              <a:t>Universität Duisburg-Essen</a:t>
            </a:r>
            <a:r>
              <a:rPr lang="de-DE" sz="1400" spc="-1" dirty="0" smtClean="0">
                <a:latin typeface="Calibri" panose="020F0502020204030204" pitchFamily="34" charset="0"/>
                <a:cs typeface="Calibri" panose="020F0502020204030204" pitchFamily="34" charset="0"/>
              </a:rPr>
              <a:t>. </a:t>
            </a:r>
            <a:r>
              <a:rPr lang="de-DE" sz="1400" spc="-1" dirty="0">
                <a:latin typeface="Calibri" panose="020F0502020204030204" pitchFamily="34" charset="0"/>
                <a:cs typeface="Calibri" panose="020F0502020204030204" pitchFamily="34" charset="0"/>
              </a:rPr>
              <a:t>Verfügbar unter </a:t>
            </a:r>
            <a:r>
              <a:rPr lang="de-DE" sz="1400" spc="-1" dirty="0">
                <a:latin typeface="Calibri" panose="020F0502020204030204" pitchFamily="34" charset="0"/>
                <a:cs typeface="Calibri" panose="020F0502020204030204" pitchFamily="34" charset="0"/>
                <a:hlinkClick r:id="rId4"/>
              </a:rPr>
              <a:t>https://</a:t>
            </a:r>
            <a:r>
              <a:rPr lang="de-DE" sz="1400" spc="-1" dirty="0" smtClean="0">
                <a:latin typeface="Calibri" panose="020F0502020204030204" pitchFamily="34" charset="0"/>
                <a:cs typeface="Calibri" panose="020F0502020204030204" pitchFamily="34" charset="0"/>
                <a:hlinkClick r:id="rId4"/>
              </a:rPr>
              <a:t>duepublico2.uni-due.de/receive/duepublico_mods_00071125</a:t>
            </a:r>
            <a:r>
              <a:rPr lang="de-DE" sz="1400" spc="-1" dirty="0">
                <a:latin typeface="Calibri" panose="020F0502020204030204" pitchFamily="34" charset="0"/>
                <a:cs typeface="Calibri" panose="020F0502020204030204" pitchFamily="34" charset="0"/>
              </a:rPr>
              <a:t>  [10.11.2021</a:t>
            </a:r>
            <a:r>
              <a:rPr lang="de-DE" sz="1400" spc="-1" dirty="0" smtClean="0">
                <a:latin typeface="Calibri" panose="020F0502020204030204" pitchFamily="34" charset="0"/>
                <a:cs typeface="Calibri" panose="020F0502020204030204" pitchFamily="34" charset="0"/>
              </a:rPr>
              <a:t>].</a:t>
            </a:r>
          </a:p>
          <a:p>
            <a:pPr>
              <a:spcBef>
                <a:spcPts val="1200"/>
              </a:spcBef>
            </a:pPr>
            <a:r>
              <a:rPr lang="de-DE" sz="1400" spc="-1" dirty="0" smtClean="0">
                <a:solidFill>
                  <a:srgbClr val="000000"/>
                </a:solidFill>
                <a:latin typeface="Calibri" panose="020F0502020204030204" pitchFamily="34" charset="0"/>
                <a:cs typeface="Calibri" panose="020F0502020204030204" pitchFamily="34" charset="0"/>
              </a:rPr>
              <a:t>Seidel</a:t>
            </a:r>
            <a:r>
              <a:rPr lang="de-DE" sz="1400" spc="-1" dirty="0">
                <a:solidFill>
                  <a:srgbClr val="000000"/>
                </a:solidFill>
                <a:latin typeface="Calibri" panose="020F0502020204030204" pitchFamily="34" charset="0"/>
                <a:cs typeface="Calibri" panose="020F0502020204030204" pitchFamily="34" charset="0"/>
              </a:rPr>
              <a:t>, T.,  Prenzel, M., Rimmele, R,  </a:t>
            </a:r>
            <a:r>
              <a:rPr lang="de-DE" sz="1400" spc="-1" dirty="0" err="1">
                <a:solidFill>
                  <a:srgbClr val="000000"/>
                </a:solidFill>
                <a:latin typeface="Calibri" panose="020F0502020204030204" pitchFamily="34" charset="0"/>
                <a:cs typeface="Calibri" panose="020F0502020204030204" pitchFamily="34" charset="0"/>
              </a:rPr>
              <a:t>Dalehefte</a:t>
            </a:r>
            <a:r>
              <a:rPr lang="de-DE" sz="1400" spc="-1" dirty="0">
                <a:solidFill>
                  <a:srgbClr val="000000"/>
                </a:solidFill>
                <a:latin typeface="Calibri" panose="020F0502020204030204" pitchFamily="34" charset="0"/>
                <a:cs typeface="Calibri" panose="020F0502020204030204" pitchFamily="34" charset="0"/>
              </a:rPr>
              <a:t>, I. M.,  Herweg, C., </a:t>
            </a:r>
            <a:r>
              <a:rPr lang="de-DE" sz="1400" spc="-1" dirty="0" err="1">
                <a:solidFill>
                  <a:srgbClr val="000000"/>
                </a:solidFill>
                <a:latin typeface="Calibri" panose="020F0502020204030204" pitchFamily="34" charset="0"/>
                <a:cs typeface="Calibri" panose="020F0502020204030204" pitchFamily="34" charset="0"/>
              </a:rPr>
              <a:t>Kobarg</a:t>
            </a:r>
            <a:r>
              <a:rPr lang="de-DE" sz="1400" spc="-1" dirty="0">
                <a:solidFill>
                  <a:srgbClr val="000000"/>
                </a:solidFill>
                <a:latin typeface="Calibri" panose="020F0502020204030204" pitchFamily="34" charset="0"/>
                <a:cs typeface="Calibri" panose="020F0502020204030204" pitchFamily="34" charset="0"/>
              </a:rPr>
              <a:t>, M. &amp; </a:t>
            </a:r>
            <a:r>
              <a:rPr lang="de-DE" sz="1400" spc="-1" dirty="0" err="1">
                <a:solidFill>
                  <a:srgbClr val="000000"/>
                </a:solidFill>
                <a:latin typeface="Calibri" panose="020F0502020204030204" pitchFamily="34" charset="0"/>
                <a:cs typeface="Calibri" panose="020F0502020204030204" pitchFamily="34" charset="0"/>
              </a:rPr>
              <a:t>Schwindt</a:t>
            </a:r>
            <a:r>
              <a:rPr lang="de-DE" sz="1400" spc="-1" dirty="0">
                <a:solidFill>
                  <a:srgbClr val="000000"/>
                </a:solidFill>
                <a:latin typeface="Calibri" panose="020F0502020204030204" pitchFamily="34" charset="0"/>
                <a:cs typeface="Calibri" panose="020F0502020204030204" pitchFamily="34" charset="0"/>
              </a:rPr>
              <a:t>, K. (2006). Blicke auf den Physikunterricht. Ergebnisse der IPN Videostudie. </a:t>
            </a:r>
            <a:r>
              <a:rPr lang="de-DE" sz="1400" i="1" spc="-1" dirty="0">
                <a:solidFill>
                  <a:srgbClr val="000000"/>
                </a:solidFill>
                <a:latin typeface="Calibri" panose="020F0502020204030204" pitchFamily="34" charset="0"/>
                <a:cs typeface="Calibri" panose="020F0502020204030204" pitchFamily="34" charset="0"/>
              </a:rPr>
              <a:t>Zeitschrift für Pädagogik 52</a:t>
            </a:r>
            <a:r>
              <a:rPr lang="de-DE" sz="1400" spc="-1" dirty="0">
                <a:solidFill>
                  <a:srgbClr val="000000"/>
                </a:solidFill>
                <a:latin typeface="Calibri" panose="020F0502020204030204" pitchFamily="34" charset="0"/>
                <a:cs typeface="Calibri" panose="020F0502020204030204" pitchFamily="34" charset="0"/>
              </a:rPr>
              <a:t> (6), S. 799-821. Verfügbar unter </a:t>
            </a:r>
            <a:r>
              <a:rPr lang="de-DE" sz="1400" spc="-1" dirty="0">
                <a:solidFill>
                  <a:srgbClr val="000000"/>
                </a:solidFill>
                <a:latin typeface="Calibri" panose="020F0502020204030204" pitchFamily="34" charset="0"/>
                <a:cs typeface="Calibri" panose="020F0502020204030204" pitchFamily="34" charset="0"/>
                <a:hlinkClick r:id="rId5"/>
              </a:rPr>
              <a:t>https://</a:t>
            </a:r>
            <a:r>
              <a:rPr lang="de-DE" sz="1400" spc="-1" dirty="0" smtClean="0">
                <a:solidFill>
                  <a:srgbClr val="000000"/>
                </a:solidFill>
                <a:latin typeface="Calibri" panose="020F0502020204030204" pitchFamily="34" charset="0"/>
                <a:cs typeface="Calibri" panose="020F0502020204030204" pitchFamily="34" charset="0"/>
                <a:hlinkClick r:id="rId5"/>
              </a:rPr>
              <a:t>www.pedocs.de/volltexte/2011/4489/pdf/ZfPaed_2006_Seidel_Prenzel_Rimmele_Blicke_Physikunterricht_D_A.pdf</a:t>
            </a:r>
            <a:r>
              <a:rPr lang="de-DE" sz="1400" spc="-1" dirty="0">
                <a:solidFill>
                  <a:srgbClr val="000000"/>
                </a:solidFill>
                <a:latin typeface="Calibri" panose="020F0502020204030204" pitchFamily="34" charset="0"/>
                <a:cs typeface="Calibri" panose="020F0502020204030204" pitchFamily="34" charset="0"/>
              </a:rPr>
              <a:t> [09.11.2021].</a:t>
            </a:r>
          </a:p>
          <a:p>
            <a:pPr>
              <a:spcBef>
                <a:spcPts val="1200"/>
              </a:spcBef>
            </a:pPr>
            <a:endParaRPr lang="de-DE" sz="1400" spc="-1" dirty="0" smtClean="0">
              <a:solidFill>
                <a:srgbClr val="000000"/>
              </a:solidFill>
              <a:latin typeface="Calibri" panose="020F0502020204030204" pitchFamily="34" charset="0"/>
              <a:cs typeface="Calibri" panose="020F0502020204030204" pitchFamily="34" charset="0"/>
            </a:endParaRPr>
          </a:p>
          <a:p>
            <a:r>
              <a:rPr lang="de-DE" sz="1400" spc="-1" dirty="0">
                <a:solidFill>
                  <a:srgbClr val="000000"/>
                </a:solidFill>
                <a:latin typeface="Calibri" panose="020F0502020204030204" pitchFamily="34" charset="0"/>
                <a:cs typeface="Calibri" panose="020F0502020204030204" pitchFamily="34" charset="0"/>
              </a:rPr>
              <a:t/>
            </a:r>
            <a:br>
              <a:rPr lang="de-DE" sz="1400" spc="-1" dirty="0">
                <a:solidFill>
                  <a:srgbClr val="000000"/>
                </a:solidFill>
                <a:latin typeface="Calibri" panose="020F0502020204030204" pitchFamily="34" charset="0"/>
                <a:cs typeface="Calibri" panose="020F0502020204030204" pitchFamily="34" charset="0"/>
              </a:rPr>
            </a:br>
            <a:endParaRPr lang="de-DE" sz="1400" dirty="0">
              <a:latin typeface="Calibri" panose="020F0502020204030204" pitchFamily="34" charset="0"/>
              <a:cs typeface="Calibri" panose="020F0502020204030204" pitchFamily="34" charset="0"/>
            </a:endParaRPr>
          </a:p>
          <a:p>
            <a:pPr marL="360">
              <a:lnSpc>
                <a:spcPct val="114000"/>
              </a:lnSpc>
              <a:spcBef>
                <a:spcPts val="600"/>
              </a:spcBef>
              <a:buClr>
                <a:srgbClr val="008000"/>
              </a:buClr>
            </a:pPr>
            <a:endParaRPr lang="de-DE" dirty="0">
              <a:latin typeface="Calibri" panose="020F0502020204030204" pitchFamily="34" charset="0"/>
              <a:cs typeface="Calibri" panose="020F0502020204030204" pitchFamily="34" charset="0"/>
            </a:endParaRPr>
          </a:p>
          <a:p>
            <a:pPr marL="286110" indent="-285750">
              <a:lnSpc>
                <a:spcPct val="114000"/>
              </a:lnSpc>
              <a:spcBef>
                <a:spcPts val="600"/>
              </a:spcBef>
              <a:buClr>
                <a:srgbClr val="008000"/>
              </a:buClr>
              <a:buFont typeface="Arial" panose="020B0604020202020204" pitchFamily="34" charset="0"/>
              <a:buChar char="•"/>
            </a:pPr>
            <a:endParaRPr lang="de-DE" dirty="0">
              <a:latin typeface="Calibri" panose="020F0502020204030204" pitchFamily="34" charset="0"/>
              <a:cs typeface="Calibri" panose="020F0502020204030204" pitchFamily="34" charset="0"/>
            </a:endParaRPr>
          </a:p>
          <a:p>
            <a:pPr algn="ctr">
              <a:lnSpc>
                <a:spcPct val="100000"/>
              </a:lnSpc>
            </a:pPr>
            <a:endParaRPr lang="de-DE" sz="1800" b="0" strike="noStrike" spc="-1" dirty="0">
              <a:latin typeface="Arial"/>
            </a:endParaRPr>
          </a:p>
          <a:p>
            <a:pPr algn="ctr">
              <a:lnSpc>
                <a:spcPct val="100000"/>
              </a:lnSpc>
            </a:pPr>
            <a:endParaRPr lang="de-DE" sz="1800" b="0" strike="noStrike" spc="-1" dirty="0">
              <a:latin typeface="Arial"/>
            </a:endParaRPr>
          </a:p>
        </p:txBody>
      </p:sp>
      <p:sp>
        <p:nvSpPr>
          <p:cNvPr id="212" name="CustomShape 7"/>
          <p:cNvSpPr/>
          <p:nvPr/>
        </p:nvSpPr>
        <p:spPr>
          <a:xfrm>
            <a:off x="971640" y="877680"/>
            <a:ext cx="705636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de-DE" spc="-1" dirty="0">
                <a:solidFill>
                  <a:srgbClr val="000000"/>
                </a:solidFill>
                <a:latin typeface="Calibri"/>
                <a:ea typeface="DejaVu Sans"/>
              </a:rPr>
              <a:t>Literaturverzeichnis</a:t>
            </a:r>
            <a:endParaRPr lang="de-DE" sz="1800" b="0" strike="noStrike" spc="-1" dirty="0">
              <a:latin typeface="Arial"/>
            </a:endParaRPr>
          </a:p>
        </p:txBody>
      </p:sp>
      <p:sp>
        <p:nvSpPr>
          <p:cNvPr id="9" name="Line 9"/>
          <p:cNvSpPr/>
          <p:nvPr/>
        </p:nvSpPr>
        <p:spPr>
          <a:xfrm>
            <a:off x="526680" y="1988640"/>
            <a:ext cx="8229600" cy="0"/>
          </a:xfrm>
          <a:prstGeom prst="line">
            <a:avLst/>
          </a:prstGeom>
          <a:ln w="38160">
            <a:solidFill>
              <a:srgbClr val="F79B4F"/>
            </a:solidFill>
            <a:round/>
          </a:ln>
        </p:spPr>
        <p:style>
          <a:lnRef idx="1">
            <a:schemeClr val="accent1"/>
          </a:lnRef>
          <a:fillRef idx="0">
            <a:schemeClr val="accent1"/>
          </a:fillRef>
          <a:effectRef idx="0">
            <a:schemeClr val="accent1"/>
          </a:effectRef>
          <a:fontRef idx="minor"/>
        </p:style>
      </p:sp>
      <p:sp>
        <p:nvSpPr>
          <p:cNvPr id="10" name="CustomShape 7"/>
          <p:cNvSpPr/>
          <p:nvPr/>
        </p:nvSpPr>
        <p:spPr>
          <a:xfrm>
            <a:off x="467640" y="1322280"/>
            <a:ext cx="8432280" cy="52176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de-DE" sz="2800" spc="-1" dirty="0" smtClean="0">
                <a:solidFill>
                  <a:srgbClr val="C00000"/>
                </a:solidFill>
                <a:latin typeface="Calibri" panose="020F0502020204030204" pitchFamily="34" charset="0"/>
                <a:cs typeface="Calibri" panose="020F0502020204030204" pitchFamily="34" charset="0"/>
              </a:rPr>
              <a:t>Literatur</a:t>
            </a:r>
            <a:endParaRPr lang="de-DE" sz="2000" spc="-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755316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CustomShape 1"/>
          <p:cNvSpPr/>
          <p:nvPr/>
        </p:nvSpPr>
        <p:spPr>
          <a:xfrm>
            <a:off x="467640" y="1196640"/>
            <a:ext cx="8228880" cy="1142280"/>
          </a:xfrm>
          <a:prstGeom prst="rect">
            <a:avLst/>
          </a:prstGeom>
          <a:noFill/>
          <a:ln>
            <a:noFill/>
          </a:ln>
        </p:spPr>
        <p:style>
          <a:lnRef idx="0">
            <a:scrgbClr r="0" g="0" b="0"/>
          </a:lnRef>
          <a:fillRef idx="0">
            <a:scrgbClr r="0" g="0" b="0"/>
          </a:fillRef>
          <a:effectRef idx="0">
            <a:scrgbClr r="0" g="0" b="0"/>
          </a:effectRef>
          <a:fontRef idx="minor"/>
        </p:style>
      </p:sp>
      <p:sp>
        <p:nvSpPr>
          <p:cNvPr id="207" name="CustomShape 2"/>
          <p:cNvSpPr/>
          <p:nvPr/>
        </p:nvSpPr>
        <p:spPr>
          <a:xfrm>
            <a:off x="457200" y="2421000"/>
            <a:ext cx="8228880" cy="3704400"/>
          </a:xfrm>
          <a:prstGeom prst="rect">
            <a:avLst/>
          </a:prstGeom>
          <a:noFill/>
          <a:ln>
            <a:noFill/>
          </a:ln>
        </p:spPr>
        <p:style>
          <a:lnRef idx="0">
            <a:scrgbClr r="0" g="0" b="0"/>
          </a:lnRef>
          <a:fillRef idx="0">
            <a:scrgbClr r="0" g="0" b="0"/>
          </a:fillRef>
          <a:effectRef idx="0">
            <a:scrgbClr r="0" g="0" b="0"/>
          </a:effectRef>
          <a:fontRef idx="minor"/>
        </p:style>
      </p:sp>
      <p:sp>
        <p:nvSpPr>
          <p:cNvPr id="208" name="CustomShape 3"/>
          <p:cNvSpPr/>
          <p:nvPr/>
        </p:nvSpPr>
        <p:spPr>
          <a:xfrm>
            <a:off x="457200" y="6356520"/>
            <a:ext cx="2457720" cy="364320"/>
          </a:xfrm>
          <a:prstGeom prst="rect">
            <a:avLst/>
          </a:prstGeom>
          <a:noFill/>
          <a:ln>
            <a:noFill/>
          </a:ln>
        </p:spPr>
        <p:style>
          <a:lnRef idx="0">
            <a:scrgbClr r="0" g="0" b="0"/>
          </a:lnRef>
          <a:fillRef idx="0">
            <a:scrgbClr r="0" g="0" b="0"/>
          </a:fillRef>
          <a:effectRef idx="0">
            <a:scrgbClr r="0" g="0" b="0"/>
          </a:effectRef>
          <a:fontRef idx="minor"/>
        </p:style>
      </p:sp>
      <p:sp>
        <p:nvSpPr>
          <p:cNvPr id="210" name="CustomShape 5"/>
          <p:cNvSpPr/>
          <p:nvPr/>
        </p:nvSpPr>
        <p:spPr>
          <a:xfrm>
            <a:off x="205342" y="1196640"/>
            <a:ext cx="8753475" cy="5123667"/>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endParaRPr lang="de-DE" sz="1400" dirty="0">
              <a:latin typeface="Calibri" panose="020F0502020204030204" pitchFamily="34" charset="0"/>
              <a:cs typeface="Calibri" panose="020F0502020204030204" pitchFamily="34" charset="0"/>
            </a:endParaRPr>
          </a:p>
          <a:p>
            <a:endParaRPr lang="de-DE" sz="1400" spc="-1" dirty="0">
              <a:solidFill>
                <a:srgbClr val="000000"/>
              </a:solidFill>
              <a:latin typeface="Calibri" panose="020F0502020204030204" pitchFamily="34" charset="0"/>
              <a:cs typeface="Calibri" panose="020F0502020204030204" pitchFamily="34" charset="0"/>
            </a:endParaRPr>
          </a:p>
          <a:p>
            <a:endParaRPr lang="de-DE" sz="1400" spc="-1" dirty="0" smtClean="0">
              <a:solidFill>
                <a:srgbClr val="000000"/>
              </a:solidFill>
              <a:latin typeface="Calibri" panose="020F0502020204030204" pitchFamily="34" charset="0"/>
              <a:cs typeface="Calibri" panose="020F0502020204030204" pitchFamily="34" charset="0"/>
            </a:endParaRPr>
          </a:p>
          <a:p>
            <a:endParaRPr lang="de-DE" sz="1400" spc="-1" dirty="0">
              <a:solidFill>
                <a:srgbClr val="000000"/>
              </a:solidFill>
              <a:latin typeface="Calibri" panose="020F0502020204030204" pitchFamily="34" charset="0"/>
              <a:cs typeface="Calibri" panose="020F0502020204030204" pitchFamily="34" charset="0"/>
            </a:endParaRPr>
          </a:p>
          <a:p>
            <a:r>
              <a:rPr lang="de-DE" sz="1400" spc="-1" dirty="0">
                <a:solidFill>
                  <a:srgbClr val="000000"/>
                </a:solidFill>
                <a:latin typeface="Calibri" panose="020F0502020204030204" pitchFamily="34" charset="0"/>
                <a:cs typeface="Calibri" panose="020F0502020204030204" pitchFamily="34" charset="0"/>
              </a:rPr>
              <a:t/>
            </a:r>
            <a:br>
              <a:rPr lang="de-DE" sz="1400" spc="-1" dirty="0">
                <a:solidFill>
                  <a:srgbClr val="000000"/>
                </a:solidFill>
                <a:latin typeface="Calibri" panose="020F0502020204030204" pitchFamily="34" charset="0"/>
                <a:cs typeface="Calibri" panose="020F0502020204030204" pitchFamily="34" charset="0"/>
              </a:rPr>
            </a:br>
            <a:r>
              <a:rPr lang="de-DE" sz="1600" b="1" spc="-1" dirty="0" err="1" smtClean="0">
                <a:solidFill>
                  <a:srgbClr val="000000"/>
                </a:solidFill>
                <a:latin typeface="Calibri" panose="020F0502020204030204" pitchFamily="34" charset="0"/>
                <a:cs typeface="Calibri" panose="020F0502020204030204" pitchFamily="34" charset="0"/>
              </a:rPr>
              <a:t>Youtube</a:t>
            </a:r>
            <a:r>
              <a:rPr lang="de-DE" sz="1600" b="1" spc="-1" dirty="0" smtClean="0">
                <a:solidFill>
                  <a:srgbClr val="000000"/>
                </a:solidFill>
                <a:latin typeface="Calibri" panose="020F0502020204030204" pitchFamily="34" charset="0"/>
                <a:cs typeface="Calibri" panose="020F0502020204030204" pitchFamily="34" charset="0"/>
              </a:rPr>
              <a:t>-Quellen:</a:t>
            </a:r>
            <a:r>
              <a:rPr lang="de-DE" sz="1400" spc="-1" dirty="0" smtClean="0">
                <a:solidFill>
                  <a:srgbClr val="000000"/>
                </a:solidFill>
                <a:latin typeface="Calibri" panose="020F0502020204030204" pitchFamily="34" charset="0"/>
                <a:cs typeface="Calibri" panose="020F0502020204030204" pitchFamily="34" charset="0"/>
              </a:rPr>
              <a:t/>
            </a:r>
            <a:br>
              <a:rPr lang="de-DE" sz="1400" spc="-1" dirty="0" smtClean="0">
                <a:solidFill>
                  <a:srgbClr val="000000"/>
                </a:solidFill>
                <a:latin typeface="Calibri" panose="020F0502020204030204" pitchFamily="34" charset="0"/>
                <a:cs typeface="Calibri" panose="020F0502020204030204" pitchFamily="34" charset="0"/>
              </a:rPr>
            </a:br>
            <a:endParaRPr lang="de-DE" sz="1400" spc="-1" dirty="0" smtClean="0">
              <a:solidFill>
                <a:srgbClr val="000000"/>
              </a:solidFill>
              <a:latin typeface="Calibri" panose="020F0502020204030204" pitchFamily="34" charset="0"/>
              <a:cs typeface="Calibri" panose="020F0502020204030204" pitchFamily="34" charset="0"/>
            </a:endParaRPr>
          </a:p>
          <a:p>
            <a:r>
              <a:rPr lang="de-DE" sz="1400" dirty="0" err="1" smtClean="0">
                <a:latin typeface="Calibri" panose="020F0502020204030204" pitchFamily="34" charset="0"/>
                <a:cs typeface="Calibri" panose="020F0502020204030204" pitchFamily="34" charset="0"/>
              </a:rPr>
              <a:t>Youtube</a:t>
            </a:r>
            <a:r>
              <a:rPr lang="de-DE" sz="1400" dirty="0" smtClean="0">
                <a:latin typeface="Calibri" panose="020F0502020204030204" pitchFamily="34" charset="0"/>
                <a:cs typeface="Calibri" panose="020F0502020204030204" pitchFamily="34" charset="0"/>
              </a:rPr>
              <a:t> (2020). </a:t>
            </a:r>
            <a:r>
              <a:rPr lang="de-DE" sz="1400" i="1" dirty="0" smtClean="0">
                <a:latin typeface="Calibri" panose="020F0502020204030204" pitchFamily="34" charset="0"/>
                <a:cs typeface="Calibri" panose="020F0502020204030204" pitchFamily="34" charset="0"/>
              </a:rPr>
              <a:t>Wie funktioniert Peer-Learning in Schule und Unterricht?</a:t>
            </a:r>
            <a:r>
              <a:rPr lang="de-DE" sz="1400" dirty="0" smtClean="0">
                <a:latin typeface="Calibri" panose="020F0502020204030204" pitchFamily="34" charset="0"/>
                <a:cs typeface="Calibri" panose="020F0502020204030204" pitchFamily="34" charset="0"/>
              </a:rPr>
              <a:t> Engagement Global – Service für Entwicklungsinitiativen im Auftrag des Bundesministeriums für wirtschaftliche Zusammenarbeit und Entwicklung. Verfügbar unter </a:t>
            </a:r>
            <a:r>
              <a:rPr lang="de-DE" sz="1400" dirty="0" smtClean="0">
                <a:latin typeface="Calibri" panose="020F0502020204030204" pitchFamily="34" charset="0"/>
                <a:cs typeface="Calibri" panose="020F0502020204030204" pitchFamily="34" charset="0"/>
                <a:hlinkClick r:id="rId3"/>
              </a:rPr>
              <a:t>https://www.youtube.com/watch?v=J-aBzfbCSQY&amp;t=23s</a:t>
            </a:r>
            <a:r>
              <a:rPr lang="de-DE" sz="1400" dirty="0" smtClean="0">
                <a:latin typeface="Calibri" panose="020F0502020204030204" pitchFamily="34" charset="0"/>
                <a:cs typeface="Calibri" panose="020F0502020204030204" pitchFamily="34" charset="0"/>
              </a:rPr>
              <a:t> [27.10.2021].</a:t>
            </a:r>
            <a:endParaRPr lang="de-DE" sz="1400" b="1" dirty="0" smtClean="0">
              <a:latin typeface="Calibri" panose="020F0502020204030204" pitchFamily="34" charset="0"/>
              <a:cs typeface="Calibri" panose="020F0502020204030204" pitchFamily="34" charset="0"/>
            </a:endParaRPr>
          </a:p>
          <a:p>
            <a:endParaRPr lang="de-DE" sz="1400" dirty="0" smtClean="0">
              <a:latin typeface="Calibri" panose="020F0502020204030204" pitchFamily="34" charset="0"/>
              <a:cs typeface="Calibri" panose="020F0502020204030204" pitchFamily="34" charset="0"/>
            </a:endParaRPr>
          </a:p>
          <a:p>
            <a:r>
              <a:rPr lang="de-DE" sz="1400" dirty="0" smtClean="0">
                <a:latin typeface="Calibri" panose="020F0502020204030204" pitchFamily="34" charset="0"/>
                <a:cs typeface="Calibri" panose="020F0502020204030204" pitchFamily="34" charset="0"/>
              </a:rPr>
              <a:t>Katrin </a:t>
            </a:r>
            <a:r>
              <a:rPr lang="de-DE" sz="1400" dirty="0" err="1" smtClean="0">
                <a:latin typeface="Calibri" panose="020F0502020204030204" pitchFamily="34" charset="0"/>
                <a:cs typeface="Calibri" panose="020F0502020204030204" pitchFamily="34" charset="0"/>
              </a:rPr>
              <a:t>Hollensteiner</a:t>
            </a:r>
            <a:r>
              <a:rPr lang="de-DE" sz="1400" dirty="0" smtClean="0">
                <a:latin typeface="Calibri" panose="020F0502020204030204" pitchFamily="34" charset="0"/>
                <a:cs typeface="Calibri" panose="020F0502020204030204" pitchFamily="34" charset="0"/>
              </a:rPr>
              <a:t> / </a:t>
            </a:r>
            <a:r>
              <a:rPr lang="de-DE" sz="1400" dirty="0" err="1" smtClean="0">
                <a:latin typeface="Calibri" panose="020F0502020204030204" pitchFamily="34" charset="0"/>
                <a:cs typeface="Calibri" panose="020F0502020204030204" pitchFamily="34" charset="0"/>
              </a:rPr>
              <a:t>Youtube</a:t>
            </a:r>
            <a:r>
              <a:rPr lang="de-DE" sz="1400" dirty="0" smtClean="0">
                <a:latin typeface="Calibri" panose="020F0502020204030204" pitchFamily="34" charset="0"/>
                <a:cs typeface="Calibri" panose="020F0502020204030204" pitchFamily="34" charset="0"/>
              </a:rPr>
              <a:t> (2018).</a:t>
            </a:r>
            <a:r>
              <a:rPr lang="de-DE" sz="1400" b="1" dirty="0" smtClean="0">
                <a:latin typeface="Calibri" panose="020F0502020204030204" pitchFamily="34" charset="0"/>
                <a:cs typeface="Calibri" panose="020F0502020204030204" pitchFamily="34" charset="0"/>
              </a:rPr>
              <a:t> </a:t>
            </a:r>
            <a:r>
              <a:rPr lang="de-DE" sz="1400" i="1" dirty="0" smtClean="0">
                <a:latin typeface="Calibri" panose="020F0502020204030204" pitchFamily="34" charset="0"/>
                <a:cs typeface="Calibri" panose="020F0502020204030204" pitchFamily="34" charset="0"/>
              </a:rPr>
              <a:t>Claussen-Simon-Wettbewerb für Schulen 2017 - vormals Unseren Schulen: Peer </a:t>
            </a:r>
            <a:r>
              <a:rPr lang="de-DE" sz="1400" i="1" dirty="0" err="1" smtClean="0">
                <a:latin typeface="Calibri" panose="020F0502020204030204" pitchFamily="34" charset="0"/>
                <a:cs typeface="Calibri" panose="020F0502020204030204" pitchFamily="34" charset="0"/>
              </a:rPr>
              <a:t>to</a:t>
            </a:r>
            <a:r>
              <a:rPr lang="de-DE" sz="1400" i="1" dirty="0" smtClean="0">
                <a:latin typeface="Calibri" panose="020F0502020204030204" pitchFamily="34" charset="0"/>
                <a:cs typeface="Calibri" panose="020F0502020204030204" pitchFamily="34" charset="0"/>
              </a:rPr>
              <a:t> Peer-Teaching. </a:t>
            </a:r>
            <a:r>
              <a:rPr lang="de-DE" sz="1400" dirty="0" smtClean="0">
                <a:latin typeface="Calibri" panose="020F0502020204030204" pitchFamily="34" charset="0"/>
                <a:cs typeface="Calibri" panose="020F0502020204030204" pitchFamily="34" charset="0"/>
              </a:rPr>
              <a:t>Gewinnerprojekt des Marion Dönhoff Gymnasiums: "Selbstständiges Forschen durch Peer </a:t>
            </a:r>
            <a:r>
              <a:rPr lang="de-DE" sz="1400" dirty="0" err="1" smtClean="0">
                <a:latin typeface="Calibri" panose="020F0502020204030204" pitchFamily="34" charset="0"/>
                <a:cs typeface="Calibri" panose="020F0502020204030204" pitchFamily="34" charset="0"/>
              </a:rPr>
              <a:t>to</a:t>
            </a:r>
            <a:r>
              <a:rPr lang="de-DE" sz="1400" dirty="0" smtClean="0">
                <a:latin typeface="Calibri" panose="020F0502020204030204" pitchFamily="34" charset="0"/>
                <a:cs typeface="Calibri" panose="020F0502020204030204" pitchFamily="34" charset="0"/>
              </a:rPr>
              <a:t> Peer Teaching". Verfügbar unter </a:t>
            </a:r>
            <a:r>
              <a:rPr lang="de-DE" sz="1400" dirty="0" smtClean="0">
                <a:latin typeface="Calibri" panose="020F0502020204030204" pitchFamily="34" charset="0"/>
                <a:cs typeface="Calibri" panose="020F0502020204030204" pitchFamily="34" charset="0"/>
                <a:hlinkClick r:id="rId4"/>
              </a:rPr>
              <a:t>https://www.youtube.com/watch?v=GAoI6nzB0W8</a:t>
            </a:r>
            <a:r>
              <a:rPr lang="de-DE" sz="1400" dirty="0" smtClean="0">
                <a:latin typeface="Calibri" panose="020F0502020204030204" pitchFamily="34" charset="0"/>
                <a:cs typeface="Calibri" panose="020F0502020204030204" pitchFamily="34" charset="0"/>
              </a:rPr>
              <a:t> [27.10.2021].</a:t>
            </a:r>
            <a:endParaRPr lang="de-DE" sz="1400" b="1" dirty="0" smtClean="0">
              <a:latin typeface="Calibri" panose="020F0502020204030204" pitchFamily="34" charset="0"/>
              <a:cs typeface="Calibri" panose="020F0502020204030204" pitchFamily="34" charset="0"/>
            </a:endParaRPr>
          </a:p>
          <a:p>
            <a:endParaRPr lang="de-DE" sz="1400" spc="-1" dirty="0" smtClean="0">
              <a:latin typeface="Calibri" panose="020F0502020204030204" pitchFamily="34" charset="0"/>
              <a:cs typeface="Calibri" panose="020F0502020204030204" pitchFamily="34" charset="0"/>
            </a:endParaRPr>
          </a:p>
          <a:p>
            <a:endParaRPr lang="de-DE" sz="1400" dirty="0" smtClean="0">
              <a:latin typeface="Calibri" panose="020F0502020204030204" pitchFamily="34" charset="0"/>
              <a:cs typeface="Calibri" panose="020F0502020204030204" pitchFamily="34" charset="0"/>
            </a:endParaRPr>
          </a:p>
          <a:p>
            <a:endParaRPr lang="de-DE" sz="1400" dirty="0">
              <a:latin typeface="Calibri" panose="020F0502020204030204" pitchFamily="34" charset="0"/>
              <a:cs typeface="Calibri" panose="020F0502020204030204" pitchFamily="34" charset="0"/>
            </a:endParaRPr>
          </a:p>
          <a:p>
            <a:pPr marL="360">
              <a:lnSpc>
                <a:spcPct val="114000"/>
              </a:lnSpc>
              <a:spcBef>
                <a:spcPts val="600"/>
              </a:spcBef>
              <a:buClr>
                <a:srgbClr val="008000"/>
              </a:buClr>
            </a:pPr>
            <a:endParaRPr lang="de-DE" dirty="0">
              <a:latin typeface="Calibri" panose="020F0502020204030204" pitchFamily="34" charset="0"/>
              <a:cs typeface="Calibri" panose="020F0502020204030204" pitchFamily="34" charset="0"/>
            </a:endParaRPr>
          </a:p>
          <a:p>
            <a:pPr marL="286110" indent="-285750">
              <a:lnSpc>
                <a:spcPct val="114000"/>
              </a:lnSpc>
              <a:spcBef>
                <a:spcPts val="600"/>
              </a:spcBef>
              <a:buClr>
                <a:srgbClr val="008000"/>
              </a:buClr>
              <a:buFont typeface="Arial" panose="020B0604020202020204" pitchFamily="34" charset="0"/>
              <a:buChar char="•"/>
            </a:pPr>
            <a:endParaRPr lang="de-DE" dirty="0">
              <a:latin typeface="Calibri" panose="020F0502020204030204" pitchFamily="34" charset="0"/>
              <a:cs typeface="Calibri" panose="020F0502020204030204" pitchFamily="34" charset="0"/>
            </a:endParaRPr>
          </a:p>
          <a:p>
            <a:pPr algn="ctr">
              <a:lnSpc>
                <a:spcPct val="100000"/>
              </a:lnSpc>
            </a:pPr>
            <a:endParaRPr lang="de-DE" sz="1800" b="0" strike="noStrike" spc="-1" dirty="0">
              <a:latin typeface="Arial"/>
            </a:endParaRPr>
          </a:p>
          <a:p>
            <a:pPr algn="ctr">
              <a:lnSpc>
                <a:spcPct val="100000"/>
              </a:lnSpc>
            </a:pPr>
            <a:endParaRPr lang="de-DE" sz="1800" b="0" strike="noStrike" spc="-1" dirty="0">
              <a:latin typeface="Arial"/>
            </a:endParaRPr>
          </a:p>
        </p:txBody>
      </p:sp>
      <p:sp>
        <p:nvSpPr>
          <p:cNvPr id="212" name="CustomShape 7"/>
          <p:cNvSpPr/>
          <p:nvPr/>
        </p:nvSpPr>
        <p:spPr>
          <a:xfrm>
            <a:off x="971640" y="877680"/>
            <a:ext cx="705636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de-DE" spc="-1" dirty="0">
                <a:solidFill>
                  <a:srgbClr val="000000"/>
                </a:solidFill>
                <a:latin typeface="Calibri"/>
                <a:ea typeface="DejaVu Sans"/>
              </a:rPr>
              <a:t>Literaturverzeichnis</a:t>
            </a:r>
            <a:endParaRPr lang="de-DE" sz="1800" b="0" strike="noStrike" spc="-1" dirty="0">
              <a:latin typeface="Arial"/>
            </a:endParaRPr>
          </a:p>
        </p:txBody>
      </p:sp>
      <p:sp>
        <p:nvSpPr>
          <p:cNvPr id="9" name="Line 9"/>
          <p:cNvSpPr/>
          <p:nvPr/>
        </p:nvSpPr>
        <p:spPr>
          <a:xfrm>
            <a:off x="526680" y="1988640"/>
            <a:ext cx="8229600" cy="0"/>
          </a:xfrm>
          <a:prstGeom prst="line">
            <a:avLst/>
          </a:prstGeom>
          <a:ln w="38160">
            <a:solidFill>
              <a:srgbClr val="F79B4F"/>
            </a:solidFill>
            <a:round/>
          </a:ln>
        </p:spPr>
        <p:style>
          <a:lnRef idx="1">
            <a:schemeClr val="accent1"/>
          </a:lnRef>
          <a:fillRef idx="0">
            <a:schemeClr val="accent1"/>
          </a:fillRef>
          <a:effectRef idx="0">
            <a:schemeClr val="accent1"/>
          </a:effectRef>
          <a:fontRef idx="minor"/>
        </p:style>
      </p:sp>
      <p:sp>
        <p:nvSpPr>
          <p:cNvPr id="10" name="CustomShape 7"/>
          <p:cNvSpPr/>
          <p:nvPr/>
        </p:nvSpPr>
        <p:spPr>
          <a:xfrm>
            <a:off x="467640" y="1322280"/>
            <a:ext cx="8432280" cy="52176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de-DE" sz="2800" spc="-1" dirty="0" smtClean="0">
                <a:solidFill>
                  <a:srgbClr val="C00000"/>
                </a:solidFill>
                <a:latin typeface="Calibri" panose="020F0502020204030204" pitchFamily="34" charset="0"/>
                <a:cs typeface="Calibri" panose="020F0502020204030204" pitchFamily="34" charset="0"/>
              </a:rPr>
              <a:t>Literatur</a:t>
            </a:r>
            <a:endParaRPr lang="de-DE" sz="2000" spc="-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413110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6" name="CustomShape 1"/>
          <p:cNvSpPr/>
          <p:nvPr/>
        </p:nvSpPr>
        <p:spPr>
          <a:xfrm>
            <a:off x="467640" y="1196640"/>
            <a:ext cx="8228880" cy="1142280"/>
          </a:xfrm>
          <a:prstGeom prst="rect">
            <a:avLst/>
          </a:prstGeom>
          <a:noFill/>
          <a:ln>
            <a:noFill/>
          </a:ln>
        </p:spPr>
        <p:style>
          <a:lnRef idx="0">
            <a:scrgbClr r="0" g="0" b="0"/>
          </a:lnRef>
          <a:fillRef idx="0">
            <a:scrgbClr r="0" g="0" b="0"/>
          </a:fillRef>
          <a:effectRef idx="0">
            <a:scrgbClr r="0" g="0" b="0"/>
          </a:effectRef>
          <a:fontRef idx="minor"/>
        </p:style>
      </p:sp>
      <p:sp>
        <p:nvSpPr>
          <p:cNvPr id="207" name="CustomShape 2"/>
          <p:cNvSpPr/>
          <p:nvPr/>
        </p:nvSpPr>
        <p:spPr>
          <a:xfrm>
            <a:off x="457200" y="2421000"/>
            <a:ext cx="8228880" cy="3704400"/>
          </a:xfrm>
          <a:prstGeom prst="rect">
            <a:avLst/>
          </a:prstGeom>
          <a:noFill/>
          <a:ln>
            <a:noFill/>
          </a:ln>
        </p:spPr>
        <p:style>
          <a:lnRef idx="0">
            <a:scrgbClr r="0" g="0" b="0"/>
          </a:lnRef>
          <a:fillRef idx="0">
            <a:scrgbClr r="0" g="0" b="0"/>
          </a:fillRef>
          <a:effectRef idx="0">
            <a:scrgbClr r="0" g="0" b="0"/>
          </a:effectRef>
          <a:fontRef idx="minor"/>
        </p:style>
      </p:sp>
      <p:sp>
        <p:nvSpPr>
          <p:cNvPr id="208" name="CustomShape 3"/>
          <p:cNvSpPr/>
          <p:nvPr/>
        </p:nvSpPr>
        <p:spPr>
          <a:xfrm>
            <a:off x="457200" y="6356520"/>
            <a:ext cx="2457720" cy="364320"/>
          </a:xfrm>
          <a:prstGeom prst="rect">
            <a:avLst/>
          </a:prstGeom>
          <a:noFill/>
          <a:ln>
            <a:noFill/>
          </a:ln>
        </p:spPr>
        <p:style>
          <a:lnRef idx="0">
            <a:scrgbClr r="0" g="0" b="0"/>
          </a:lnRef>
          <a:fillRef idx="0">
            <a:scrgbClr r="0" g="0" b="0"/>
          </a:fillRef>
          <a:effectRef idx="0">
            <a:scrgbClr r="0" g="0" b="0"/>
          </a:effectRef>
          <a:fontRef idx="minor"/>
        </p:style>
      </p:sp>
      <p:sp>
        <p:nvSpPr>
          <p:cNvPr id="210" name="CustomShape 5"/>
          <p:cNvSpPr/>
          <p:nvPr/>
        </p:nvSpPr>
        <p:spPr>
          <a:xfrm>
            <a:off x="219075" y="1360440"/>
            <a:ext cx="8753475" cy="3523229"/>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nSpc>
                <a:spcPct val="100000"/>
              </a:lnSpc>
            </a:pPr>
            <a:r>
              <a:rPr lang="de-DE" sz="2600" spc="-1" dirty="0">
                <a:solidFill>
                  <a:srgbClr val="C00000"/>
                </a:solidFill>
                <a:latin typeface="Calibri"/>
                <a:ea typeface="DejaVu Sans"/>
              </a:rPr>
              <a:t>Ergänzende bzw. weiterführende Folien</a:t>
            </a:r>
            <a:endParaRPr lang="de-DE" sz="2000" b="0" strike="noStrike" spc="-1" dirty="0">
              <a:latin typeface="Arial"/>
            </a:endParaRPr>
          </a:p>
          <a:p>
            <a:pPr algn="ctr">
              <a:lnSpc>
                <a:spcPct val="100000"/>
              </a:lnSpc>
            </a:pPr>
            <a:endParaRPr lang="de-DE" sz="1400" b="0" strike="noStrike" spc="-1" dirty="0">
              <a:latin typeface="Calibri" panose="020F0502020204030204" pitchFamily="34" charset="0"/>
              <a:cs typeface="Calibri" panose="020F0502020204030204" pitchFamily="34" charset="0"/>
            </a:endParaRPr>
          </a:p>
          <a:p>
            <a:r>
              <a:rPr lang="de-DE" sz="1400" dirty="0">
                <a:latin typeface="Calibri" panose="020F0502020204030204" pitchFamily="34" charset="0"/>
                <a:cs typeface="Calibri" panose="020F0502020204030204" pitchFamily="34" charset="0"/>
              </a:rPr>
              <a:t/>
            </a:r>
            <a:br>
              <a:rPr lang="de-DE" sz="1400" dirty="0">
                <a:latin typeface="Calibri" panose="020F0502020204030204" pitchFamily="34" charset="0"/>
                <a:cs typeface="Calibri" panose="020F0502020204030204" pitchFamily="34" charset="0"/>
              </a:rPr>
            </a:br>
            <a:endParaRPr lang="de-DE" sz="1400" dirty="0">
              <a:latin typeface="Calibri" panose="020F0502020204030204" pitchFamily="34" charset="0"/>
              <a:cs typeface="Calibri" panose="020F0502020204030204" pitchFamily="34" charset="0"/>
            </a:endParaRPr>
          </a:p>
          <a:p>
            <a:r>
              <a:rPr lang="de-DE" spc="-1" dirty="0">
                <a:solidFill>
                  <a:srgbClr val="000000"/>
                </a:solidFill>
                <a:latin typeface="Calibri" panose="020F0502020204030204" pitchFamily="34" charset="0"/>
                <a:cs typeface="Calibri" panose="020F0502020204030204" pitchFamily="34" charset="0"/>
              </a:rPr>
              <a:t>Auf den folgenden optional verwendbaren Folien werden Anregungen und Bezüge für eine ergänzende und weiterführende Integration des </a:t>
            </a:r>
            <a:r>
              <a:rPr lang="de-DE" spc="-1" dirty="0" smtClean="0">
                <a:solidFill>
                  <a:srgbClr val="000000"/>
                </a:solidFill>
                <a:latin typeface="Calibri" panose="020F0502020204030204" pitchFamily="34" charset="0"/>
                <a:cs typeface="Calibri" panose="020F0502020204030204" pitchFamily="34" charset="0"/>
              </a:rPr>
              <a:t>Laborhelferkonzepts </a:t>
            </a:r>
            <a:r>
              <a:rPr lang="de-DE" spc="-1" dirty="0">
                <a:solidFill>
                  <a:srgbClr val="000000"/>
                </a:solidFill>
                <a:latin typeface="Calibri" panose="020F0502020204030204" pitchFamily="34" charset="0"/>
                <a:cs typeface="Calibri" panose="020F0502020204030204" pitchFamily="34" charset="0"/>
              </a:rPr>
              <a:t>bzw. Lernhelfermodells in den schuleigenen Lehrplan und die Fachkonferenzarbeit </a:t>
            </a:r>
            <a:r>
              <a:rPr lang="de-DE" spc="-1" dirty="0" smtClean="0">
                <a:solidFill>
                  <a:srgbClr val="000000"/>
                </a:solidFill>
                <a:latin typeface="Calibri" panose="020F0502020204030204" pitchFamily="34" charset="0"/>
                <a:cs typeface="Calibri" panose="020F0502020204030204" pitchFamily="34" charset="0"/>
              </a:rPr>
              <a:t>angerissen</a:t>
            </a:r>
            <a:r>
              <a:rPr lang="de-DE" spc="-1" dirty="0">
                <a:solidFill>
                  <a:srgbClr val="000000"/>
                </a:solidFill>
                <a:latin typeface="Calibri" panose="020F0502020204030204" pitchFamily="34" charset="0"/>
                <a:cs typeface="Calibri" panose="020F0502020204030204" pitchFamily="34" charset="0"/>
              </a:rPr>
              <a:t>.</a:t>
            </a:r>
            <a:endParaRPr lang="de-DE" dirty="0">
              <a:latin typeface="Calibri" panose="020F0502020204030204" pitchFamily="34" charset="0"/>
              <a:cs typeface="Calibri" panose="020F0502020204030204" pitchFamily="34" charset="0"/>
            </a:endParaRPr>
          </a:p>
          <a:p>
            <a:endParaRPr lang="de-DE" sz="1400" dirty="0">
              <a:latin typeface="Calibri" panose="020F0502020204030204" pitchFamily="34" charset="0"/>
              <a:cs typeface="Calibri" panose="020F0502020204030204" pitchFamily="34" charset="0"/>
            </a:endParaRPr>
          </a:p>
          <a:p>
            <a:pPr marL="360">
              <a:lnSpc>
                <a:spcPct val="114000"/>
              </a:lnSpc>
              <a:spcBef>
                <a:spcPts val="600"/>
              </a:spcBef>
              <a:buClr>
                <a:srgbClr val="008000"/>
              </a:buClr>
            </a:pPr>
            <a:endParaRPr lang="de-DE" dirty="0">
              <a:latin typeface="Calibri" panose="020F0502020204030204" pitchFamily="34" charset="0"/>
              <a:cs typeface="Calibri" panose="020F0502020204030204" pitchFamily="34" charset="0"/>
            </a:endParaRPr>
          </a:p>
          <a:p>
            <a:pPr marL="286110" indent="-285750">
              <a:lnSpc>
                <a:spcPct val="114000"/>
              </a:lnSpc>
              <a:spcBef>
                <a:spcPts val="600"/>
              </a:spcBef>
              <a:buClr>
                <a:srgbClr val="008000"/>
              </a:buClr>
              <a:buFont typeface="Arial" panose="020B0604020202020204" pitchFamily="34" charset="0"/>
              <a:buChar char="•"/>
            </a:pPr>
            <a:endParaRPr lang="de-DE" dirty="0">
              <a:latin typeface="Calibri" panose="020F0502020204030204" pitchFamily="34" charset="0"/>
              <a:cs typeface="Calibri" panose="020F0502020204030204" pitchFamily="34" charset="0"/>
            </a:endParaRPr>
          </a:p>
          <a:p>
            <a:pPr algn="ctr">
              <a:lnSpc>
                <a:spcPct val="100000"/>
              </a:lnSpc>
            </a:pPr>
            <a:endParaRPr lang="de-DE" sz="1800" b="0" strike="noStrike" spc="-1" dirty="0">
              <a:latin typeface="Arial"/>
            </a:endParaRPr>
          </a:p>
          <a:p>
            <a:pPr algn="ctr">
              <a:lnSpc>
                <a:spcPct val="100000"/>
              </a:lnSpc>
            </a:pPr>
            <a:endParaRPr lang="de-DE" sz="1800" b="0" strike="noStrike" spc="-1" dirty="0">
              <a:latin typeface="Arial"/>
            </a:endParaRPr>
          </a:p>
        </p:txBody>
      </p:sp>
      <p:sp>
        <p:nvSpPr>
          <p:cNvPr id="212" name="CustomShape 7"/>
          <p:cNvSpPr/>
          <p:nvPr/>
        </p:nvSpPr>
        <p:spPr>
          <a:xfrm>
            <a:off x="971640" y="877680"/>
            <a:ext cx="705636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de-DE" spc="-1" dirty="0">
                <a:solidFill>
                  <a:srgbClr val="000000"/>
                </a:solidFill>
                <a:latin typeface="Calibri"/>
                <a:ea typeface="DejaVu Sans"/>
              </a:rPr>
              <a:t>Zusätzliches Material</a:t>
            </a:r>
            <a:endParaRPr lang="de-DE" sz="1800" b="0" strike="noStrike" spc="-1" dirty="0">
              <a:latin typeface="Arial"/>
            </a:endParaRPr>
          </a:p>
        </p:txBody>
      </p:sp>
      <p:sp>
        <p:nvSpPr>
          <p:cNvPr id="9" name="Line 9"/>
          <p:cNvSpPr/>
          <p:nvPr/>
        </p:nvSpPr>
        <p:spPr>
          <a:xfrm>
            <a:off x="526680" y="1988640"/>
            <a:ext cx="8229600" cy="0"/>
          </a:xfrm>
          <a:prstGeom prst="line">
            <a:avLst/>
          </a:prstGeom>
          <a:ln w="38160">
            <a:solidFill>
              <a:srgbClr val="F79B4F"/>
            </a:solidFill>
            <a:round/>
          </a:ln>
        </p:spPr>
        <p:style>
          <a:lnRef idx="1">
            <a:schemeClr val="accent1"/>
          </a:lnRef>
          <a:fillRef idx="0">
            <a:schemeClr val="accent1"/>
          </a:fillRef>
          <a:effectRef idx="0">
            <a:schemeClr val="accent1"/>
          </a:effectRef>
          <a:fontRef idx="minor"/>
        </p:style>
      </p:sp>
    </p:spTree>
    <p:extLst>
      <p:ext uri="{BB962C8B-B14F-4D97-AF65-F5344CB8AC3E}">
        <p14:creationId xmlns:p14="http://schemas.microsoft.com/office/powerpoint/2010/main" val="19484967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extfeld 4"/>
          <p:cNvSpPr txBox="1"/>
          <p:nvPr/>
        </p:nvSpPr>
        <p:spPr>
          <a:xfrm>
            <a:off x="570384" y="1143908"/>
            <a:ext cx="8401026" cy="584775"/>
          </a:xfrm>
          <a:prstGeom prst="rect">
            <a:avLst/>
          </a:prstGeom>
          <a:noFill/>
        </p:spPr>
        <p:txBody>
          <a:bodyPr wrap="square" rtlCol="0">
            <a:spAutoFit/>
          </a:bodyPr>
          <a:lstStyle/>
          <a:p>
            <a:endParaRPr lang="de-DE" sz="1600" dirty="0">
              <a:latin typeface="Calibri" panose="020F0502020204030204" pitchFamily="34" charset="0"/>
            </a:endParaRPr>
          </a:p>
          <a:p>
            <a:endParaRPr lang="de-DE" sz="1600" dirty="0">
              <a:latin typeface="Calibri" panose="020F0502020204030204" pitchFamily="34" charset="0"/>
            </a:endParaRPr>
          </a:p>
        </p:txBody>
      </p:sp>
      <p:sp>
        <p:nvSpPr>
          <p:cNvPr id="6" name="Titel 1"/>
          <p:cNvSpPr txBox="1">
            <a:spLocks/>
          </p:cNvSpPr>
          <p:nvPr/>
        </p:nvSpPr>
        <p:spPr>
          <a:xfrm>
            <a:off x="457200" y="2"/>
            <a:ext cx="7620000" cy="872066"/>
          </a:xfrm>
          <a:prstGeom prst="rect">
            <a:avLst/>
          </a:prstGeom>
        </p:spPr>
        <p:txBody>
          <a:bodyPr/>
          <a:lstStyle/>
          <a:p>
            <a:pPr marL="0" marR="0" lvl="0" indent="0" algn="l" defTabSz="457200" rtl="0" eaLnBrk="0" fontAlgn="base" latinLnBrk="0" hangingPunct="0">
              <a:lnSpc>
                <a:spcPts val="2800"/>
              </a:lnSpc>
              <a:spcBef>
                <a:spcPct val="0"/>
              </a:spcBef>
              <a:spcAft>
                <a:spcPct val="0"/>
              </a:spcAft>
              <a:buClrTx/>
              <a:buSzTx/>
              <a:buFontTx/>
              <a:buNone/>
              <a:tabLst/>
              <a:defRPr/>
            </a:pPr>
            <a:endParaRPr kumimoji="0" lang="de-DE" sz="3000" b="0" i="0" u="none" strike="noStrike" kern="1200" cap="none" spc="0" normalizeH="0" baseline="0" noProof="0" dirty="0">
              <a:ln>
                <a:noFill/>
              </a:ln>
              <a:solidFill>
                <a:schemeClr val="bg1"/>
              </a:solidFill>
              <a:effectLst/>
              <a:uLnTx/>
              <a:uFillTx/>
              <a:latin typeface="Arial Bold"/>
              <a:ea typeface="ＭＳ Ｐゴシック" charset="-128"/>
              <a:cs typeface="Arial Bold"/>
            </a:endParaRPr>
          </a:p>
        </p:txBody>
      </p:sp>
      <p:sp>
        <p:nvSpPr>
          <p:cNvPr id="3" name="Textfeld 2"/>
          <p:cNvSpPr txBox="1"/>
          <p:nvPr/>
        </p:nvSpPr>
        <p:spPr>
          <a:xfrm>
            <a:off x="1226670" y="4751852"/>
            <a:ext cx="6542569" cy="1200329"/>
          </a:xfrm>
          <a:prstGeom prst="rect">
            <a:avLst/>
          </a:prstGeom>
          <a:solidFill>
            <a:srgbClr val="FFFFFF"/>
          </a:solidFill>
        </p:spPr>
        <p:txBody>
          <a:bodyPr wrap="square" rtlCol="0">
            <a:spAutoFit/>
          </a:bodyPr>
          <a:lstStyle/>
          <a:p>
            <a:pPr algn="ctr"/>
            <a:r>
              <a:rPr lang="de-DE" dirty="0">
                <a:solidFill>
                  <a:srgbClr val="00B050"/>
                </a:solidFill>
              </a:rPr>
              <a:t>Gemeinsame Arbeitsgrundlage</a:t>
            </a:r>
          </a:p>
          <a:p>
            <a:pPr algn="ctr"/>
            <a:r>
              <a:rPr lang="de-DE" dirty="0">
                <a:solidFill>
                  <a:srgbClr val="00B050"/>
                </a:solidFill>
              </a:rPr>
              <a:t>zur partizipativen Gestaltung</a:t>
            </a:r>
          </a:p>
          <a:p>
            <a:pPr algn="ctr"/>
            <a:r>
              <a:rPr lang="de-DE" dirty="0">
                <a:solidFill>
                  <a:srgbClr val="00B050"/>
                </a:solidFill>
              </a:rPr>
              <a:t>von klassen- und jahrgangsübergreifenden Lernarrangements zur individuellen Förderung und Begabtenförderung</a:t>
            </a:r>
          </a:p>
        </p:txBody>
      </p:sp>
      <p:sp>
        <p:nvSpPr>
          <p:cNvPr id="10" name="Rechteck 9">
            <a:extLst>
              <a:ext uri="{FF2B5EF4-FFF2-40B4-BE49-F238E27FC236}">
                <a16:creationId xmlns:a16="http://schemas.microsoft.com/office/drawing/2014/main" id="{AA7BCA3B-6331-47F4-9DC5-17E7987AC03F}"/>
              </a:ext>
            </a:extLst>
          </p:cNvPr>
          <p:cNvSpPr/>
          <p:nvPr/>
        </p:nvSpPr>
        <p:spPr>
          <a:xfrm>
            <a:off x="1043608" y="843659"/>
            <a:ext cx="7056784" cy="369332"/>
          </a:xfrm>
          <a:prstGeom prst="rect">
            <a:avLst/>
          </a:prstGeom>
        </p:spPr>
        <p:txBody>
          <a:bodyPr wrap="square">
            <a:spAutoFit/>
          </a:bodyPr>
          <a:lstStyle/>
          <a:p>
            <a:pPr algn="ctr"/>
            <a:r>
              <a:rPr lang="de-DE" dirty="0" smtClean="0">
                <a:latin typeface="Calibri" pitchFamily="34" charset="0"/>
                <a:cs typeface="Calibri" pitchFamily="34" charset="0"/>
              </a:rPr>
              <a:t>Schul- und Unterrichtsentwicklung</a:t>
            </a:r>
            <a:endParaRPr lang="de-DE" dirty="0"/>
          </a:p>
        </p:txBody>
      </p:sp>
      <p:sp>
        <p:nvSpPr>
          <p:cNvPr id="4" name="Textfeld 3">
            <a:extLst>
              <a:ext uri="{FF2B5EF4-FFF2-40B4-BE49-F238E27FC236}">
                <a16:creationId xmlns:a16="http://schemas.microsoft.com/office/drawing/2014/main" id="{69D20297-4A3F-46E7-8A4C-7C0291F6DE58}"/>
              </a:ext>
            </a:extLst>
          </p:cNvPr>
          <p:cNvSpPr txBox="1"/>
          <p:nvPr/>
        </p:nvSpPr>
        <p:spPr>
          <a:xfrm>
            <a:off x="3345349" y="2776846"/>
            <a:ext cx="2305213" cy="1477328"/>
          </a:xfrm>
          <a:prstGeom prst="rect">
            <a:avLst/>
          </a:prstGeom>
          <a:noFill/>
        </p:spPr>
        <p:txBody>
          <a:bodyPr wrap="square" rtlCol="0">
            <a:spAutoFit/>
          </a:bodyPr>
          <a:lstStyle/>
          <a:p>
            <a:pPr algn="ctr"/>
            <a:r>
              <a:rPr lang="de-DE" dirty="0">
                <a:solidFill>
                  <a:srgbClr val="E46C0A"/>
                </a:solidFill>
              </a:rPr>
              <a:t>Schüler- und handlungsorientierte Kontexte gemäß den Querschnittsthemen des KLP</a:t>
            </a:r>
          </a:p>
        </p:txBody>
      </p:sp>
      <p:sp>
        <p:nvSpPr>
          <p:cNvPr id="11" name="Line 9"/>
          <p:cNvSpPr/>
          <p:nvPr/>
        </p:nvSpPr>
        <p:spPr>
          <a:xfrm>
            <a:off x="526680" y="1988640"/>
            <a:ext cx="8229600" cy="0"/>
          </a:xfrm>
          <a:prstGeom prst="line">
            <a:avLst/>
          </a:prstGeom>
          <a:ln w="38160">
            <a:solidFill>
              <a:srgbClr val="F79B4F"/>
            </a:solidFill>
            <a:round/>
          </a:ln>
        </p:spPr>
        <p:style>
          <a:lnRef idx="1">
            <a:schemeClr val="accent1"/>
          </a:lnRef>
          <a:fillRef idx="0">
            <a:schemeClr val="accent1"/>
          </a:fillRef>
          <a:effectRef idx="0">
            <a:schemeClr val="accent1"/>
          </a:effectRef>
          <a:fontRef idx="minor"/>
        </p:style>
      </p:sp>
      <p:sp>
        <p:nvSpPr>
          <p:cNvPr id="12" name="CustomShape 7"/>
          <p:cNvSpPr/>
          <p:nvPr/>
        </p:nvSpPr>
        <p:spPr>
          <a:xfrm>
            <a:off x="467640" y="1322280"/>
            <a:ext cx="8432280" cy="52176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spcAft>
                <a:spcPts val="0"/>
              </a:spcAft>
            </a:pPr>
            <a:r>
              <a:rPr lang="de-DE" sz="2800" kern="0" dirty="0" smtClean="0">
                <a:solidFill>
                  <a:srgbClr val="C00000"/>
                </a:solidFill>
                <a:latin typeface="Calibri" panose="020F0502020204030204" pitchFamily="34" charset="0"/>
                <a:ea typeface="Times New Roman" panose="02020603050405020304" pitchFamily="18" charset="0"/>
                <a:cs typeface="Times New Roman" panose="02020603050405020304" pitchFamily="18" charset="0"/>
              </a:rPr>
              <a:t>Unterstützung durch Lernhelferinnen und -helfer</a:t>
            </a:r>
            <a:endParaRPr lang="de-DE" sz="2800" kern="0" dirty="0">
              <a:solidFill>
                <a:srgbClr val="C00000"/>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30885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Inhaltsplatzhalter 2"/>
          <p:cNvSpPr txBox="1">
            <a:spLocks/>
          </p:cNvSpPr>
          <p:nvPr/>
        </p:nvSpPr>
        <p:spPr>
          <a:xfrm>
            <a:off x="446855" y="1916832"/>
            <a:ext cx="8309425" cy="4205064"/>
          </a:xfrm>
          <a:prstGeom prst="rect">
            <a:avLst/>
          </a:prstGeom>
        </p:spPr>
        <p:txBody>
          <a:bodyPr>
            <a:normAutofit/>
          </a:bodyPr>
          <a:lstStyle/>
          <a:p>
            <a:pPr>
              <a:spcAft>
                <a:spcPts val="600"/>
              </a:spcAft>
            </a:pPr>
            <a:endParaRPr lang="de-DE" altLang="de-DE" b="1" kern="0" dirty="0" smtClean="0">
              <a:latin typeface="Calibri" panose="020F0502020204030204" pitchFamily="34" charset="0"/>
              <a:ea typeface="ＭＳ Ｐゴシック" pitchFamily="34" charset="-128"/>
              <a:cs typeface="Calibri" panose="020F0502020204030204" pitchFamily="34" charset="0"/>
            </a:endParaRPr>
          </a:p>
          <a:p>
            <a:pPr>
              <a:spcAft>
                <a:spcPts val="600"/>
              </a:spcAft>
            </a:pPr>
            <a:r>
              <a:rPr lang="de-DE" altLang="de-DE" b="1" kern="0" dirty="0" smtClean="0">
                <a:latin typeface="Calibri" panose="020F0502020204030204" pitchFamily="34" charset="0"/>
                <a:ea typeface="ＭＳ Ｐゴシック" pitchFamily="34" charset="-128"/>
                <a:cs typeface="Calibri" panose="020F0502020204030204" pitchFamily="34" charset="0"/>
              </a:rPr>
              <a:t>Bezugsrahmen</a:t>
            </a:r>
            <a:r>
              <a:rPr lang="de-DE" altLang="de-DE" b="1" kern="0" dirty="0">
                <a:latin typeface="Calibri" panose="020F0502020204030204" pitchFamily="34" charset="0"/>
                <a:ea typeface="ＭＳ Ｐゴシック" pitchFamily="34" charset="-128"/>
                <a:cs typeface="Calibri" panose="020F0502020204030204" pitchFamily="34" charset="0"/>
              </a:rPr>
              <a:t>: </a:t>
            </a:r>
            <a:r>
              <a:rPr lang="de-DE" altLang="de-DE" kern="0" dirty="0" smtClean="0">
                <a:latin typeface="Calibri" panose="020F0502020204030204" pitchFamily="34" charset="0"/>
                <a:ea typeface="ＭＳ Ｐゴシック" pitchFamily="34" charset="-128"/>
                <a:cs typeface="Calibri" panose="020F0502020204030204" pitchFamily="34" charset="0"/>
              </a:rPr>
              <a:t>Die</a:t>
            </a:r>
            <a:r>
              <a:rPr lang="de-DE" altLang="de-DE" b="1" kern="0" dirty="0" smtClean="0">
                <a:latin typeface="Calibri" panose="020F0502020204030204" pitchFamily="34" charset="0"/>
                <a:ea typeface="ＭＳ Ｐゴシック" pitchFamily="34" charset="-128"/>
                <a:cs typeface="Calibri" panose="020F0502020204030204" pitchFamily="34" charset="0"/>
              </a:rPr>
              <a:t> </a:t>
            </a:r>
            <a:r>
              <a:rPr lang="de-DE" kern="0" dirty="0" smtClean="0">
                <a:solidFill>
                  <a:sysClr val="windowText" lastClr="000000"/>
                </a:solidFill>
                <a:latin typeface="Calibri" panose="020F0502020204030204" pitchFamily="34" charset="0"/>
                <a:cs typeface="Calibri" panose="020F0502020204030204" pitchFamily="34" charset="0"/>
              </a:rPr>
              <a:t>Kernlehrpläne </a:t>
            </a:r>
            <a:r>
              <a:rPr lang="de-DE" kern="0" dirty="0">
                <a:solidFill>
                  <a:sysClr val="windowText" lastClr="000000"/>
                </a:solidFill>
                <a:latin typeface="Calibri" panose="020F0502020204030204" pitchFamily="34" charset="0"/>
                <a:cs typeface="Calibri" panose="020F0502020204030204" pitchFamily="34" charset="0"/>
              </a:rPr>
              <a:t>in NRW formulieren</a:t>
            </a:r>
          </a:p>
          <a:p>
            <a:pPr marL="285750" indent="-285750">
              <a:buFont typeface="Arial" panose="020B0604020202020204" pitchFamily="34" charset="0"/>
              <a:buChar char="•"/>
            </a:pPr>
            <a:r>
              <a:rPr lang="de-DE" kern="0" dirty="0">
                <a:solidFill>
                  <a:sysClr val="windowText" lastClr="000000"/>
                </a:solidFill>
                <a:latin typeface="Calibri" panose="020F0502020204030204" pitchFamily="34" charset="0"/>
                <a:cs typeface="Calibri" panose="020F0502020204030204" pitchFamily="34" charset="0"/>
              </a:rPr>
              <a:t>schulformbezogene landesweit verbindliche </a:t>
            </a:r>
            <a:r>
              <a:rPr lang="de-DE" kern="0" dirty="0" smtClean="0">
                <a:solidFill>
                  <a:sysClr val="windowText" lastClr="000000"/>
                </a:solidFill>
                <a:latin typeface="Calibri" panose="020F0502020204030204" pitchFamily="34" charset="0"/>
                <a:cs typeface="Calibri" panose="020F0502020204030204" pitchFamily="34" charset="0"/>
              </a:rPr>
              <a:t>Standards,</a:t>
            </a:r>
            <a:endParaRPr lang="de-DE" kern="0" dirty="0">
              <a:solidFill>
                <a:sysClr val="windowText" lastClr="000000"/>
              </a:solidFill>
              <a:latin typeface="Calibri" panose="020F0502020204030204" pitchFamily="34" charset="0"/>
              <a:cs typeface="Calibri" panose="020F0502020204030204" pitchFamily="34" charset="0"/>
            </a:endParaRPr>
          </a:p>
          <a:p>
            <a:pPr marL="285750" indent="-285750">
              <a:spcBef>
                <a:spcPts val="600"/>
              </a:spcBef>
              <a:buFont typeface="Arial" panose="020B0604020202020204" pitchFamily="34" charset="0"/>
              <a:buChar char="•"/>
            </a:pPr>
            <a:r>
              <a:rPr lang="de-DE" b="1" i="1" kern="0" dirty="0">
                <a:latin typeface="Calibri" panose="020F0502020204030204" pitchFamily="34" charset="0"/>
                <a:cs typeface="Calibri" panose="020F0502020204030204" pitchFamily="34" charset="0"/>
              </a:rPr>
              <a:t>keine</a:t>
            </a:r>
            <a:r>
              <a:rPr lang="de-DE" b="1" kern="0" dirty="0">
                <a:latin typeface="Calibri" panose="020F0502020204030204" pitchFamily="34" charset="0"/>
                <a:cs typeface="Calibri" panose="020F0502020204030204" pitchFamily="34" charset="0"/>
              </a:rPr>
              <a:t> </a:t>
            </a:r>
            <a:r>
              <a:rPr lang="de-DE" kern="0" dirty="0">
                <a:latin typeface="Calibri" panose="020F0502020204030204" pitchFamily="34" charset="0"/>
                <a:cs typeface="Calibri" panose="020F0502020204030204" pitchFamily="34" charset="0"/>
              </a:rPr>
              <a:t>Aussagen zur konkreten Gestaltung und Durchführung des Unterrichts.</a:t>
            </a:r>
            <a:r>
              <a:rPr lang="de-DE" kern="0" dirty="0">
                <a:solidFill>
                  <a:srgbClr val="C00000"/>
                </a:solidFill>
                <a:latin typeface="Calibri" panose="020F0502020204030204" pitchFamily="34" charset="0"/>
                <a:cs typeface="Calibri" panose="020F0502020204030204" pitchFamily="34" charset="0"/>
              </a:rPr>
              <a:t/>
            </a:r>
            <a:br>
              <a:rPr lang="de-DE" kern="0" dirty="0">
                <a:solidFill>
                  <a:srgbClr val="C00000"/>
                </a:solidFill>
                <a:latin typeface="Calibri" panose="020F0502020204030204" pitchFamily="34" charset="0"/>
                <a:cs typeface="Calibri" panose="020F0502020204030204" pitchFamily="34" charset="0"/>
              </a:rPr>
            </a:br>
            <a:r>
              <a:rPr lang="de-DE" kern="0" dirty="0">
                <a:solidFill>
                  <a:sysClr val="windowText" lastClr="000000"/>
                </a:solidFill>
                <a:latin typeface="Calibri" panose="020F0502020204030204" pitchFamily="34" charset="0"/>
                <a:cs typeface="Calibri" panose="020F0502020204030204" pitchFamily="34" charset="0"/>
              </a:rPr>
              <a:t>(Dies ist Aufgabe und Freiraum der schulinternen Lehrpläne</a:t>
            </a:r>
            <a:r>
              <a:rPr lang="de-DE" kern="0" dirty="0" smtClean="0">
                <a:solidFill>
                  <a:sysClr val="windowText" lastClr="000000"/>
                </a:solidFill>
                <a:latin typeface="Calibri" panose="020F0502020204030204" pitchFamily="34" charset="0"/>
                <a:cs typeface="Calibri" panose="020F0502020204030204" pitchFamily="34" charset="0"/>
              </a:rPr>
              <a:t>.)</a:t>
            </a:r>
            <a:endParaRPr lang="de-DE" kern="0" dirty="0">
              <a:solidFill>
                <a:sysClr val="windowText" lastClr="000000"/>
              </a:solidFill>
              <a:latin typeface="Calibri" panose="020F0502020204030204" pitchFamily="34" charset="0"/>
              <a:cs typeface="Calibri" panose="020F0502020204030204" pitchFamily="34" charset="0"/>
            </a:endParaRPr>
          </a:p>
          <a:p>
            <a:pPr>
              <a:lnSpc>
                <a:spcPct val="170000"/>
              </a:lnSpc>
            </a:pPr>
            <a:r>
              <a:rPr lang="de-DE" kern="0" dirty="0">
                <a:solidFill>
                  <a:sysClr val="windowText" lastClr="000000"/>
                </a:solidFill>
                <a:latin typeface="Calibri" panose="020F0502020204030204" pitchFamily="34" charset="0"/>
                <a:cs typeface="Calibri" panose="020F0502020204030204" pitchFamily="34" charset="0"/>
              </a:rPr>
              <a:t>Neue Akzentsetzungen schaffen </a:t>
            </a:r>
            <a:r>
              <a:rPr lang="de-DE" b="1" i="1" kern="0" dirty="0">
                <a:latin typeface="Calibri" panose="020F0502020204030204" pitchFamily="34" charset="0"/>
                <a:cs typeface="Calibri" panose="020F0502020204030204" pitchFamily="34" charset="0"/>
              </a:rPr>
              <a:t>Gestaltungsspielräume</a:t>
            </a:r>
          </a:p>
          <a:p>
            <a:pPr marL="360000" indent="-360000">
              <a:lnSpc>
                <a:spcPct val="120000"/>
              </a:lnSpc>
              <a:buFont typeface="Arial" panose="020B0604020202020204" pitchFamily="34" charset="0"/>
              <a:buChar char="•"/>
            </a:pPr>
            <a:r>
              <a:rPr lang="de-DE" kern="0" dirty="0">
                <a:solidFill>
                  <a:sysClr val="windowText" lastClr="000000"/>
                </a:solidFill>
                <a:latin typeface="Calibri" panose="020F0502020204030204" pitchFamily="34" charset="0"/>
                <a:cs typeface="Calibri" panose="020F0502020204030204" pitchFamily="34" charset="0"/>
              </a:rPr>
              <a:t>Festlegung der Kontexte durch die Lehrkräfte vor Ort</a:t>
            </a:r>
          </a:p>
          <a:p>
            <a:pPr marL="360000" indent="-360000">
              <a:lnSpc>
                <a:spcPct val="120000"/>
              </a:lnSpc>
              <a:buFont typeface="Arial" panose="020B0604020202020204" pitchFamily="34" charset="0"/>
              <a:buChar char="•"/>
            </a:pPr>
            <a:r>
              <a:rPr lang="de-DE" kern="0" dirty="0">
                <a:solidFill>
                  <a:sysClr val="windowText" lastClr="000000"/>
                </a:solidFill>
                <a:latin typeface="Calibri" panose="020F0502020204030204" pitchFamily="34" charset="0"/>
                <a:cs typeface="Calibri" panose="020F0502020204030204" pitchFamily="34" charset="0"/>
              </a:rPr>
              <a:t>Möglichkeiten zu lerngruppenspezifischen Akzentsetzungen</a:t>
            </a:r>
          </a:p>
          <a:p>
            <a:pPr marL="360000" lvl="1" indent="-360000">
              <a:lnSpc>
                <a:spcPct val="120000"/>
              </a:lnSpc>
              <a:buFont typeface="Arial" panose="020B0604020202020204" pitchFamily="34" charset="0"/>
              <a:buChar char="•"/>
            </a:pPr>
            <a:r>
              <a:rPr lang="de-DE" kern="0" dirty="0">
                <a:solidFill>
                  <a:sysClr val="windowText" lastClr="000000"/>
                </a:solidFill>
                <a:latin typeface="Calibri" panose="020F0502020204030204" pitchFamily="34" charset="0"/>
                <a:cs typeface="Calibri" panose="020F0502020204030204" pitchFamily="34" charset="0"/>
              </a:rPr>
              <a:t>Zeit zum Üben, Wiederholen, Vertiefen</a:t>
            </a:r>
          </a:p>
          <a:p>
            <a:pPr marL="360000" lvl="1" indent="-360000">
              <a:lnSpc>
                <a:spcPct val="120000"/>
              </a:lnSpc>
              <a:buFont typeface="Arial" panose="020B0604020202020204" pitchFamily="34" charset="0"/>
              <a:buChar char="•"/>
            </a:pPr>
            <a:r>
              <a:rPr lang="de-DE" kern="0" dirty="0">
                <a:solidFill>
                  <a:sysClr val="windowText" lastClr="000000"/>
                </a:solidFill>
                <a:latin typeface="Calibri" panose="020F0502020204030204" pitchFamily="34" charset="0"/>
                <a:cs typeface="Calibri" panose="020F0502020204030204" pitchFamily="34" charset="0"/>
              </a:rPr>
              <a:t>Möglichkeiten zur Auseinandersetzung mit eigenen Fragestellungen</a:t>
            </a:r>
          </a:p>
          <a:p>
            <a:pPr marL="360000" lvl="1" indent="-360000">
              <a:lnSpc>
                <a:spcPct val="120000"/>
              </a:lnSpc>
              <a:buFont typeface="Arial" panose="020B0604020202020204" pitchFamily="34" charset="0"/>
              <a:buChar char="•"/>
            </a:pPr>
            <a:r>
              <a:rPr lang="de-DE" kern="0" dirty="0">
                <a:solidFill>
                  <a:sysClr val="windowText" lastClr="000000"/>
                </a:solidFill>
                <a:latin typeface="Calibri" panose="020F0502020204030204" pitchFamily="34" charset="0"/>
                <a:cs typeface="Calibri" panose="020F0502020204030204" pitchFamily="34" charset="0"/>
              </a:rPr>
              <a:t>Möglichkeiten für </a:t>
            </a:r>
            <a:r>
              <a:rPr lang="de-DE" b="1" i="1" kern="0" dirty="0">
                <a:latin typeface="Calibri" panose="020F0502020204030204" pitchFamily="34" charset="0"/>
                <a:cs typeface="Calibri" panose="020F0502020204030204" pitchFamily="34" charset="0"/>
              </a:rPr>
              <a:t>klassen- und jahrgangsübergreifende </a:t>
            </a:r>
            <a:br>
              <a:rPr lang="de-DE" b="1" i="1" kern="0" dirty="0">
                <a:latin typeface="Calibri" panose="020F0502020204030204" pitchFamily="34" charset="0"/>
                <a:cs typeface="Calibri" panose="020F0502020204030204" pitchFamily="34" charset="0"/>
              </a:rPr>
            </a:br>
            <a:r>
              <a:rPr lang="de-DE" b="1" i="1" kern="0" dirty="0">
                <a:latin typeface="Calibri" panose="020F0502020204030204" pitchFamily="34" charset="0"/>
                <a:cs typeface="Calibri" panose="020F0502020204030204" pitchFamily="34" charset="0"/>
              </a:rPr>
              <a:t>Lernmöglichkeiten  </a:t>
            </a:r>
          </a:p>
          <a:p>
            <a:pPr marL="285750" indent="-285750">
              <a:spcBef>
                <a:spcPts val="600"/>
              </a:spcBef>
              <a:buFont typeface="Arial" panose="020B0604020202020204" pitchFamily="34" charset="0"/>
              <a:buChar char="•"/>
            </a:pPr>
            <a:endParaRPr lang="de-DE" kern="0" dirty="0">
              <a:solidFill>
                <a:sysClr val="windowText" lastClr="000000"/>
              </a:solidFill>
              <a:latin typeface="Calibri" panose="020F0502020204030204" pitchFamily="34" charset="0"/>
              <a:cs typeface="Calibri" panose="020F0502020204030204" pitchFamily="34" charset="0"/>
            </a:endParaRPr>
          </a:p>
          <a:p>
            <a:pPr>
              <a:spcBef>
                <a:spcPts val="600"/>
              </a:spcBef>
            </a:pPr>
            <a:endParaRPr lang="de-DE" kern="0" dirty="0">
              <a:solidFill>
                <a:sysClr val="windowText" lastClr="000000"/>
              </a:solidFill>
            </a:endParaRPr>
          </a:p>
        </p:txBody>
      </p:sp>
      <p:sp>
        <p:nvSpPr>
          <p:cNvPr id="10" name="Rechteck 9"/>
          <p:cNvSpPr/>
          <p:nvPr/>
        </p:nvSpPr>
        <p:spPr>
          <a:xfrm>
            <a:off x="971600" y="867547"/>
            <a:ext cx="7056784" cy="369332"/>
          </a:xfrm>
          <a:prstGeom prst="rect">
            <a:avLst/>
          </a:prstGeom>
        </p:spPr>
        <p:txBody>
          <a:bodyPr wrap="square">
            <a:spAutoFit/>
          </a:bodyPr>
          <a:lstStyle/>
          <a:p>
            <a:pPr algn="ctr">
              <a:lnSpc>
                <a:spcPct val="100000"/>
              </a:lnSpc>
            </a:pPr>
            <a:r>
              <a:rPr lang="de-DE" spc="-1" dirty="0">
                <a:solidFill>
                  <a:srgbClr val="000000"/>
                </a:solidFill>
                <a:latin typeface="Calibri"/>
              </a:rPr>
              <a:t>Das Laborhelferkonzept – Begründungszusammenhänge</a:t>
            </a:r>
            <a:endParaRPr lang="de-DE" spc="-1" dirty="0"/>
          </a:p>
        </p:txBody>
      </p:sp>
      <p:sp>
        <p:nvSpPr>
          <p:cNvPr id="12" name="Line 9"/>
          <p:cNvSpPr/>
          <p:nvPr/>
        </p:nvSpPr>
        <p:spPr>
          <a:xfrm>
            <a:off x="526680" y="1988640"/>
            <a:ext cx="8229600" cy="0"/>
          </a:xfrm>
          <a:prstGeom prst="line">
            <a:avLst/>
          </a:prstGeom>
          <a:ln w="38160">
            <a:solidFill>
              <a:srgbClr val="F79B4F"/>
            </a:solidFill>
            <a:round/>
          </a:ln>
        </p:spPr>
        <p:style>
          <a:lnRef idx="1">
            <a:schemeClr val="accent1"/>
          </a:lnRef>
          <a:fillRef idx="0">
            <a:schemeClr val="accent1"/>
          </a:fillRef>
          <a:effectRef idx="0">
            <a:schemeClr val="accent1"/>
          </a:effectRef>
          <a:fontRef idx="minor"/>
        </p:style>
      </p:sp>
      <p:sp>
        <p:nvSpPr>
          <p:cNvPr id="13" name="CustomShape 7"/>
          <p:cNvSpPr/>
          <p:nvPr/>
        </p:nvSpPr>
        <p:spPr>
          <a:xfrm>
            <a:off x="467640" y="1322280"/>
            <a:ext cx="8432280" cy="52176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r>
              <a:rPr lang="de-DE" sz="2800" dirty="0">
                <a:solidFill>
                  <a:srgbClr val="C00000"/>
                </a:solidFill>
                <a:latin typeface="Calibri" panose="020F0502020204030204" pitchFamily="34" charset="0"/>
                <a:cs typeface="Calibri" panose="020F0502020204030204" pitchFamily="34" charset="0"/>
              </a:rPr>
              <a:t>Umsetzung der KLP – </a:t>
            </a:r>
            <a:r>
              <a:rPr lang="de-DE" sz="1400" b="1" dirty="0">
                <a:solidFill>
                  <a:srgbClr val="C00000"/>
                </a:solidFill>
                <a:latin typeface="Calibri" panose="020F0502020204030204" pitchFamily="34" charset="0"/>
                <a:cs typeface="Calibri" panose="020F0502020204030204" pitchFamily="34" charset="0"/>
              </a:rPr>
              <a:t> </a:t>
            </a:r>
            <a:r>
              <a:rPr lang="de-DE" sz="2800" dirty="0">
                <a:solidFill>
                  <a:srgbClr val="C00000"/>
                </a:solidFill>
                <a:latin typeface="Calibri" panose="020F0502020204030204" pitchFamily="34" charset="0"/>
                <a:cs typeface="Calibri" panose="020F0502020204030204" pitchFamily="34" charset="0"/>
              </a:rPr>
              <a:t>Aufgabe der Fachkonferenz </a:t>
            </a:r>
            <a:endParaRPr lang="de-DE" sz="2800" dirty="0">
              <a:solidFill>
                <a:srgbClr val="C00000"/>
              </a:solidFill>
            </a:endParaRPr>
          </a:p>
        </p:txBody>
      </p:sp>
    </p:spTree>
    <p:extLst>
      <p:ext uri="{BB962C8B-B14F-4D97-AF65-F5344CB8AC3E}">
        <p14:creationId xmlns:p14="http://schemas.microsoft.com/office/powerpoint/2010/main" val="40510181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CustomShape 1"/>
          <p:cNvSpPr/>
          <p:nvPr/>
        </p:nvSpPr>
        <p:spPr>
          <a:xfrm>
            <a:off x="467640" y="1196640"/>
            <a:ext cx="8228880" cy="1142280"/>
          </a:xfrm>
          <a:prstGeom prst="rect">
            <a:avLst/>
          </a:prstGeom>
          <a:noFill/>
          <a:ln>
            <a:noFill/>
          </a:ln>
        </p:spPr>
        <p:style>
          <a:lnRef idx="0">
            <a:scrgbClr r="0" g="0" b="0"/>
          </a:lnRef>
          <a:fillRef idx="0">
            <a:scrgbClr r="0" g="0" b="0"/>
          </a:fillRef>
          <a:effectRef idx="0">
            <a:scrgbClr r="0" g="0" b="0"/>
          </a:effectRef>
          <a:fontRef idx="minor"/>
        </p:style>
      </p:sp>
      <p:sp>
        <p:nvSpPr>
          <p:cNvPr id="115" name="CustomShape 2"/>
          <p:cNvSpPr/>
          <p:nvPr/>
        </p:nvSpPr>
        <p:spPr>
          <a:xfrm>
            <a:off x="457200" y="2421000"/>
            <a:ext cx="8228880" cy="3704400"/>
          </a:xfrm>
          <a:prstGeom prst="rect">
            <a:avLst/>
          </a:prstGeom>
          <a:noFill/>
          <a:ln>
            <a:noFill/>
          </a:ln>
        </p:spPr>
        <p:style>
          <a:lnRef idx="0">
            <a:scrgbClr r="0" g="0" b="0"/>
          </a:lnRef>
          <a:fillRef idx="0">
            <a:scrgbClr r="0" g="0" b="0"/>
          </a:fillRef>
          <a:effectRef idx="0">
            <a:scrgbClr r="0" g="0" b="0"/>
          </a:effectRef>
          <a:fontRef idx="minor"/>
        </p:style>
      </p:sp>
      <p:sp>
        <p:nvSpPr>
          <p:cNvPr id="116" name="CustomShape 3"/>
          <p:cNvSpPr/>
          <p:nvPr/>
        </p:nvSpPr>
        <p:spPr>
          <a:xfrm>
            <a:off x="457200" y="6356520"/>
            <a:ext cx="2457720" cy="364320"/>
          </a:xfrm>
          <a:prstGeom prst="rect">
            <a:avLst/>
          </a:prstGeom>
          <a:noFill/>
          <a:ln>
            <a:noFill/>
          </a:ln>
        </p:spPr>
        <p:style>
          <a:lnRef idx="0">
            <a:scrgbClr r="0" g="0" b="0"/>
          </a:lnRef>
          <a:fillRef idx="0">
            <a:scrgbClr r="0" g="0" b="0"/>
          </a:fillRef>
          <a:effectRef idx="0">
            <a:scrgbClr r="0" g="0" b="0"/>
          </a:effectRef>
          <a:fontRef idx="minor"/>
        </p:style>
      </p:sp>
      <p:sp>
        <p:nvSpPr>
          <p:cNvPr id="118" name="CustomShape 5"/>
          <p:cNvSpPr/>
          <p:nvPr/>
        </p:nvSpPr>
        <p:spPr>
          <a:xfrm>
            <a:off x="539280" y="1469889"/>
            <a:ext cx="7128360" cy="610791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endParaRPr lang="de-DE" sz="1800" b="0" strike="noStrike" spc="-1" dirty="0">
              <a:latin typeface="Arial"/>
            </a:endParaRPr>
          </a:p>
          <a:p>
            <a:pPr algn="ctr">
              <a:lnSpc>
                <a:spcPct val="100000"/>
              </a:lnSpc>
            </a:pPr>
            <a:endParaRPr lang="de-DE" sz="1800" b="0" strike="noStrike" spc="-1" dirty="0">
              <a:latin typeface="Arial"/>
            </a:endParaRPr>
          </a:p>
          <a:p>
            <a:pPr>
              <a:lnSpc>
                <a:spcPct val="100000"/>
              </a:lnSpc>
              <a:spcAft>
                <a:spcPts val="601"/>
              </a:spcAft>
            </a:pPr>
            <a:r>
              <a:rPr lang="de-DE" sz="1800" b="0" strike="noStrike" spc="-1" dirty="0">
                <a:solidFill>
                  <a:srgbClr val="000000"/>
                </a:solidFill>
                <a:latin typeface="Calibri"/>
                <a:ea typeface="DejaVu Sans"/>
              </a:rPr>
              <a:t>Das Laborhelferkonzept ist eine Möglichkeit zur Peer-Education in der Schule, </a:t>
            </a:r>
            <a:r>
              <a:rPr lang="de-DE" sz="1800" b="0" strike="noStrike" spc="-1" dirty="0" smtClean="0">
                <a:solidFill>
                  <a:srgbClr val="000000"/>
                </a:solidFill>
                <a:latin typeface="Calibri"/>
                <a:ea typeface="DejaVu Sans"/>
              </a:rPr>
              <a:t>das </a:t>
            </a:r>
            <a:r>
              <a:rPr lang="de-DE" sz="1800" b="0" strike="noStrike" spc="-1" dirty="0">
                <a:solidFill>
                  <a:srgbClr val="000000"/>
                </a:solidFill>
                <a:latin typeface="Calibri"/>
                <a:ea typeface="DejaVu Sans"/>
              </a:rPr>
              <a:t>sich für die Fächer des MINT-Bereiches eignet.</a:t>
            </a:r>
            <a:endParaRPr lang="de-DE" sz="1800" b="0" strike="noStrike" spc="-1" dirty="0">
              <a:latin typeface="Arial"/>
            </a:endParaRPr>
          </a:p>
          <a:p>
            <a:pPr marL="285840" indent="-285480">
              <a:lnSpc>
                <a:spcPct val="100000"/>
              </a:lnSpc>
              <a:spcBef>
                <a:spcPts val="600"/>
              </a:spcBef>
              <a:buClr>
                <a:srgbClr val="000000"/>
              </a:buClr>
              <a:buFont typeface="Arial"/>
              <a:buChar char="•"/>
            </a:pPr>
            <a:r>
              <a:rPr lang="de-DE" sz="1600" b="0" strike="noStrike" spc="-1" dirty="0">
                <a:solidFill>
                  <a:srgbClr val="000000"/>
                </a:solidFill>
                <a:latin typeface="Calibri"/>
                <a:ea typeface="DejaVu Sans"/>
              </a:rPr>
              <a:t>Ausbildung für interessierte und </a:t>
            </a:r>
            <a:r>
              <a:rPr lang="de-DE" sz="1600" spc="-1" dirty="0">
                <a:solidFill>
                  <a:srgbClr val="000000"/>
                </a:solidFill>
                <a:latin typeface="Calibri"/>
                <a:ea typeface="DejaVu Sans"/>
              </a:rPr>
              <a:t>begabte</a:t>
            </a:r>
            <a:r>
              <a:rPr lang="de-DE" sz="1600" b="0" strike="noStrike" spc="-1" dirty="0">
                <a:solidFill>
                  <a:srgbClr val="000000"/>
                </a:solidFill>
                <a:latin typeface="Calibri"/>
                <a:ea typeface="DejaVu Sans"/>
              </a:rPr>
              <a:t> Schülerinnen und Schüler </a:t>
            </a:r>
            <a:r>
              <a:rPr lang="de-DE" sz="1600" spc="-1" dirty="0">
                <a:solidFill>
                  <a:srgbClr val="000000"/>
                </a:solidFill>
                <a:latin typeface="Calibri"/>
              </a:rPr>
              <a:t>zu </a:t>
            </a:r>
            <a:r>
              <a:rPr lang="de-DE" sz="1600" spc="-1" dirty="0" smtClean="0">
                <a:solidFill>
                  <a:srgbClr val="000000"/>
                </a:solidFill>
                <a:latin typeface="Calibri"/>
              </a:rPr>
              <a:t>Laborhelferinnen und -helfern </a:t>
            </a:r>
            <a:r>
              <a:rPr lang="de-DE" sz="1600" spc="-1" dirty="0">
                <a:solidFill>
                  <a:srgbClr val="000000"/>
                </a:solidFill>
                <a:latin typeface="Calibri"/>
              </a:rPr>
              <a:t>in </a:t>
            </a:r>
            <a:r>
              <a:rPr lang="de-DE" sz="1600" b="0" strike="noStrike" spc="-1" dirty="0">
                <a:solidFill>
                  <a:srgbClr val="000000"/>
                </a:solidFill>
                <a:latin typeface="Calibri"/>
                <a:ea typeface="DejaVu Sans"/>
              </a:rPr>
              <a:t>mehreren Modulen</a:t>
            </a:r>
            <a:endParaRPr lang="de-DE" sz="1600" b="0" strike="noStrike" spc="-1" dirty="0">
              <a:latin typeface="Arial"/>
            </a:endParaRPr>
          </a:p>
          <a:p>
            <a:pPr marL="285840" indent="-285480">
              <a:lnSpc>
                <a:spcPct val="100000"/>
              </a:lnSpc>
              <a:spcBef>
                <a:spcPts val="600"/>
              </a:spcBef>
              <a:buClr>
                <a:srgbClr val="000000"/>
              </a:buClr>
              <a:buFont typeface="Arial"/>
              <a:buChar char="•"/>
            </a:pPr>
            <a:r>
              <a:rPr lang="de-DE" sz="1600" b="0" strike="noStrike" spc="-1" dirty="0">
                <a:solidFill>
                  <a:srgbClr val="000000"/>
                </a:solidFill>
                <a:latin typeface="Calibri"/>
                <a:ea typeface="DejaVu Sans"/>
              </a:rPr>
              <a:t>Erwerb theoretischer und praktischer </a:t>
            </a:r>
            <a:r>
              <a:rPr lang="de-DE" sz="1600" spc="-1" dirty="0">
                <a:solidFill>
                  <a:srgbClr val="000000"/>
                </a:solidFill>
                <a:latin typeface="Calibri"/>
                <a:ea typeface="DejaVu Sans"/>
              </a:rPr>
              <a:t>K</a:t>
            </a:r>
            <a:r>
              <a:rPr lang="de-DE" sz="1600" b="0" strike="noStrike" spc="-1" dirty="0">
                <a:solidFill>
                  <a:srgbClr val="000000"/>
                </a:solidFill>
                <a:latin typeface="Calibri"/>
                <a:ea typeface="DejaVu Sans"/>
              </a:rPr>
              <a:t>ompetenzen – insbesondere zur Betreuung naturwissenschaftlicher Experimente, aber auch zur autonomiestärkenden Moderation </a:t>
            </a:r>
          </a:p>
          <a:p>
            <a:pPr marL="285840" indent="-285480">
              <a:lnSpc>
                <a:spcPct val="100000"/>
              </a:lnSpc>
              <a:spcBef>
                <a:spcPts val="600"/>
              </a:spcBef>
              <a:buClr>
                <a:srgbClr val="000000"/>
              </a:buClr>
              <a:buFont typeface="Arial"/>
              <a:buChar char="•"/>
            </a:pPr>
            <a:r>
              <a:rPr lang="de-DE" sz="1600" b="0" strike="noStrike" spc="-1" dirty="0">
                <a:solidFill>
                  <a:srgbClr val="000000"/>
                </a:solidFill>
                <a:latin typeface="Calibri"/>
                <a:ea typeface="DejaVu Sans"/>
              </a:rPr>
              <a:t>Einsatz der </a:t>
            </a:r>
            <a:r>
              <a:rPr lang="de-DE" sz="1600" b="0" strike="noStrike" spc="-1" dirty="0" smtClean="0">
                <a:solidFill>
                  <a:srgbClr val="000000"/>
                </a:solidFill>
                <a:latin typeface="Calibri"/>
                <a:ea typeface="DejaVu Sans"/>
              </a:rPr>
              <a:t>Laborhelferinnen und -helfer </a:t>
            </a:r>
            <a:r>
              <a:rPr lang="de-DE" sz="1600" b="0" strike="noStrike" spc="-1" dirty="0">
                <a:solidFill>
                  <a:srgbClr val="000000"/>
                </a:solidFill>
                <a:latin typeface="Calibri"/>
                <a:ea typeface="DejaVu Sans"/>
              </a:rPr>
              <a:t>in unterschiedlichen Situationen des Schullebens zur stärkenorientierten Förderung von Interesse und Motivation für das Fach</a:t>
            </a:r>
            <a:endParaRPr lang="de-DE" sz="1600" b="0" strike="noStrike" spc="-1" dirty="0">
              <a:latin typeface="Arial"/>
            </a:endParaRPr>
          </a:p>
          <a:p>
            <a:pPr>
              <a:lnSpc>
                <a:spcPct val="100000"/>
              </a:lnSpc>
              <a:spcBef>
                <a:spcPts val="601"/>
              </a:spcBef>
            </a:pPr>
            <a:r>
              <a:rPr lang="de-DE" sz="1600" b="0" strike="noStrike" spc="-1" dirty="0">
                <a:solidFill>
                  <a:srgbClr val="000000"/>
                </a:solidFill>
                <a:latin typeface="Calibri"/>
                <a:ea typeface="DejaVu Sans"/>
              </a:rPr>
              <a:t>Hier wird das Konzept beispielhaft für das Fach </a:t>
            </a:r>
            <a:r>
              <a:rPr lang="de-DE" sz="1600" b="1" strike="noStrike" spc="-1" dirty="0">
                <a:solidFill>
                  <a:srgbClr val="000000"/>
                </a:solidFill>
                <a:latin typeface="Calibri"/>
                <a:ea typeface="DejaVu Sans"/>
              </a:rPr>
              <a:t>Physik</a:t>
            </a:r>
            <a:r>
              <a:rPr lang="de-DE" sz="1600" b="0" strike="noStrike" spc="-1" dirty="0">
                <a:solidFill>
                  <a:srgbClr val="000000"/>
                </a:solidFill>
                <a:latin typeface="Calibri"/>
                <a:ea typeface="DejaVu Sans"/>
              </a:rPr>
              <a:t> entfaltet. Es lässt sich aber problemlos auf andere MINT-Fächer übertragen.</a:t>
            </a:r>
            <a:endParaRPr lang="de-DE" sz="1600" b="0" strike="noStrike" spc="-1" dirty="0">
              <a:latin typeface="Arial"/>
            </a:endParaRPr>
          </a:p>
          <a:p>
            <a:pPr>
              <a:lnSpc>
                <a:spcPct val="100000"/>
              </a:lnSpc>
            </a:pPr>
            <a:r>
              <a:rPr dirty="0"/>
              <a:t/>
            </a:r>
            <a:br>
              <a:rPr dirty="0"/>
            </a:br>
            <a:r>
              <a:rPr lang="de-DE" sz="1600" b="0" strike="noStrike" spc="-1" dirty="0">
                <a:solidFill>
                  <a:srgbClr val="000000"/>
                </a:solidFill>
                <a:latin typeface="Calibri"/>
                <a:ea typeface="DejaVu Sans"/>
              </a:rPr>
              <a:t>Die vorgeschlagene Konkretisierung orientiert sich an der </a:t>
            </a:r>
            <a:r>
              <a:rPr lang="de-DE" sz="1600" b="0" strike="noStrike" spc="-1" dirty="0" smtClean="0">
                <a:solidFill>
                  <a:srgbClr val="000000"/>
                </a:solidFill>
                <a:latin typeface="Calibri"/>
                <a:ea typeface="DejaVu Sans"/>
              </a:rPr>
              <a:t>konzeptionellen </a:t>
            </a:r>
            <a:r>
              <a:rPr lang="de-DE" sz="1600" b="0" strike="noStrike" spc="-1" dirty="0">
                <a:solidFill>
                  <a:srgbClr val="000000"/>
                </a:solidFill>
                <a:latin typeface="Calibri"/>
                <a:ea typeface="DejaVu Sans"/>
              </a:rPr>
              <a:t>Umsetzung am Gymnasium Steinhagen.</a:t>
            </a:r>
            <a:r>
              <a:rPr dirty="0"/>
              <a:t/>
            </a:r>
            <a:br>
              <a:rPr dirty="0"/>
            </a:br>
            <a:endParaRPr lang="de-DE" sz="1600" b="0" strike="noStrike" spc="-1" dirty="0">
              <a:latin typeface="Arial"/>
            </a:endParaRPr>
          </a:p>
          <a:p>
            <a:pPr>
              <a:lnSpc>
                <a:spcPct val="100000"/>
              </a:lnSpc>
            </a:pPr>
            <a:r>
              <a:rPr dirty="0"/>
              <a:t/>
            </a:r>
            <a:br>
              <a:rPr dirty="0"/>
            </a:br>
            <a:endParaRPr lang="de-DE" sz="1600" b="0" strike="noStrike" spc="-1" dirty="0">
              <a:latin typeface="Arial"/>
            </a:endParaRPr>
          </a:p>
          <a:p>
            <a:pPr>
              <a:lnSpc>
                <a:spcPct val="100000"/>
              </a:lnSpc>
            </a:pPr>
            <a:r>
              <a:rPr dirty="0"/>
              <a:t/>
            </a:r>
            <a:br>
              <a:rPr dirty="0"/>
            </a:br>
            <a:endParaRPr lang="de-DE" sz="1600" b="0" strike="noStrike" spc="-1" dirty="0">
              <a:latin typeface="Arial"/>
            </a:endParaRPr>
          </a:p>
        </p:txBody>
      </p:sp>
      <p:sp>
        <p:nvSpPr>
          <p:cNvPr id="119" name="Line 6"/>
          <p:cNvSpPr/>
          <p:nvPr/>
        </p:nvSpPr>
        <p:spPr>
          <a:xfrm>
            <a:off x="539280" y="1882800"/>
            <a:ext cx="8229600" cy="0"/>
          </a:xfrm>
          <a:prstGeom prst="line">
            <a:avLst/>
          </a:prstGeom>
          <a:ln w="38160">
            <a:solidFill>
              <a:srgbClr val="F79B4F"/>
            </a:solidFill>
            <a:round/>
          </a:ln>
        </p:spPr>
        <p:style>
          <a:lnRef idx="1">
            <a:schemeClr val="accent1"/>
          </a:lnRef>
          <a:fillRef idx="0">
            <a:schemeClr val="accent1"/>
          </a:fillRef>
          <a:effectRef idx="0">
            <a:schemeClr val="accent1"/>
          </a:effectRef>
          <a:fontRef idx="minor"/>
        </p:style>
      </p:sp>
      <p:sp>
        <p:nvSpPr>
          <p:cNvPr id="120" name="CustomShape 7"/>
          <p:cNvSpPr/>
          <p:nvPr/>
        </p:nvSpPr>
        <p:spPr>
          <a:xfrm>
            <a:off x="467640" y="1322280"/>
            <a:ext cx="8432280" cy="49098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de-DE" sz="2600" b="0" strike="noStrike" spc="-1" dirty="0">
                <a:solidFill>
                  <a:srgbClr val="C00000"/>
                </a:solidFill>
                <a:latin typeface="Calibri"/>
                <a:ea typeface="DejaVu Sans"/>
              </a:rPr>
              <a:t>Grundzüge des Laborhelferkonzeptes</a:t>
            </a:r>
            <a:endParaRPr lang="de-DE" sz="2600" b="0" strike="noStrike" spc="-1" dirty="0">
              <a:latin typeface="Arial"/>
            </a:endParaRPr>
          </a:p>
        </p:txBody>
      </p:sp>
      <p:sp>
        <p:nvSpPr>
          <p:cNvPr id="121" name="CustomShape 8"/>
          <p:cNvSpPr/>
          <p:nvPr/>
        </p:nvSpPr>
        <p:spPr>
          <a:xfrm>
            <a:off x="657385" y="894780"/>
            <a:ext cx="705636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de-DE" sz="1800" b="0" strike="noStrike" spc="-1" dirty="0">
                <a:solidFill>
                  <a:srgbClr val="000000"/>
                </a:solidFill>
                <a:latin typeface="Calibri"/>
                <a:ea typeface="DejaVu Sans"/>
              </a:rPr>
              <a:t>Das Laborhelferkonzept – Übersicht</a:t>
            </a:r>
            <a:endParaRPr lang="de-DE" sz="1800" b="0" strike="noStrike" spc="-1" dirty="0">
              <a:latin typeface="Aria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CustomShape 2"/>
          <p:cNvSpPr/>
          <p:nvPr/>
        </p:nvSpPr>
        <p:spPr>
          <a:xfrm>
            <a:off x="467640" y="1224460"/>
            <a:ext cx="8436600" cy="569549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de-DE" sz="800" b="0" strike="noStrike" spc="-1" dirty="0">
              <a:solidFill>
                <a:srgbClr val="C00000"/>
              </a:solidFill>
              <a:latin typeface="Calibri"/>
              <a:ea typeface="DejaVu Sans"/>
            </a:endParaRPr>
          </a:p>
          <a:p>
            <a:pPr>
              <a:lnSpc>
                <a:spcPct val="100000"/>
              </a:lnSpc>
            </a:pPr>
            <a:endParaRPr lang="de-DE" sz="800" b="0" strike="noStrike" spc="-1" dirty="0">
              <a:solidFill>
                <a:srgbClr val="C00000"/>
              </a:solidFill>
              <a:latin typeface="Calibri"/>
              <a:ea typeface="DejaVu Sans"/>
            </a:endParaRPr>
          </a:p>
          <a:p>
            <a:pPr>
              <a:lnSpc>
                <a:spcPct val="100000"/>
              </a:lnSpc>
            </a:pPr>
            <a:r>
              <a:rPr dirty="0"/>
              <a:t/>
            </a:r>
            <a:br>
              <a:rPr dirty="0"/>
            </a:br>
            <a:endParaRPr lang="de-DE" sz="2800" b="0" strike="noStrike" spc="-1" dirty="0">
              <a:latin typeface="Arial"/>
            </a:endParaRPr>
          </a:p>
          <a:p>
            <a:pPr>
              <a:lnSpc>
                <a:spcPct val="110000"/>
              </a:lnSpc>
            </a:pPr>
            <a:endParaRPr lang="de-DE" sz="800" b="0" strike="noStrike" spc="-1" dirty="0">
              <a:latin typeface="Arial"/>
            </a:endParaRPr>
          </a:p>
          <a:p>
            <a:pPr marL="268288" indent="-268288">
              <a:lnSpc>
                <a:spcPct val="110000"/>
              </a:lnSpc>
              <a:buFont typeface="Arial" panose="020B0604020202020204" pitchFamily="34" charset="0"/>
              <a:buChar char="•"/>
            </a:pPr>
            <a:r>
              <a:rPr lang="de-DE" b="1" strike="noStrike" spc="-1" dirty="0">
                <a:solidFill>
                  <a:srgbClr val="000000"/>
                </a:solidFill>
                <a:latin typeface="Calibri"/>
                <a:ea typeface="DejaVu Sans"/>
              </a:rPr>
              <a:t>Für die </a:t>
            </a:r>
            <a:r>
              <a:rPr lang="de-DE" b="1" strike="noStrike" spc="-1" dirty="0" smtClean="0">
                <a:solidFill>
                  <a:srgbClr val="000000"/>
                </a:solidFill>
                <a:latin typeface="Calibri"/>
                <a:ea typeface="DejaVu Sans"/>
              </a:rPr>
              <a:t>Laborhelferinnen und -helfer</a:t>
            </a:r>
            <a:endParaRPr lang="de-DE" dirty="0"/>
          </a:p>
          <a:p>
            <a:pPr marL="742950" lvl="1" indent="-285750">
              <a:lnSpc>
                <a:spcPct val="110000"/>
              </a:lnSpc>
              <a:buFont typeface="Symbol" panose="05050102010706020507" pitchFamily="18" charset="2"/>
              <a:buChar char="-"/>
            </a:pPr>
            <a:r>
              <a:rPr lang="de-DE" b="0" strike="noStrike" spc="-1" dirty="0" smtClean="0">
                <a:solidFill>
                  <a:srgbClr val="000000"/>
                </a:solidFill>
                <a:latin typeface="Calibri"/>
                <a:ea typeface="DejaVu Sans"/>
              </a:rPr>
              <a:t>Kompetenzerwerb </a:t>
            </a:r>
            <a:r>
              <a:rPr lang="de-DE" b="0" strike="noStrike" spc="-1" dirty="0">
                <a:solidFill>
                  <a:srgbClr val="000000"/>
                </a:solidFill>
                <a:latin typeface="Calibri"/>
                <a:ea typeface="DejaVu Sans"/>
              </a:rPr>
              <a:t>zur peerorientierten autonomiestärkenden Unterstützung </a:t>
            </a:r>
            <a:r>
              <a:rPr lang="de-DE" b="0" strike="noStrike" spc="-1" dirty="0" smtClean="0">
                <a:solidFill>
                  <a:srgbClr val="000000"/>
                </a:solidFill>
                <a:latin typeface="Calibri"/>
                <a:ea typeface="DejaVu Sans"/>
              </a:rPr>
              <a:t>bei</a:t>
            </a:r>
            <a:r>
              <a:rPr lang="de-DE" dirty="0"/>
              <a:t> </a:t>
            </a:r>
            <a:r>
              <a:rPr lang="de-DE" b="0" strike="noStrike" spc="-1" dirty="0" smtClean="0">
                <a:solidFill>
                  <a:srgbClr val="000000"/>
                </a:solidFill>
                <a:latin typeface="Calibri"/>
                <a:ea typeface="DejaVu Sans"/>
              </a:rPr>
              <a:t>der </a:t>
            </a:r>
            <a:r>
              <a:rPr lang="de-DE" b="0" strike="noStrike" spc="-1" dirty="0">
                <a:solidFill>
                  <a:srgbClr val="000000"/>
                </a:solidFill>
                <a:latin typeface="Calibri"/>
                <a:ea typeface="DejaVu Sans"/>
              </a:rPr>
              <a:t>Durchführung und Auswertung von Experimenten im Fach </a:t>
            </a:r>
            <a:r>
              <a:rPr lang="de-DE" b="0" strike="noStrike" spc="-1" dirty="0" smtClean="0">
                <a:solidFill>
                  <a:srgbClr val="000000"/>
                </a:solidFill>
                <a:latin typeface="Calibri"/>
                <a:ea typeface="DejaVu Sans"/>
              </a:rPr>
              <a:t>Physik</a:t>
            </a:r>
            <a:endParaRPr lang="de-DE" dirty="0"/>
          </a:p>
          <a:p>
            <a:pPr marL="742950" lvl="1" indent="-285750">
              <a:lnSpc>
                <a:spcPct val="110000"/>
              </a:lnSpc>
              <a:buFont typeface="Symbol" panose="05050102010706020507" pitchFamily="18" charset="2"/>
              <a:buChar char="-"/>
            </a:pPr>
            <a:r>
              <a:rPr lang="de-DE" b="0" strike="noStrike" spc="-1" dirty="0" smtClean="0">
                <a:solidFill>
                  <a:srgbClr val="000000"/>
                </a:solidFill>
                <a:latin typeface="Calibri"/>
                <a:ea typeface="DejaVu Sans"/>
              </a:rPr>
              <a:t>Förderung </a:t>
            </a:r>
            <a:r>
              <a:rPr lang="de-DE" b="0" strike="noStrike" spc="-1" dirty="0">
                <a:solidFill>
                  <a:srgbClr val="000000"/>
                </a:solidFill>
                <a:latin typeface="Calibri"/>
                <a:ea typeface="DejaVu Sans"/>
              </a:rPr>
              <a:t>besonderer </a:t>
            </a:r>
            <a:r>
              <a:rPr lang="de-DE" b="0" strike="noStrike" spc="-1" dirty="0" smtClean="0">
                <a:solidFill>
                  <a:srgbClr val="000000"/>
                </a:solidFill>
                <a:latin typeface="Calibri"/>
                <a:ea typeface="DejaVu Sans"/>
              </a:rPr>
              <a:t>Begabungen </a:t>
            </a:r>
            <a:r>
              <a:rPr lang="de-DE" b="0" strike="noStrike" spc="-1" dirty="0">
                <a:solidFill>
                  <a:srgbClr val="000000"/>
                </a:solidFill>
                <a:latin typeface="Calibri"/>
                <a:ea typeface="DejaVu Sans"/>
              </a:rPr>
              <a:t>und / oder Interessen im Fach Physik </a:t>
            </a:r>
            <a:br>
              <a:rPr lang="de-DE" b="0" strike="noStrike" spc="-1" dirty="0">
                <a:solidFill>
                  <a:srgbClr val="000000"/>
                </a:solidFill>
                <a:latin typeface="Calibri"/>
                <a:ea typeface="DejaVu Sans"/>
              </a:rPr>
            </a:br>
            <a:r>
              <a:rPr lang="de-DE" b="0" strike="noStrike" spc="-1" dirty="0">
                <a:solidFill>
                  <a:srgbClr val="000000"/>
                </a:solidFill>
                <a:latin typeface="Calibri"/>
                <a:ea typeface="DejaVu Sans"/>
              </a:rPr>
              <a:t>  </a:t>
            </a:r>
            <a:r>
              <a:rPr lang="de-DE" b="0" strike="noStrike" spc="-1" dirty="0" smtClean="0">
                <a:solidFill>
                  <a:srgbClr val="000000"/>
                </a:solidFill>
                <a:latin typeface="Calibri"/>
                <a:ea typeface="DejaVu Sans"/>
              </a:rPr>
              <a:t>(und in den MINT-Fächern</a:t>
            </a:r>
            <a:r>
              <a:rPr lang="de-DE" b="0" strike="noStrike" spc="-1" dirty="0">
                <a:solidFill>
                  <a:srgbClr val="000000"/>
                </a:solidFill>
                <a:latin typeface="Calibri"/>
                <a:ea typeface="DejaVu Sans"/>
              </a:rPr>
              <a:t>) </a:t>
            </a:r>
            <a:endParaRPr lang="de-DE" spc="-1" dirty="0">
              <a:solidFill>
                <a:srgbClr val="000000"/>
              </a:solidFill>
              <a:latin typeface="Calibri"/>
              <a:ea typeface="DejaVu Sans"/>
            </a:endParaRPr>
          </a:p>
          <a:p>
            <a:pPr marL="742950" lvl="1" indent="-285750">
              <a:lnSpc>
                <a:spcPct val="110000"/>
              </a:lnSpc>
              <a:buFont typeface="Symbol" panose="05050102010706020507" pitchFamily="18" charset="2"/>
              <a:buChar char="-"/>
            </a:pPr>
            <a:r>
              <a:rPr lang="de-DE" spc="-1" dirty="0" smtClean="0">
                <a:solidFill>
                  <a:srgbClr val="000000"/>
                </a:solidFill>
                <a:latin typeface="Calibri"/>
                <a:ea typeface="DejaVu Sans"/>
              </a:rPr>
              <a:t>Förderung der Persönlichkeitsentwicklung </a:t>
            </a:r>
            <a:r>
              <a:rPr lang="de-DE" spc="-1" dirty="0">
                <a:solidFill>
                  <a:srgbClr val="000000"/>
                </a:solidFill>
                <a:latin typeface="Calibri"/>
                <a:ea typeface="DejaVu Sans"/>
              </a:rPr>
              <a:t>und Berufsorientierung</a:t>
            </a:r>
          </a:p>
          <a:p>
            <a:pPr marL="285750" indent="-285750">
              <a:lnSpc>
                <a:spcPct val="110000"/>
              </a:lnSpc>
              <a:buFontTx/>
              <a:buChar char="-"/>
            </a:pPr>
            <a:endParaRPr lang="de-DE" spc="-1" dirty="0">
              <a:solidFill>
                <a:srgbClr val="000000"/>
              </a:solidFill>
              <a:latin typeface="Calibri"/>
            </a:endParaRPr>
          </a:p>
          <a:p>
            <a:pPr marL="285750" indent="-285750">
              <a:lnSpc>
                <a:spcPct val="110000"/>
              </a:lnSpc>
              <a:buFont typeface="Arial" panose="020B0604020202020204" pitchFamily="34" charset="0"/>
              <a:buChar char="•"/>
            </a:pPr>
            <a:r>
              <a:rPr lang="de-DE" b="1" spc="-1" dirty="0">
                <a:solidFill>
                  <a:srgbClr val="000000"/>
                </a:solidFill>
                <a:latin typeface="Calibri"/>
              </a:rPr>
              <a:t>Für die unterstützten Schülerinnen und </a:t>
            </a:r>
            <a:r>
              <a:rPr lang="de-DE" b="1" spc="-1" dirty="0" smtClean="0">
                <a:solidFill>
                  <a:srgbClr val="000000"/>
                </a:solidFill>
                <a:latin typeface="Calibri"/>
              </a:rPr>
              <a:t>Schüler</a:t>
            </a:r>
            <a:endParaRPr lang="de-DE" dirty="0"/>
          </a:p>
          <a:p>
            <a:pPr marL="742950" lvl="1" indent="-285750">
              <a:lnSpc>
                <a:spcPct val="110000"/>
              </a:lnSpc>
              <a:buFont typeface="Symbol" panose="05050102010706020507" pitchFamily="18" charset="2"/>
              <a:buChar char="-"/>
            </a:pPr>
            <a:r>
              <a:rPr lang="de-DE" b="0" strike="noStrike" spc="-1" dirty="0" smtClean="0">
                <a:solidFill>
                  <a:srgbClr val="000000"/>
                </a:solidFill>
                <a:latin typeface="Calibri"/>
                <a:ea typeface="DejaVu Sans"/>
              </a:rPr>
              <a:t>Individualisierte </a:t>
            </a:r>
            <a:r>
              <a:rPr lang="de-DE" b="0" strike="noStrike" spc="-1" dirty="0">
                <a:solidFill>
                  <a:srgbClr val="000000"/>
                </a:solidFill>
                <a:latin typeface="Calibri"/>
                <a:ea typeface="DejaVu Sans"/>
              </a:rPr>
              <a:t>Förderung bei der Planung, sicheren Durchführung </a:t>
            </a:r>
            <a:r>
              <a:rPr lang="de-DE" b="0" strike="noStrike" spc="-1" dirty="0" smtClean="0">
                <a:solidFill>
                  <a:srgbClr val="000000"/>
                </a:solidFill>
                <a:latin typeface="Calibri"/>
                <a:ea typeface="DejaVu Sans"/>
              </a:rPr>
              <a:t>und</a:t>
            </a:r>
            <a:r>
              <a:rPr lang="de-DE" dirty="0"/>
              <a:t> </a:t>
            </a:r>
            <a:r>
              <a:rPr lang="de-DE" b="0" strike="noStrike" spc="-1" dirty="0" smtClean="0">
                <a:solidFill>
                  <a:srgbClr val="000000"/>
                </a:solidFill>
                <a:latin typeface="Calibri"/>
                <a:ea typeface="DejaVu Sans"/>
              </a:rPr>
              <a:t>Auswertung </a:t>
            </a:r>
            <a:r>
              <a:rPr lang="de-DE" b="0" strike="noStrike" spc="-1" dirty="0">
                <a:solidFill>
                  <a:srgbClr val="000000"/>
                </a:solidFill>
                <a:latin typeface="Calibri"/>
                <a:ea typeface="DejaVu Sans"/>
              </a:rPr>
              <a:t>von </a:t>
            </a:r>
            <a:r>
              <a:rPr lang="de-DE" b="0" strike="noStrike" spc="-1" dirty="0" smtClean="0">
                <a:solidFill>
                  <a:srgbClr val="000000"/>
                </a:solidFill>
                <a:latin typeface="Calibri"/>
                <a:ea typeface="DejaVu Sans"/>
              </a:rPr>
              <a:t>Experimenten</a:t>
            </a:r>
            <a:endParaRPr lang="de-DE" spc="-1" dirty="0">
              <a:latin typeface="Arial"/>
            </a:endParaRPr>
          </a:p>
          <a:p>
            <a:pPr marL="742950" lvl="1" indent="-285750">
              <a:lnSpc>
                <a:spcPct val="110000"/>
              </a:lnSpc>
              <a:buFont typeface="Symbol" panose="05050102010706020507" pitchFamily="18" charset="2"/>
              <a:buChar char="-"/>
            </a:pPr>
            <a:r>
              <a:rPr lang="de-DE" b="0" strike="noStrike" spc="-1" dirty="0" smtClean="0">
                <a:solidFill>
                  <a:srgbClr val="000000"/>
                </a:solidFill>
                <a:latin typeface="Calibri"/>
                <a:ea typeface="DejaVu Sans"/>
              </a:rPr>
              <a:t>Förderung </a:t>
            </a:r>
            <a:r>
              <a:rPr lang="de-DE" b="0" strike="noStrike" spc="-1" dirty="0">
                <a:solidFill>
                  <a:srgbClr val="000000"/>
                </a:solidFill>
                <a:latin typeface="Calibri"/>
                <a:ea typeface="DejaVu Sans"/>
              </a:rPr>
              <a:t>von Motivation und Interesse am Fach Physik</a:t>
            </a:r>
            <a:r>
              <a:rPr dirty="0"/>
              <a:t/>
            </a:r>
            <a:br>
              <a:rPr dirty="0"/>
            </a:br>
            <a:r>
              <a:rPr dirty="0"/>
              <a:t/>
            </a:r>
            <a:br>
              <a:rPr dirty="0"/>
            </a:br>
            <a:endParaRPr lang="de-DE" b="0" strike="noStrike" spc="-1" dirty="0">
              <a:latin typeface="Arial"/>
            </a:endParaRPr>
          </a:p>
          <a:p>
            <a:pPr>
              <a:lnSpc>
                <a:spcPct val="100000"/>
              </a:lnSpc>
            </a:pPr>
            <a:endParaRPr lang="de-DE" sz="1800" b="0" strike="noStrike" spc="-1" dirty="0">
              <a:latin typeface="Arial"/>
            </a:endParaRPr>
          </a:p>
          <a:p>
            <a:pPr>
              <a:lnSpc>
                <a:spcPct val="100000"/>
              </a:lnSpc>
            </a:pPr>
            <a:endParaRPr lang="de-DE" sz="1800" b="0" strike="noStrike" spc="-1" dirty="0">
              <a:latin typeface="Arial"/>
            </a:endParaRPr>
          </a:p>
        </p:txBody>
      </p:sp>
      <p:sp>
        <p:nvSpPr>
          <p:cNvPr id="133" name="CustomShape 3"/>
          <p:cNvSpPr/>
          <p:nvPr/>
        </p:nvSpPr>
        <p:spPr>
          <a:xfrm>
            <a:off x="457200" y="0"/>
            <a:ext cx="7619760" cy="871560"/>
          </a:xfrm>
          <a:prstGeom prst="rect">
            <a:avLst/>
          </a:prstGeom>
          <a:noFill/>
          <a:ln>
            <a:noFill/>
          </a:ln>
        </p:spPr>
        <p:style>
          <a:lnRef idx="0">
            <a:scrgbClr r="0" g="0" b="0"/>
          </a:lnRef>
          <a:fillRef idx="0">
            <a:scrgbClr r="0" g="0" b="0"/>
          </a:fillRef>
          <a:effectRef idx="0">
            <a:scrgbClr r="0" g="0" b="0"/>
          </a:effectRef>
          <a:fontRef idx="minor"/>
        </p:style>
      </p:sp>
      <p:sp>
        <p:nvSpPr>
          <p:cNvPr id="134" name="Line 4"/>
          <p:cNvSpPr/>
          <p:nvPr/>
        </p:nvSpPr>
        <p:spPr>
          <a:xfrm>
            <a:off x="527400" y="1988640"/>
            <a:ext cx="8229600" cy="0"/>
          </a:xfrm>
          <a:prstGeom prst="line">
            <a:avLst/>
          </a:prstGeom>
          <a:ln w="38160">
            <a:solidFill>
              <a:srgbClr val="F79B4F"/>
            </a:solidFill>
            <a:round/>
          </a:ln>
        </p:spPr>
        <p:style>
          <a:lnRef idx="1">
            <a:schemeClr val="accent1"/>
          </a:lnRef>
          <a:fillRef idx="0">
            <a:schemeClr val="accent1"/>
          </a:fillRef>
          <a:effectRef idx="0">
            <a:schemeClr val="accent1"/>
          </a:effectRef>
          <a:fontRef idx="minor"/>
        </p:style>
      </p:sp>
      <p:sp>
        <p:nvSpPr>
          <p:cNvPr id="7" name="CustomShape 8">
            <a:extLst>
              <a:ext uri="{FF2B5EF4-FFF2-40B4-BE49-F238E27FC236}">
                <a16:creationId xmlns:a16="http://schemas.microsoft.com/office/drawing/2014/main" id="{DF0C2547-F39E-7949-9242-D0EBAFE2B8C7}"/>
              </a:ext>
            </a:extLst>
          </p:cNvPr>
          <p:cNvSpPr/>
          <p:nvPr/>
        </p:nvSpPr>
        <p:spPr>
          <a:xfrm>
            <a:off x="738900" y="962452"/>
            <a:ext cx="705636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de-DE" sz="1800" b="0" strike="noStrike" spc="-1" dirty="0">
                <a:solidFill>
                  <a:srgbClr val="000000"/>
                </a:solidFill>
                <a:latin typeface="Calibri"/>
                <a:ea typeface="DejaVu Sans"/>
              </a:rPr>
              <a:t>Das Laborhelferkonzept – Übersicht</a:t>
            </a:r>
            <a:endParaRPr lang="de-DE" sz="1800" b="0" strike="noStrike" spc="-1" dirty="0">
              <a:latin typeface="Arial"/>
            </a:endParaRPr>
          </a:p>
        </p:txBody>
      </p:sp>
      <p:sp>
        <p:nvSpPr>
          <p:cNvPr id="8" name="CustomShape 7"/>
          <p:cNvSpPr/>
          <p:nvPr/>
        </p:nvSpPr>
        <p:spPr>
          <a:xfrm>
            <a:off x="467640" y="1322280"/>
            <a:ext cx="8432280" cy="49098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de-DE" sz="2600" b="0" strike="noStrike" spc="-1" dirty="0" smtClean="0">
                <a:solidFill>
                  <a:srgbClr val="C00000"/>
                </a:solidFill>
                <a:latin typeface="Calibri"/>
                <a:ea typeface="DejaVu Sans"/>
              </a:rPr>
              <a:t>Zielsetzungen </a:t>
            </a:r>
            <a:r>
              <a:rPr lang="de-DE" sz="2600" b="0" strike="noStrike" spc="-1" dirty="0">
                <a:solidFill>
                  <a:srgbClr val="C00000"/>
                </a:solidFill>
                <a:latin typeface="Calibri"/>
                <a:ea typeface="DejaVu Sans"/>
              </a:rPr>
              <a:t>des Laborhelferkonzeptes</a:t>
            </a:r>
            <a:endParaRPr lang="de-DE" sz="2600" b="0" strike="noStrike" spc="-1" dirty="0">
              <a:latin typeface="Aria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CustomShape 1"/>
          <p:cNvSpPr/>
          <p:nvPr/>
        </p:nvSpPr>
        <p:spPr>
          <a:xfrm>
            <a:off x="467640" y="1196640"/>
            <a:ext cx="8228880" cy="1142280"/>
          </a:xfrm>
          <a:prstGeom prst="rect">
            <a:avLst/>
          </a:prstGeom>
          <a:noFill/>
          <a:ln>
            <a:noFill/>
          </a:ln>
        </p:spPr>
        <p:style>
          <a:lnRef idx="0">
            <a:scrgbClr r="0" g="0" b="0"/>
          </a:lnRef>
          <a:fillRef idx="0">
            <a:scrgbClr r="0" g="0" b="0"/>
          </a:fillRef>
          <a:effectRef idx="0">
            <a:scrgbClr r="0" g="0" b="0"/>
          </a:effectRef>
          <a:fontRef idx="minor"/>
        </p:style>
      </p:sp>
      <p:sp>
        <p:nvSpPr>
          <p:cNvPr id="123" name="CustomShape 2"/>
          <p:cNvSpPr/>
          <p:nvPr/>
        </p:nvSpPr>
        <p:spPr>
          <a:xfrm>
            <a:off x="457200" y="2421000"/>
            <a:ext cx="8228880" cy="3704400"/>
          </a:xfrm>
          <a:prstGeom prst="rect">
            <a:avLst/>
          </a:prstGeom>
          <a:noFill/>
          <a:ln>
            <a:noFill/>
          </a:ln>
        </p:spPr>
        <p:style>
          <a:lnRef idx="0">
            <a:scrgbClr r="0" g="0" b="0"/>
          </a:lnRef>
          <a:fillRef idx="0">
            <a:scrgbClr r="0" g="0" b="0"/>
          </a:fillRef>
          <a:effectRef idx="0">
            <a:scrgbClr r="0" g="0" b="0"/>
          </a:effectRef>
          <a:fontRef idx="minor"/>
        </p:style>
      </p:sp>
      <p:sp>
        <p:nvSpPr>
          <p:cNvPr id="124" name="CustomShape 3"/>
          <p:cNvSpPr/>
          <p:nvPr/>
        </p:nvSpPr>
        <p:spPr>
          <a:xfrm>
            <a:off x="457200" y="6356520"/>
            <a:ext cx="2457720" cy="364320"/>
          </a:xfrm>
          <a:prstGeom prst="rect">
            <a:avLst/>
          </a:prstGeom>
          <a:noFill/>
          <a:ln>
            <a:noFill/>
          </a:ln>
        </p:spPr>
        <p:style>
          <a:lnRef idx="0">
            <a:scrgbClr r="0" g="0" b="0"/>
          </a:lnRef>
          <a:fillRef idx="0">
            <a:scrgbClr r="0" g="0" b="0"/>
          </a:fillRef>
          <a:effectRef idx="0">
            <a:scrgbClr r="0" g="0" b="0"/>
          </a:effectRef>
          <a:fontRef idx="minor"/>
        </p:style>
      </p:sp>
      <p:sp>
        <p:nvSpPr>
          <p:cNvPr id="126" name="CustomShape 5"/>
          <p:cNvSpPr/>
          <p:nvPr/>
        </p:nvSpPr>
        <p:spPr>
          <a:xfrm>
            <a:off x="1187640" y="2329560"/>
            <a:ext cx="7128360" cy="369000"/>
          </a:xfrm>
          <a:prstGeom prst="rect">
            <a:avLst/>
          </a:prstGeom>
          <a:noFill/>
          <a:ln>
            <a:noFill/>
          </a:ln>
        </p:spPr>
        <p:style>
          <a:lnRef idx="0">
            <a:scrgbClr r="0" g="0" b="0"/>
          </a:lnRef>
          <a:fillRef idx="0">
            <a:scrgbClr r="0" g="0" b="0"/>
          </a:fillRef>
          <a:effectRef idx="0">
            <a:scrgbClr r="0" g="0" b="0"/>
          </a:effectRef>
          <a:fontRef idx="minor"/>
        </p:style>
      </p:sp>
      <p:sp>
        <p:nvSpPr>
          <p:cNvPr id="127" name="CustomShape 6"/>
          <p:cNvSpPr/>
          <p:nvPr/>
        </p:nvSpPr>
        <p:spPr>
          <a:xfrm>
            <a:off x="1115640" y="2419920"/>
            <a:ext cx="6408360" cy="558360"/>
          </a:xfrm>
          <a:prstGeom prst="rect">
            <a:avLst/>
          </a:prstGeom>
          <a:noFill/>
          <a:ln>
            <a:noFill/>
          </a:ln>
        </p:spPr>
        <p:style>
          <a:lnRef idx="0">
            <a:scrgbClr r="0" g="0" b="0"/>
          </a:lnRef>
          <a:fillRef idx="0">
            <a:scrgbClr r="0" g="0" b="0"/>
          </a:fillRef>
          <a:effectRef idx="0">
            <a:scrgbClr r="0" g="0" b="0"/>
          </a:effectRef>
          <a:fontRef idx="minor"/>
        </p:style>
      </p:sp>
      <p:graphicFrame>
        <p:nvGraphicFramePr>
          <p:cNvPr id="2" name="Diagram1"/>
          <p:cNvGraphicFramePr/>
          <p:nvPr>
            <p:extLst>
              <p:ext uri="{D42A27DB-BD31-4B8C-83A1-F6EECF244321}">
                <p14:modId xmlns:p14="http://schemas.microsoft.com/office/powerpoint/2010/main" val="6407488"/>
              </p:ext>
            </p:extLst>
          </p:nvPr>
        </p:nvGraphicFramePr>
        <p:xfrm>
          <a:off x="899640" y="2190240"/>
          <a:ext cx="7200360" cy="3310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9" name="Line 8"/>
          <p:cNvSpPr/>
          <p:nvPr/>
        </p:nvSpPr>
        <p:spPr>
          <a:xfrm>
            <a:off x="526680" y="1988640"/>
            <a:ext cx="8229600" cy="0"/>
          </a:xfrm>
          <a:prstGeom prst="line">
            <a:avLst/>
          </a:prstGeom>
          <a:ln w="38160">
            <a:solidFill>
              <a:srgbClr val="F79B4F"/>
            </a:solidFill>
            <a:round/>
          </a:ln>
        </p:spPr>
        <p:style>
          <a:lnRef idx="1">
            <a:schemeClr val="accent1"/>
          </a:lnRef>
          <a:fillRef idx="0">
            <a:schemeClr val="accent1"/>
          </a:fillRef>
          <a:effectRef idx="0">
            <a:schemeClr val="accent1"/>
          </a:effectRef>
          <a:fontRef idx="minor"/>
        </p:style>
      </p:sp>
      <p:sp>
        <p:nvSpPr>
          <p:cNvPr id="130" name="CustomShape 9"/>
          <p:cNvSpPr/>
          <p:nvPr/>
        </p:nvSpPr>
        <p:spPr>
          <a:xfrm>
            <a:off x="1043640" y="939960"/>
            <a:ext cx="705636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de-DE" sz="1800" b="0" strike="noStrike" spc="-1" dirty="0">
                <a:solidFill>
                  <a:srgbClr val="000000"/>
                </a:solidFill>
                <a:latin typeface="Calibri"/>
                <a:ea typeface="DejaVu Sans"/>
              </a:rPr>
              <a:t>Das Laborhelferkonzept – mögliche Struktur der Ausbildung</a:t>
            </a:r>
            <a:endParaRPr lang="de-DE" sz="1800" b="0" strike="noStrike" spc="-1" dirty="0">
              <a:latin typeface="Arial"/>
            </a:endParaRPr>
          </a:p>
        </p:txBody>
      </p:sp>
      <p:sp>
        <p:nvSpPr>
          <p:cNvPr id="13" name="CustomShape 7"/>
          <p:cNvSpPr/>
          <p:nvPr/>
        </p:nvSpPr>
        <p:spPr>
          <a:xfrm>
            <a:off x="467640" y="1322280"/>
            <a:ext cx="8432280" cy="49098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r>
              <a:rPr lang="de-DE" sz="2600" spc="-1" dirty="0">
                <a:solidFill>
                  <a:srgbClr val="C00000"/>
                </a:solidFill>
                <a:latin typeface="Calibri"/>
              </a:rPr>
              <a:t>Beispiel: Laborhelferausbildung am Gymnasium Steinhagen</a:t>
            </a:r>
            <a:endParaRPr lang="de-DE" sz="2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CustomShape 2"/>
          <p:cNvSpPr/>
          <p:nvPr/>
        </p:nvSpPr>
        <p:spPr>
          <a:xfrm>
            <a:off x="527760" y="1309320"/>
            <a:ext cx="8436600" cy="443052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de-DE" sz="2600" b="0" strike="noStrike" spc="-1" dirty="0" smtClean="0">
              <a:solidFill>
                <a:srgbClr val="C00000"/>
              </a:solidFill>
              <a:latin typeface="Calibri"/>
              <a:ea typeface="DejaVu Sans"/>
            </a:endParaRPr>
          </a:p>
          <a:p>
            <a:pPr>
              <a:lnSpc>
                <a:spcPct val="100000"/>
              </a:lnSpc>
            </a:pPr>
            <a:endParaRPr lang="de-DE" sz="2600" b="0" strike="noStrike" spc="-1" dirty="0">
              <a:latin typeface="Arial"/>
            </a:endParaRPr>
          </a:p>
          <a:p>
            <a:pPr>
              <a:lnSpc>
                <a:spcPct val="100000"/>
              </a:lnSpc>
            </a:pPr>
            <a:endParaRPr lang="de-DE" sz="1800" b="1" strike="noStrike" spc="-1" dirty="0" smtClean="0">
              <a:solidFill>
                <a:srgbClr val="000000"/>
              </a:solidFill>
              <a:latin typeface="Calibri"/>
              <a:ea typeface="DejaVu Sans"/>
            </a:endParaRPr>
          </a:p>
          <a:p>
            <a:pPr>
              <a:lnSpc>
                <a:spcPct val="100000"/>
              </a:lnSpc>
            </a:pPr>
            <a:r>
              <a:rPr lang="de-DE" sz="1800" b="1" strike="noStrike" spc="-1" dirty="0" smtClean="0">
                <a:solidFill>
                  <a:srgbClr val="000000"/>
                </a:solidFill>
                <a:latin typeface="Calibri"/>
                <a:ea typeface="DejaVu Sans"/>
              </a:rPr>
              <a:t>Vermittelte</a:t>
            </a:r>
            <a:r>
              <a:rPr lang="de-DE" sz="1800" b="0" strike="noStrike" spc="-1" dirty="0" smtClean="0">
                <a:solidFill>
                  <a:srgbClr val="000000"/>
                </a:solidFill>
                <a:latin typeface="Calibri"/>
                <a:ea typeface="DejaVu Sans"/>
              </a:rPr>
              <a:t> </a:t>
            </a:r>
            <a:r>
              <a:rPr lang="de-DE" sz="1800" b="1" strike="noStrike" spc="-1" dirty="0">
                <a:solidFill>
                  <a:srgbClr val="000000"/>
                </a:solidFill>
                <a:latin typeface="Calibri"/>
                <a:ea typeface="DejaVu Sans"/>
              </a:rPr>
              <a:t>Inhalte:</a:t>
            </a:r>
            <a:r>
              <a:rPr dirty="0"/>
              <a:t/>
            </a:r>
            <a:br>
              <a:rPr dirty="0"/>
            </a:br>
            <a:endParaRPr lang="de-DE" sz="1800" b="0" strike="noStrike" spc="-1" dirty="0">
              <a:latin typeface="Arial"/>
            </a:endParaRPr>
          </a:p>
          <a:p>
            <a:pPr marL="343080" indent="-342720">
              <a:spcBef>
                <a:spcPts val="601"/>
              </a:spcBef>
              <a:spcAft>
                <a:spcPts val="601"/>
              </a:spcAft>
              <a:buClr>
                <a:srgbClr val="000000"/>
              </a:buClr>
              <a:buFont typeface="Arial"/>
              <a:buChar char="•"/>
            </a:pPr>
            <a:r>
              <a:rPr lang="de-DE" sz="1800" b="0" strike="noStrike" spc="-1" dirty="0">
                <a:solidFill>
                  <a:srgbClr val="000000"/>
                </a:solidFill>
                <a:latin typeface="Calibri"/>
                <a:ea typeface="DejaVu Sans"/>
              </a:rPr>
              <a:t>Planung und Durchführung von Experimenten im Fach Physik</a:t>
            </a:r>
            <a:endParaRPr lang="de-DE" sz="1800" b="0" strike="noStrike" spc="-1" dirty="0">
              <a:latin typeface="Arial"/>
            </a:endParaRPr>
          </a:p>
          <a:p>
            <a:pPr marL="343080" indent="-342720">
              <a:lnSpc>
                <a:spcPct val="100000"/>
              </a:lnSpc>
              <a:spcBef>
                <a:spcPts val="601"/>
              </a:spcBef>
              <a:spcAft>
                <a:spcPts val="601"/>
              </a:spcAft>
              <a:buClr>
                <a:srgbClr val="000000"/>
              </a:buClr>
              <a:buFont typeface="Arial"/>
              <a:buChar char="•"/>
            </a:pPr>
            <a:r>
              <a:rPr lang="de-DE" sz="1800" b="0" strike="noStrike" spc="-1" dirty="0">
                <a:solidFill>
                  <a:srgbClr val="000000"/>
                </a:solidFill>
                <a:latin typeface="Calibri"/>
                <a:ea typeface="DejaVu Sans"/>
              </a:rPr>
              <a:t>Fachmethoden und Umgang mit Geräten</a:t>
            </a:r>
            <a:endParaRPr lang="de-DE" sz="1800" b="0" strike="noStrike" spc="-1" dirty="0">
              <a:latin typeface="Arial"/>
            </a:endParaRPr>
          </a:p>
          <a:p>
            <a:pPr marL="343080" indent="-342720">
              <a:lnSpc>
                <a:spcPct val="100000"/>
              </a:lnSpc>
              <a:spcBef>
                <a:spcPts val="601"/>
              </a:spcBef>
              <a:spcAft>
                <a:spcPts val="601"/>
              </a:spcAft>
              <a:buClr>
                <a:srgbClr val="000000"/>
              </a:buClr>
              <a:buFont typeface="Arial"/>
              <a:buChar char="•"/>
            </a:pPr>
            <a:r>
              <a:rPr lang="de-DE" sz="1800" b="0" strike="noStrike" spc="-1" dirty="0">
                <a:solidFill>
                  <a:srgbClr val="000000"/>
                </a:solidFill>
                <a:latin typeface="Calibri"/>
                <a:ea typeface="DejaVu Sans"/>
              </a:rPr>
              <a:t>Sicherheitsaspekte</a:t>
            </a:r>
            <a:endParaRPr lang="de-DE" sz="1800" b="0" strike="noStrike" spc="-1" dirty="0">
              <a:latin typeface="Arial"/>
            </a:endParaRPr>
          </a:p>
          <a:p>
            <a:pPr marL="343080" indent="-342720">
              <a:lnSpc>
                <a:spcPct val="100000"/>
              </a:lnSpc>
              <a:spcBef>
                <a:spcPts val="601"/>
              </a:spcBef>
              <a:spcAft>
                <a:spcPts val="601"/>
              </a:spcAft>
              <a:buClr>
                <a:srgbClr val="000000"/>
              </a:buClr>
              <a:buFont typeface="Arial"/>
              <a:buChar char="•"/>
            </a:pPr>
            <a:r>
              <a:rPr lang="de-DE" sz="1800" b="0" strike="noStrike" spc="-1" dirty="0">
                <a:solidFill>
                  <a:srgbClr val="000000"/>
                </a:solidFill>
                <a:latin typeface="Calibri"/>
                <a:ea typeface="DejaVu Sans"/>
              </a:rPr>
              <a:t>Auswertung, Dokumentation und Präsentation von Ergebnissen</a:t>
            </a:r>
            <a:endParaRPr lang="de-DE" sz="1800" b="0" strike="noStrike" spc="-1" dirty="0">
              <a:latin typeface="Arial"/>
            </a:endParaRPr>
          </a:p>
          <a:p>
            <a:pPr marL="343080" indent="-342720">
              <a:lnSpc>
                <a:spcPct val="100000"/>
              </a:lnSpc>
              <a:spcBef>
                <a:spcPts val="601"/>
              </a:spcBef>
              <a:spcAft>
                <a:spcPts val="601"/>
              </a:spcAft>
              <a:buClr>
                <a:srgbClr val="000000"/>
              </a:buClr>
              <a:buFont typeface="Arial"/>
              <a:buChar char="•"/>
            </a:pPr>
            <a:r>
              <a:rPr lang="de-DE" sz="1800" b="0" strike="noStrike" spc="-1" dirty="0">
                <a:solidFill>
                  <a:srgbClr val="000000"/>
                </a:solidFill>
                <a:latin typeface="Calibri"/>
                <a:ea typeface="DejaVu Sans"/>
              </a:rPr>
              <a:t>Grundlagen der Anleitung</a:t>
            </a:r>
            <a:endParaRPr lang="de-DE" sz="1800" b="0" strike="noStrike" spc="-1" dirty="0">
              <a:latin typeface="Arial"/>
            </a:endParaRPr>
          </a:p>
          <a:p>
            <a:pPr>
              <a:lnSpc>
                <a:spcPct val="100000"/>
              </a:lnSpc>
            </a:pPr>
            <a:endParaRPr lang="de-DE" sz="1800" b="0" strike="noStrike" spc="-1" dirty="0">
              <a:latin typeface="Arial"/>
            </a:endParaRPr>
          </a:p>
          <a:p>
            <a:pPr>
              <a:lnSpc>
                <a:spcPct val="100000"/>
              </a:lnSpc>
            </a:pPr>
            <a:endParaRPr lang="de-DE" sz="1800" b="0" strike="noStrike" spc="-1" dirty="0">
              <a:latin typeface="Arial"/>
            </a:endParaRPr>
          </a:p>
        </p:txBody>
      </p:sp>
      <p:sp>
        <p:nvSpPr>
          <p:cNvPr id="138" name="CustomShape 3"/>
          <p:cNvSpPr/>
          <p:nvPr/>
        </p:nvSpPr>
        <p:spPr>
          <a:xfrm>
            <a:off x="457200" y="0"/>
            <a:ext cx="7619760" cy="871560"/>
          </a:xfrm>
          <a:prstGeom prst="rect">
            <a:avLst/>
          </a:prstGeom>
          <a:noFill/>
          <a:ln>
            <a:noFill/>
          </a:ln>
        </p:spPr>
        <p:style>
          <a:lnRef idx="0">
            <a:scrgbClr r="0" g="0" b="0"/>
          </a:lnRef>
          <a:fillRef idx="0">
            <a:scrgbClr r="0" g="0" b="0"/>
          </a:fillRef>
          <a:effectRef idx="0">
            <a:scrgbClr r="0" g="0" b="0"/>
          </a:effectRef>
          <a:fontRef idx="minor"/>
        </p:style>
      </p:sp>
      <p:sp>
        <p:nvSpPr>
          <p:cNvPr id="139" name="Line 4"/>
          <p:cNvSpPr/>
          <p:nvPr/>
        </p:nvSpPr>
        <p:spPr>
          <a:xfrm>
            <a:off x="457200" y="1988640"/>
            <a:ext cx="8229600" cy="0"/>
          </a:xfrm>
          <a:prstGeom prst="line">
            <a:avLst/>
          </a:prstGeom>
          <a:ln w="38160">
            <a:solidFill>
              <a:srgbClr val="F79B4F"/>
            </a:solidFill>
            <a:round/>
          </a:ln>
        </p:spPr>
        <p:style>
          <a:lnRef idx="1">
            <a:schemeClr val="accent1"/>
          </a:lnRef>
          <a:fillRef idx="0">
            <a:schemeClr val="accent1"/>
          </a:fillRef>
          <a:effectRef idx="0">
            <a:schemeClr val="accent1"/>
          </a:effectRef>
          <a:fontRef idx="minor"/>
        </p:style>
      </p:sp>
      <p:sp>
        <p:nvSpPr>
          <p:cNvPr id="140" name="CustomShape 5"/>
          <p:cNvSpPr/>
          <p:nvPr/>
        </p:nvSpPr>
        <p:spPr>
          <a:xfrm>
            <a:off x="1043640" y="939960"/>
            <a:ext cx="705636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de-DE" sz="1800" b="0" strike="noStrike" spc="-1">
                <a:solidFill>
                  <a:srgbClr val="000000"/>
                </a:solidFill>
                <a:latin typeface="Calibri"/>
                <a:ea typeface="DejaVu Sans"/>
              </a:rPr>
              <a:t>Das Laborhelferkonzept – mögliche Struktur der Ausbildung</a:t>
            </a:r>
            <a:endParaRPr lang="de-DE" sz="1800" b="0" strike="noStrike" spc="-1">
              <a:latin typeface="Arial"/>
            </a:endParaRPr>
          </a:p>
        </p:txBody>
      </p:sp>
      <p:sp>
        <p:nvSpPr>
          <p:cNvPr id="7" name="CustomShape 7"/>
          <p:cNvSpPr/>
          <p:nvPr/>
        </p:nvSpPr>
        <p:spPr>
          <a:xfrm>
            <a:off x="467640" y="1322280"/>
            <a:ext cx="8432280" cy="49098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r>
              <a:rPr lang="de-DE" sz="2600" spc="-1" dirty="0">
                <a:solidFill>
                  <a:srgbClr val="C00000"/>
                </a:solidFill>
                <a:latin typeface="Calibri"/>
              </a:rPr>
              <a:t>1. Modul: Theorieteil – Einführung und Grundlagen</a:t>
            </a:r>
            <a:endParaRPr lang="de-DE" sz="2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CustomShape 2"/>
          <p:cNvSpPr/>
          <p:nvPr/>
        </p:nvSpPr>
        <p:spPr>
          <a:xfrm>
            <a:off x="475560" y="1122300"/>
            <a:ext cx="8280720" cy="506147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de-DE" sz="800" b="0" strike="noStrike" spc="-1" dirty="0">
              <a:solidFill>
                <a:srgbClr val="C00000"/>
              </a:solidFill>
              <a:latin typeface="Calibri"/>
              <a:ea typeface="DejaVu Sans"/>
            </a:endParaRPr>
          </a:p>
          <a:p>
            <a:pPr>
              <a:lnSpc>
                <a:spcPct val="100000"/>
              </a:lnSpc>
            </a:pPr>
            <a:endParaRPr lang="de-DE" sz="800" b="0" strike="noStrike" spc="-1" dirty="0">
              <a:solidFill>
                <a:srgbClr val="C00000"/>
              </a:solidFill>
              <a:latin typeface="Calibri"/>
              <a:ea typeface="DejaVu Sans"/>
            </a:endParaRPr>
          </a:p>
          <a:p>
            <a:pPr>
              <a:lnSpc>
                <a:spcPct val="100000"/>
              </a:lnSpc>
            </a:pPr>
            <a:endParaRPr lang="de-DE" sz="800" b="0" strike="noStrike" spc="-1" dirty="0">
              <a:latin typeface="Arial"/>
            </a:endParaRPr>
          </a:p>
          <a:p>
            <a:pPr>
              <a:lnSpc>
                <a:spcPct val="100000"/>
              </a:lnSpc>
              <a:spcBef>
                <a:spcPts val="601"/>
              </a:spcBef>
              <a:spcAft>
                <a:spcPts val="601"/>
              </a:spcAft>
            </a:pPr>
            <a:r>
              <a:rPr lang="de-DE" sz="1800" b="1" strike="noStrike" spc="-1" dirty="0">
                <a:solidFill>
                  <a:srgbClr val="000000"/>
                </a:solidFill>
                <a:latin typeface="Calibri"/>
                <a:ea typeface="DejaVu Sans"/>
              </a:rPr>
              <a:t/>
            </a:r>
            <a:br>
              <a:rPr lang="de-DE" sz="1800" b="1" strike="noStrike" spc="-1" dirty="0">
                <a:solidFill>
                  <a:srgbClr val="000000"/>
                </a:solidFill>
                <a:latin typeface="Calibri"/>
                <a:ea typeface="DejaVu Sans"/>
              </a:rPr>
            </a:br>
            <a:endParaRPr lang="de-DE" sz="1800" b="1" strike="noStrike" spc="-1" dirty="0" smtClean="0">
              <a:solidFill>
                <a:srgbClr val="000000"/>
              </a:solidFill>
              <a:latin typeface="Calibri"/>
              <a:ea typeface="DejaVu Sans"/>
            </a:endParaRPr>
          </a:p>
          <a:p>
            <a:pPr>
              <a:lnSpc>
                <a:spcPct val="100000"/>
              </a:lnSpc>
              <a:spcBef>
                <a:spcPts val="601"/>
              </a:spcBef>
              <a:spcAft>
                <a:spcPts val="601"/>
              </a:spcAft>
            </a:pPr>
            <a:r>
              <a:rPr lang="de-DE" sz="1800" b="1" strike="noStrike" spc="-1" dirty="0" smtClean="0">
                <a:solidFill>
                  <a:srgbClr val="000000"/>
                </a:solidFill>
                <a:latin typeface="Calibri"/>
                <a:ea typeface="DejaVu Sans"/>
              </a:rPr>
              <a:t>Angeleitete </a:t>
            </a:r>
            <a:r>
              <a:rPr lang="de-DE" sz="1800" b="1" strike="noStrike" spc="-1" dirty="0">
                <a:solidFill>
                  <a:srgbClr val="000000"/>
                </a:solidFill>
                <a:latin typeface="Calibri"/>
                <a:ea typeface="DejaVu Sans"/>
              </a:rPr>
              <a:t>Mitwirkung </a:t>
            </a:r>
            <a:r>
              <a:rPr lang="de-DE" sz="1800" b="0" strike="noStrike" spc="-1" dirty="0">
                <a:solidFill>
                  <a:srgbClr val="000000"/>
                </a:solidFill>
                <a:latin typeface="Calibri"/>
                <a:ea typeface="DejaVu Sans"/>
              </a:rPr>
              <a:t>bei Anlässen zu naturwissenschaftlichen Schülerexperimenten im Schulleben – hier einige Beispiele aus der Umsetzung des Konzeptes am Gymnasium Steinhagen:</a:t>
            </a:r>
            <a:endParaRPr lang="de-DE" sz="1800" b="0" strike="noStrike" spc="-1" dirty="0">
              <a:latin typeface="Arial"/>
            </a:endParaRPr>
          </a:p>
          <a:p>
            <a:pPr marL="343080" indent="-342720">
              <a:lnSpc>
                <a:spcPct val="100000"/>
              </a:lnSpc>
              <a:spcBef>
                <a:spcPts val="601"/>
              </a:spcBef>
              <a:spcAft>
                <a:spcPts val="601"/>
              </a:spcAft>
              <a:buClr>
                <a:srgbClr val="000000"/>
              </a:buClr>
              <a:buFont typeface="Arial"/>
              <a:buChar char="•"/>
            </a:pPr>
            <a:r>
              <a:rPr lang="de-DE" sz="1800" b="0" strike="noStrike" spc="-1" dirty="0">
                <a:solidFill>
                  <a:srgbClr val="000000"/>
                </a:solidFill>
                <a:latin typeface="Calibri"/>
                <a:ea typeface="DejaVu Sans"/>
              </a:rPr>
              <a:t>Grundschul-</a:t>
            </a:r>
            <a:r>
              <a:rPr lang="de-DE" sz="1800" b="0" strike="noStrike" spc="-1" dirty="0" err="1">
                <a:solidFill>
                  <a:srgbClr val="000000"/>
                </a:solidFill>
                <a:latin typeface="Calibri"/>
                <a:ea typeface="DejaVu Sans"/>
              </a:rPr>
              <a:t>Nawi</a:t>
            </a:r>
            <a:r>
              <a:rPr lang="de-DE" sz="1800" b="0" strike="noStrike" spc="-1" dirty="0">
                <a:solidFill>
                  <a:srgbClr val="000000"/>
                </a:solidFill>
                <a:latin typeface="Calibri"/>
                <a:ea typeface="DejaVu Sans"/>
              </a:rPr>
              <a:t>-Besuche: Pro Schuljahr insgesamt 8 Grundschultage mit Experimenten an Stationen </a:t>
            </a:r>
            <a:endParaRPr lang="de-DE" sz="1800" b="0" strike="noStrike" spc="-1" dirty="0">
              <a:latin typeface="Arial"/>
            </a:endParaRPr>
          </a:p>
          <a:p>
            <a:pPr marL="343080" indent="-342720">
              <a:lnSpc>
                <a:spcPct val="100000"/>
              </a:lnSpc>
              <a:spcBef>
                <a:spcPts val="601"/>
              </a:spcBef>
              <a:spcAft>
                <a:spcPts val="601"/>
              </a:spcAft>
              <a:buClr>
                <a:srgbClr val="000000"/>
              </a:buClr>
              <a:buFont typeface="Arial"/>
              <a:buChar char="•"/>
            </a:pPr>
            <a:r>
              <a:rPr lang="de-DE" sz="1800" b="0" strike="noStrike" spc="-1" dirty="0" smtClean="0">
                <a:solidFill>
                  <a:srgbClr val="000000"/>
                </a:solidFill>
                <a:latin typeface="Calibri"/>
                <a:ea typeface="DejaVu Sans"/>
              </a:rPr>
              <a:t>Betreuung </a:t>
            </a:r>
            <a:r>
              <a:rPr lang="de-DE" sz="1800" b="0" strike="noStrike" spc="-1" dirty="0">
                <a:solidFill>
                  <a:srgbClr val="000000"/>
                </a:solidFill>
                <a:latin typeface="Calibri"/>
                <a:ea typeface="DejaVu Sans"/>
              </a:rPr>
              <a:t>eines Mittagspausen-Angebots, z. B. das Experiment "Mausefallen-Auto"</a:t>
            </a:r>
            <a:endParaRPr lang="de-DE" sz="1800" b="0" strike="noStrike" spc="-1" dirty="0">
              <a:latin typeface="Arial"/>
            </a:endParaRPr>
          </a:p>
          <a:p>
            <a:pPr marL="343080" indent="-342720">
              <a:lnSpc>
                <a:spcPct val="100000"/>
              </a:lnSpc>
              <a:spcBef>
                <a:spcPts val="601"/>
              </a:spcBef>
              <a:spcAft>
                <a:spcPts val="601"/>
              </a:spcAft>
              <a:buClr>
                <a:srgbClr val="000000"/>
              </a:buClr>
              <a:buFont typeface="Arial"/>
              <a:buChar char="•"/>
            </a:pPr>
            <a:r>
              <a:rPr lang="de-DE" sz="1800" b="0" strike="noStrike" spc="-1" dirty="0">
                <a:solidFill>
                  <a:srgbClr val="000000"/>
                </a:solidFill>
                <a:latin typeface="Calibri"/>
                <a:ea typeface="DejaVu Sans"/>
              </a:rPr>
              <a:t>Mitarbeit am Tag der offenen Tür: Die </a:t>
            </a:r>
            <a:r>
              <a:rPr lang="de-DE" sz="1800" b="0" strike="noStrike" spc="-1" dirty="0" smtClean="0">
                <a:solidFill>
                  <a:srgbClr val="000000"/>
                </a:solidFill>
                <a:latin typeface="Calibri"/>
                <a:ea typeface="DejaVu Sans"/>
              </a:rPr>
              <a:t>Laborhelferinnen und -helfer </a:t>
            </a:r>
            <a:r>
              <a:rPr lang="de-DE" sz="1800" b="0" strike="noStrike" spc="-1" dirty="0">
                <a:solidFill>
                  <a:srgbClr val="000000"/>
                </a:solidFill>
                <a:latin typeface="Calibri"/>
                <a:ea typeface="DejaVu Sans"/>
              </a:rPr>
              <a:t>unterstützen die Leistungskurse bei der Präsentation einer Chemie- und </a:t>
            </a:r>
            <a:r>
              <a:rPr lang="de-DE" sz="1800" b="0" strike="noStrike" spc="-1" dirty="0" smtClean="0">
                <a:solidFill>
                  <a:srgbClr val="000000"/>
                </a:solidFill>
                <a:latin typeface="Calibri"/>
                <a:ea typeface="DejaVu Sans"/>
              </a:rPr>
              <a:t>Physik-Show.</a:t>
            </a:r>
            <a:endParaRPr lang="de-DE" sz="1800" b="0" strike="noStrike" spc="-1" dirty="0">
              <a:solidFill>
                <a:srgbClr val="000000"/>
              </a:solidFill>
              <a:latin typeface="Calibri"/>
              <a:ea typeface="DejaVu Sans"/>
            </a:endParaRPr>
          </a:p>
          <a:p>
            <a:pPr marL="343080" indent="-342720">
              <a:spcBef>
                <a:spcPts val="601"/>
              </a:spcBef>
              <a:spcAft>
                <a:spcPts val="601"/>
              </a:spcAft>
              <a:buClr>
                <a:srgbClr val="000000"/>
              </a:buClr>
              <a:buFont typeface="Arial"/>
              <a:buChar char="•"/>
            </a:pPr>
            <a:r>
              <a:rPr lang="de-DE" spc="-1" dirty="0">
                <a:solidFill>
                  <a:srgbClr val="0D0D0D"/>
                </a:solidFill>
                <a:latin typeface="Calibri"/>
              </a:rPr>
              <a:t>Reflexion / Auswertung der Erfahrungen</a:t>
            </a:r>
            <a:endParaRPr lang="de-DE" spc="-1" dirty="0"/>
          </a:p>
          <a:p>
            <a:pPr marL="360">
              <a:lnSpc>
                <a:spcPct val="100000"/>
              </a:lnSpc>
              <a:spcBef>
                <a:spcPts val="601"/>
              </a:spcBef>
              <a:spcAft>
                <a:spcPts val="601"/>
              </a:spcAft>
              <a:buClr>
                <a:srgbClr val="000000"/>
              </a:buClr>
            </a:pPr>
            <a:endParaRPr lang="de-DE" sz="1800" b="0" strike="noStrike" spc="-1" dirty="0">
              <a:latin typeface="Arial"/>
            </a:endParaRPr>
          </a:p>
        </p:txBody>
      </p:sp>
      <p:sp>
        <p:nvSpPr>
          <p:cNvPr id="143" name="CustomShape 3"/>
          <p:cNvSpPr/>
          <p:nvPr/>
        </p:nvSpPr>
        <p:spPr>
          <a:xfrm>
            <a:off x="457200" y="0"/>
            <a:ext cx="7619760" cy="871560"/>
          </a:xfrm>
          <a:prstGeom prst="rect">
            <a:avLst/>
          </a:prstGeom>
          <a:noFill/>
          <a:ln>
            <a:noFill/>
          </a:ln>
        </p:spPr>
        <p:style>
          <a:lnRef idx="0">
            <a:scrgbClr r="0" g="0" b="0"/>
          </a:lnRef>
          <a:fillRef idx="0">
            <a:scrgbClr r="0" g="0" b="0"/>
          </a:fillRef>
          <a:effectRef idx="0">
            <a:scrgbClr r="0" g="0" b="0"/>
          </a:effectRef>
          <a:fontRef idx="minor"/>
        </p:style>
      </p:sp>
      <p:sp>
        <p:nvSpPr>
          <p:cNvPr id="144" name="Line 4"/>
          <p:cNvSpPr/>
          <p:nvPr/>
        </p:nvSpPr>
        <p:spPr>
          <a:xfrm>
            <a:off x="526680" y="1988640"/>
            <a:ext cx="8229600" cy="0"/>
          </a:xfrm>
          <a:prstGeom prst="line">
            <a:avLst/>
          </a:prstGeom>
          <a:ln w="38160">
            <a:solidFill>
              <a:srgbClr val="F79B4F"/>
            </a:solidFill>
            <a:round/>
          </a:ln>
        </p:spPr>
        <p:style>
          <a:lnRef idx="1">
            <a:schemeClr val="accent1"/>
          </a:lnRef>
          <a:fillRef idx="0">
            <a:schemeClr val="accent1"/>
          </a:fillRef>
          <a:effectRef idx="0">
            <a:schemeClr val="accent1"/>
          </a:effectRef>
          <a:fontRef idx="minor"/>
        </p:style>
      </p:sp>
      <p:sp>
        <p:nvSpPr>
          <p:cNvPr id="145" name="CustomShape 5"/>
          <p:cNvSpPr/>
          <p:nvPr/>
        </p:nvSpPr>
        <p:spPr>
          <a:xfrm>
            <a:off x="1043640" y="939960"/>
            <a:ext cx="705636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de-DE" sz="1800" b="0" strike="noStrike" spc="-1" dirty="0">
                <a:solidFill>
                  <a:srgbClr val="000000"/>
                </a:solidFill>
                <a:latin typeface="Calibri"/>
                <a:ea typeface="DejaVu Sans"/>
              </a:rPr>
              <a:t>Das Laborhelferkonzept – mögliche Struktur der Ausbildung</a:t>
            </a:r>
            <a:endParaRPr lang="de-DE" sz="1800" b="0" strike="noStrike" spc="-1" dirty="0">
              <a:latin typeface="Arial"/>
            </a:endParaRPr>
          </a:p>
        </p:txBody>
      </p:sp>
      <p:sp>
        <p:nvSpPr>
          <p:cNvPr id="7" name="CustomShape 7"/>
          <p:cNvSpPr/>
          <p:nvPr/>
        </p:nvSpPr>
        <p:spPr>
          <a:xfrm>
            <a:off x="467640" y="1322280"/>
            <a:ext cx="8432280" cy="92187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r>
              <a:rPr lang="de-DE" sz="2800" spc="-1" dirty="0" smtClean="0">
                <a:solidFill>
                  <a:srgbClr val="C00000"/>
                </a:solidFill>
                <a:latin typeface="Calibri"/>
              </a:rPr>
              <a:t>2</a:t>
            </a:r>
            <a:r>
              <a:rPr lang="de-DE" sz="2800" spc="-1" dirty="0">
                <a:solidFill>
                  <a:srgbClr val="C00000"/>
                </a:solidFill>
                <a:latin typeface="Calibri"/>
              </a:rPr>
              <a:t>. Modul: Erster Praxisteil</a:t>
            </a:r>
            <a:endParaRPr lang="de-DE" sz="2800" spc="-1" dirty="0"/>
          </a:p>
          <a:p>
            <a:endParaRPr lang="de-DE" sz="2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CustomShape 2"/>
          <p:cNvSpPr/>
          <p:nvPr/>
        </p:nvSpPr>
        <p:spPr>
          <a:xfrm>
            <a:off x="501120" y="1373040"/>
            <a:ext cx="8280720" cy="5323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de-DE" sz="2600" b="0" strike="noStrike" spc="-1" dirty="0">
              <a:latin typeface="Arial"/>
            </a:endParaRPr>
          </a:p>
          <a:p>
            <a:pPr>
              <a:lnSpc>
                <a:spcPct val="100000"/>
              </a:lnSpc>
            </a:pPr>
            <a:endParaRPr lang="de-DE" sz="800" b="0" strike="noStrike" spc="-1" dirty="0">
              <a:latin typeface="Arial"/>
            </a:endParaRPr>
          </a:p>
          <a:p>
            <a:pPr>
              <a:lnSpc>
                <a:spcPct val="100000"/>
              </a:lnSpc>
            </a:pPr>
            <a:endParaRPr lang="de-DE" sz="1800" b="1" strike="noStrike" spc="-1" dirty="0" smtClean="0">
              <a:solidFill>
                <a:srgbClr val="000000"/>
              </a:solidFill>
              <a:latin typeface="Calibri"/>
              <a:ea typeface="DejaVu Sans"/>
            </a:endParaRPr>
          </a:p>
          <a:p>
            <a:pPr>
              <a:lnSpc>
                <a:spcPct val="100000"/>
              </a:lnSpc>
            </a:pPr>
            <a:r>
              <a:rPr lang="de-DE" sz="1800" b="1" strike="noStrike" spc="-1" dirty="0" smtClean="0">
                <a:solidFill>
                  <a:srgbClr val="000000"/>
                </a:solidFill>
                <a:latin typeface="Calibri"/>
                <a:ea typeface="DejaVu Sans"/>
              </a:rPr>
              <a:t>Ziel</a:t>
            </a:r>
            <a:r>
              <a:rPr lang="de-DE" sz="1800" b="1" strike="noStrike" spc="-1" dirty="0">
                <a:solidFill>
                  <a:srgbClr val="000000"/>
                </a:solidFill>
                <a:latin typeface="Calibri"/>
                <a:ea typeface="DejaVu Sans"/>
              </a:rPr>
              <a:t>: </a:t>
            </a:r>
            <a:r>
              <a:rPr dirty="0"/>
              <a:t/>
            </a:r>
            <a:br>
              <a:rPr dirty="0"/>
            </a:br>
            <a:endParaRPr lang="de-DE" sz="1800" b="0" strike="noStrike" spc="-1" dirty="0">
              <a:latin typeface="Arial"/>
            </a:endParaRPr>
          </a:p>
          <a:p>
            <a:pPr>
              <a:lnSpc>
                <a:spcPct val="100000"/>
              </a:lnSpc>
            </a:pPr>
            <a:r>
              <a:rPr lang="de-DE" sz="1800" b="0" strike="noStrike" spc="-1" dirty="0">
                <a:solidFill>
                  <a:srgbClr val="000000"/>
                </a:solidFill>
                <a:latin typeface="Calibri"/>
                <a:ea typeface="DejaVu Sans"/>
              </a:rPr>
              <a:t>Erwerb von Kompetenzen für ein autonomieunterstützendes Betreuungsverhalten</a:t>
            </a:r>
            <a:endParaRPr lang="de-DE" sz="1800" b="0" strike="noStrike" spc="-1" dirty="0">
              <a:latin typeface="Arial"/>
            </a:endParaRPr>
          </a:p>
          <a:p>
            <a:pPr>
              <a:lnSpc>
                <a:spcPct val="100000"/>
              </a:lnSpc>
            </a:pPr>
            <a:endParaRPr lang="de-DE" sz="1800" b="0" strike="noStrike" spc="-1" dirty="0">
              <a:latin typeface="Arial"/>
            </a:endParaRPr>
          </a:p>
          <a:p>
            <a:pPr marL="286110" indent="-285750">
              <a:buClr>
                <a:srgbClr val="000000"/>
              </a:buClr>
              <a:buFont typeface="Arial" panose="020B0604020202020204" pitchFamily="34" charset="0"/>
              <a:buChar char="•"/>
            </a:pPr>
            <a:r>
              <a:rPr lang="de-DE" sz="1800" b="0" strike="noStrike" spc="-1" dirty="0">
                <a:solidFill>
                  <a:srgbClr val="000000"/>
                </a:solidFill>
                <a:latin typeface="Calibri"/>
                <a:ea typeface="DejaVu Sans"/>
              </a:rPr>
              <a:t>Analyse von Filmmaterial zu direktivem </a:t>
            </a:r>
            <a:r>
              <a:rPr lang="de-DE" sz="1800" b="0" strike="noStrike" spc="-1" dirty="0" smtClean="0">
                <a:solidFill>
                  <a:srgbClr val="000000"/>
                </a:solidFill>
                <a:latin typeface="Calibri"/>
                <a:ea typeface="DejaVu Sans"/>
              </a:rPr>
              <a:t>versus </a:t>
            </a:r>
            <a:r>
              <a:rPr lang="de-DE" sz="1800" b="0" strike="noStrike" spc="-1" dirty="0">
                <a:solidFill>
                  <a:srgbClr val="000000"/>
                </a:solidFill>
                <a:latin typeface="Calibri"/>
                <a:ea typeface="DejaVu Sans"/>
              </a:rPr>
              <a:t>autonomieunterstützendem</a:t>
            </a:r>
            <a:br>
              <a:rPr lang="de-DE" sz="1800" b="0" strike="noStrike" spc="-1" dirty="0">
                <a:solidFill>
                  <a:srgbClr val="000000"/>
                </a:solidFill>
                <a:latin typeface="Calibri"/>
                <a:ea typeface="DejaVu Sans"/>
              </a:rPr>
            </a:br>
            <a:r>
              <a:rPr lang="de-DE" sz="1800" b="0" strike="noStrike" spc="-1" dirty="0">
                <a:solidFill>
                  <a:srgbClr val="000000"/>
                </a:solidFill>
                <a:latin typeface="Calibri"/>
                <a:ea typeface="DejaVu Sans"/>
              </a:rPr>
              <a:t>Betreuungsverhalten</a:t>
            </a:r>
            <a:br>
              <a:rPr lang="de-DE" sz="1800" b="0" strike="noStrike" spc="-1" dirty="0">
                <a:solidFill>
                  <a:srgbClr val="000000"/>
                </a:solidFill>
                <a:latin typeface="Calibri"/>
                <a:ea typeface="DejaVu Sans"/>
              </a:rPr>
            </a:br>
            <a:endParaRPr lang="de-DE" sz="1800" b="0" strike="noStrike" spc="-1" dirty="0">
              <a:latin typeface="Arial"/>
            </a:endParaRPr>
          </a:p>
          <a:p>
            <a:pPr marL="286110" indent="-285750">
              <a:buClr>
                <a:srgbClr val="000000"/>
              </a:buClr>
              <a:buFont typeface="Arial" panose="020B0604020202020204" pitchFamily="34" charset="0"/>
              <a:buChar char="•"/>
            </a:pPr>
            <a:r>
              <a:rPr lang="de-DE" sz="1800" b="0" strike="noStrike" spc="-1" dirty="0">
                <a:solidFill>
                  <a:srgbClr val="000000"/>
                </a:solidFill>
                <a:latin typeface="Calibri"/>
                <a:ea typeface="DejaVu Sans"/>
              </a:rPr>
              <a:t>Identifikation zielführender und kontraproduktiver Verhaltensmerkmale</a:t>
            </a:r>
            <a:br>
              <a:rPr lang="de-DE" sz="1800" b="0" strike="noStrike" spc="-1" dirty="0">
                <a:solidFill>
                  <a:srgbClr val="000000"/>
                </a:solidFill>
                <a:latin typeface="Calibri"/>
                <a:ea typeface="DejaVu Sans"/>
              </a:rPr>
            </a:br>
            <a:endParaRPr lang="de-DE" sz="1800" b="0" strike="noStrike" spc="-1" dirty="0">
              <a:latin typeface="Arial"/>
            </a:endParaRPr>
          </a:p>
          <a:p>
            <a:pPr marL="286110" indent="-285750">
              <a:buClr>
                <a:srgbClr val="000000"/>
              </a:buClr>
              <a:buFont typeface="Arial" panose="020B0604020202020204" pitchFamily="34" charset="0"/>
              <a:buChar char="•"/>
            </a:pPr>
            <a:r>
              <a:rPr lang="de-DE" sz="1800" b="0" strike="noStrike" spc="-1" dirty="0">
                <a:solidFill>
                  <a:srgbClr val="000000"/>
                </a:solidFill>
                <a:latin typeface="Calibri"/>
                <a:ea typeface="DejaVu Sans"/>
              </a:rPr>
              <a:t>Praktisches Einüben und Reflektieren von ausgewählten Verhaltensweisen im Tandem</a:t>
            </a:r>
            <a:br>
              <a:rPr lang="de-DE" sz="1800" b="0" strike="noStrike" spc="-1" dirty="0">
                <a:solidFill>
                  <a:srgbClr val="000000"/>
                </a:solidFill>
                <a:latin typeface="Calibri"/>
                <a:ea typeface="DejaVu Sans"/>
              </a:rPr>
            </a:br>
            <a:endParaRPr lang="de-DE" sz="1800" b="0" strike="noStrike" spc="-1" dirty="0">
              <a:latin typeface="Arial"/>
            </a:endParaRPr>
          </a:p>
          <a:p>
            <a:pPr marL="286110" indent="-285750">
              <a:buClr>
                <a:srgbClr val="000000"/>
              </a:buClr>
              <a:buFont typeface="Arial" panose="020B0604020202020204" pitchFamily="34" charset="0"/>
              <a:buChar char="•"/>
            </a:pPr>
            <a:r>
              <a:rPr lang="de-DE" sz="1800" b="0" strike="noStrike" spc="-1" dirty="0">
                <a:solidFill>
                  <a:srgbClr val="000000"/>
                </a:solidFill>
                <a:latin typeface="Calibri"/>
                <a:ea typeface="DejaVu Sans"/>
              </a:rPr>
              <a:t>Praktische Erprobung an beispielhaften Experimenten </a:t>
            </a:r>
            <a:r>
              <a:rPr dirty="0"/>
              <a:t/>
            </a:r>
            <a:br>
              <a:rPr dirty="0"/>
            </a:br>
            <a:r>
              <a:rPr dirty="0"/>
              <a:t/>
            </a:r>
            <a:br>
              <a:rPr dirty="0"/>
            </a:br>
            <a:r>
              <a:rPr dirty="0"/>
              <a:t/>
            </a:r>
            <a:br>
              <a:rPr dirty="0"/>
            </a:br>
            <a:r>
              <a:rPr lang="de-DE" sz="1800" b="0" strike="noStrike" spc="-1" dirty="0">
                <a:solidFill>
                  <a:srgbClr val="FF0000"/>
                </a:solidFill>
                <a:latin typeface="Calibri"/>
              </a:rPr>
              <a:t> </a:t>
            </a:r>
            <a:endParaRPr lang="de-DE" sz="1800" b="0" strike="noStrike" spc="-1" dirty="0">
              <a:latin typeface="Arial"/>
            </a:endParaRPr>
          </a:p>
        </p:txBody>
      </p:sp>
      <p:sp>
        <p:nvSpPr>
          <p:cNvPr id="148" name="CustomShape 3"/>
          <p:cNvSpPr/>
          <p:nvPr/>
        </p:nvSpPr>
        <p:spPr>
          <a:xfrm>
            <a:off x="457200" y="0"/>
            <a:ext cx="7619760" cy="871560"/>
          </a:xfrm>
          <a:prstGeom prst="rect">
            <a:avLst/>
          </a:prstGeom>
          <a:noFill/>
          <a:ln>
            <a:noFill/>
          </a:ln>
        </p:spPr>
        <p:style>
          <a:lnRef idx="0">
            <a:scrgbClr r="0" g="0" b="0"/>
          </a:lnRef>
          <a:fillRef idx="0">
            <a:scrgbClr r="0" g="0" b="0"/>
          </a:fillRef>
          <a:effectRef idx="0">
            <a:scrgbClr r="0" g="0" b="0"/>
          </a:effectRef>
          <a:fontRef idx="minor"/>
        </p:style>
      </p:sp>
      <p:sp>
        <p:nvSpPr>
          <p:cNvPr id="149" name="Line 4"/>
          <p:cNvSpPr/>
          <p:nvPr/>
        </p:nvSpPr>
        <p:spPr>
          <a:xfrm>
            <a:off x="526680" y="1988640"/>
            <a:ext cx="8229600" cy="0"/>
          </a:xfrm>
          <a:prstGeom prst="line">
            <a:avLst/>
          </a:prstGeom>
          <a:ln w="38160">
            <a:solidFill>
              <a:srgbClr val="F79B4F"/>
            </a:solidFill>
            <a:round/>
          </a:ln>
        </p:spPr>
        <p:style>
          <a:lnRef idx="1">
            <a:schemeClr val="accent1"/>
          </a:lnRef>
          <a:fillRef idx="0">
            <a:schemeClr val="accent1"/>
          </a:fillRef>
          <a:effectRef idx="0">
            <a:schemeClr val="accent1"/>
          </a:effectRef>
          <a:fontRef idx="minor"/>
        </p:style>
      </p:sp>
      <p:sp>
        <p:nvSpPr>
          <p:cNvPr id="150" name="CustomShape 5"/>
          <p:cNvSpPr/>
          <p:nvPr/>
        </p:nvSpPr>
        <p:spPr>
          <a:xfrm>
            <a:off x="1043640" y="939960"/>
            <a:ext cx="705636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de-DE" sz="1800" b="0" strike="noStrike" spc="-1" dirty="0">
                <a:solidFill>
                  <a:srgbClr val="000000"/>
                </a:solidFill>
                <a:latin typeface="Calibri"/>
                <a:ea typeface="DejaVu Sans"/>
              </a:rPr>
              <a:t>Das Laborhelferkonzept – mögliche Struktur der Ausbildung</a:t>
            </a:r>
            <a:endParaRPr lang="de-DE" sz="1800" b="0" strike="noStrike" spc="-1" dirty="0">
              <a:latin typeface="Arial"/>
            </a:endParaRPr>
          </a:p>
        </p:txBody>
      </p:sp>
      <p:sp>
        <p:nvSpPr>
          <p:cNvPr id="7" name="CustomShape 7"/>
          <p:cNvSpPr/>
          <p:nvPr/>
        </p:nvSpPr>
        <p:spPr>
          <a:xfrm>
            <a:off x="467640" y="1322280"/>
            <a:ext cx="8432280" cy="52176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360">
              <a:buClr>
                <a:srgbClr val="000000"/>
              </a:buClr>
            </a:pPr>
            <a:r>
              <a:rPr lang="de-DE" sz="2800" spc="-1" dirty="0">
                <a:solidFill>
                  <a:srgbClr val="C00000"/>
                </a:solidFill>
                <a:latin typeface="Calibri"/>
              </a:rPr>
              <a:t>3. Modul: Laborhelferseminar – Moderationskompetenz</a:t>
            </a:r>
            <a:endParaRPr lang="de-DE" sz="2800" spc="-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CustomShape 2"/>
          <p:cNvSpPr/>
          <p:nvPr/>
        </p:nvSpPr>
        <p:spPr>
          <a:xfrm>
            <a:off x="522628" y="1445008"/>
            <a:ext cx="8280720" cy="563085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de-DE" sz="1800" b="1" strike="noStrike" spc="-1" dirty="0">
              <a:solidFill>
                <a:srgbClr val="000000"/>
              </a:solidFill>
              <a:latin typeface="Calibri"/>
              <a:ea typeface="DejaVu Sans"/>
            </a:endParaRPr>
          </a:p>
          <a:p>
            <a:pPr>
              <a:lnSpc>
                <a:spcPct val="100000"/>
              </a:lnSpc>
            </a:pPr>
            <a:endParaRPr lang="de-DE" sz="1800" b="1" strike="noStrike" spc="-1" dirty="0">
              <a:solidFill>
                <a:srgbClr val="000000"/>
              </a:solidFill>
              <a:latin typeface="Calibri"/>
              <a:ea typeface="DejaVu Sans"/>
            </a:endParaRPr>
          </a:p>
          <a:p>
            <a:pPr>
              <a:lnSpc>
                <a:spcPct val="100000"/>
              </a:lnSpc>
            </a:pPr>
            <a:endParaRPr lang="de-DE" sz="1800" b="1" strike="noStrike" spc="-1" dirty="0" smtClean="0">
              <a:solidFill>
                <a:srgbClr val="000000"/>
              </a:solidFill>
              <a:latin typeface="Calibri"/>
              <a:ea typeface="DejaVu Sans"/>
            </a:endParaRPr>
          </a:p>
          <a:p>
            <a:pPr>
              <a:lnSpc>
                <a:spcPct val="100000"/>
              </a:lnSpc>
            </a:pPr>
            <a:r>
              <a:rPr lang="de-DE" sz="1800" b="1" strike="noStrike" spc="-1" dirty="0" smtClean="0">
                <a:solidFill>
                  <a:srgbClr val="000000"/>
                </a:solidFill>
                <a:latin typeface="Calibri"/>
                <a:ea typeface="DejaVu Sans"/>
              </a:rPr>
              <a:t>Ziel</a:t>
            </a:r>
            <a:r>
              <a:rPr lang="de-DE" sz="1800" b="1" strike="noStrike" spc="-1" dirty="0">
                <a:solidFill>
                  <a:srgbClr val="000000"/>
                </a:solidFill>
                <a:latin typeface="Calibri"/>
                <a:ea typeface="DejaVu Sans"/>
              </a:rPr>
              <a:t>: </a:t>
            </a:r>
            <a:r>
              <a:rPr dirty="0"/>
              <a:t/>
            </a:r>
            <a:br>
              <a:rPr dirty="0"/>
            </a:br>
            <a:endParaRPr lang="de-DE" sz="1800" b="0" strike="noStrike" spc="-1" dirty="0">
              <a:latin typeface="Arial"/>
            </a:endParaRPr>
          </a:p>
          <a:p>
            <a:pPr>
              <a:lnSpc>
                <a:spcPct val="100000"/>
              </a:lnSpc>
            </a:pPr>
            <a:r>
              <a:rPr lang="de-DE" sz="1800" b="0" strike="noStrike" spc="-1" dirty="0">
                <a:solidFill>
                  <a:srgbClr val="000000"/>
                </a:solidFill>
                <a:latin typeface="Calibri"/>
                <a:ea typeface="DejaVu Sans"/>
              </a:rPr>
              <a:t>Erwerb von Kompetenzen zum Verhalten, zur Erstdiagnose und Ersthilfe bei möglichen Laborunfällen</a:t>
            </a:r>
            <a:endParaRPr lang="de-DE" sz="1800" b="0" strike="noStrike" spc="-1" dirty="0">
              <a:latin typeface="Arial"/>
            </a:endParaRPr>
          </a:p>
          <a:p>
            <a:pPr>
              <a:lnSpc>
                <a:spcPct val="100000"/>
              </a:lnSpc>
            </a:pPr>
            <a:r>
              <a:rPr dirty="0"/>
              <a:t/>
            </a:r>
            <a:br>
              <a:rPr dirty="0"/>
            </a:br>
            <a:r>
              <a:rPr lang="de-DE" sz="1800" b="0" strike="noStrike" spc="-1" dirty="0">
                <a:solidFill>
                  <a:srgbClr val="000000"/>
                </a:solidFill>
                <a:latin typeface="Calibri"/>
                <a:ea typeface="DejaVu Sans"/>
              </a:rPr>
              <a:t>Organisatorische Durchführung der Ersthelferausbildung während innerschulischer Angebote, z.B.:</a:t>
            </a:r>
            <a:r>
              <a:rPr dirty="0"/>
              <a:t/>
            </a:r>
            <a:br>
              <a:rPr dirty="0"/>
            </a:br>
            <a:endParaRPr lang="de-DE" sz="1800" b="0" strike="noStrike" spc="-1" dirty="0">
              <a:latin typeface="Arial"/>
            </a:endParaRPr>
          </a:p>
          <a:p>
            <a:pPr marL="285840" indent="-285480">
              <a:lnSpc>
                <a:spcPct val="100000"/>
              </a:lnSpc>
              <a:buClr>
                <a:srgbClr val="000000"/>
              </a:buClr>
              <a:buFont typeface="StarSymbol"/>
              <a:buChar char="-"/>
            </a:pPr>
            <a:r>
              <a:rPr lang="de-DE" sz="1800" b="0" strike="noStrike" spc="-1" dirty="0">
                <a:solidFill>
                  <a:srgbClr val="000000"/>
                </a:solidFill>
                <a:latin typeface="Calibri"/>
                <a:ea typeface="DejaVu Sans"/>
              </a:rPr>
              <a:t>im AG-Bereich</a:t>
            </a:r>
            <a:endParaRPr lang="de-DE" sz="1800" b="0" strike="noStrike" spc="-1" dirty="0">
              <a:latin typeface="Arial"/>
            </a:endParaRPr>
          </a:p>
          <a:p>
            <a:pPr marL="285840" indent="-285480">
              <a:lnSpc>
                <a:spcPct val="100000"/>
              </a:lnSpc>
              <a:buClr>
                <a:srgbClr val="000000"/>
              </a:buClr>
              <a:buFont typeface="StarSymbol"/>
              <a:buChar char="-"/>
            </a:pPr>
            <a:r>
              <a:rPr lang="de-DE" spc="-1" dirty="0">
                <a:solidFill>
                  <a:srgbClr val="000000"/>
                </a:solidFill>
                <a:latin typeface="Calibri"/>
                <a:ea typeface="DejaVu Sans"/>
              </a:rPr>
              <a:t>a</a:t>
            </a:r>
            <a:r>
              <a:rPr lang="de-DE" sz="1800" b="0" strike="noStrike" spc="-1" dirty="0">
                <a:solidFill>
                  <a:srgbClr val="000000"/>
                </a:solidFill>
                <a:latin typeface="Calibri"/>
                <a:ea typeface="DejaVu Sans"/>
              </a:rPr>
              <a:t>n Gesundheitstagen (Beispiel Gymnasium Steinhagen)</a:t>
            </a:r>
            <a:endParaRPr lang="de-DE" sz="1800" b="0" strike="noStrike" spc="-1" dirty="0">
              <a:latin typeface="Arial"/>
            </a:endParaRPr>
          </a:p>
          <a:p>
            <a:pPr marL="285840" indent="-285480">
              <a:lnSpc>
                <a:spcPct val="100000"/>
              </a:lnSpc>
              <a:buClr>
                <a:srgbClr val="000000"/>
              </a:buClr>
              <a:buFont typeface="StarSymbol"/>
              <a:buChar char="-"/>
            </a:pPr>
            <a:r>
              <a:rPr lang="de-DE" sz="1800" b="0" strike="noStrike" spc="-1" dirty="0">
                <a:solidFill>
                  <a:srgbClr val="000000"/>
                </a:solidFill>
                <a:latin typeface="Calibri"/>
                <a:ea typeface="DejaVu Sans"/>
              </a:rPr>
              <a:t>während einer Projektwoche</a:t>
            </a:r>
            <a:r>
              <a:rPr dirty="0"/>
              <a:t/>
            </a:r>
            <a:br>
              <a:rPr dirty="0"/>
            </a:br>
            <a:r>
              <a:rPr lang="de-DE" sz="1800" b="0" strike="noStrike" spc="-1" dirty="0">
                <a:solidFill>
                  <a:srgbClr val="000000"/>
                </a:solidFill>
                <a:latin typeface="Calibri"/>
              </a:rPr>
              <a:t> </a:t>
            </a:r>
            <a:endParaRPr lang="de-DE" sz="1800" b="0" strike="noStrike" spc="-1" dirty="0">
              <a:latin typeface="Arial"/>
            </a:endParaRPr>
          </a:p>
          <a:p>
            <a:pPr>
              <a:lnSpc>
                <a:spcPct val="100000"/>
              </a:lnSpc>
            </a:pPr>
            <a:endParaRPr lang="de-DE" sz="1800" b="0" strike="noStrike" spc="-1" dirty="0">
              <a:latin typeface="Arial"/>
            </a:endParaRPr>
          </a:p>
          <a:p>
            <a:pPr>
              <a:lnSpc>
                <a:spcPct val="100000"/>
              </a:lnSpc>
            </a:pPr>
            <a:endParaRPr lang="de-DE" sz="1800" b="0" strike="noStrike" spc="-1" dirty="0">
              <a:latin typeface="Arial"/>
            </a:endParaRPr>
          </a:p>
          <a:p>
            <a:pPr>
              <a:lnSpc>
                <a:spcPct val="100000"/>
              </a:lnSpc>
            </a:pPr>
            <a:endParaRPr lang="de-DE" sz="1800" b="0" strike="noStrike" spc="-1" dirty="0">
              <a:latin typeface="Arial"/>
            </a:endParaRPr>
          </a:p>
          <a:p>
            <a:pPr>
              <a:lnSpc>
                <a:spcPct val="100000"/>
              </a:lnSpc>
            </a:pPr>
            <a:endParaRPr lang="de-DE" sz="1800" b="0" strike="noStrike" spc="-1" dirty="0">
              <a:latin typeface="Arial"/>
            </a:endParaRPr>
          </a:p>
          <a:p>
            <a:pPr>
              <a:lnSpc>
                <a:spcPct val="100000"/>
              </a:lnSpc>
            </a:pPr>
            <a:endParaRPr lang="de-DE" sz="1800" b="0" strike="noStrike" spc="-1" dirty="0">
              <a:latin typeface="Arial"/>
            </a:endParaRPr>
          </a:p>
        </p:txBody>
      </p:sp>
      <p:sp>
        <p:nvSpPr>
          <p:cNvPr id="153" name="CustomShape 3"/>
          <p:cNvSpPr/>
          <p:nvPr/>
        </p:nvSpPr>
        <p:spPr>
          <a:xfrm>
            <a:off x="457200" y="0"/>
            <a:ext cx="7619760" cy="871560"/>
          </a:xfrm>
          <a:prstGeom prst="rect">
            <a:avLst/>
          </a:prstGeom>
          <a:noFill/>
          <a:ln>
            <a:noFill/>
          </a:ln>
        </p:spPr>
        <p:style>
          <a:lnRef idx="0">
            <a:scrgbClr r="0" g="0" b="0"/>
          </a:lnRef>
          <a:fillRef idx="0">
            <a:scrgbClr r="0" g="0" b="0"/>
          </a:fillRef>
          <a:effectRef idx="0">
            <a:scrgbClr r="0" g="0" b="0"/>
          </a:effectRef>
          <a:fontRef idx="minor"/>
        </p:style>
      </p:sp>
      <p:sp>
        <p:nvSpPr>
          <p:cNvPr id="155" name="CustomShape 5"/>
          <p:cNvSpPr/>
          <p:nvPr/>
        </p:nvSpPr>
        <p:spPr>
          <a:xfrm>
            <a:off x="1043640" y="939960"/>
            <a:ext cx="705636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de-DE" sz="1800" b="0" strike="noStrike" spc="-1" dirty="0">
                <a:solidFill>
                  <a:srgbClr val="000000"/>
                </a:solidFill>
                <a:latin typeface="Calibri"/>
                <a:ea typeface="DejaVu Sans"/>
              </a:rPr>
              <a:t>Das Laborhelferkonzept – mögliche Struktur der Ausbildung</a:t>
            </a:r>
            <a:endParaRPr lang="de-DE" sz="1800" b="0" strike="noStrike" spc="-1" dirty="0">
              <a:latin typeface="Arial"/>
            </a:endParaRPr>
          </a:p>
        </p:txBody>
      </p:sp>
      <p:sp>
        <p:nvSpPr>
          <p:cNvPr id="7" name="CustomShape 7"/>
          <p:cNvSpPr/>
          <p:nvPr/>
        </p:nvSpPr>
        <p:spPr>
          <a:xfrm>
            <a:off x="467640" y="1322280"/>
            <a:ext cx="8432280" cy="52176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r>
              <a:rPr lang="de-DE" sz="2800" spc="-1" dirty="0">
                <a:solidFill>
                  <a:srgbClr val="C00000"/>
                </a:solidFill>
                <a:latin typeface="Calibri"/>
              </a:rPr>
              <a:t>4. Modul: Erste-Hilfe-Kurs – Verhalten bei Notfällen</a:t>
            </a:r>
            <a:endParaRPr lang="de-DE" sz="2800" spc="-1" dirty="0"/>
          </a:p>
        </p:txBody>
      </p:sp>
      <p:sp>
        <p:nvSpPr>
          <p:cNvPr id="8" name="Line 4"/>
          <p:cNvSpPr/>
          <p:nvPr/>
        </p:nvSpPr>
        <p:spPr>
          <a:xfrm>
            <a:off x="526680" y="1988640"/>
            <a:ext cx="8229600" cy="0"/>
          </a:xfrm>
          <a:prstGeom prst="line">
            <a:avLst/>
          </a:prstGeom>
          <a:ln w="38160">
            <a:solidFill>
              <a:srgbClr val="F79B4F"/>
            </a:solidFill>
            <a:round/>
          </a:ln>
        </p:spPr>
        <p:style>
          <a:lnRef idx="1">
            <a:schemeClr val="accent1"/>
          </a:lnRef>
          <a:fillRef idx="0">
            <a:schemeClr val="accent1"/>
          </a:fillRef>
          <a:effectRef idx="0">
            <a:schemeClr val="accent1"/>
          </a:effectRef>
          <a:fontRef idx="minor"/>
        </p:style>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3661</Words>
  <Application>Microsoft Office PowerPoint</Application>
  <PresentationFormat>Bildschirmpräsentation (4:3)</PresentationFormat>
  <Paragraphs>437</Paragraphs>
  <Slides>27</Slides>
  <Notes>27</Notes>
  <HiddenSlides>3</HiddenSlides>
  <MMClips>0</MMClips>
  <ScaleCrop>false</ScaleCrop>
  <HeadingPairs>
    <vt:vector size="6" baseType="variant">
      <vt:variant>
        <vt:lpstr>Verwendete Schriftarten</vt:lpstr>
      </vt:variant>
      <vt:variant>
        <vt:i4>13</vt:i4>
      </vt:variant>
      <vt:variant>
        <vt:lpstr>Design</vt:lpstr>
      </vt:variant>
      <vt:variant>
        <vt:i4>2</vt:i4>
      </vt:variant>
      <vt:variant>
        <vt:lpstr>Folientitel</vt:lpstr>
      </vt:variant>
      <vt:variant>
        <vt:i4>27</vt:i4>
      </vt:variant>
    </vt:vector>
  </HeadingPairs>
  <TitlesOfParts>
    <vt:vector size="42" baseType="lpstr">
      <vt:lpstr>ＭＳ Ｐゴシック</vt:lpstr>
      <vt:lpstr>ＭＳ Ｐゴシック</vt:lpstr>
      <vt:lpstr>Arial</vt:lpstr>
      <vt:lpstr>Arial Bold</vt:lpstr>
      <vt:lpstr>Calibri</vt:lpstr>
      <vt:lpstr>Cambria</vt:lpstr>
      <vt:lpstr>DejaVu Sans</vt:lpstr>
      <vt:lpstr>Inter var</vt:lpstr>
      <vt:lpstr>Source Sans Pro</vt:lpstr>
      <vt:lpstr>StarSymbol</vt:lpstr>
      <vt:lpstr>Symbol</vt:lpstr>
      <vt:lpstr>Times New Roman</vt:lpstr>
      <vt:lpstr>Wingdings</vt:lpstr>
      <vt:lpstr>Office Theme</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modified xsi:type="dcterms:W3CDTF">2023-10-24T11:04:02Z</dcterms:modified>
  <cp:category/>
  <dc:language/>
</cp:coreProperties>
</file>