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handoutMasterIdLst>
    <p:handoutMasterId r:id="rId55"/>
  </p:handoutMasterIdLst>
  <p:sldIdLst>
    <p:sldId id="256" r:id="rId2"/>
    <p:sldId id="264" r:id="rId3"/>
    <p:sldId id="292" r:id="rId4"/>
    <p:sldId id="265" r:id="rId5"/>
    <p:sldId id="266" r:id="rId6"/>
    <p:sldId id="405" r:id="rId7"/>
    <p:sldId id="269" r:id="rId8"/>
    <p:sldId id="372" r:id="rId9"/>
    <p:sldId id="373" r:id="rId10"/>
    <p:sldId id="270" r:id="rId11"/>
    <p:sldId id="271" r:id="rId12"/>
    <p:sldId id="273" r:id="rId13"/>
    <p:sldId id="406" r:id="rId14"/>
    <p:sldId id="291" r:id="rId15"/>
    <p:sldId id="380" r:id="rId16"/>
    <p:sldId id="334" r:id="rId17"/>
    <p:sldId id="381" r:id="rId18"/>
    <p:sldId id="278" r:id="rId19"/>
    <p:sldId id="335" r:id="rId20"/>
    <p:sldId id="293" r:id="rId21"/>
    <p:sldId id="315" r:id="rId22"/>
    <p:sldId id="316" r:id="rId23"/>
    <p:sldId id="385" r:id="rId24"/>
    <p:sldId id="386" r:id="rId25"/>
    <p:sldId id="387" r:id="rId26"/>
    <p:sldId id="388" r:id="rId27"/>
    <p:sldId id="389" r:id="rId28"/>
    <p:sldId id="390" r:id="rId29"/>
    <p:sldId id="391" r:id="rId30"/>
    <p:sldId id="392" r:id="rId31"/>
    <p:sldId id="357" r:id="rId32"/>
    <p:sldId id="394" r:id="rId33"/>
    <p:sldId id="395" r:id="rId34"/>
    <p:sldId id="396" r:id="rId35"/>
    <p:sldId id="397" r:id="rId36"/>
    <p:sldId id="398" r:id="rId37"/>
    <p:sldId id="399" r:id="rId38"/>
    <p:sldId id="400" r:id="rId39"/>
    <p:sldId id="374" r:id="rId40"/>
    <p:sldId id="401" r:id="rId41"/>
    <p:sldId id="402" r:id="rId42"/>
    <p:sldId id="365" r:id="rId43"/>
    <p:sldId id="366" r:id="rId44"/>
    <p:sldId id="367" r:id="rId45"/>
    <p:sldId id="368" r:id="rId46"/>
    <p:sldId id="369" r:id="rId47"/>
    <p:sldId id="383" r:id="rId48"/>
    <p:sldId id="371" r:id="rId49"/>
    <p:sldId id="377" r:id="rId50"/>
    <p:sldId id="403" r:id="rId51"/>
    <p:sldId id="404" r:id="rId52"/>
    <p:sldId id="303" r:id="rId53"/>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tzel, Eva" initials="PER" lastIdx="4" clrIdx="0"/>
  <p:cmAuthor id="1" name="Pertzel, Eva" initials="PE" lastIdx="1" clrIdx="1">
    <p:extLst>
      <p:ext uri="{19B8F6BF-5375-455C-9EA6-DF929625EA0E}">
        <p15:presenceInfo xmlns:p15="http://schemas.microsoft.com/office/powerpoint/2012/main" userId="Pertzel, E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3399FF"/>
    <a:srgbClr val="DB820B"/>
    <a:srgbClr val="DA8F0B"/>
    <a:srgbClr val="FF9900"/>
    <a:srgbClr val="CC3300"/>
    <a:srgbClr val="D6E9D8"/>
    <a:srgbClr val="EFE0C8"/>
    <a:srgbClr val="EFE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209" autoAdjust="0"/>
  </p:normalViewPr>
  <p:slideViewPr>
    <p:cSldViewPr showGuides="1">
      <p:cViewPr varScale="1">
        <p:scale>
          <a:sx n="102" d="100"/>
          <a:sy n="102" d="100"/>
        </p:scale>
        <p:origin x="1842" y="114"/>
      </p:cViewPr>
      <p:guideLst>
        <p:guide orient="horz" pos="2160"/>
        <p:guide pos="2880"/>
      </p:guideLst>
    </p:cSldViewPr>
  </p:slideViewPr>
  <p:notesTextViewPr>
    <p:cViewPr>
      <p:scale>
        <a:sx n="1" d="1"/>
        <a:sy n="1" d="1"/>
      </p:scale>
      <p:origin x="0" y="-180"/>
    </p:cViewPr>
  </p:notesTextViewPr>
  <p:notesViewPr>
    <p:cSldViewPr>
      <p:cViewPr varScale="1">
        <p:scale>
          <a:sx n="93" d="100"/>
          <a:sy n="93" d="100"/>
        </p:scale>
        <p:origin x="-2844"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413"/>
          </a:xfrm>
          <a:prstGeom prst="rect">
            <a:avLst/>
          </a:prstGeom>
        </p:spPr>
        <p:txBody>
          <a:bodyPr vert="horz" lIns="91732" tIns="45867" rIns="91732" bIns="45867" rtlCol="0"/>
          <a:lstStyle>
            <a:lvl1pPr algn="l">
              <a:defRPr sz="1200"/>
            </a:lvl1pPr>
          </a:lstStyle>
          <a:p>
            <a:endParaRPr lang="de-DE" dirty="0"/>
          </a:p>
        </p:txBody>
      </p:sp>
      <p:sp>
        <p:nvSpPr>
          <p:cNvPr id="3" name="Datumsplatzhalter 2"/>
          <p:cNvSpPr>
            <a:spLocks noGrp="1"/>
          </p:cNvSpPr>
          <p:nvPr>
            <p:ph type="dt" sz="quarter" idx="1"/>
          </p:nvPr>
        </p:nvSpPr>
        <p:spPr>
          <a:xfrm>
            <a:off x="3849689" y="0"/>
            <a:ext cx="2946400" cy="496413"/>
          </a:xfrm>
          <a:prstGeom prst="rect">
            <a:avLst/>
          </a:prstGeom>
        </p:spPr>
        <p:txBody>
          <a:bodyPr vert="horz" lIns="91732" tIns="45867" rIns="91732" bIns="45867" rtlCol="0"/>
          <a:lstStyle>
            <a:lvl1pPr algn="r">
              <a:defRPr sz="1200"/>
            </a:lvl1pPr>
          </a:lstStyle>
          <a:p>
            <a:fld id="{160D15D8-C40D-44F2-AD47-A528947331B5}" type="datetimeFigureOut">
              <a:rPr lang="de-DE" smtClean="0"/>
              <a:t>24.06.2021</a:t>
            </a:fld>
            <a:endParaRPr lang="de-DE" dirty="0"/>
          </a:p>
        </p:txBody>
      </p:sp>
      <p:sp>
        <p:nvSpPr>
          <p:cNvPr id="4" name="Fußzeilenplatzhalter 3"/>
          <p:cNvSpPr>
            <a:spLocks noGrp="1"/>
          </p:cNvSpPr>
          <p:nvPr>
            <p:ph type="ftr" sz="quarter" idx="2"/>
          </p:nvPr>
        </p:nvSpPr>
        <p:spPr>
          <a:xfrm>
            <a:off x="0" y="9428629"/>
            <a:ext cx="2946400" cy="496412"/>
          </a:xfrm>
          <a:prstGeom prst="rect">
            <a:avLst/>
          </a:prstGeom>
        </p:spPr>
        <p:txBody>
          <a:bodyPr vert="horz" lIns="91732" tIns="45867" rIns="91732" bIns="45867"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49689" y="9428629"/>
            <a:ext cx="2946400" cy="496412"/>
          </a:xfrm>
          <a:prstGeom prst="rect">
            <a:avLst/>
          </a:prstGeom>
        </p:spPr>
        <p:txBody>
          <a:bodyPr vert="horz" lIns="91732" tIns="45867" rIns="91732" bIns="45867" rtlCol="0" anchor="b"/>
          <a:lstStyle>
            <a:lvl1pPr algn="r">
              <a:defRPr sz="1200"/>
            </a:lvl1pPr>
          </a:lstStyle>
          <a:p>
            <a:fld id="{BAA06D95-A6BE-48F1-B316-676CA60ACFC7}" type="slidenum">
              <a:rPr lang="de-DE" smtClean="0"/>
              <a:t>‹Nr.›</a:t>
            </a:fld>
            <a:endParaRPr lang="de-DE" dirty="0"/>
          </a:p>
        </p:txBody>
      </p:sp>
    </p:spTree>
    <p:extLst>
      <p:ext uri="{BB962C8B-B14F-4D97-AF65-F5344CB8AC3E}">
        <p14:creationId xmlns:p14="http://schemas.microsoft.com/office/powerpoint/2010/main" val="381251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732" tIns="45867" rIns="91732" bIns="45867" rtlCol="0"/>
          <a:lstStyle>
            <a:lvl1pPr algn="l">
              <a:defRPr sz="1200"/>
            </a:lvl1pPr>
          </a:lstStyle>
          <a:p>
            <a:endParaRPr lang="de-DE" dirty="0"/>
          </a:p>
        </p:txBody>
      </p:sp>
      <p:sp>
        <p:nvSpPr>
          <p:cNvPr id="3" name="Datumsplatzhalter 2"/>
          <p:cNvSpPr>
            <a:spLocks noGrp="1"/>
          </p:cNvSpPr>
          <p:nvPr>
            <p:ph type="dt" idx="1"/>
          </p:nvPr>
        </p:nvSpPr>
        <p:spPr>
          <a:xfrm>
            <a:off x="3850444" y="0"/>
            <a:ext cx="2945659" cy="496332"/>
          </a:xfrm>
          <a:prstGeom prst="rect">
            <a:avLst/>
          </a:prstGeom>
        </p:spPr>
        <p:txBody>
          <a:bodyPr vert="horz" lIns="91732" tIns="45867" rIns="91732" bIns="45867" rtlCol="0"/>
          <a:lstStyle>
            <a:lvl1pPr algn="r">
              <a:defRPr sz="1200"/>
            </a:lvl1pPr>
          </a:lstStyle>
          <a:p>
            <a:fld id="{985472B4-A8F5-4AAC-8AF9-E73AECEF49A5}" type="datetimeFigureOut">
              <a:rPr lang="de-DE" smtClean="0"/>
              <a:t>24.06.2021</a:t>
            </a:fld>
            <a:endParaRPr lang="de-DE" dirty="0"/>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732" tIns="45867" rIns="91732" bIns="45867" rtlCol="0" anchor="ctr"/>
          <a:lstStyle/>
          <a:p>
            <a:endParaRPr lang="de-DE" dirty="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732" tIns="45867" rIns="91732" bIns="45867"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428583"/>
            <a:ext cx="2945659" cy="496332"/>
          </a:xfrm>
          <a:prstGeom prst="rect">
            <a:avLst/>
          </a:prstGeom>
        </p:spPr>
        <p:txBody>
          <a:bodyPr vert="horz" lIns="91732" tIns="45867" rIns="91732" bIns="45867"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lIns="91732" tIns="45867" rIns="91732" bIns="45867" rtlCol="0" anchor="b"/>
          <a:lstStyle>
            <a:lvl1pPr algn="r">
              <a:defRPr sz="1200"/>
            </a:lvl1pPr>
          </a:lstStyle>
          <a:p>
            <a:fld id="{91EBFD06-840E-465F-BEE3-A3A19D45DCF6}" type="slidenum">
              <a:rPr lang="de-DE" smtClean="0"/>
              <a:t>‹Nr.›</a:t>
            </a:fld>
            <a:endParaRPr lang="de-DE" dirty="0"/>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20</a:t>
            </a:fld>
            <a:endParaRPr lang="de-DE" dirty="0"/>
          </a:p>
        </p:txBody>
      </p:sp>
    </p:spTree>
    <p:extLst>
      <p:ext uri="{BB962C8B-B14F-4D97-AF65-F5344CB8AC3E}">
        <p14:creationId xmlns:p14="http://schemas.microsoft.com/office/powerpoint/2010/main" val="2577997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pPr/>
              <a:t>35</a:t>
            </a:fld>
            <a:endParaRPr lang="de-DE" dirty="0"/>
          </a:p>
        </p:txBody>
      </p:sp>
    </p:spTree>
    <p:extLst>
      <p:ext uri="{BB962C8B-B14F-4D97-AF65-F5344CB8AC3E}">
        <p14:creationId xmlns:p14="http://schemas.microsoft.com/office/powerpoint/2010/main" val="3988035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pPr/>
              <a:t>36</a:t>
            </a:fld>
            <a:endParaRPr lang="de-DE" dirty="0"/>
          </a:p>
        </p:txBody>
      </p:sp>
    </p:spTree>
    <p:extLst>
      <p:ext uri="{BB962C8B-B14F-4D97-AF65-F5344CB8AC3E}">
        <p14:creationId xmlns:p14="http://schemas.microsoft.com/office/powerpoint/2010/main" val="1277509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pPr/>
              <a:t>37</a:t>
            </a:fld>
            <a:endParaRPr lang="de-DE" dirty="0"/>
          </a:p>
        </p:txBody>
      </p:sp>
    </p:spTree>
    <p:extLst>
      <p:ext uri="{BB962C8B-B14F-4D97-AF65-F5344CB8AC3E}">
        <p14:creationId xmlns:p14="http://schemas.microsoft.com/office/powerpoint/2010/main" val="100122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pPr/>
              <a:t>38</a:t>
            </a:fld>
            <a:endParaRPr lang="de-DE" dirty="0"/>
          </a:p>
        </p:txBody>
      </p:sp>
    </p:spTree>
    <p:extLst>
      <p:ext uri="{BB962C8B-B14F-4D97-AF65-F5344CB8AC3E}">
        <p14:creationId xmlns:p14="http://schemas.microsoft.com/office/powerpoint/2010/main" val="1286326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smtClean="0"/>
              <a:t>Wir vermuten, dass Sie manche dieser Aussagen besonders wichtig finden.</a:t>
            </a:r>
            <a:r>
              <a:rPr lang="de-DE" baseline="0" dirty="0" smtClean="0"/>
              <a:t> </a:t>
            </a:r>
            <a:r>
              <a:rPr lang="de-DE" dirty="0" smtClean="0"/>
              <a:t>Daher bitten wir Sie nun</a:t>
            </a:r>
            <a:r>
              <a:rPr lang="de-DE" baseline="0" dirty="0" smtClean="0"/>
              <a:t> ….</a:t>
            </a:r>
          </a:p>
          <a:p>
            <a:pPr marL="165415" indent="-165415">
              <a:buFont typeface="Arial" panose="020B0604020202020204" pitchFamily="34" charset="0"/>
              <a:buChar char="•"/>
            </a:pPr>
            <a:endParaRPr lang="de-DE" baseline="0" dirty="0" smtClean="0"/>
          </a:p>
          <a:p>
            <a:pPr marL="165415" indent="-165415">
              <a:buFont typeface="Arial" panose="020B0604020202020204" pitchFamily="34" charset="0"/>
              <a:buChar char="•"/>
            </a:pPr>
            <a:r>
              <a:rPr lang="de-DE" baseline="0" dirty="0" smtClean="0"/>
              <a:t>Auswertung: Es wäre schön, wenn zwei, drei Kolleg/-innen einmal berichten würden, was sie in ihren Partnergruppen besprochen haben.</a:t>
            </a:r>
            <a:endParaRPr lang="de-DE" dirty="0" smtClean="0"/>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40</a:t>
            </a:fld>
            <a:endParaRPr lang="de-DE" dirty="0"/>
          </a:p>
        </p:txBody>
      </p:sp>
    </p:spTree>
    <p:extLst>
      <p:ext uri="{BB962C8B-B14F-4D97-AF65-F5344CB8AC3E}">
        <p14:creationId xmlns:p14="http://schemas.microsoft.com/office/powerpoint/2010/main" val="3295696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Kompetenzerwartungen sind im LP auf mittleren Abstraktionsniveau formuliert, also ungleich Stundenziel oder Aufgabenstellung</a:t>
            </a:r>
          </a:p>
          <a:p>
            <a:pPr marL="0" lvl="0" indent="0">
              <a:buFont typeface="Arial" panose="020B0604020202020204" pitchFamily="34" charset="0"/>
              <a:buNone/>
            </a:pP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(ACHTUNG: Im LP steht „lassen sich in Aufgabenstellungen überführen“, das meint aber nicht, dass sie 1:1 abbildbar sind).</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Für den Unterricht muss man sich also klar machen, in welche Teilkompetenzen sich die Kompetenzerwartung ausdifferenzieren.</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Deshalb hier nun ein Vorschlag für Sie, den Sie auch in Ihre Schule mitnehmen können, wie man sich den Kompetenzerwartungen nähern kann, wenn man konkreten Unterricht plant.</a:t>
            </a:r>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41</a:t>
            </a:fld>
            <a:endParaRPr lang="de-DE" dirty="0"/>
          </a:p>
        </p:txBody>
      </p:sp>
    </p:spTree>
    <p:extLst>
      <p:ext uri="{BB962C8B-B14F-4D97-AF65-F5344CB8AC3E}">
        <p14:creationId xmlns:p14="http://schemas.microsoft.com/office/powerpoint/2010/main" val="1221149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43</a:t>
            </a:fld>
            <a:endParaRPr lang="de-DE" dirty="0"/>
          </a:p>
        </p:txBody>
      </p:sp>
    </p:spTree>
    <p:extLst>
      <p:ext uri="{BB962C8B-B14F-4D97-AF65-F5344CB8AC3E}">
        <p14:creationId xmlns:p14="http://schemas.microsoft.com/office/powerpoint/2010/main" val="2242458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44</a:t>
            </a:fld>
            <a:endParaRPr lang="de-DE" dirty="0"/>
          </a:p>
        </p:txBody>
      </p:sp>
    </p:spTree>
    <p:extLst>
      <p:ext uri="{BB962C8B-B14F-4D97-AF65-F5344CB8AC3E}">
        <p14:creationId xmlns:p14="http://schemas.microsoft.com/office/powerpoint/2010/main" val="2140747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45</a:t>
            </a:fld>
            <a:endParaRPr lang="de-DE" dirty="0"/>
          </a:p>
        </p:txBody>
      </p:sp>
    </p:spTree>
    <p:extLst>
      <p:ext uri="{BB962C8B-B14F-4D97-AF65-F5344CB8AC3E}">
        <p14:creationId xmlns:p14="http://schemas.microsoft.com/office/powerpoint/2010/main" val="3263616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46</a:t>
            </a:fld>
            <a:endParaRPr lang="de-DE" dirty="0"/>
          </a:p>
        </p:txBody>
      </p:sp>
    </p:spTree>
    <p:extLst>
      <p:ext uri="{BB962C8B-B14F-4D97-AF65-F5344CB8AC3E}">
        <p14:creationId xmlns:p14="http://schemas.microsoft.com/office/powerpoint/2010/main" val="1673742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21</a:t>
            </a:fld>
            <a:endParaRPr lang="de-DE" dirty="0"/>
          </a:p>
        </p:txBody>
      </p:sp>
    </p:spTree>
    <p:extLst>
      <p:ext uri="{BB962C8B-B14F-4D97-AF65-F5344CB8AC3E}">
        <p14:creationId xmlns:p14="http://schemas.microsoft.com/office/powerpoint/2010/main" val="1764598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47</a:t>
            </a:fld>
            <a:endParaRPr lang="de-DE" dirty="0"/>
          </a:p>
        </p:txBody>
      </p:sp>
    </p:spTree>
    <p:extLst>
      <p:ext uri="{BB962C8B-B14F-4D97-AF65-F5344CB8AC3E}">
        <p14:creationId xmlns:p14="http://schemas.microsoft.com/office/powerpoint/2010/main" val="4030568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48</a:t>
            </a:fld>
            <a:endParaRPr lang="de-DE" dirty="0"/>
          </a:p>
        </p:txBody>
      </p:sp>
    </p:spTree>
    <p:extLst>
      <p:ext uri="{BB962C8B-B14F-4D97-AF65-F5344CB8AC3E}">
        <p14:creationId xmlns:p14="http://schemas.microsoft.com/office/powerpoint/2010/main" val="4003626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50</a:t>
            </a:fld>
            <a:endParaRPr lang="de-DE" dirty="0"/>
          </a:p>
        </p:txBody>
      </p:sp>
    </p:spTree>
    <p:extLst>
      <p:ext uri="{BB962C8B-B14F-4D97-AF65-F5344CB8AC3E}">
        <p14:creationId xmlns:p14="http://schemas.microsoft.com/office/powerpoint/2010/main" val="88712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smtClean="0"/>
              <a:t>Wir </a:t>
            </a:r>
            <a:r>
              <a:rPr lang="de-DE" dirty="0" smtClean="0"/>
              <a:t>möchten Sie bitten, nun einmal eine ähnliche Skizze zu versuchen für ein Unterrichtsvorhaben </a:t>
            </a:r>
            <a:r>
              <a:rPr lang="de-DE" baseline="0" dirty="0" smtClean="0"/>
              <a:t>der Klasse 4, nämlich „xyz“.</a:t>
            </a:r>
          </a:p>
          <a:p>
            <a:pPr marL="165415" indent="-165415">
              <a:buFont typeface="Arial" panose="020B0604020202020204" pitchFamily="34" charset="0"/>
              <a:buChar char="•"/>
            </a:pPr>
            <a:r>
              <a:rPr lang="de-DE" baseline="0" dirty="0" smtClean="0"/>
              <a:t>Auswertung: Vielleicht können zwei Paare einmal etwas zu je einem Unterrichtsvorhaben sagen?</a:t>
            </a:r>
          </a:p>
          <a:p>
            <a:pPr marL="0" indent="0">
              <a:buFont typeface="Arial" panose="020B0604020202020204" pitchFamily="34" charset="0"/>
              <a:buNone/>
            </a:pPr>
            <a:endParaRPr lang="de-DE" dirty="0" smtClean="0"/>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51</a:t>
            </a:fld>
            <a:endParaRPr lang="de-DE" dirty="0"/>
          </a:p>
        </p:txBody>
      </p:sp>
    </p:spTree>
    <p:extLst>
      <p:ext uri="{BB962C8B-B14F-4D97-AF65-F5344CB8AC3E}">
        <p14:creationId xmlns:p14="http://schemas.microsoft.com/office/powerpoint/2010/main" val="1612071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Thema „Verbraucherbildung“ ist in verschiedenen Formen für den</a:t>
            </a:r>
            <a:r>
              <a:rPr lang="de-DE" baseline="0" dirty="0"/>
              <a:t> Deutschunterricht relevant, etwa im Bereich der Analyse von „Werbung“ oder in argumentativen Zugängen zur „Nachhaltigkeit“, zum „Konsumverhalten“ o.ä.</a:t>
            </a:r>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22</a:t>
            </a:fld>
            <a:endParaRPr lang="de-DE" dirty="0"/>
          </a:p>
        </p:txBody>
      </p:sp>
    </p:spTree>
    <p:extLst>
      <p:ext uri="{BB962C8B-B14F-4D97-AF65-F5344CB8AC3E}">
        <p14:creationId xmlns:p14="http://schemas.microsoft.com/office/powerpoint/2010/main" val="2872879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24</a:t>
            </a:fld>
            <a:endParaRPr lang="de-DE" dirty="0"/>
          </a:p>
        </p:txBody>
      </p:sp>
    </p:spTree>
    <p:extLst>
      <p:ext uri="{BB962C8B-B14F-4D97-AF65-F5344CB8AC3E}">
        <p14:creationId xmlns:p14="http://schemas.microsoft.com/office/powerpoint/2010/main" val="1790633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25</a:t>
            </a:fld>
            <a:endParaRPr lang="de-DE" dirty="0"/>
          </a:p>
        </p:txBody>
      </p:sp>
    </p:spTree>
    <p:extLst>
      <p:ext uri="{BB962C8B-B14F-4D97-AF65-F5344CB8AC3E}">
        <p14:creationId xmlns:p14="http://schemas.microsoft.com/office/powerpoint/2010/main" val="3162952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26</a:t>
            </a:fld>
            <a:endParaRPr lang="de-DE" dirty="0"/>
          </a:p>
        </p:txBody>
      </p:sp>
    </p:spTree>
    <p:extLst>
      <p:ext uri="{BB962C8B-B14F-4D97-AF65-F5344CB8AC3E}">
        <p14:creationId xmlns:p14="http://schemas.microsoft.com/office/powerpoint/2010/main" val="2448005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27</a:t>
            </a:fld>
            <a:endParaRPr lang="de-DE" dirty="0"/>
          </a:p>
        </p:txBody>
      </p:sp>
    </p:spTree>
    <p:extLst>
      <p:ext uri="{BB962C8B-B14F-4D97-AF65-F5344CB8AC3E}">
        <p14:creationId xmlns:p14="http://schemas.microsoft.com/office/powerpoint/2010/main" val="285242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29</a:t>
            </a:fld>
            <a:endParaRPr lang="de-DE" dirty="0"/>
          </a:p>
        </p:txBody>
      </p:sp>
    </p:spTree>
    <p:extLst>
      <p:ext uri="{BB962C8B-B14F-4D97-AF65-F5344CB8AC3E}">
        <p14:creationId xmlns:p14="http://schemas.microsoft.com/office/powerpoint/2010/main" val="7053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30</a:t>
            </a:fld>
            <a:endParaRPr lang="de-DE" dirty="0"/>
          </a:p>
        </p:txBody>
      </p:sp>
    </p:spTree>
    <p:extLst>
      <p:ext uri="{BB962C8B-B14F-4D97-AF65-F5344CB8AC3E}">
        <p14:creationId xmlns:p14="http://schemas.microsoft.com/office/powerpoint/2010/main" val="2210516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de-DE" dirty="0" smtClean="0"/>
              <a:t>Lehrplanentwicklung  Grundschule</a:t>
            </a:r>
          </a:p>
          <a:p>
            <a:r>
              <a:rPr lang="de-DE" dirty="0" smtClean="0"/>
              <a:t>Auftaktveranstaltung Soest, 20.09.2019</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dirty="0" smtClean="0"/>
              <a:t>Kernlehrplanentwicklung  Gymnasium SI Auftaktveranstaltung Soest, 19.01.2018</a:t>
            </a:r>
            <a:endParaRPr lang="de-DE" dirty="0"/>
          </a:p>
        </p:txBody>
      </p:sp>
      <p:sp>
        <p:nvSpPr>
          <p:cNvPr id="5" name="Fußzeilenplatzhalter 4"/>
          <p:cNvSpPr>
            <a:spLocks noGrp="1"/>
          </p:cNvSpPr>
          <p:nvPr>
            <p:ph type="ftr" sz="quarter" idx="11"/>
          </p:nvPr>
        </p:nvSpPr>
        <p:spPr/>
        <p:txBody>
          <a:bodyPr/>
          <a:lstStyle/>
          <a:p>
            <a:r>
              <a:rPr lang="de-DE" dirty="0" smtClean="0"/>
              <a:t>georg.trendel@qua-lis.nrw.de jens.austermann@qua-lis.nrw</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r>
              <a:rPr lang="de-DE" dirty="0" smtClean="0"/>
              <a:t>Kernlehrplanentwicklung  Gymnasium SI Auftaktveranstaltung Soest, 19.01.2018</a:t>
            </a:r>
            <a:endParaRPr lang="de-DE" dirty="0"/>
          </a:p>
        </p:txBody>
      </p:sp>
      <p:sp>
        <p:nvSpPr>
          <p:cNvPr id="5" name="Fußzeilenplatzhalter 4"/>
          <p:cNvSpPr>
            <a:spLocks noGrp="1"/>
          </p:cNvSpPr>
          <p:nvPr>
            <p:ph type="ftr" sz="quarter" idx="11"/>
          </p:nvPr>
        </p:nvSpPr>
        <p:spPr/>
        <p:txBody>
          <a:bodyPr/>
          <a:lstStyle/>
          <a:p>
            <a:r>
              <a:rPr lang="de-DE" dirty="0" smtClean="0"/>
              <a:t>georg.trendel@qua-lis.nrw.de jens.austermann@qua-lis.nrw</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19642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dirty="0" smtClean="0"/>
              <a:t>Kernlehrplanentwicklung  Gymnasium SI Auftaktveranstaltung Soest, 19.01.2018</a:t>
            </a:r>
            <a:endParaRPr lang="de-DE" dirty="0"/>
          </a:p>
        </p:txBody>
      </p:sp>
      <p:sp>
        <p:nvSpPr>
          <p:cNvPr id="5" name="Fußzeilenplatzhalter 4"/>
          <p:cNvSpPr>
            <a:spLocks noGrp="1"/>
          </p:cNvSpPr>
          <p:nvPr>
            <p:ph type="ftr" sz="quarter" idx="11"/>
          </p:nvPr>
        </p:nvSpPr>
        <p:spPr/>
        <p:txBody>
          <a:bodyPr/>
          <a:lstStyle/>
          <a:p>
            <a:r>
              <a:rPr lang="de-DE" dirty="0" smtClean="0"/>
              <a:t>georg.trendel@qua-lis.nrw.de jens.austermann@qua-lis.nrw</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r>
              <a:rPr lang="de-DE" dirty="0" smtClean="0"/>
              <a:t>Kernlehrplanentwicklung  Gymnasium SI Auftaktveranstaltung Soest, 19.01.2018</a:t>
            </a:r>
            <a:endParaRPr lang="de-DE" dirty="0"/>
          </a:p>
        </p:txBody>
      </p:sp>
      <p:sp>
        <p:nvSpPr>
          <p:cNvPr id="5" name="Fußzeilenplatzhalter 4"/>
          <p:cNvSpPr>
            <a:spLocks noGrp="1"/>
          </p:cNvSpPr>
          <p:nvPr>
            <p:ph type="ftr" sz="quarter" idx="11"/>
          </p:nvPr>
        </p:nvSpPr>
        <p:spPr/>
        <p:txBody>
          <a:bodyPr/>
          <a:lstStyle/>
          <a:p>
            <a:r>
              <a:rPr lang="de-DE" dirty="0" smtClean="0"/>
              <a:t>georg.trendel@qua-lis.nrw.de jens.austermann@qua-lis.nrw</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dirty="0" smtClean="0"/>
              <a:t>Kernlehrplanentwicklung  Gymnasium SI Auftaktveranstaltung Soest, 19.01.2018</a:t>
            </a:r>
            <a:endParaRPr lang="de-DE" dirty="0"/>
          </a:p>
        </p:txBody>
      </p:sp>
      <p:sp>
        <p:nvSpPr>
          <p:cNvPr id="5" name="Fußzeilenplatzhalter 4"/>
          <p:cNvSpPr>
            <a:spLocks noGrp="1"/>
          </p:cNvSpPr>
          <p:nvPr>
            <p:ph type="ftr" sz="quarter" idx="11"/>
          </p:nvPr>
        </p:nvSpPr>
        <p:spPr/>
        <p:txBody>
          <a:bodyPr/>
          <a:lstStyle/>
          <a:p>
            <a:r>
              <a:rPr lang="de-DE" dirty="0" smtClean="0"/>
              <a:t>georg.trendel@qua-lis.nrw.de jens.austermann@qua-lis.nrw</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dirty="0" smtClean="0"/>
              <a:t>Kernlehrplanentwicklung  Gymnasium SI Auftaktveranstaltung Soest, 19.01.2018</a:t>
            </a:r>
            <a:endParaRPr lang="de-DE" dirty="0"/>
          </a:p>
        </p:txBody>
      </p:sp>
      <p:sp>
        <p:nvSpPr>
          <p:cNvPr id="6" name="Fußzeilenplatzhalter 5"/>
          <p:cNvSpPr>
            <a:spLocks noGrp="1"/>
          </p:cNvSpPr>
          <p:nvPr>
            <p:ph type="ftr" sz="quarter" idx="11"/>
          </p:nvPr>
        </p:nvSpPr>
        <p:spPr/>
        <p:txBody>
          <a:bodyPr/>
          <a:lstStyle/>
          <a:p>
            <a:r>
              <a:rPr lang="de-DE" dirty="0" smtClean="0"/>
              <a:t>georg.trendel@qua-lis.nrw.de jens.austermann@qua-lis.nrw</a:t>
            </a:r>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r>
              <a:rPr lang="de-DE" dirty="0" smtClean="0"/>
              <a:t>Kernlehrplanentwicklung  Gymnasium SI Auftaktveranstaltung Soest, 19.01.2018</a:t>
            </a:r>
            <a:endParaRPr lang="de-DE" dirty="0"/>
          </a:p>
        </p:txBody>
      </p:sp>
      <p:sp>
        <p:nvSpPr>
          <p:cNvPr id="8" name="Fußzeilenplatzhalter 7"/>
          <p:cNvSpPr>
            <a:spLocks noGrp="1"/>
          </p:cNvSpPr>
          <p:nvPr>
            <p:ph type="ftr" sz="quarter" idx="11"/>
          </p:nvPr>
        </p:nvSpPr>
        <p:spPr/>
        <p:txBody>
          <a:bodyPr/>
          <a:lstStyle/>
          <a:p>
            <a:r>
              <a:rPr lang="de-DE" dirty="0" smtClean="0"/>
              <a:t>georg.trendel@qua-lis.nrw.de jens.austermann@qua-lis.nrw</a:t>
            </a:r>
            <a:endParaRPr lang="de-DE" dirty="0"/>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dirty="0" smtClean="0"/>
              <a:t>Kernlehrplanentwicklung  Gymnasium SI Auftaktveranstaltung Soest, 19.01.2018</a:t>
            </a:r>
            <a:endParaRPr lang="de-DE" dirty="0"/>
          </a:p>
        </p:txBody>
      </p:sp>
      <p:sp>
        <p:nvSpPr>
          <p:cNvPr id="4" name="Fußzeilenplatzhalter 3"/>
          <p:cNvSpPr>
            <a:spLocks noGrp="1"/>
          </p:cNvSpPr>
          <p:nvPr>
            <p:ph type="ftr" sz="quarter" idx="11"/>
          </p:nvPr>
        </p:nvSpPr>
        <p:spPr/>
        <p:txBody>
          <a:bodyPr/>
          <a:lstStyle/>
          <a:p>
            <a:r>
              <a:rPr lang="de-DE" dirty="0" smtClean="0"/>
              <a:t>georg.trendel@qua-lis.nrw.de jens.austermann@qua-lis.nrw</a:t>
            </a:r>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smtClean="0"/>
              <a:t>Kernlehrplanentwicklung  Gymnasium SI Auftaktveranstaltung Soest, 19.01.2018</a:t>
            </a:r>
            <a:endParaRPr lang="de-DE" dirty="0"/>
          </a:p>
        </p:txBody>
      </p:sp>
      <p:sp>
        <p:nvSpPr>
          <p:cNvPr id="3" name="Fußzeilenplatzhalter 2"/>
          <p:cNvSpPr>
            <a:spLocks noGrp="1"/>
          </p:cNvSpPr>
          <p:nvPr>
            <p:ph type="ftr" sz="quarter" idx="11"/>
          </p:nvPr>
        </p:nvSpPr>
        <p:spPr/>
        <p:txBody>
          <a:bodyPr/>
          <a:lstStyle/>
          <a:p>
            <a:r>
              <a:rPr lang="de-DE" dirty="0" smtClean="0"/>
              <a:t>georg.trendel@qua-lis.nrw.de jens.austermann@qua-lis.nrw</a:t>
            </a:r>
            <a:endParaRPr lang="de-DE" dirty="0"/>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dirty="0" smtClean="0"/>
              <a:t>Kernlehrplanentwicklung  Gymnasium SI Auftaktveranstaltung Soest, 19.01.2018</a:t>
            </a:r>
            <a:endParaRPr lang="de-DE" dirty="0"/>
          </a:p>
        </p:txBody>
      </p:sp>
      <p:sp>
        <p:nvSpPr>
          <p:cNvPr id="6" name="Fußzeilenplatzhalter 5"/>
          <p:cNvSpPr>
            <a:spLocks noGrp="1"/>
          </p:cNvSpPr>
          <p:nvPr>
            <p:ph type="ftr" sz="quarter" idx="11"/>
          </p:nvPr>
        </p:nvSpPr>
        <p:spPr/>
        <p:txBody>
          <a:bodyPr/>
          <a:lstStyle/>
          <a:p>
            <a:r>
              <a:rPr lang="de-DE" dirty="0" smtClean="0"/>
              <a:t>georg.trendel@qua-lis.nrw.de jens.austermann@qua-lis.nrw</a:t>
            </a:r>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dirty="0" smtClean="0"/>
              <a:t>Kernlehrplanentwicklung  Gymnasium SI Auftaktveranstaltung Soest, 19.01.2018</a:t>
            </a:r>
            <a:endParaRPr lang="de-DE" dirty="0"/>
          </a:p>
        </p:txBody>
      </p:sp>
      <p:sp>
        <p:nvSpPr>
          <p:cNvPr id="5" name="Fußzeilenplatzhalter 4"/>
          <p:cNvSpPr>
            <a:spLocks noGrp="1"/>
          </p:cNvSpPr>
          <p:nvPr>
            <p:ph type="ftr" sz="quarter" idx="3"/>
          </p:nvPr>
        </p:nvSpPr>
        <p:spPr>
          <a:xfrm>
            <a:off x="3419872" y="6356350"/>
            <a:ext cx="29523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smtClean="0"/>
              <a:t>georg.trendel@qua-lis.nrw.de jens.austermann@qua-lis.nrw</a:t>
            </a:r>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dirty="0"/>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27" name="Picture 3" descr="V:\QUA-LIS\Formulare und Muster\AbsenderKennungMSB neu-farbi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hd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bezreg-muenster.de/zentralablage/dokumente/schule_und_bildung/digitale_bildung/handreichungen_orientierungshilfen/Erstellung-schulinterner-Lehrplaene-Handreichung-fuer-Schulen.pdf" TargetMode="External"/><Relationship Id="rId2" Type="http://schemas.openxmlformats.org/officeDocument/2006/relationships/hyperlink" Target="https://www.schulentwicklung.nrw.de/referenzrahmen/index.php?bereich=1053"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microsoft.com/office/2007/relationships/hdphoto" Target="../media/hdphoto3.wdp"/></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e-DE" dirty="0" smtClean="0"/>
              <a:t>Neue Lehrpläne</a:t>
            </a:r>
            <a:br>
              <a:rPr lang="de-DE" dirty="0" smtClean="0"/>
            </a:br>
            <a:r>
              <a:rPr lang="de-DE" dirty="0" smtClean="0"/>
              <a:t>für die Primarstufe</a:t>
            </a:r>
            <a:endParaRPr lang="de-DE" dirty="0"/>
          </a:p>
        </p:txBody>
      </p:sp>
      <p:sp>
        <p:nvSpPr>
          <p:cNvPr id="3" name="Untertitel 2"/>
          <p:cNvSpPr>
            <a:spLocks noGrp="1"/>
          </p:cNvSpPr>
          <p:nvPr>
            <p:ph type="subTitle" idx="1"/>
          </p:nvPr>
        </p:nvSpPr>
        <p:spPr/>
        <p:txBody>
          <a:bodyPr/>
          <a:lstStyle/>
          <a:p>
            <a:r>
              <a:rPr lang="de-DE" dirty="0" smtClean="0"/>
              <a:t>Weiterentwicklung der Lehrpläne Grundschule von 2008</a:t>
            </a:r>
          </a:p>
        </p:txBody>
      </p:sp>
    </p:spTree>
    <p:extLst>
      <p:ext uri="{BB962C8B-B14F-4D97-AF65-F5344CB8AC3E}">
        <p14:creationId xmlns:p14="http://schemas.microsoft.com/office/powerpoint/2010/main" val="3070786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lstStyle/>
          <a:p>
            <a:r>
              <a:rPr lang="de-DE" sz="3200" dirty="0" smtClean="0"/>
              <a:t>Kapitel 2.1: Bereiche in den Fächern D, M und E</a:t>
            </a:r>
            <a:endParaRPr lang="de-DE" sz="3200" dirty="0"/>
          </a:p>
        </p:txBody>
      </p:sp>
      <p:sp>
        <p:nvSpPr>
          <p:cNvPr id="3" name="Inhaltsplatzhalter 2"/>
          <p:cNvSpPr>
            <a:spLocks noGrp="1"/>
          </p:cNvSpPr>
          <p:nvPr>
            <p:ph idx="1"/>
          </p:nvPr>
        </p:nvSpPr>
        <p:spPr/>
        <p:txBody>
          <a:bodyPr>
            <a:normAutofit/>
          </a:bodyPr>
          <a:lstStyle/>
          <a:p>
            <a:r>
              <a:rPr lang="de-DE" dirty="0" smtClean="0"/>
              <a:t>benennen analytisch unterscheidbare Handlungsfelder eines Faches,</a:t>
            </a:r>
          </a:p>
          <a:p>
            <a:r>
              <a:rPr lang="de-DE" dirty="0" smtClean="0"/>
              <a:t>orientieren sich an den Bildungsstandards (PS: D, M; SI: E)</a:t>
            </a:r>
          </a:p>
          <a:p>
            <a:r>
              <a:rPr lang="de-DE" dirty="0" smtClean="0"/>
              <a:t>werden in Form von Kompetenzerwartungen ausdifferenziert und beschrieben,</a:t>
            </a:r>
          </a:p>
          <a:p>
            <a:r>
              <a:rPr lang="de-DE" dirty="0" smtClean="0"/>
              <a:t>besitzen stets eine Handlungsdimension und eine Wissensdimension (Metawissen).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10</a:t>
            </a:fld>
            <a:endParaRPr lang="de-DE" dirty="0"/>
          </a:p>
        </p:txBody>
      </p:sp>
    </p:spTree>
    <p:extLst>
      <p:ext uri="{BB962C8B-B14F-4D97-AF65-F5344CB8AC3E}">
        <p14:creationId xmlns:p14="http://schemas.microsoft.com/office/powerpoint/2010/main" val="139785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smtClean="0"/>
              <a:t>Kapitel 2.1: Bereiche in SU, Mu, Ku, KR, ER, SP und Praktische Philosophie</a:t>
            </a:r>
            <a:endParaRPr lang="de-DE" sz="2000" dirty="0"/>
          </a:p>
        </p:txBody>
      </p:sp>
      <p:sp>
        <p:nvSpPr>
          <p:cNvPr id="3" name="Inhaltsplatzhalter 2"/>
          <p:cNvSpPr>
            <a:spLocks noGrp="1"/>
          </p:cNvSpPr>
          <p:nvPr>
            <p:ph idx="1"/>
          </p:nvPr>
        </p:nvSpPr>
        <p:spPr/>
        <p:txBody>
          <a:bodyPr/>
          <a:lstStyle/>
          <a:p>
            <a:r>
              <a:rPr lang="de-DE" dirty="0" smtClean="0"/>
              <a:t>umfassen fachliche Gegenstände wie Phänomene, Sachverhalte, Konzepte usw.,</a:t>
            </a:r>
          </a:p>
          <a:p>
            <a:r>
              <a:rPr lang="de-DE" dirty="0" smtClean="0"/>
              <a:t>bilden den Kontext für Kompetenzentwicklung,</a:t>
            </a:r>
          </a:p>
          <a:p>
            <a:r>
              <a:rPr lang="de-DE" dirty="0" smtClean="0"/>
              <a:t>sind für die Beschreibung von Kompetenzen unverzichtbar und machen diese erst vorstellbar.</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11</a:t>
            </a:fld>
            <a:endParaRPr lang="de-DE" dirty="0"/>
          </a:p>
        </p:txBody>
      </p:sp>
    </p:spTree>
    <p:extLst>
      <p:ext uri="{BB962C8B-B14F-4D97-AF65-F5344CB8AC3E}">
        <p14:creationId xmlns:p14="http://schemas.microsoft.com/office/powerpoint/2010/main" val="2480667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2.2: Kompetenzerwartungen</a:t>
            </a:r>
            <a:endParaRPr lang="de-DE" dirty="0"/>
          </a:p>
        </p:txBody>
      </p:sp>
      <p:sp>
        <p:nvSpPr>
          <p:cNvPr id="3" name="Inhaltsplatzhalter 2"/>
          <p:cNvSpPr>
            <a:spLocks noGrp="1"/>
          </p:cNvSpPr>
          <p:nvPr>
            <p:ph idx="1"/>
          </p:nvPr>
        </p:nvSpPr>
        <p:spPr/>
        <p:txBody>
          <a:bodyPr>
            <a:normAutofit/>
          </a:bodyPr>
          <a:lstStyle/>
          <a:p>
            <a:r>
              <a:rPr lang="de-DE" dirty="0" smtClean="0"/>
              <a:t>führen fachliche Prozesse und fachliche Inhalte zusammen,</a:t>
            </a:r>
          </a:p>
          <a:p>
            <a:r>
              <a:rPr lang="de-DE" dirty="0"/>
              <a:t>beschreiben konkret, was Schülerinnen und Schüler </a:t>
            </a:r>
            <a:r>
              <a:rPr lang="de-DE" dirty="0" smtClean="0"/>
              <a:t>in einem Bereich unter Berücksichtigung aller Anforderungsbereiche </a:t>
            </a:r>
            <a:r>
              <a:rPr lang="de-DE" dirty="0"/>
              <a:t>in der Regel können und wissen </a:t>
            </a:r>
            <a:r>
              <a:rPr lang="de-DE" dirty="0" smtClean="0"/>
              <a:t>sollen,</a:t>
            </a:r>
          </a:p>
          <a:p>
            <a:r>
              <a:rPr lang="de-DE" dirty="0" smtClean="0"/>
              <a:t>besitzen einen exemplarischen Charakter und sind auf vergleichbare Situationen transferierbar</a:t>
            </a:r>
            <a:r>
              <a:rPr lang="de-DE" dirty="0"/>
              <a:t>.</a:t>
            </a:r>
            <a:endParaRPr lang="de-DE" u="sng" dirty="0" smtClean="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12</a:t>
            </a:fld>
            <a:endParaRPr lang="de-DE" dirty="0"/>
          </a:p>
        </p:txBody>
      </p:sp>
    </p:spTree>
    <p:extLst>
      <p:ext uri="{BB962C8B-B14F-4D97-AF65-F5344CB8AC3E}">
        <p14:creationId xmlns:p14="http://schemas.microsoft.com/office/powerpoint/2010/main" val="4267867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Kapitel 3: Leistung fördern und bewerten </a:t>
            </a:r>
            <a:endParaRPr lang="de-DE" sz="2400" dirty="0"/>
          </a:p>
        </p:txBody>
      </p:sp>
      <p:sp>
        <p:nvSpPr>
          <p:cNvPr id="3" name="Inhaltsplatzhalter 2"/>
          <p:cNvSpPr>
            <a:spLocks noGrp="1"/>
          </p:cNvSpPr>
          <p:nvPr>
            <p:ph idx="1"/>
          </p:nvPr>
        </p:nvSpPr>
        <p:spPr/>
        <p:txBody>
          <a:bodyPr/>
          <a:lstStyle/>
          <a:p>
            <a:r>
              <a:rPr lang="de-DE" dirty="0" smtClean="0"/>
              <a:t>Pädagogisches Leistungsverständnis </a:t>
            </a:r>
          </a:p>
          <a:p>
            <a:r>
              <a:rPr lang="de-DE" dirty="0" smtClean="0"/>
              <a:t>Ausgangspunkt: individueller Lernstand </a:t>
            </a:r>
          </a:p>
          <a:p>
            <a:r>
              <a:rPr lang="de-DE" dirty="0" smtClean="0"/>
              <a:t>Prozesse wie auch Produkte als Basis </a:t>
            </a:r>
          </a:p>
          <a:p>
            <a:r>
              <a:rPr lang="de-DE" dirty="0" smtClean="0"/>
              <a:t>Transparenz der Kriterien </a:t>
            </a:r>
          </a:p>
          <a:p>
            <a:r>
              <a:rPr lang="de-DE" dirty="0" smtClean="0"/>
              <a:t>Fächer D, M, E: schriftliche Leistungen</a:t>
            </a:r>
          </a:p>
          <a:p>
            <a:r>
              <a:rPr lang="de-DE" dirty="0" smtClean="0"/>
              <a:t>Fächer SU, Mu, Ku, KR, ER, SP, PP: sonstige Leistungen </a:t>
            </a:r>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13</a:t>
            </a:fld>
            <a:endParaRPr lang="de-DE" dirty="0"/>
          </a:p>
        </p:txBody>
      </p:sp>
    </p:spTree>
    <p:extLst>
      <p:ext uri="{BB962C8B-B14F-4D97-AF65-F5344CB8AC3E}">
        <p14:creationId xmlns:p14="http://schemas.microsoft.com/office/powerpoint/2010/main" val="2754324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6339" y="2348880"/>
            <a:ext cx="7632848" cy="1790874"/>
          </a:xfrm>
        </p:spPr>
        <p:txBody>
          <a:bodyPr/>
          <a:lstStyle/>
          <a:p>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smtClean="0">
                <a:solidFill>
                  <a:srgbClr val="002060"/>
                </a:solidFill>
              </a:rPr>
              <a:t>II Prinzipien der Weiterentwicklung und Veränderungen </a:t>
            </a:r>
            <a:endParaRPr lang="de-DE" sz="4000" dirty="0">
              <a:solidFill>
                <a:srgbClr val="002060"/>
              </a:solidFill>
            </a:endParaRP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14</a:t>
            </a:fld>
            <a:endParaRPr lang="de-DE" dirty="0"/>
          </a:p>
        </p:txBody>
      </p:sp>
    </p:spTree>
    <p:extLst>
      <p:ext uri="{BB962C8B-B14F-4D97-AF65-F5344CB8AC3E}">
        <p14:creationId xmlns:p14="http://schemas.microsoft.com/office/powerpoint/2010/main" val="899576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Kompetenzformulierungen </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beschreiben durch die Lehrkraft überprüfbare, d.h. beobachtbare Lernergebnisse,</a:t>
            </a:r>
          </a:p>
          <a:p>
            <a:r>
              <a:rPr lang="de-DE" dirty="0" smtClean="0"/>
              <a:t>Hilfestellung durch Operatoren: beschreiben, erklären, bewerten, … </a:t>
            </a:r>
          </a:p>
          <a:p>
            <a:r>
              <a:rPr lang="de-DE" dirty="0" smtClean="0"/>
              <a:t>Hilfestellung durch zu erstellende Produkte: verfassen einen Text, fertigen ein Modell an, … </a:t>
            </a:r>
          </a:p>
          <a:p>
            <a:r>
              <a:rPr lang="de-DE" dirty="0" smtClean="0"/>
              <a:t>Hilfestellungen durch ausgeführte Handlungen: laufen </a:t>
            </a:r>
            <a:r>
              <a:rPr lang="de-DE" dirty="0"/>
              <a:t>rhythmisch über </a:t>
            </a:r>
            <a:r>
              <a:rPr lang="de-DE" dirty="0" smtClean="0"/>
              <a:t>Hindernisse, </a:t>
            </a:r>
            <a:r>
              <a:rPr lang="de-DE" dirty="0"/>
              <a:t> </a:t>
            </a:r>
            <a:r>
              <a:rPr lang="de-DE" dirty="0" smtClean="0"/>
              <a:t>experimentieren   beim  Malen </a:t>
            </a:r>
            <a:r>
              <a:rPr lang="de-DE" dirty="0"/>
              <a:t>mit </a:t>
            </a:r>
            <a:r>
              <a:rPr lang="de-DE" dirty="0" smtClean="0"/>
              <a:t>Farbmischungen, … </a:t>
            </a:r>
          </a:p>
          <a:p>
            <a:r>
              <a:rPr lang="de-DE" dirty="0" smtClean="0"/>
              <a:t>bilden </a:t>
            </a:r>
            <a:r>
              <a:rPr lang="de-DE" u="sng" dirty="0" smtClean="0"/>
              <a:t>keine</a:t>
            </a:r>
            <a:r>
              <a:rPr lang="de-DE" dirty="0" smtClean="0"/>
              <a:t> Unterrichtsschritte ab. </a:t>
            </a:r>
          </a:p>
          <a:p>
            <a:endParaRPr lang="de-DE" dirty="0" smtClean="0"/>
          </a:p>
          <a:p>
            <a:endParaRPr lang="de-DE" dirty="0" smtClean="0"/>
          </a:p>
          <a:p>
            <a:endParaRPr lang="de-DE" dirty="0"/>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15</a:t>
            </a:fld>
            <a:endParaRPr lang="de-DE" dirty="0"/>
          </a:p>
        </p:txBody>
      </p:sp>
    </p:spTree>
    <p:extLst>
      <p:ext uri="{BB962C8B-B14F-4D97-AF65-F5344CB8AC3E}">
        <p14:creationId xmlns:p14="http://schemas.microsoft.com/office/powerpoint/2010/main" val="2504956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Aktualisierung </a:t>
            </a:r>
            <a:endParaRPr lang="de-DE" dirty="0"/>
          </a:p>
        </p:txBody>
      </p:sp>
      <p:sp>
        <p:nvSpPr>
          <p:cNvPr id="3" name="Inhaltsplatzhalter 2"/>
          <p:cNvSpPr>
            <a:spLocks noGrp="1"/>
          </p:cNvSpPr>
          <p:nvPr>
            <p:ph idx="1"/>
          </p:nvPr>
        </p:nvSpPr>
        <p:spPr/>
        <p:txBody>
          <a:bodyPr>
            <a:normAutofit fontScale="92500"/>
          </a:bodyPr>
          <a:lstStyle/>
          <a:p>
            <a:pPr marL="0" indent="0">
              <a:buNone/>
            </a:pPr>
            <a:r>
              <a:rPr lang="de-DE" dirty="0" smtClean="0"/>
              <a:t>Orientierung an der Struktur der bisherigen Lehrpläne für die Grundschule bei</a:t>
            </a:r>
          </a:p>
          <a:p>
            <a:r>
              <a:rPr lang="de-DE" dirty="0" smtClean="0"/>
              <a:t>Aktualisierung der Aufgaben und Ziele des Faches</a:t>
            </a:r>
          </a:p>
          <a:p>
            <a:r>
              <a:rPr lang="de-DE" dirty="0" smtClean="0"/>
              <a:t>Berücksichtigung von sog. Vorläuferfähigkeiten in D, M</a:t>
            </a:r>
          </a:p>
          <a:p>
            <a:r>
              <a:rPr lang="de-DE" dirty="0"/>
              <a:t>Aktualisierung </a:t>
            </a:r>
            <a:r>
              <a:rPr lang="de-DE" dirty="0" smtClean="0"/>
              <a:t>des gesamten Kapitels 2: Kompetenzerwartungen und Inhalte </a:t>
            </a:r>
          </a:p>
          <a:p>
            <a:r>
              <a:rPr lang="de-DE" dirty="0" smtClean="0"/>
              <a:t>Aktualisierung Kapitel 3 </a:t>
            </a:r>
          </a:p>
          <a:p>
            <a:pPr>
              <a:buFont typeface="Wingdings" panose="05000000000000000000" pitchFamily="2" charset="2"/>
              <a:buChar char="à"/>
            </a:pPr>
            <a:r>
              <a:rPr lang="de-DE" dirty="0" smtClean="0">
                <a:sym typeface="Wingdings" panose="05000000000000000000" pitchFamily="2" charset="2"/>
              </a:rPr>
              <a:t> besondere Berücksichtigung der Schuleingangsphase</a:t>
            </a:r>
            <a:endParaRPr lang="de-DE" dirty="0">
              <a:sym typeface="Wingdings" panose="05000000000000000000" pitchFamily="2" charset="2"/>
            </a:endParaRPr>
          </a:p>
          <a:p>
            <a:pPr>
              <a:buFont typeface="Wingdings" panose="05000000000000000000" pitchFamily="2" charset="2"/>
              <a:buChar char="à"/>
            </a:pPr>
            <a:r>
              <a:rPr lang="de-DE" dirty="0" smtClean="0">
                <a:sym typeface="Wingdings" panose="05000000000000000000" pitchFamily="2" charset="2"/>
              </a:rPr>
              <a:t> </a:t>
            </a:r>
            <a:r>
              <a:rPr lang="de-DE" dirty="0" smtClean="0"/>
              <a:t>Anschlussfähigkeit </a:t>
            </a:r>
            <a:r>
              <a:rPr lang="de-DE" dirty="0"/>
              <a:t>zur Sekundarstufe </a:t>
            </a:r>
            <a:r>
              <a:rPr lang="de-DE" dirty="0" smtClean="0"/>
              <a:t>I / Übergang </a:t>
            </a:r>
          </a:p>
        </p:txBody>
      </p:sp>
      <p:sp>
        <p:nvSpPr>
          <p:cNvPr id="6" name="Foliennummernplatzhalter 5"/>
          <p:cNvSpPr>
            <a:spLocks noGrp="1"/>
          </p:cNvSpPr>
          <p:nvPr>
            <p:ph type="sldNum" sz="quarter" idx="12"/>
          </p:nvPr>
        </p:nvSpPr>
        <p:spPr/>
        <p:txBody>
          <a:bodyPr/>
          <a:lstStyle/>
          <a:p>
            <a:fld id="{512A4277-7E7A-4AAF-BFC7-47646BF5CD0C}" type="slidenum">
              <a:rPr lang="de-DE" smtClean="0"/>
              <a:t>16</a:t>
            </a:fld>
            <a:endParaRPr lang="de-DE" dirty="0"/>
          </a:p>
        </p:txBody>
      </p:sp>
      <p:sp>
        <p:nvSpPr>
          <p:cNvPr id="7" name="Datumsplatzhalter 3"/>
          <p:cNvSpPr>
            <a:spLocks noGrp="1"/>
          </p:cNvSpPr>
          <p:nvPr>
            <p:ph type="ftr" sz="quarter" idx="11"/>
          </p:nvPr>
        </p:nvSpPr>
        <p:spPr>
          <a:xfrm>
            <a:off x="457200" y="6356350"/>
            <a:ext cx="5915025" cy="365125"/>
          </a:xfrm>
        </p:spPr>
        <p:txBody>
          <a:bodyPr/>
          <a:lstStyle/>
          <a:p>
            <a:pPr algn="l"/>
            <a:r>
              <a:rPr lang="de-DE" dirty="0"/>
              <a:t>Lehrplanentwicklung Primarstufe</a:t>
            </a:r>
          </a:p>
        </p:txBody>
      </p:sp>
    </p:spTree>
    <p:extLst>
      <p:ext uri="{BB962C8B-B14F-4D97-AF65-F5344CB8AC3E}">
        <p14:creationId xmlns:p14="http://schemas.microsoft.com/office/powerpoint/2010/main" val="627948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Anpassung der Struktur an Lehrpläne anderer Schulformen </a:t>
            </a:r>
            <a:endParaRPr lang="de-DE" sz="2400" dirty="0"/>
          </a:p>
        </p:txBody>
      </p:sp>
      <p:sp>
        <p:nvSpPr>
          <p:cNvPr id="3" name="Inhaltsplatzhalter 2"/>
          <p:cNvSpPr>
            <a:spLocks noGrp="1"/>
          </p:cNvSpPr>
          <p:nvPr>
            <p:ph idx="1"/>
          </p:nvPr>
        </p:nvSpPr>
        <p:spPr/>
        <p:txBody>
          <a:bodyPr>
            <a:normAutofit fontScale="92500"/>
          </a:bodyPr>
          <a:lstStyle/>
          <a:p>
            <a:r>
              <a:rPr lang="de-DE" dirty="0" smtClean="0"/>
              <a:t>Zusammenführung der Kapitel 2 und 3 aus dem LP 2008 zu einem Kapitel 2 </a:t>
            </a:r>
          </a:p>
          <a:p>
            <a:r>
              <a:rPr lang="de-DE" dirty="0"/>
              <a:t>s</a:t>
            </a:r>
            <a:r>
              <a:rPr lang="de-DE" dirty="0" smtClean="0"/>
              <a:t>chnellere Orientierung über die Schulformen hinweg </a:t>
            </a:r>
          </a:p>
          <a:p>
            <a:r>
              <a:rPr lang="de-DE" dirty="0" smtClean="0"/>
              <a:t>Beibehaltung der Unterteilung in Bereiche mit zugehörigen Schwerpunkten </a:t>
            </a:r>
          </a:p>
          <a:p>
            <a:r>
              <a:rPr lang="de-DE" dirty="0" smtClean="0"/>
              <a:t>Wichtig für die Lesart der LP: Reihenfolge der Bereiche in den Lehrplänen gibt nicht die Reihenfolge der Unterrichtsvorhaben in der Praxis vor, sondern im Unterricht werden die Bereiche miteinander vernetzt.  </a:t>
            </a: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17</a:t>
            </a:fld>
            <a:endParaRPr lang="de-DE" dirty="0"/>
          </a:p>
        </p:txBody>
      </p:sp>
    </p:spTree>
    <p:extLst>
      <p:ext uri="{BB962C8B-B14F-4D97-AF65-F5344CB8AC3E}">
        <p14:creationId xmlns:p14="http://schemas.microsoft.com/office/powerpoint/2010/main" val="2916388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Ausschärfung der Fachlichkeit</a:t>
            </a:r>
            <a:endParaRPr lang="de-DE" dirty="0"/>
          </a:p>
        </p:txBody>
      </p:sp>
      <p:sp>
        <p:nvSpPr>
          <p:cNvPr id="3" name="Inhaltsplatzhalter 2"/>
          <p:cNvSpPr>
            <a:spLocks noGrp="1"/>
          </p:cNvSpPr>
          <p:nvPr>
            <p:ph idx="1"/>
          </p:nvPr>
        </p:nvSpPr>
        <p:spPr/>
        <p:txBody>
          <a:bodyPr>
            <a:normAutofit fontScale="92500" lnSpcReduction="20000"/>
          </a:bodyPr>
          <a:lstStyle/>
          <a:p>
            <a:r>
              <a:rPr lang="de-DE" dirty="0"/>
              <a:t>z</a:t>
            </a:r>
            <a:r>
              <a:rPr lang="de-DE" dirty="0" smtClean="0"/>
              <a:t>ielgerechte Auswahl und Präzisierung von Fachinhalten statt Beispiele wie im LP 2008 </a:t>
            </a:r>
          </a:p>
          <a:p>
            <a:r>
              <a:rPr lang="de-DE" dirty="0" smtClean="0"/>
              <a:t>Anpassung </a:t>
            </a:r>
            <a:r>
              <a:rPr lang="de-DE" dirty="0"/>
              <a:t>an zeitgemäße fachliche Perspektiven</a:t>
            </a:r>
          </a:p>
          <a:p>
            <a:r>
              <a:rPr lang="de-DE" dirty="0" smtClean="0"/>
              <a:t>Verdeutlichung einer Kompetenzprogression</a:t>
            </a:r>
          </a:p>
          <a:p>
            <a:pPr lvl="1"/>
            <a:r>
              <a:rPr lang="de-DE" sz="2400" dirty="0" smtClean="0"/>
              <a:t>Ende der Schuleingangsphase</a:t>
            </a:r>
          </a:p>
          <a:p>
            <a:pPr lvl="1"/>
            <a:r>
              <a:rPr lang="de-DE" sz="2400" dirty="0" smtClean="0"/>
              <a:t>Ende Klasse 4</a:t>
            </a:r>
          </a:p>
          <a:p>
            <a:r>
              <a:rPr lang="de-DE" dirty="0" smtClean="0"/>
              <a:t>In </a:t>
            </a:r>
            <a:r>
              <a:rPr lang="de-DE" i="1" dirty="0"/>
              <a:t>Klammerzusätzen</a:t>
            </a:r>
            <a:r>
              <a:rPr lang="de-DE" dirty="0"/>
              <a:t> werden Kompetenzerwartungen um verbindliche Inhalte und Gegenstände zur Entwicklung der Kompetenz ergänzt. Der Zusatz „</a:t>
            </a:r>
            <a:r>
              <a:rPr lang="de-DE" i="1" dirty="0"/>
              <a:t>u.a.</a:t>
            </a:r>
            <a:r>
              <a:rPr lang="de-DE" dirty="0"/>
              <a:t>“ weist darauf hin, dass zusätzlich zu den genannten mindestens ein weiterer Inhalt bzw. Gegenstand verbindlich zu behandeln ist.</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18</a:t>
            </a:fld>
            <a:endParaRPr lang="de-DE" dirty="0"/>
          </a:p>
        </p:txBody>
      </p:sp>
    </p:spTree>
    <p:extLst>
      <p:ext uri="{BB962C8B-B14F-4D97-AF65-F5344CB8AC3E}">
        <p14:creationId xmlns:p14="http://schemas.microsoft.com/office/powerpoint/2010/main" val="1859276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Berücksichtigung der Querschnittsaufgaben u.a. </a:t>
            </a:r>
            <a:endParaRPr lang="de-DE" sz="3200" dirty="0"/>
          </a:p>
        </p:txBody>
      </p:sp>
      <p:sp>
        <p:nvSpPr>
          <p:cNvPr id="3" name="Inhaltsplatzhalter 2"/>
          <p:cNvSpPr>
            <a:spLocks noGrp="1"/>
          </p:cNvSpPr>
          <p:nvPr>
            <p:ph idx="1"/>
          </p:nvPr>
        </p:nvSpPr>
        <p:spPr/>
        <p:txBody>
          <a:bodyPr>
            <a:normAutofit fontScale="92500" lnSpcReduction="10000"/>
          </a:bodyPr>
          <a:lstStyle/>
          <a:p>
            <a:r>
              <a:rPr lang="de-DE" dirty="0" smtClean="0"/>
              <a:t>geschlechtersensible </a:t>
            </a:r>
            <a:r>
              <a:rPr lang="de-DE" dirty="0"/>
              <a:t>Bildung  </a:t>
            </a:r>
          </a:p>
          <a:p>
            <a:r>
              <a:rPr lang="de-DE" dirty="0" smtClean="0"/>
              <a:t>Interkulturelle Bildung </a:t>
            </a:r>
          </a:p>
          <a:p>
            <a:r>
              <a:rPr lang="de-DE" dirty="0" smtClean="0"/>
              <a:t>Bildung in der digitalen Welt  </a:t>
            </a:r>
            <a:r>
              <a:rPr lang="de-DE" dirty="0" smtClean="0">
                <a:sym typeface="Wingdings" panose="05000000000000000000" pitchFamily="2" charset="2"/>
              </a:rPr>
              <a:t> </a:t>
            </a:r>
            <a:r>
              <a:rPr lang="de-DE" dirty="0" smtClean="0"/>
              <a:t>MKR NRW:  Erstellung einer  Synopse als Unterstützung für die Schulen  </a:t>
            </a:r>
          </a:p>
          <a:p>
            <a:r>
              <a:rPr lang="de-DE" dirty="0" smtClean="0"/>
              <a:t>Verbraucherbildung </a:t>
            </a:r>
            <a:r>
              <a:rPr lang="de-DE" dirty="0" smtClean="0">
                <a:sym typeface="Wingdings" panose="05000000000000000000" pitchFamily="2" charset="2"/>
              </a:rPr>
              <a:t> </a:t>
            </a:r>
            <a:r>
              <a:rPr lang="de-DE" dirty="0" smtClean="0"/>
              <a:t>Rahmenvorgabe </a:t>
            </a:r>
            <a:r>
              <a:rPr lang="de-DE" dirty="0"/>
              <a:t>Verbraucherbildung in Schule in der Primarstufe und Sekundarstufe </a:t>
            </a:r>
            <a:r>
              <a:rPr lang="de-DE" dirty="0" smtClean="0"/>
              <a:t>I: </a:t>
            </a:r>
            <a:r>
              <a:rPr lang="de-DE" dirty="0"/>
              <a:t>Erstellung einer Synopse als Unterstützung für die Schulen</a:t>
            </a:r>
            <a:r>
              <a:rPr lang="de-DE" dirty="0" smtClean="0"/>
              <a:t> </a:t>
            </a:r>
            <a:endParaRPr lang="de-DE" dirty="0"/>
          </a:p>
          <a:p>
            <a:r>
              <a:rPr lang="de-DE" dirty="0" smtClean="0"/>
              <a:t>Bildung für nachhaltige Entwicklung</a:t>
            </a:r>
          </a:p>
          <a:p>
            <a:r>
              <a:rPr lang="de-DE" dirty="0"/>
              <a:t>Politische Bildung und Demokratieerziehung</a:t>
            </a:r>
          </a:p>
        </p:txBody>
      </p:sp>
      <p:sp>
        <p:nvSpPr>
          <p:cNvPr id="6" name="Foliennummernplatzhalter 5"/>
          <p:cNvSpPr>
            <a:spLocks noGrp="1"/>
          </p:cNvSpPr>
          <p:nvPr>
            <p:ph type="sldNum" sz="quarter" idx="12"/>
          </p:nvPr>
        </p:nvSpPr>
        <p:spPr/>
        <p:txBody>
          <a:bodyPr/>
          <a:lstStyle/>
          <a:p>
            <a:fld id="{512A4277-7E7A-4AAF-BFC7-47646BF5CD0C}" type="slidenum">
              <a:rPr lang="de-DE" smtClean="0"/>
              <a:t>19</a:t>
            </a:fld>
            <a:endParaRPr lang="de-DE" dirty="0"/>
          </a:p>
        </p:txBody>
      </p:sp>
      <p:sp>
        <p:nvSpPr>
          <p:cNvPr id="7" name="Datumsplatzhalter 3"/>
          <p:cNvSpPr>
            <a:spLocks noGrp="1"/>
          </p:cNvSpPr>
          <p:nvPr>
            <p:ph type="ftr" sz="quarter" idx="11"/>
          </p:nvPr>
        </p:nvSpPr>
        <p:spPr>
          <a:xfrm>
            <a:off x="457200" y="6356350"/>
            <a:ext cx="5915025" cy="365125"/>
          </a:xfrm>
        </p:spPr>
        <p:txBody>
          <a:bodyPr/>
          <a:lstStyle/>
          <a:p>
            <a:pPr algn="l"/>
            <a:r>
              <a:rPr lang="de-DE" dirty="0"/>
              <a:t>Lehrplanentwicklung Primarstufe</a:t>
            </a:r>
          </a:p>
        </p:txBody>
      </p:sp>
    </p:spTree>
    <p:extLst>
      <p:ext uri="{BB962C8B-B14F-4D97-AF65-F5344CB8AC3E}">
        <p14:creationId xmlns:p14="http://schemas.microsoft.com/office/powerpoint/2010/main" val="970708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Agenda</a:t>
            </a:r>
          </a:p>
        </p:txBody>
      </p:sp>
      <p:sp>
        <p:nvSpPr>
          <p:cNvPr id="4" name="Datumsplatzhalter 3"/>
          <p:cNvSpPr>
            <a:spLocks noGrp="1"/>
          </p:cNvSpPr>
          <p:nvPr>
            <p:ph type="dt" sz="half" idx="10"/>
          </p:nvPr>
        </p:nvSpPr>
        <p:spPr/>
        <p:txBody>
          <a:bodyPr/>
          <a:lstStyle/>
          <a:p>
            <a:r>
              <a:rPr lang="de-DE" dirty="0" smtClean="0"/>
              <a:t>Lehrplanentwicklung </a:t>
            </a:r>
            <a:r>
              <a:rPr lang="de-DE" dirty="0"/>
              <a:t>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a:t>
            </a:fld>
            <a:endParaRPr lang="de-DE" dirty="0"/>
          </a:p>
        </p:txBody>
      </p:sp>
      <p:sp>
        <p:nvSpPr>
          <p:cNvPr id="3" name="Inhaltsplatzhalter 2"/>
          <p:cNvSpPr>
            <a:spLocks noGrp="1"/>
          </p:cNvSpPr>
          <p:nvPr>
            <p:ph idx="1"/>
          </p:nvPr>
        </p:nvSpPr>
        <p:spPr/>
        <p:txBody>
          <a:bodyPr>
            <a:normAutofit/>
          </a:bodyPr>
          <a:lstStyle/>
          <a:p>
            <a:pPr marL="571500" indent="-571500" defTabSz="358775">
              <a:spcBef>
                <a:spcPct val="0"/>
              </a:spcBef>
              <a:buFont typeface="+mj-lt"/>
              <a:buAutoNum type="romanUcPeriod"/>
            </a:pPr>
            <a:r>
              <a:rPr lang="de-DE" altLang="de-DE" b="1" dirty="0" smtClean="0">
                <a:solidFill>
                  <a:srgbClr val="002060"/>
                </a:solidFill>
                <a:cs typeface="Times New Roman" pitchFamily="18" charset="0"/>
              </a:rPr>
              <a:t>Informationen </a:t>
            </a:r>
            <a:r>
              <a:rPr lang="de-DE" altLang="de-DE" b="1" dirty="0">
                <a:solidFill>
                  <a:srgbClr val="002060"/>
                </a:solidFill>
                <a:cs typeface="Times New Roman" pitchFamily="18" charset="0"/>
              </a:rPr>
              <a:t>zum </a:t>
            </a:r>
            <a:r>
              <a:rPr lang="de-DE" altLang="de-DE" b="1" dirty="0" smtClean="0">
                <a:solidFill>
                  <a:srgbClr val="002060"/>
                </a:solidFill>
                <a:cs typeface="Times New Roman" pitchFamily="18" charset="0"/>
              </a:rPr>
              <a:t>Lehrplankonstrukt</a:t>
            </a:r>
          </a:p>
          <a:p>
            <a:pPr marL="571500" indent="-571500" defTabSz="358775">
              <a:spcBef>
                <a:spcPct val="0"/>
              </a:spcBef>
              <a:buFont typeface="+mj-lt"/>
              <a:buAutoNum type="romanUcPeriod"/>
            </a:pPr>
            <a:endParaRPr lang="de-DE" altLang="de-DE" dirty="0" smtClean="0">
              <a:solidFill>
                <a:srgbClr val="000066"/>
              </a:solidFill>
              <a:ea typeface="ヒラギノ角ゴ Pro W3"/>
              <a:cs typeface="ヒラギノ角ゴ Pro W3"/>
            </a:endParaRPr>
          </a:p>
          <a:p>
            <a:pPr marL="571500" indent="-571500" defTabSz="358775">
              <a:spcBef>
                <a:spcPct val="0"/>
              </a:spcBef>
              <a:buFont typeface="+mj-lt"/>
              <a:buAutoNum type="romanUcPeriod"/>
            </a:pPr>
            <a:r>
              <a:rPr lang="de-DE" b="1" dirty="0" smtClean="0">
                <a:solidFill>
                  <a:srgbClr val="002060"/>
                </a:solidFill>
                <a:cs typeface="Times New Roman" pitchFamily="18" charset="0"/>
              </a:rPr>
              <a:t>Prinzipien der Weiterentwicklung und Veränderungen </a:t>
            </a:r>
          </a:p>
          <a:p>
            <a:pPr marL="571500" indent="-571500" defTabSz="358775">
              <a:spcBef>
                <a:spcPct val="0"/>
              </a:spcBef>
              <a:buFont typeface="+mj-lt"/>
              <a:buAutoNum type="romanUcPeriod"/>
            </a:pPr>
            <a:endParaRPr lang="de-DE" dirty="0"/>
          </a:p>
          <a:p>
            <a:pPr marL="514350" indent="-514350" defTabSz="358775">
              <a:spcBef>
                <a:spcPct val="0"/>
              </a:spcBef>
              <a:buFont typeface="+mj-lt"/>
              <a:buAutoNum type="romanUcPeriod"/>
            </a:pPr>
            <a:r>
              <a:rPr lang="de-DE" altLang="de-DE" b="1" dirty="0">
                <a:solidFill>
                  <a:srgbClr val="002060"/>
                </a:solidFill>
                <a:cs typeface="Times New Roman" pitchFamily="18" charset="0"/>
              </a:rPr>
              <a:t>Schulinterne Arbeitspläne und  </a:t>
            </a:r>
            <a:r>
              <a:rPr lang="de-DE" altLang="de-DE" b="1" dirty="0" smtClean="0">
                <a:solidFill>
                  <a:srgbClr val="002060"/>
                </a:solidFill>
                <a:cs typeface="Times New Roman" pitchFamily="18" charset="0"/>
              </a:rPr>
              <a:t>Unterstützungsangebote</a:t>
            </a:r>
          </a:p>
          <a:p>
            <a:pPr marL="514350" indent="-514350" defTabSz="358775">
              <a:spcBef>
                <a:spcPct val="0"/>
              </a:spcBef>
              <a:buFont typeface="+mj-lt"/>
              <a:buAutoNum type="romanUcPeriod"/>
            </a:pPr>
            <a:endParaRPr lang="de-DE" altLang="de-DE" b="1" dirty="0" smtClean="0">
              <a:solidFill>
                <a:srgbClr val="002060"/>
              </a:solidFill>
              <a:cs typeface="Times New Roman" pitchFamily="18" charset="0"/>
            </a:endParaRPr>
          </a:p>
          <a:p>
            <a:pPr marL="514350" indent="-514350" defTabSz="358775">
              <a:spcBef>
                <a:spcPct val="0"/>
              </a:spcBef>
              <a:buFont typeface="+mj-lt"/>
              <a:buAutoNum type="romanUcPeriod"/>
            </a:pPr>
            <a:r>
              <a:rPr lang="de-DE" altLang="de-DE" b="1" dirty="0" smtClean="0">
                <a:solidFill>
                  <a:srgbClr val="002060"/>
                </a:solidFill>
                <a:cs typeface="Times New Roman" pitchFamily="18" charset="0"/>
              </a:rPr>
              <a:t>Fachspezifische Erläuterungen </a:t>
            </a:r>
            <a:endParaRPr lang="de-DE" altLang="de-DE" b="1" dirty="0">
              <a:solidFill>
                <a:srgbClr val="002060"/>
              </a:solidFill>
              <a:cs typeface="Times New Roman" pitchFamily="18" charset="0"/>
            </a:endParaRPr>
          </a:p>
          <a:p>
            <a:pPr marL="514350" indent="-514350" defTabSz="358775">
              <a:spcBef>
                <a:spcPct val="0"/>
              </a:spcBef>
              <a:buFont typeface="+mj-lt"/>
              <a:buAutoNum type="romanUcPeriod"/>
            </a:pPr>
            <a:endParaRPr lang="de-DE" b="1" dirty="0">
              <a:solidFill>
                <a:srgbClr val="002060"/>
              </a:solidFill>
              <a:cs typeface="Times New Roman" pitchFamily="18" charset="0"/>
            </a:endParaRPr>
          </a:p>
        </p:txBody>
      </p:sp>
    </p:spTree>
    <p:extLst>
      <p:ext uri="{BB962C8B-B14F-4D97-AF65-F5344CB8AC3E}">
        <p14:creationId xmlns:p14="http://schemas.microsoft.com/office/powerpoint/2010/main" val="1247728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2132856"/>
            <a:ext cx="5486400" cy="1358826"/>
          </a:xfrm>
        </p:spPr>
        <p:txBody>
          <a:bodyPr/>
          <a:lstStyle/>
          <a:p>
            <a:pPr algn="ctr"/>
            <a:r>
              <a:rPr lang="de-DE" sz="4000" dirty="0" smtClean="0">
                <a:solidFill>
                  <a:srgbClr val="002060"/>
                </a:solidFill>
              </a:rPr>
              <a:t>Einbindung der Querschnittsaufgaben</a:t>
            </a:r>
            <a:endParaRPr lang="de-DE" sz="4000" dirty="0">
              <a:solidFill>
                <a:srgbClr val="002060"/>
              </a:solidFill>
            </a:endParaRP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20</a:t>
            </a:fld>
            <a:endParaRPr lang="de-DE" dirty="0"/>
          </a:p>
        </p:txBody>
      </p:sp>
    </p:spTree>
    <p:extLst>
      <p:ext uri="{BB962C8B-B14F-4D97-AF65-F5344CB8AC3E}">
        <p14:creationId xmlns:p14="http://schemas.microsoft.com/office/powerpoint/2010/main" val="2304455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Fachliche Einbindung des MKR</a:t>
            </a:r>
          </a:p>
        </p:txBody>
      </p:sp>
      <p:sp>
        <p:nvSpPr>
          <p:cNvPr id="3" name="Datumsplatzhalter 2"/>
          <p:cNvSpPr>
            <a:spLocks noGrp="1"/>
          </p:cNvSpPr>
          <p:nvPr>
            <p:ph type="dt" sz="half" idx="10"/>
          </p:nvPr>
        </p:nvSpPr>
        <p:spPr>
          <a:xfrm>
            <a:off x="180880" y="6356351"/>
            <a:ext cx="3682752" cy="360040"/>
          </a:xfrm>
        </p:spPr>
        <p:txBody>
          <a:bodyPr/>
          <a:lstStyle/>
          <a:p>
            <a:r>
              <a:rPr lang="de-DE" dirty="0"/>
              <a:t>Lehrplanentwicklung Primarstufe</a:t>
            </a:r>
          </a:p>
        </p:txBody>
      </p:sp>
      <p:pic>
        <p:nvPicPr>
          <p:cNvPr id="6" name="Grafi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00808"/>
            <a:ext cx="5472608" cy="4248472"/>
          </a:xfrm>
          <a:prstGeom prst="rect">
            <a:avLst/>
          </a:prstGeom>
          <a:noFill/>
          <a:ln>
            <a:solidFill>
              <a:schemeClr val="tx1"/>
            </a:solidFill>
          </a:ln>
        </p:spPr>
      </p:pic>
      <p:sp>
        <p:nvSpPr>
          <p:cNvPr id="7" name="Textfeld 6"/>
          <p:cNvSpPr txBox="1"/>
          <p:nvPr/>
        </p:nvSpPr>
        <p:spPr>
          <a:xfrm>
            <a:off x="6228184" y="2106545"/>
            <a:ext cx="1917961" cy="646331"/>
          </a:xfrm>
          <a:prstGeom prst="rect">
            <a:avLst/>
          </a:prstGeom>
          <a:noFill/>
        </p:spPr>
        <p:txBody>
          <a:bodyPr wrap="none" rtlCol="0">
            <a:spAutoFit/>
          </a:bodyPr>
          <a:lstStyle/>
          <a:p>
            <a:r>
              <a:rPr lang="de-DE" dirty="0"/>
              <a:t>Gebrauch digitaler</a:t>
            </a:r>
          </a:p>
          <a:p>
            <a:r>
              <a:rPr lang="de-DE" dirty="0"/>
              <a:t>Basiswerkzeuge</a:t>
            </a:r>
          </a:p>
        </p:txBody>
      </p:sp>
      <p:sp>
        <p:nvSpPr>
          <p:cNvPr id="8" name="Textfeld 7"/>
          <p:cNvSpPr txBox="1"/>
          <p:nvPr/>
        </p:nvSpPr>
        <p:spPr>
          <a:xfrm>
            <a:off x="6228184" y="4438853"/>
            <a:ext cx="1973041" cy="646331"/>
          </a:xfrm>
          <a:prstGeom prst="rect">
            <a:avLst/>
          </a:prstGeom>
          <a:noFill/>
        </p:spPr>
        <p:txBody>
          <a:bodyPr wrap="none" rtlCol="0">
            <a:spAutoFit/>
          </a:bodyPr>
          <a:lstStyle/>
          <a:p>
            <a:r>
              <a:rPr lang="de-DE" dirty="0"/>
              <a:t>Thematisierung in</a:t>
            </a:r>
          </a:p>
          <a:p>
            <a:r>
              <a:rPr lang="de-DE" dirty="0"/>
              <a:t>fachlichen Inhalten</a:t>
            </a:r>
          </a:p>
        </p:txBody>
      </p:sp>
      <p:sp>
        <p:nvSpPr>
          <p:cNvPr id="9" name="Rechteck 8"/>
          <p:cNvSpPr/>
          <p:nvPr/>
        </p:nvSpPr>
        <p:spPr>
          <a:xfrm>
            <a:off x="467544" y="4725144"/>
            <a:ext cx="5328592" cy="864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9"/>
          <p:cNvSpPr/>
          <p:nvPr/>
        </p:nvSpPr>
        <p:spPr>
          <a:xfrm>
            <a:off x="467544" y="2593479"/>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p:cNvSpPr/>
          <p:nvPr/>
        </p:nvSpPr>
        <p:spPr>
          <a:xfrm>
            <a:off x="1403648" y="2593479"/>
            <a:ext cx="3456384"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feld 11"/>
          <p:cNvSpPr txBox="1"/>
          <p:nvPr/>
        </p:nvSpPr>
        <p:spPr>
          <a:xfrm>
            <a:off x="6228184" y="3104018"/>
            <a:ext cx="2289216" cy="923330"/>
          </a:xfrm>
          <a:prstGeom prst="rect">
            <a:avLst/>
          </a:prstGeom>
          <a:noFill/>
        </p:spPr>
        <p:txBody>
          <a:bodyPr wrap="none" rtlCol="0">
            <a:spAutoFit/>
          </a:bodyPr>
          <a:lstStyle/>
          <a:p>
            <a:r>
              <a:rPr lang="de-DE" dirty="0"/>
              <a:t>Entwicklung fachlicher</a:t>
            </a:r>
          </a:p>
          <a:p>
            <a:r>
              <a:rPr lang="de-DE" dirty="0"/>
              <a:t>Kompetenzen mithilfe</a:t>
            </a:r>
          </a:p>
          <a:p>
            <a:r>
              <a:rPr lang="de-DE" dirty="0"/>
              <a:t>digitaler Medien</a:t>
            </a:r>
          </a:p>
        </p:txBody>
      </p:sp>
      <p:sp>
        <p:nvSpPr>
          <p:cNvPr id="4" name="Fußzeilenplatzhalter 3">
            <a:extLst>
              <a:ext uri="{FF2B5EF4-FFF2-40B4-BE49-F238E27FC236}">
                <a16:creationId xmlns:a16="http://schemas.microsoft.com/office/drawing/2014/main" id="{1B540098-C677-E645-9563-14F4E9F7D017}"/>
              </a:ext>
            </a:extLst>
          </p:cNvPr>
          <p:cNvSpPr>
            <a:spLocks noGrp="1"/>
          </p:cNvSpPr>
          <p:nvPr>
            <p:ph type="ftr" sz="quarter" idx="11"/>
          </p:nvPr>
        </p:nvSpPr>
        <p:spPr>
          <a:xfrm>
            <a:off x="3271676" y="6346302"/>
            <a:ext cx="2952328" cy="365125"/>
          </a:xfrm>
        </p:spPr>
        <p:txBody>
          <a:bodyPr/>
          <a:lstStyle/>
          <a:p>
            <a:endParaRPr lang="de-DE" dirty="0"/>
          </a:p>
        </p:txBody>
      </p:sp>
      <p:sp>
        <p:nvSpPr>
          <p:cNvPr id="5" name="Foliennummernplatzhalter 4">
            <a:extLst>
              <a:ext uri="{FF2B5EF4-FFF2-40B4-BE49-F238E27FC236}">
                <a16:creationId xmlns:a16="http://schemas.microsoft.com/office/drawing/2014/main" id="{709A05ED-B2EF-7849-8B3F-CEEC04BF3084}"/>
              </a:ext>
            </a:extLst>
          </p:cNvPr>
          <p:cNvSpPr>
            <a:spLocks noGrp="1"/>
          </p:cNvSpPr>
          <p:nvPr>
            <p:ph type="sldNum" sz="quarter" idx="12"/>
          </p:nvPr>
        </p:nvSpPr>
        <p:spPr/>
        <p:txBody>
          <a:bodyPr/>
          <a:lstStyle/>
          <a:p>
            <a:fld id="{512A4277-7E7A-4AAF-BFC7-47646BF5CD0C}" type="slidenum">
              <a:rPr lang="de-DE" smtClean="0"/>
              <a:t>21</a:t>
            </a:fld>
            <a:endParaRPr lang="de-DE" dirty="0"/>
          </a:p>
        </p:txBody>
      </p:sp>
      <p:grpSp>
        <p:nvGrpSpPr>
          <p:cNvPr id="18" name="Gruppieren 17">
            <a:extLst>
              <a:ext uri="{FF2B5EF4-FFF2-40B4-BE49-F238E27FC236}">
                <a16:creationId xmlns:a16="http://schemas.microsoft.com/office/drawing/2014/main" id="{53BE227B-2982-E848-9B0D-5F249B84F54C}"/>
              </a:ext>
            </a:extLst>
          </p:cNvPr>
          <p:cNvGrpSpPr/>
          <p:nvPr/>
        </p:nvGrpSpPr>
        <p:grpSpPr>
          <a:xfrm>
            <a:off x="719572" y="3501878"/>
            <a:ext cx="360040" cy="369332"/>
            <a:chOff x="719572" y="3501878"/>
            <a:chExt cx="360040" cy="369332"/>
          </a:xfrm>
        </p:grpSpPr>
        <p:sp>
          <p:nvSpPr>
            <p:cNvPr id="13"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feld 14">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0" name="Gruppieren 19">
            <a:extLst>
              <a:ext uri="{FF2B5EF4-FFF2-40B4-BE49-F238E27FC236}">
                <a16:creationId xmlns:a16="http://schemas.microsoft.com/office/drawing/2014/main" id="{1E4900B7-0389-2142-A503-C7E94BF0E330}"/>
              </a:ext>
            </a:extLst>
          </p:cNvPr>
          <p:cNvGrpSpPr/>
          <p:nvPr/>
        </p:nvGrpSpPr>
        <p:grpSpPr>
          <a:xfrm>
            <a:off x="6228184" y="2780928"/>
            <a:ext cx="360040" cy="369332"/>
            <a:chOff x="719572" y="3501878"/>
            <a:chExt cx="360040" cy="369332"/>
          </a:xfrm>
        </p:grpSpPr>
        <p:sp>
          <p:nvSpPr>
            <p:cNvPr id="21" name="Oval 20">
              <a:extLst>
                <a:ext uri="{FF2B5EF4-FFF2-40B4-BE49-F238E27FC236}">
                  <a16:creationId xmlns:a16="http://schemas.microsoft.com/office/drawing/2014/main"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3A62F9D1-6043-0346-831A-84387D34B9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grpSp>
        <p:nvGrpSpPr>
          <p:cNvPr id="23" name="Gruppieren 22">
            <a:extLst>
              <a:ext uri="{FF2B5EF4-FFF2-40B4-BE49-F238E27FC236}">
                <a16:creationId xmlns:a16="http://schemas.microsoft.com/office/drawing/2014/main" id="{F002D604-5919-CB44-9E40-4E6144FBAAFB}"/>
              </a:ext>
            </a:extLst>
          </p:cNvPr>
          <p:cNvGrpSpPr/>
          <p:nvPr/>
        </p:nvGrpSpPr>
        <p:grpSpPr>
          <a:xfrm>
            <a:off x="6228184" y="4050652"/>
            <a:ext cx="360040" cy="369332"/>
            <a:chOff x="719572" y="3501878"/>
            <a:chExt cx="360040" cy="369332"/>
          </a:xfrm>
        </p:grpSpPr>
        <p:sp>
          <p:nvSpPr>
            <p:cNvPr id="24"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Textfeld 24">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26" name="Gruppieren 25">
            <a:extLst>
              <a:ext uri="{FF2B5EF4-FFF2-40B4-BE49-F238E27FC236}">
                <a16:creationId xmlns:a16="http://schemas.microsoft.com/office/drawing/2014/main" id="{B8BFBAE7-DB75-DE4B-A11A-271D67C34016}"/>
              </a:ext>
            </a:extLst>
          </p:cNvPr>
          <p:cNvGrpSpPr/>
          <p:nvPr/>
        </p:nvGrpSpPr>
        <p:grpSpPr>
          <a:xfrm>
            <a:off x="6228184" y="1700808"/>
            <a:ext cx="360040" cy="369332"/>
            <a:chOff x="719572" y="3501878"/>
            <a:chExt cx="360040" cy="369332"/>
          </a:xfrm>
        </p:grpSpPr>
        <p:sp>
          <p:nvSpPr>
            <p:cNvPr id="27" name="Oval 26">
              <a:extLst>
                <a:ext uri="{FF2B5EF4-FFF2-40B4-BE49-F238E27FC236}">
                  <a16:creationId xmlns:a16="http://schemas.microsoft.com/office/drawing/2014/main"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Textfeld 27">
              <a:extLst>
                <a:ext uri="{FF2B5EF4-FFF2-40B4-BE49-F238E27FC236}">
                  <a16:creationId xmlns:a16="http://schemas.microsoft.com/office/drawing/2014/main" id="{1ED25FB5-EAF7-5444-9742-C5EA10C3C6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9" name="Gruppieren 28">
            <a:extLst>
              <a:ext uri="{FF2B5EF4-FFF2-40B4-BE49-F238E27FC236}">
                <a16:creationId xmlns:a16="http://schemas.microsoft.com/office/drawing/2014/main" id="{4C2DABBD-0F48-9243-B2CB-41F2B25A463F}"/>
              </a:ext>
            </a:extLst>
          </p:cNvPr>
          <p:cNvGrpSpPr/>
          <p:nvPr/>
        </p:nvGrpSpPr>
        <p:grpSpPr>
          <a:xfrm>
            <a:off x="2987824" y="5007659"/>
            <a:ext cx="360040" cy="369332"/>
            <a:chOff x="719572" y="3501878"/>
            <a:chExt cx="360040" cy="369332"/>
          </a:xfrm>
        </p:grpSpPr>
        <p:sp>
          <p:nvSpPr>
            <p:cNvPr id="30" name="Oval 29">
              <a:extLst>
                <a:ext uri="{FF2B5EF4-FFF2-40B4-BE49-F238E27FC236}">
                  <a16:creationId xmlns:a16="http://schemas.microsoft.com/office/drawing/2014/main"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A55B6619-9A41-4545-BA0F-37EDA0368B0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32" name="Gruppieren 31">
            <a:extLst>
              <a:ext uri="{FF2B5EF4-FFF2-40B4-BE49-F238E27FC236}">
                <a16:creationId xmlns:a16="http://schemas.microsoft.com/office/drawing/2014/main" id="{E27A8DA5-546F-254D-908C-13FD88A687E2}"/>
              </a:ext>
            </a:extLst>
          </p:cNvPr>
          <p:cNvGrpSpPr/>
          <p:nvPr/>
        </p:nvGrpSpPr>
        <p:grpSpPr>
          <a:xfrm>
            <a:off x="2987824" y="3492586"/>
            <a:ext cx="360040" cy="369332"/>
            <a:chOff x="719572" y="3501878"/>
            <a:chExt cx="360040" cy="369332"/>
          </a:xfrm>
        </p:grpSpPr>
        <p:sp>
          <p:nvSpPr>
            <p:cNvPr id="33" name="Oval 32">
              <a:extLst>
                <a:ext uri="{FF2B5EF4-FFF2-40B4-BE49-F238E27FC236}">
                  <a16:creationId xmlns:a16="http://schemas.microsoft.com/office/drawing/2014/main"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Textfeld 33">
              <a:extLst>
                <a:ext uri="{FF2B5EF4-FFF2-40B4-BE49-F238E27FC236}">
                  <a16:creationId xmlns:a16="http://schemas.microsoft.com/office/drawing/2014/main" id="{A7DEE4C2-3855-C449-9906-CE830B89C656}"/>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sp>
        <p:nvSpPr>
          <p:cNvPr id="35" name="Textfeld 34"/>
          <p:cNvSpPr txBox="1"/>
          <p:nvPr/>
        </p:nvSpPr>
        <p:spPr>
          <a:xfrm>
            <a:off x="6228184" y="5445224"/>
            <a:ext cx="2723951" cy="646331"/>
          </a:xfrm>
          <a:prstGeom prst="rect">
            <a:avLst/>
          </a:prstGeom>
          <a:noFill/>
        </p:spPr>
        <p:txBody>
          <a:bodyPr wrap="none" rtlCol="0">
            <a:spAutoFit/>
          </a:bodyPr>
          <a:lstStyle/>
          <a:p>
            <a:r>
              <a:rPr lang="de-DE" dirty="0" smtClean="0"/>
              <a:t>Module zur informatischen</a:t>
            </a:r>
          </a:p>
          <a:p>
            <a:r>
              <a:rPr lang="de-DE" dirty="0" smtClean="0"/>
              <a:t>Grundbildung </a:t>
            </a:r>
            <a:endParaRPr lang="de-DE" dirty="0"/>
          </a:p>
        </p:txBody>
      </p:sp>
      <p:grpSp>
        <p:nvGrpSpPr>
          <p:cNvPr id="36" name="Gruppieren 35">
            <a:extLst>
              <a:ext uri="{FF2B5EF4-FFF2-40B4-BE49-F238E27FC236}">
                <a16:creationId xmlns:a16="http://schemas.microsoft.com/office/drawing/2014/main" id="{F002D604-5919-CB44-9E40-4E6144FBAAFB}"/>
              </a:ext>
            </a:extLst>
          </p:cNvPr>
          <p:cNvGrpSpPr/>
          <p:nvPr/>
        </p:nvGrpSpPr>
        <p:grpSpPr>
          <a:xfrm>
            <a:off x="6228184" y="5085184"/>
            <a:ext cx="360040" cy="369332"/>
            <a:chOff x="719572" y="3501878"/>
            <a:chExt cx="360040" cy="369332"/>
          </a:xfrm>
        </p:grpSpPr>
        <p:sp>
          <p:nvSpPr>
            <p:cNvPr id="37"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Textfeld 37">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smtClean="0">
                  <a:solidFill>
                    <a:srgbClr val="002060"/>
                  </a:solidFill>
                </a:rPr>
                <a:t>4</a:t>
              </a:r>
              <a:endParaRPr lang="de-DE" dirty="0">
                <a:solidFill>
                  <a:srgbClr val="002060"/>
                </a:solidFill>
              </a:endParaRPr>
            </a:p>
          </p:txBody>
        </p:sp>
      </p:grpSp>
      <p:sp>
        <p:nvSpPr>
          <p:cNvPr id="39" name="Rechteck 38"/>
          <p:cNvSpPr/>
          <p:nvPr/>
        </p:nvSpPr>
        <p:spPr>
          <a:xfrm>
            <a:off x="4932040" y="2590304"/>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40" name="Gruppieren 39">
            <a:extLst>
              <a:ext uri="{FF2B5EF4-FFF2-40B4-BE49-F238E27FC236}">
                <a16:creationId xmlns:a16="http://schemas.microsoft.com/office/drawing/2014/main" id="{53BE227B-2982-E848-9B0D-5F249B84F54C}"/>
              </a:ext>
            </a:extLst>
          </p:cNvPr>
          <p:cNvGrpSpPr/>
          <p:nvPr/>
        </p:nvGrpSpPr>
        <p:grpSpPr>
          <a:xfrm>
            <a:off x="5184068" y="3498703"/>
            <a:ext cx="360040" cy="369332"/>
            <a:chOff x="719572" y="3501878"/>
            <a:chExt cx="360040" cy="369332"/>
          </a:xfrm>
        </p:grpSpPr>
        <p:sp>
          <p:nvSpPr>
            <p:cNvPr id="41"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Textfeld 41">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Tree>
    <p:extLst>
      <p:ext uri="{BB962C8B-B14F-4D97-AF65-F5344CB8AC3E}">
        <p14:creationId xmlns:p14="http://schemas.microsoft.com/office/powerpoint/2010/main" val="538551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0AACC-DB7C-CB49-A3A5-7DEFCD9E9304}"/>
              </a:ext>
            </a:extLst>
          </p:cNvPr>
          <p:cNvSpPr>
            <a:spLocks noGrp="1"/>
          </p:cNvSpPr>
          <p:nvPr>
            <p:ph type="title"/>
          </p:nvPr>
        </p:nvSpPr>
        <p:spPr/>
        <p:txBody>
          <a:bodyPr/>
          <a:lstStyle/>
          <a:p>
            <a:r>
              <a:rPr lang="de-DE" dirty="0"/>
              <a:t>Fachliche Einbindung RV Verbraucherbildung</a:t>
            </a:r>
          </a:p>
        </p:txBody>
      </p:sp>
      <p:sp>
        <p:nvSpPr>
          <p:cNvPr id="3" name="Inhaltsplatzhalter 2">
            <a:extLst>
              <a:ext uri="{FF2B5EF4-FFF2-40B4-BE49-F238E27FC236}">
                <a16:creationId xmlns:a16="http://schemas.microsoft.com/office/drawing/2014/main" id="{874F4ADD-174B-B64E-A227-DBE92DE34F67}"/>
              </a:ext>
            </a:extLst>
          </p:cNvPr>
          <p:cNvSpPr>
            <a:spLocks noGrp="1"/>
          </p:cNvSpPr>
          <p:nvPr>
            <p:ph idx="1"/>
          </p:nvPr>
        </p:nvSpPr>
        <p:spPr>
          <a:xfrm>
            <a:off x="440100" y="3671612"/>
            <a:ext cx="8229600" cy="2349676"/>
          </a:xfrm>
        </p:spPr>
        <p:txBody>
          <a:bodyPr>
            <a:normAutofit fontScale="85000" lnSpcReduction="10000"/>
          </a:bodyPr>
          <a:lstStyle/>
          <a:p>
            <a:pPr marL="57150" indent="0">
              <a:buNone/>
            </a:pPr>
            <a:r>
              <a:rPr lang="de-DE" dirty="0"/>
              <a:t>Zieldimensionen: Auseinandersetzung mit</a:t>
            </a:r>
          </a:p>
          <a:p>
            <a:pPr lvl="1"/>
            <a:r>
              <a:rPr lang="de-DE" dirty="0"/>
              <a:t>Individuellen Bedürfnissen und Bedarfen (Z1)</a:t>
            </a:r>
          </a:p>
          <a:p>
            <a:pPr lvl="1"/>
            <a:r>
              <a:rPr lang="de-DE" dirty="0"/>
              <a:t>Gesellschaftlichen Einflüssen auf Konsumentscheidungen (Z2)</a:t>
            </a:r>
          </a:p>
          <a:p>
            <a:pPr lvl="1"/>
            <a:r>
              <a:rPr lang="de-DE" dirty="0"/>
              <a:t>Individuellen und gesellschaftlichen Folgen des Konsums (Z3)</a:t>
            </a:r>
          </a:p>
          <a:p>
            <a:pPr lvl="1"/>
            <a:r>
              <a:rPr lang="de-DE" dirty="0"/>
              <a:t>Politisch-rechtlichen und sozioökonomischen Rahmenbedingungen (Z4)</a:t>
            </a:r>
          </a:p>
          <a:p>
            <a:pPr lvl="1"/>
            <a:r>
              <a:rPr lang="de-DE" dirty="0"/>
              <a:t>Kriterien für Konsumentscheidungen (Z5)</a:t>
            </a:r>
          </a:p>
          <a:p>
            <a:pPr lvl="1"/>
            <a:r>
              <a:rPr lang="de-DE" dirty="0"/>
              <a:t>Individuellen, kollektiven und politischen Gestaltungsoptionen des Konsums (Z6)</a:t>
            </a:r>
          </a:p>
        </p:txBody>
      </p:sp>
      <p:sp>
        <p:nvSpPr>
          <p:cNvPr id="4" name="Datumsplatzhalter 3">
            <a:extLst>
              <a:ext uri="{FF2B5EF4-FFF2-40B4-BE49-F238E27FC236}">
                <a16:creationId xmlns:a16="http://schemas.microsoft.com/office/drawing/2014/main" id="{9254464C-DBE5-D140-8C4F-AED538988B5D}"/>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844157C2-4A5D-DA48-9F2F-2AC67F0E5D6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C8F699CD-062A-4040-8174-44277F1AE004}"/>
              </a:ext>
            </a:extLst>
          </p:cNvPr>
          <p:cNvSpPr>
            <a:spLocks noGrp="1"/>
          </p:cNvSpPr>
          <p:nvPr>
            <p:ph type="sldNum" sz="quarter" idx="12"/>
          </p:nvPr>
        </p:nvSpPr>
        <p:spPr/>
        <p:txBody>
          <a:bodyPr/>
          <a:lstStyle/>
          <a:p>
            <a:fld id="{512A4277-7E7A-4AAF-BFC7-47646BF5CD0C}" type="slidenum">
              <a:rPr lang="de-DE" smtClean="0"/>
              <a:t>22</a:t>
            </a:fld>
            <a:endParaRPr lang="de-DE" dirty="0"/>
          </a:p>
        </p:txBody>
      </p:sp>
      <p:graphicFrame>
        <p:nvGraphicFramePr>
          <p:cNvPr id="7" name="Tabelle 6">
            <a:extLst>
              <a:ext uri="{FF2B5EF4-FFF2-40B4-BE49-F238E27FC236}">
                <a16:creationId xmlns:a16="http://schemas.microsoft.com/office/drawing/2014/main" id="{7F0ACA08-3046-BF4C-B006-0238D1FF3629}"/>
              </a:ext>
            </a:extLst>
          </p:cNvPr>
          <p:cNvGraphicFramePr>
            <a:graphicFrameLocks noGrp="1"/>
          </p:cNvGraphicFramePr>
          <p:nvPr>
            <p:extLst/>
          </p:nvPr>
        </p:nvGraphicFramePr>
        <p:xfrm>
          <a:off x="435660" y="1715212"/>
          <a:ext cx="8251140" cy="1735290"/>
        </p:xfrm>
        <a:graphic>
          <a:graphicData uri="http://schemas.openxmlformats.org/drawingml/2006/table">
            <a:tbl>
              <a:tblPr firstRow="1" bandRow="1">
                <a:tableStyleId>{5C22544A-7EE6-4342-B048-85BDC9FD1C3A}</a:tableStyleId>
              </a:tblPr>
              <a:tblGrid>
                <a:gridCol w="2062785">
                  <a:extLst>
                    <a:ext uri="{9D8B030D-6E8A-4147-A177-3AD203B41FA5}">
                      <a16:colId xmlns:a16="http://schemas.microsoft.com/office/drawing/2014/main" val="673817853"/>
                    </a:ext>
                  </a:extLst>
                </a:gridCol>
                <a:gridCol w="2062785">
                  <a:extLst>
                    <a:ext uri="{9D8B030D-6E8A-4147-A177-3AD203B41FA5}">
                      <a16:colId xmlns:a16="http://schemas.microsoft.com/office/drawing/2014/main" val="3077496260"/>
                    </a:ext>
                  </a:extLst>
                </a:gridCol>
                <a:gridCol w="2062785">
                  <a:extLst>
                    <a:ext uri="{9D8B030D-6E8A-4147-A177-3AD203B41FA5}">
                      <a16:colId xmlns:a16="http://schemas.microsoft.com/office/drawing/2014/main" val="2782819226"/>
                    </a:ext>
                  </a:extLst>
                </a:gridCol>
                <a:gridCol w="2062785">
                  <a:extLst>
                    <a:ext uri="{9D8B030D-6E8A-4147-A177-3AD203B41FA5}">
                      <a16:colId xmlns:a16="http://schemas.microsoft.com/office/drawing/2014/main" val="2199123639"/>
                    </a:ext>
                  </a:extLst>
                </a:gridCol>
              </a:tblGrid>
              <a:tr h="820890">
                <a:tc gridSpan="4">
                  <a:txBody>
                    <a:bodyPr/>
                    <a:lstStyle/>
                    <a:p>
                      <a:pPr algn="ctr"/>
                      <a:r>
                        <a:rPr lang="de-DE" b="0" dirty="0">
                          <a:solidFill>
                            <a:srgbClr val="002060"/>
                          </a:solidFill>
                        </a:rPr>
                        <a:t>Übergreifender Bereich</a:t>
                      </a:r>
                    </a:p>
                    <a:p>
                      <a:pPr algn="ctr"/>
                      <a:r>
                        <a:rPr lang="de-DE" b="0" dirty="0">
                          <a:solidFill>
                            <a:srgbClr val="002060"/>
                          </a:solidFill>
                        </a:rPr>
                        <a:t>Allgemeiner Konsum</a:t>
                      </a:r>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extLst>
                  <a:ext uri="{0D108BD9-81ED-4DB2-BD59-A6C34878D82A}">
                    <a16:rowId xmlns:a16="http://schemas.microsoft.com/office/drawing/2014/main" val="3570416092"/>
                  </a:ext>
                </a:extLst>
              </a:tr>
              <a:tr h="820890">
                <a:tc>
                  <a:txBody>
                    <a:bodyPr/>
                    <a:lstStyle/>
                    <a:p>
                      <a:r>
                        <a:rPr lang="de-DE" dirty="0"/>
                        <a:t>Bereich A: Finanzen Marktgeschehen, Verbraucherrecht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B: Ernährung und Gesundheit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C: Medien und Information in der digitalen Welt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D: Leben, Wohnen Mobilität</a:t>
                      </a:r>
                    </a:p>
                    <a:p>
                      <a:endParaRPr lang="de-DE" dirty="0"/>
                    </a:p>
                  </a:txBody>
                  <a:tcPr>
                    <a:solidFill>
                      <a:schemeClr val="tx2">
                        <a:lumMod val="20000"/>
                        <a:lumOff val="80000"/>
                      </a:schemeClr>
                    </a:solidFill>
                  </a:tcPr>
                </a:tc>
                <a:extLst>
                  <a:ext uri="{0D108BD9-81ED-4DB2-BD59-A6C34878D82A}">
                    <a16:rowId xmlns:a16="http://schemas.microsoft.com/office/drawing/2014/main" val="3275194687"/>
                  </a:ext>
                </a:extLst>
              </a:tr>
            </a:tbl>
          </a:graphicData>
        </a:graphic>
      </p:graphicFrame>
    </p:spTree>
    <p:extLst>
      <p:ext uri="{BB962C8B-B14F-4D97-AF65-F5344CB8AC3E}">
        <p14:creationId xmlns:p14="http://schemas.microsoft.com/office/powerpoint/2010/main" val="622554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endParaRPr lang="de-DE" altLang="de-DE" sz="4400" b="1" dirty="0" smtClean="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III. </a:t>
            </a:r>
            <a:r>
              <a:rPr lang="de-DE" altLang="de-DE" sz="4400" b="1" dirty="0">
                <a:solidFill>
                  <a:srgbClr val="002060"/>
                </a:solidFill>
                <a:cs typeface="Times New Roman" pitchFamily="18" charset="0"/>
              </a:rPr>
              <a:t>Schulinterne </a:t>
            </a:r>
            <a:r>
              <a:rPr lang="de-DE" altLang="de-DE" sz="4400" b="1" dirty="0" smtClean="0">
                <a:solidFill>
                  <a:srgbClr val="002060"/>
                </a:solidFill>
                <a:cs typeface="Times New Roman" pitchFamily="18" charset="0"/>
              </a:rPr>
              <a:t>Arbeitspläne </a:t>
            </a:r>
            <a:r>
              <a:rPr lang="de-DE" altLang="de-DE" sz="4400" b="1" dirty="0">
                <a:solidFill>
                  <a:srgbClr val="002060"/>
                </a:solidFill>
                <a:cs typeface="Times New Roman" pitchFamily="18" charset="0"/>
              </a:rPr>
              <a:t>und </a:t>
            </a:r>
            <a:r>
              <a:rPr lang="de-DE" altLang="de-DE" sz="4400" b="1" dirty="0" smtClean="0">
                <a:solidFill>
                  <a:srgbClr val="002060"/>
                </a:solidFill>
                <a:cs typeface="Times New Roman" pitchFamily="18" charset="0"/>
              </a:rPr>
              <a:t>  Unterstützungsangebote</a:t>
            </a:r>
            <a:endParaRPr lang="de-DE" altLang="de-DE" sz="4400" b="1" dirty="0">
              <a:solidFill>
                <a:srgbClr val="002060"/>
              </a:solidFill>
              <a:cs typeface="Times New Roman" pitchFamily="18" charset="0"/>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23</a:t>
            </a:fld>
            <a:endParaRPr lang="de-DE" dirty="0"/>
          </a:p>
        </p:txBody>
      </p:sp>
    </p:spTree>
    <p:extLst>
      <p:ext uri="{BB962C8B-B14F-4D97-AF65-F5344CB8AC3E}">
        <p14:creationId xmlns:p14="http://schemas.microsoft.com/office/powerpoint/2010/main" val="3994472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3200" dirty="0"/>
              <a:t>Schulinterne </a:t>
            </a:r>
            <a:r>
              <a:rPr lang="de-DE" sz="3200" dirty="0" smtClean="0"/>
              <a:t>Arbeitspläne </a:t>
            </a:r>
            <a:r>
              <a:rPr lang="de-DE" sz="32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24</a:t>
            </a:fld>
            <a:endParaRPr lang="de-DE" dirty="0"/>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dirty="0"/>
              <a:t>SchulG §29</a:t>
            </a:r>
          </a:p>
          <a:p>
            <a:pPr marL="0" indent="0" algn="ctr">
              <a:spcBef>
                <a:spcPct val="50000"/>
              </a:spcBef>
              <a:buFont typeface="Arial" panose="020B0604020202020204" pitchFamily="34" charset="0"/>
              <a:buNone/>
            </a:pPr>
            <a:r>
              <a:rPr lang="de-DE" altLang="de-DE" sz="1800" b="1" dirty="0"/>
              <a:t>Unterrichtsvorgaben</a:t>
            </a:r>
          </a:p>
          <a:p>
            <a:pPr marL="542925" indent="-542925">
              <a:spcBef>
                <a:spcPct val="50000"/>
              </a:spcBef>
              <a:buFontTx/>
              <a:buAutoNum type="arabicParenBoth"/>
            </a:pPr>
            <a:r>
              <a:rPr lang="de-DE" altLang="de-DE" sz="1800" dirty="0"/>
              <a:t>Das </a:t>
            </a:r>
            <a:r>
              <a:rPr lang="de-DE" altLang="de-DE" sz="1800" b="1" dirty="0"/>
              <a:t>Ministerium</a:t>
            </a:r>
            <a:r>
              <a:rPr lang="de-DE" altLang="de-DE" sz="1800" dirty="0"/>
              <a:t> erlässt in der Regel </a:t>
            </a:r>
            <a:r>
              <a:rPr lang="de-DE" altLang="de-DE" sz="1800" b="1" dirty="0"/>
              <a:t>schulformspezifische Vorgaben </a:t>
            </a:r>
            <a:r>
              <a:rPr lang="de-DE" altLang="de-DE" sz="1800" dirty="0"/>
              <a:t>für den Unterricht (Richtlinien, Rahmenvorgaben, </a:t>
            </a:r>
            <a:r>
              <a:rPr lang="de-DE" altLang="de-DE" sz="1800" b="1" dirty="0"/>
              <a:t>Lehrpläne</a:t>
            </a:r>
            <a:r>
              <a:rPr lang="de-DE" altLang="de-DE" sz="1800" dirty="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dirty="0"/>
              <a:t>Die </a:t>
            </a:r>
            <a:r>
              <a:rPr lang="de-DE" altLang="de-DE" sz="1800" b="1" dirty="0"/>
              <a:t>Schulen</a:t>
            </a:r>
            <a:r>
              <a:rPr lang="de-DE" altLang="de-DE" sz="1800" dirty="0"/>
              <a:t> bestimmen auf der Grundlage der Unterrichtsvorgaben nach Absatz 1 in Verbindung mit ihrem Schulprogramm </a:t>
            </a:r>
            <a:r>
              <a:rPr lang="de-DE" altLang="de-DE" sz="1800" b="1" dirty="0"/>
              <a:t>schuleigene Unterrichtsvorgaben</a:t>
            </a:r>
            <a:r>
              <a:rPr lang="de-DE" altLang="de-DE" sz="1800" dirty="0"/>
              <a:t>.</a:t>
            </a:r>
          </a:p>
          <a:p>
            <a:pPr marL="542925" indent="-542925">
              <a:spcBef>
                <a:spcPct val="50000"/>
              </a:spcBef>
              <a:buFontTx/>
              <a:buAutoNum type="arabicParenBoth"/>
            </a:pPr>
            <a:r>
              <a:rPr lang="de-DE" altLang="de-DE" sz="1800" dirty="0"/>
              <a:t>Unterrichtsvorgaben nach den Absätzen 1 und 2 sind so zu fassen, dass für die Lehrerinnen und Lehrer ein </a:t>
            </a:r>
            <a:r>
              <a:rPr lang="de-DE" altLang="de-DE" sz="1800" b="1" dirty="0"/>
              <a:t>pädagogischer Gestaltungsspielraum </a:t>
            </a:r>
            <a:r>
              <a:rPr lang="de-DE" altLang="de-DE" sz="1800" dirty="0"/>
              <a:t>bleibt.</a:t>
            </a:r>
          </a:p>
          <a:p>
            <a:pPr marL="542925"/>
            <a:endParaRPr lang="de-DE" dirty="0"/>
          </a:p>
        </p:txBody>
      </p:sp>
    </p:spTree>
    <p:extLst>
      <p:ext uri="{BB962C8B-B14F-4D97-AF65-F5344CB8AC3E}">
        <p14:creationId xmlns:p14="http://schemas.microsoft.com/office/powerpoint/2010/main" val="918262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a:t>Schulinterne </a:t>
            </a:r>
            <a:r>
              <a:rPr lang="de-DE" sz="2800" dirty="0" smtClean="0"/>
              <a:t>Arbeitspläne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r>
              <a:rPr lang="de-DE" dirty="0" smtClean="0"/>
              <a:t>((</a:t>
            </a:r>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25</a:t>
            </a:fld>
            <a:endParaRPr lang="de-DE" dirty="0"/>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a:t>SchulG §70</a:t>
            </a:r>
          </a:p>
          <a:p>
            <a:pPr marL="0" indent="0" algn="ctr">
              <a:spcBef>
                <a:spcPct val="50000"/>
              </a:spcBef>
              <a:buFont typeface="Arial" panose="020B0604020202020204" pitchFamily="34" charset="0"/>
              <a:buNone/>
            </a:pPr>
            <a:r>
              <a:rPr lang="de-DE" altLang="de-DE" sz="1600" b="1" dirty="0"/>
              <a:t>Fachkonferenz, Bildungsgangskonferenz</a:t>
            </a:r>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a:t>
            </a:r>
            <a:r>
              <a:rPr lang="de-DE" altLang="de-DE" sz="1600" dirty="0" smtClean="0"/>
              <a:t>-entwicklung </a:t>
            </a:r>
            <a:r>
              <a:rPr lang="de-DE" altLang="de-DE" sz="1600" dirty="0"/>
              <a:t>der fachlichen Arbeit und berät über Ziele, Arbeitspläne, Evaluationsmaßnahmen und </a:t>
            </a:r>
            <a:r>
              <a:rPr lang="de-DE" altLang="de-DE" sz="1600" dirty="0" smtClean="0"/>
              <a:t>-ergebnisse </a:t>
            </a:r>
            <a:r>
              <a:rPr lang="de-DE" altLang="de-DE" sz="1600" dirty="0"/>
              <a:t>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smtClean="0"/>
              <a:t>Grundsätze </a:t>
            </a:r>
            <a:r>
              <a:rPr lang="de-DE" altLang="de-DE" sz="1600" dirty="0"/>
              <a:t>zur Leistungsbewertung,</a:t>
            </a:r>
          </a:p>
          <a:p>
            <a:pPr lvl="1">
              <a:spcBef>
                <a:spcPct val="50000"/>
              </a:spcBef>
              <a:buFontTx/>
              <a:buAutoNum type="arabicPeriod"/>
            </a:pPr>
            <a:r>
              <a:rPr lang="de-DE" altLang="de-DE" sz="1600" dirty="0"/>
              <a:t>Vorschläge an die Lehrerkonferenz zur Einführung von </a:t>
            </a:r>
            <a:r>
              <a:rPr lang="de-DE" altLang="de-DE" sz="1600" dirty="0" smtClean="0"/>
              <a:t>Lernmitteln </a:t>
            </a:r>
            <a:endParaRPr lang="de-DE" altLang="de-DE" sz="1600" dirty="0"/>
          </a:p>
        </p:txBody>
      </p:sp>
    </p:spTree>
    <p:extLst>
      <p:ext uri="{BB962C8B-B14F-4D97-AF65-F5344CB8AC3E}">
        <p14:creationId xmlns:p14="http://schemas.microsoft.com/office/powerpoint/2010/main" val="2489622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smtClean="0"/>
              <a:t>Merkmale schulinterner Arbeitspläne </a:t>
            </a:r>
            <a:endParaRPr lang="de-DE" sz="28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dirty="0"/>
            </a:p>
          </p:txBody>
        </p:sp>
        <p:sp>
          <p:nvSpPr>
            <p:cNvPr id="12" name="Text Box 10"/>
            <p:cNvSpPr txBox="1">
              <a:spLocks noChangeArrowheads="1"/>
            </p:cNvSpPr>
            <p:nvPr/>
          </p:nvSpPr>
          <p:spPr bwMode="auto">
            <a:xfrm>
              <a:off x="872905" y="5669163"/>
              <a:ext cx="1281111" cy="369332"/>
            </a:xfrm>
            <a:prstGeom prst="rect">
              <a:avLst/>
            </a:prstGeom>
            <a:noFill/>
            <a:ln>
              <a:noFill/>
            </a:ln>
            <a:effectLst/>
            <a:ex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smtClean="0"/>
                <a:t>Lehrpläne</a:t>
              </a:r>
              <a:endParaRPr lang="de-DE" altLang="de-DE" dirty="0"/>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dirty="0"/>
            </a:p>
          </p:txBody>
        </p:sp>
        <p:sp>
          <p:nvSpPr>
            <p:cNvPr id="16" name="Text Box 11"/>
            <p:cNvSpPr txBox="1">
              <a:spLocks noChangeArrowheads="1"/>
            </p:cNvSpPr>
            <p:nvPr/>
          </p:nvSpPr>
          <p:spPr bwMode="auto">
            <a:xfrm>
              <a:off x="3550435" y="3744352"/>
              <a:ext cx="158248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a:t>
              </a:r>
            </a:p>
            <a:p>
              <a:pPr algn="ctr"/>
              <a:r>
                <a:rPr lang="de-DE" altLang="de-DE" dirty="0" smtClean="0"/>
                <a:t>Arbeitspläne</a:t>
              </a:r>
              <a:endParaRPr lang="de-DE" altLang="de-DE" dirty="0"/>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smtClean="0"/>
              <a:t>Welches Niveau?</a:t>
            </a:r>
            <a:endParaRPr lang="de-DE" b="1" dirty="0"/>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26</a:t>
            </a:fld>
            <a:endParaRPr lang="de-DE" dirty="0"/>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Tree>
    <p:extLst>
      <p:ext uri="{BB962C8B-B14F-4D97-AF65-F5344CB8AC3E}">
        <p14:creationId xmlns:p14="http://schemas.microsoft.com/office/powerpoint/2010/main" val="1355113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dirty="0" smtClean="0"/>
              <a:t>schulinterner Arbeitspläne</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10000"/>
          </a:bodyPr>
          <a:lstStyle/>
          <a:p>
            <a:pPr>
              <a:spcBef>
                <a:spcPts val="1200"/>
              </a:spcBef>
            </a:pPr>
            <a:r>
              <a:rPr lang="de-DE" dirty="0"/>
              <a:t>Schulbezogene Konkretisierung der L</a:t>
            </a:r>
            <a:r>
              <a:rPr lang="de-DE" dirty="0" smtClean="0"/>
              <a:t>ehrpläne</a:t>
            </a:r>
            <a:endParaRPr lang="de-DE" dirty="0"/>
          </a:p>
          <a:p>
            <a:pPr>
              <a:spcBef>
                <a:spcPts val="1200"/>
              </a:spcBef>
            </a:pPr>
            <a:r>
              <a:rPr lang="de-DE" dirty="0"/>
              <a:t>Instrument zur Unterrichtsentwicklung und Unterrichtsvorbereitung</a:t>
            </a:r>
          </a:p>
          <a:p>
            <a:pPr>
              <a:spcBef>
                <a:spcPts val="1200"/>
              </a:spcBef>
            </a:pPr>
            <a:r>
              <a:rPr lang="de-DE" dirty="0"/>
              <a:t>Ausgestaltung von </a:t>
            </a:r>
            <a:r>
              <a:rPr lang="de-DE" dirty="0" smtClean="0"/>
              <a:t>Freiräumen</a:t>
            </a:r>
            <a:endParaRPr lang="de-DE" dirty="0"/>
          </a:p>
          <a:p>
            <a:pPr>
              <a:spcBef>
                <a:spcPts val="1200"/>
              </a:spcBef>
            </a:pPr>
            <a:r>
              <a:rPr lang="de-DE" dirty="0"/>
              <a:t>Grundlage der fachlichen Arbeit im </a:t>
            </a:r>
            <a:r>
              <a:rPr lang="de-DE" dirty="0" smtClean="0"/>
              <a:t>Team </a:t>
            </a:r>
            <a:r>
              <a:rPr lang="de-DE" dirty="0" smtClean="0">
                <a:sym typeface="Wingdings" panose="05000000000000000000" pitchFamily="2" charset="2"/>
              </a:rPr>
              <a:t> </a:t>
            </a:r>
            <a:r>
              <a:rPr lang="de-DE" dirty="0" smtClean="0"/>
              <a:t> Lehrkräfte als Experten für ihr Fach UND ihre Schülerinnen und Schüler </a:t>
            </a:r>
            <a:endParaRPr lang="de-DE" dirty="0"/>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27</a:t>
            </a:fld>
            <a:endParaRPr lang="de-DE" dirty="0"/>
          </a:p>
        </p:txBody>
      </p:sp>
    </p:spTree>
    <p:extLst>
      <p:ext uri="{BB962C8B-B14F-4D97-AF65-F5344CB8AC3E}">
        <p14:creationId xmlns:p14="http://schemas.microsoft.com/office/powerpoint/2010/main" val="290958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Weitere Hinweise zu schulinternen Arbeitsplänen </a:t>
            </a:r>
            <a:endParaRPr lang="de-DE" dirty="0"/>
          </a:p>
        </p:txBody>
      </p:sp>
      <p:sp>
        <p:nvSpPr>
          <p:cNvPr id="3" name="Inhaltsplatzhalter 2"/>
          <p:cNvSpPr>
            <a:spLocks noGrp="1"/>
          </p:cNvSpPr>
          <p:nvPr>
            <p:ph idx="1"/>
          </p:nvPr>
        </p:nvSpPr>
        <p:spPr/>
        <p:txBody>
          <a:bodyPr>
            <a:normAutofit fontScale="85000" lnSpcReduction="10000"/>
          </a:bodyPr>
          <a:lstStyle/>
          <a:p>
            <a:r>
              <a:rPr lang="de-DE" dirty="0" smtClean="0"/>
              <a:t>Referenzrahmen Schulqualität </a:t>
            </a:r>
            <a:r>
              <a:rPr lang="de-DE" dirty="0">
                <a:sym typeface="Wingdings" panose="05000000000000000000" pitchFamily="2" charset="2"/>
              </a:rPr>
              <a:t> Dimension 2.1 </a:t>
            </a:r>
          </a:p>
          <a:p>
            <a:pPr marL="0" indent="0">
              <a:buNone/>
            </a:pPr>
            <a:r>
              <a:rPr lang="de-DE" dirty="0" smtClean="0">
                <a:sym typeface="Wingdings" panose="05000000000000000000" pitchFamily="2" charset="2"/>
              </a:rPr>
              <a:t>    Ergebnis- </a:t>
            </a:r>
            <a:r>
              <a:rPr lang="de-DE" dirty="0">
                <a:sym typeface="Wingdings" panose="05000000000000000000" pitchFamily="2" charset="2"/>
              </a:rPr>
              <a:t>und </a:t>
            </a:r>
            <a:r>
              <a:rPr lang="de-DE" dirty="0" smtClean="0">
                <a:sym typeface="Wingdings" panose="05000000000000000000" pitchFamily="2" charset="2"/>
              </a:rPr>
              <a:t>Standardorientierung </a:t>
            </a:r>
          </a:p>
          <a:p>
            <a:pPr marL="0" indent="0">
              <a:buNone/>
            </a:pPr>
            <a:r>
              <a:rPr lang="de-DE" dirty="0" smtClean="0">
                <a:sym typeface="Wingdings" panose="05000000000000000000" pitchFamily="2" charset="2"/>
                <a:hlinkClick r:id="rId2"/>
              </a:rPr>
              <a:t>https</a:t>
            </a:r>
            <a:r>
              <a:rPr lang="de-DE" dirty="0">
                <a:sym typeface="Wingdings" panose="05000000000000000000" pitchFamily="2" charset="2"/>
                <a:hlinkClick r:id="rId2"/>
              </a:rPr>
              <a:t>://</a:t>
            </a:r>
            <a:r>
              <a:rPr lang="de-DE" dirty="0" smtClean="0">
                <a:sym typeface="Wingdings" panose="05000000000000000000" pitchFamily="2" charset="2"/>
                <a:hlinkClick r:id="rId2"/>
              </a:rPr>
              <a:t>www.schulentwicklung.nrw.de/referenzrahmen/index.php?bereich=1053</a:t>
            </a:r>
            <a:endParaRPr lang="de-DE" dirty="0" smtClean="0">
              <a:sym typeface="Wingdings" panose="05000000000000000000" pitchFamily="2" charset="2"/>
            </a:endParaRPr>
          </a:p>
          <a:p>
            <a:pPr marL="0" indent="0">
              <a:buNone/>
            </a:pPr>
            <a:endParaRPr lang="de-DE" dirty="0" smtClean="0">
              <a:sym typeface="Wingdings" panose="05000000000000000000" pitchFamily="2" charset="2"/>
            </a:endParaRPr>
          </a:p>
          <a:p>
            <a:r>
              <a:rPr lang="de-DE" dirty="0" smtClean="0">
                <a:sym typeface="Wingdings" panose="05000000000000000000" pitchFamily="2" charset="2"/>
              </a:rPr>
              <a:t>Handreichung der BR Münster zur Erstellung schulinterner Lehrpläne </a:t>
            </a:r>
          </a:p>
          <a:p>
            <a:pPr marL="0" indent="0">
              <a:buNone/>
            </a:pPr>
            <a:r>
              <a:rPr lang="de-DE" dirty="0">
                <a:sym typeface="Wingdings" panose="05000000000000000000" pitchFamily="2" charset="2"/>
                <a:hlinkClick r:id="rId3"/>
              </a:rPr>
              <a:t>https://</a:t>
            </a:r>
            <a:r>
              <a:rPr lang="de-DE" dirty="0" smtClean="0">
                <a:sym typeface="Wingdings" panose="05000000000000000000" pitchFamily="2" charset="2"/>
                <a:hlinkClick r:id="rId3"/>
              </a:rPr>
              <a:t>www.bezreg-muenster.de/zentralablage/dokumente/schule_und_bildung/digitale_bildung/handreichungen_orientierungshilfen/Erstellung-schulinterner-Lehrplaene-Handreichung-fuer-Schulen.pdf</a:t>
            </a:r>
            <a:endParaRPr lang="de-DE" dirty="0" smtClean="0">
              <a:sym typeface="Wingdings" panose="05000000000000000000" pitchFamily="2" charset="2"/>
            </a:endParaRPr>
          </a:p>
          <a:p>
            <a:pPr marL="0" indent="0">
              <a:buNone/>
            </a:pPr>
            <a:endParaRPr lang="de-DE" dirty="0" smtClean="0">
              <a:sym typeface="Wingdings" panose="05000000000000000000" pitchFamily="2" charset="2"/>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28</a:t>
            </a:fld>
            <a:endParaRPr lang="de-DE" dirty="0"/>
          </a:p>
        </p:txBody>
      </p:sp>
    </p:spTree>
    <p:extLst>
      <p:ext uri="{BB962C8B-B14F-4D97-AF65-F5344CB8AC3E}">
        <p14:creationId xmlns:p14="http://schemas.microsoft.com/office/powerpoint/2010/main" val="8849397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800" dirty="0"/>
              <a:t>Gliederung </a:t>
            </a:r>
            <a:r>
              <a:rPr lang="de-DE" sz="2800" dirty="0" smtClean="0"/>
              <a:t>des schulinternen Beispielarbeitsplans </a:t>
            </a:r>
            <a:endParaRPr lang="de-DE" sz="2800"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29</a:t>
            </a:fld>
            <a:endParaRPr lang="de-DE" dirty="0"/>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3" name="Grafik 2"/>
          <p:cNvPicPr>
            <a:picLocks noChangeAspect="1"/>
          </p:cNvPicPr>
          <p:nvPr/>
        </p:nvPicPr>
        <p:blipFill>
          <a:blip r:embed="rId3"/>
          <a:stretch>
            <a:fillRect/>
          </a:stretch>
        </p:blipFill>
        <p:spPr>
          <a:xfrm>
            <a:off x="420169" y="1700808"/>
            <a:ext cx="8303661" cy="4264042"/>
          </a:xfrm>
          <a:prstGeom prst="rect">
            <a:avLst/>
          </a:prstGeom>
        </p:spPr>
      </p:pic>
    </p:spTree>
    <p:extLst>
      <p:ext uri="{BB962C8B-B14F-4D97-AF65-F5344CB8AC3E}">
        <p14:creationId xmlns:p14="http://schemas.microsoft.com/office/powerpoint/2010/main" val="59360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2924944"/>
            <a:ext cx="5688632" cy="576064"/>
          </a:xfrm>
        </p:spPr>
        <p:txBody>
          <a:bodyPr/>
          <a:lstStyle/>
          <a:p>
            <a:pPr defTabSz="358775"/>
            <a:r>
              <a:rPr lang="de-DE" sz="4800" dirty="0">
                <a:solidFill>
                  <a:srgbClr val="002060"/>
                </a:solidFill>
                <a:latin typeface="+mn-lt"/>
                <a:ea typeface="+mn-ea"/>
                <a:cs typeface="Times New Roman" pitchFamily="18" charset="0"/>
              </a:rPr>
              <a:t>I. Lehrplankonstrukt</a:t>
            </a:r>
          </a:p>
        </p:txBody>
      </p:sp>
      <p:sp>
        <p:nvSpPr>
          <p:cNvPr id="5" name="Datumsplatzhalter 4"/>
          <p:cNvSpPr>
            <a:spLocks noGrp="1"/>
          </p:cNvSpPr>
          <p:nvPr>
            <p:ph type="dt" sz="half" idx="10"/>
          </p:nvPr>
        </p:nvSpPr>
        <p:spPr>
          <a:xfrm>
            <a:off x="426368" y="6352878"/>
            <a:ext cx="2818656" cy="365125"/>
          </a:xfrm>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3</a:t>
            </a:fld>
            <a:endParaRPr lang="de-DE" dirty="0"/>
          </a:p>
        </p:txBody>
      </p:sp>
    </p:spTree>
    <p:extLst>
      <p:ext uri="{BB962C8B-B14F-4D97-AF65-F5344CB8AC3E}">
        <p14:creationId xmlns:p14="http://schemas.microsoft.com/office/powerpoint/2010/main" val="23044557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30</a:t>
            </a:fld>
            <a:endParaRPr lang="de-DE" dirty="0"/>
          </a:p>
        </p:txBody>
      </p:sp>
      <p:pic>
        <p:nvPicPr>
          <p:cNvPr id="3" name="Grafik 2"/>
          <p:cNvPicPr>
            <a:picLocks noChangeAspect="1"/>
          </p:cNvPicPr>
          <p:nvPr/>
        </p:nvPicPr>
        <p:blipFill>
          <a:blip r:embed="rId3"/>
          <a:stretch>
            <a:fillRect/>
          </a:stretch>
        </p:blipFill>
        <p:spPr>
          <a:xfrm>
            <a:off x="573400" y="2132856"/>
            <a:ext cx="8136904" cy="2624525"/>
          </a:xfrm>
          <a:prstGeom prst="rect">
            <a:avLst/>
          </a:prstGeom>
        </p:spPr>
      </p:pic>
    </p:spTree>
    <p:extLst>
      <p:ext uri="{BB962C8B-B14F-4D97-AF65-F5344CB8AC3E}">
        <p14:creationId xmlns:p14="http://schemas.microsoft.com/office/powerpoint/2010/main" val="3291458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69603" y="1700808"/>
            <a:ext cx="8229600" cy="4205064"/>
          </a:xfrm>
        </p:spPr>
        <p:txBody>
          <a:bodyPr>
            <a:normAutofit/>
          </a:bodyPr>
          <a:lstStyle/>
          <a:p>
            <a:pPr marL="0" indent="0">
              <a:buNone/>
            </a:pPr>
            <a:r>
              <a:rPr lang="de-DE" altLang="de-DE" sz="4400" b="1" dirty="0" smtClean="0">
                <a:solidFill>
                  <a:srgbClr val="002060"/>
                </a:solidFill>
                <a:cs typeface="Times New Roman" pitchFamily="18" charset="0"/>
              </a:rPr>
              <a:t>IV. </a:t>
            </a:r>
            <a:r>
              <a:rPr lang="de-DE" altLang="de-DE" sz="4400" b="1" dirty="0">
                <a:solidFill>
                  <a:srgbClr val="002060"/>
                </a:solidFill>
                <a:cs typeface="Times New Roman" pitchFamily="18" charset="0"/>
              </a:rPr>
              <a:t>Fachspezifische Erläuterungen </a:t>
            </a:r>
          </a:p>
          <a:p>
            <a:pPr marL="0" indent="0">
              <a:buNone/>
            </a:pPr>
            <a:endParaRPr lang="de-DE" altLang="de-DE" sz="4400" b="1" dirty="0" smtClean="0">
              <a:solidFill>
                <a:srgbClr val="002060"/>
              </a:solidFill>
              <a:cs typeface="Times New Roman" pitchFamily="18" charset="0"/>
            </a:endParaRPr>
          </a:p>
          <a:p>
            <a:pPr marL="0" indent="0" algn="ctr">
              <a:buNone/>
            </a:pPr>
            <a:r>
              <a:rPr lang="de-DE" altLang="de-DE" sz="4400" b="1" dirty="0" smtClean="0">
                <a:solidFill>
                  <a:srgbClr val="002060"/>
                </a:solidFill>
                <a:cs typeface="Times New Roman" pitchFamily="18" charset="0"/>
              </a:rPr>
              <a:t>Lehrplan Englisch </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31</a:t>
            </a:fld>
            <a:endParaRPr lang="de-DE" dirty="0"/>
          </a:p>
        </p:txBody>
      </p:sp>
    </p:spTree>
    <p:extLst>
      <p:ext uri="{BB962C8B-B14F-4D97-AF65-F5344CB8AC3E}">
        <p14:creationId xmlns:p14="http://schemas.microsoft.com/office/powerpoint/2010/main" val="27017600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pPr/>
              <a:t>32</a:t>
            </a:fld>
            <a:endParaRPr lang="de-DE" dirty="0"/>
          </a:p>
        </p:txBody>
      </p:sp>
      <p:sp>
        <p:nvSpPr>
          <p:cNvPr id="7" name="Titel 1"/>
          <p:cNvSpPr>
            <a:spLocks noGrp="1"/>
          </p:cNvSpPr>
          <p:nvPr>
            <p:ph type="title"/>
          </p:nvPr>
        </p:nvSpPr>
        <p:spPr>
          <a:xfrm>
            <a:off x="3779912" y="1070310"/>
            <a:ext cx="1584176" cy="360040"/>
          </a:xfrm>
        </p:spPr>
        <p:txBody>
          <a:bodyPr/>
          <a:lstStyle/>
          <a:p>
            <a:r>
              <a:rPr lang="de-DE" b="1" dirty="0">
                <a:latin typeface="+mn-lt"/>
                <a:ea typeface="+mn-ea"/>
                <a:cs typeface="Times New Roman" pitchFamily="18" charset="0"/>
              </a:rPr>
              <a:t>Agenda</a:t>
            </a:r>
          </a:p>
        </p:txBody>
      </p:sp>
      <p:sp>
        <p:nvSpPr>
          <p:cNvPr id="8" name="Inhaltsplatzhalter 2"/>
          <p:cNvSpPr>
            <a:spLocks noGrp="1"/>
          </p:cNvSpPr>
          <p:nvPr>
            <p:ph idx="1"/>
          </p:nvPr>
        </p:nvSpPr>
        <p:spPr>
          <a:xfrm>
            <a:off x="469900" y="1700213"/>
            <a:ext cx="8229600" cy="4321075"/>
          </a:xfrm>
        </p:spPr>
        <p:txBody>
          <a:bodyPr>
            <a:normAutofit lnSpcReduction="10000"/>
          </a:bodyPr>
          <a:lstStyle/>
          <a:p>
            <a:r>
              <a:rPr lang="de-DE" dirty="0" smtClean="0">
                <a:cs typeface="Times New Roman" pitchFamily="18" charset="0"/>
              </a:rPr>
              <a:t>Vorstellungsrunde</a:t>
            </a:r>
          </a:p>
          <a:p>
            <a:pPr marL="0" indent="0">
              <a:buNone/>
            </a:pPr>
            <a:endParaRPr lang="de-DE" sz="1000" dirty="0">
              <a:cs typeface="Times New Roman" pitchFamily="18" charset="0"/>
            </a:endParaRPr>
          </a:p>
          <a:p>
            <a:r>
              <a:rPr lang="de-DE" dirty="0" smtClean="0">
                <a:cs typeface="Times New Roman" pitchFamily="18" charset="0"/>
              </a:rPr>
              <a:t>Einführung in den Lehrplan Englisch</a:t>
            </a:r>
          </a:p>
          <a:p>
            <a:pPr marL="0" indent="0">
              <a:buNone/>
            </a:pPr>
            <a:endParaRPr lang="de-DE" sz="1000" dirty="0" smtClean="0">
              <a:cs typeface="Times New Roman" pitchFamily="18" charset="0"/>
            </a:endParaRPr>
          </a:p>
          <a:p>
            <a:r>
              <a:rPr lang="de-DE" dirty="0" smtClean="0">
                <a:cs typeface="Times New Roman" pitchFamily="18" charset="0"/>
              </a:rPr>
              <a:t>Vorschlag für teilnehmeraktivierende Elemente bei Implementationsveranstaltungen</a:t>
            </a:r>
          </a:p>
          <a:p>
            <a:pPr marL="0" indent="0">
              <a:buNone/>
            </a:pPr>
            <a:endParaRPr lang="de-DE" sz="1100" dirty="0">
              <a:cs typeface="Times New Roman" pitchFamily="18" charset="0"/>
            </a:endParaRPr>
          </a:p>
          <a:p>
            <a:r>
              <a:rPr lang="de-DE" dirty="0">
                <a:cs typeface="Times New Roman" pitchFamily="18" charset="0"/>
              </a:rPr>
              <a:t>Erläuterungen zum schulinternen Arbeitsplan im Fach </a:t>
            </a:r>
            <a:r>
              <a:rPr lang="de-DE" dirty="0" smtClean="0">
                <a:cs typeface="Times New Roman" pitchFamily="18" charset="0"/>
              </a:rPr>
              <a:t>Englisch </a:t>
            </a:r>
            <a:endParaRPr lang="de-DE" dirty="0">
              <a:cs typeface="Times New Roman" pitchFamily="18" charset="0"/>
            </a:endParaRPr>
          </a:p>
          <a:p>
            <a:pPr marL="0" indent="0">
              <a:buNone/>
            </a:pPr>
            <a:endParaRPr lang="de-DE" sz="1100" dirty="0">
              <a:cs typeface="Times New Roman" pitchFamily="18" charset="0"/>
            </a:endParaRPr>
          </a:p>
          <a:p>
            <a:r>
              <a:rPr lang="de-DE" altLang="de-DE" dirty="0" smtClean="0">
                <a:cs typeface="Times New Roman" pitchFamily="18" charset="0"/>
              </a:rPr>
              <a:t>Vorschlag </a:t>
            </a:r>
            <a:r>
              <a:rPr lang="de-DE" altLang="de-DE" dirty="0">
                <a:cs typeface="Times New Roman" pitchFamily="18" charset="0"/>
              </a:rPr>
              <a:t>für teilnehmeraktivierende Elemente </a:t>
            </a:r>
            <a:r>
              <a:rPr lang="de-DE" altLang="de-DE" dirty="0" smtClean="0">
                <a:cs typeface="Times New Roman" pitchFamily="18" charset="0"/>
              </a:rPr>
              <a:t>zum schulinternen Arbeitsplan</a:t>
            </a:r>
            <a:endParaRPr lang="de-DE" dirty="0">
              <a:cs typeface="Times New Roman" pitchFamily="18" charset="0"/>
            </a:endParaRPr>
          </a:p>
          <a:p>
            <a:endParaRPr lang="de-DE" b="1" dirty="0">
              <a:solidFill>
                <a:srgbClr val="002060"/>
              </a:solidFill>
              <a:cs typeface="Times New Roman" pitchFamily="18" charset="0"/>
            </a:endParaRPr>
          </a:p>
          <a:p>
            <a:endParaRPr lang="de-DE" b="1" dirty="0">
              <a:solidFill>
                <a:srgbClr val="002060"/>
              </a:solidFill>
              <a:cs typeface="Times New Roman" pitchFamily="18" charset="0"/>
            </a:endParaRPr>
          </a:p>
        </p:txBody>
      </p:sp>
    </p:spTree>
    <p:extLst>
      <p:ext uri="{BB962C8B-B14F-4D97-AF65-F5344CB8AC3E}">
        <p14:creationId xmlns:p14="http://schemas.microsoft.com/office/powerpoint/2010/main" val="2369039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Englisch – Aufgaben und Ziele des Faches</a:t>
            </a:r>
            <a:endParaRPr lang="de-DE" sz="2800" dirty="0"/>
          </a:p>
        </p:txBody>
      </p:sp>
      <p:sp>
        <p:nvSpPr>
          <p:cNvPr id="3" name="Inhaltsplatzhalter 2"/>
          <p:cNvSpPr>
            <a:spLocks noGrp="1"/>
          </p:cNvSpPr>
          <p:nvPr>
            <p:ph idx="1"/>
          </p:nvPr>
        </p:nvSpPr>
        <p:spPr>
          <a:xfrm>
            <a:off x="457200" y="1700808"/>
            <a:ext cx="8229600" cy="4248472"/>
          </a:xfrm>
        </p:spPr>
        <p:txBody>
          <a:bodyPr>
            <a:noAutofit/>
          </a:bodyPr>
          <a:lstStyle/>
          <a:p>
            <a:r>
              <a:rPr lang="de-DE" sz="1900" dirty="0" smtClean="0"/>
              <a:t>Erwerb grundlegender kommunikativer und interkultureller Kompetenzen</a:t>
            </a:r>
          </a:p>
          <a:p>
            <a:pPr marL="358775" indent="0">
              <a:buNone/>
            </a:pPr>
            <a:r>
              <a:rPr lang="de-DE" sz="1900" dirty="0" smtClean="0">
                <a:latin typeface="Calibri" panose="020F0502020204030204" pitchFamily="34" charset="0"/>
                <a:cs typeface="Calibri" panose="020F0502020204030204" pitchFamily="34" charset="0"/>
              </a:rPr>
              <a:t>→ englische Sprache als universales Verständigungsmittel erfahren</a:t>
            </a:r>
          </a:p>
          <a:p>
            <a:pPr marL="358775" indent="0">
              <a:buNone/>
            </a:pPr>
            <a:r>
              <a:rPr lang="de-DE" sz="1900" dirty="0" smtClean="0">
                <a:latin typeface="Calibri" panose="020F0502020204030204" pitchFamily="34" charset="0"/>
                <a:cs typeface="Calibri" panose="020F0502020204030204" pitchFamily="34" charset="0"/>
              </a:rPr>
              <a:t>→ altersgerechte Situationen kommunikativ erfolgreich bewältigen</a:t>
            </a:r>
          </a:p>
          <a:p>
            <a:pPr marL="0" indent="0">
              <a:buNone/>
            </a:pPr>
            <a:endParaRPr lang="de-DE" sz="1900" dirty="0" smtClean="0"/>
          </a:p>
          <a:p>
            <a:r>
              <a:rPr lang="de-DE" sz="1900" dirty="0" smtClean="0"/>
              <a:t>Modell für das Erlernen weiterer Sprachen</a:t>
            </a:r>
          </a:p>
          <a:p>
            <a:pPr marL="358775" indent="0">
              <a:buNone/>
            </a:pPr>
            <a:r>
              <a:rPr lang="de-DE" sz="1900" dirty="0">
                <a:latin typeface="Calibri" panose="020F0502020204030204" pitchFamily="34" charset="0"/>
                <a:cs typeface="Calibri" panose="020F0502020204030204" pitchFamily="34" charset="0"/>
              </a:rPr>
              <a:t>→ </a:t>
            </a:r>
            <a:r>
              <a:rPr lang="de-DE" sz="1900" dirty="0" smtClean="0">
                <a:latin typeface="Calibri" panose="020F0502020204030204" pitchFamily="34" charset="0"/>
                <a:cs typeface="Calibri" panose="020F0502020204030204" pitchFamily="34" charset="0"/>
              </a:rPr>
              <a:t>Grundstein für eine lebenslange Motivation zum Sprachenlernen</a:t>
            </a:r>
          </a:p>
          <a:p>
            <a:pPr marL="358775" indent="0">
              <a:buNone/>
            </a:pPr>
            <a:r>
              <a:rPr lang="de-DE" sz="1900" dirty="0" smtClean="0">
                <a:latin typeface="Calibri" panose="020F0502020204030204" pitchFamily="34" charset="0"/>
                <a:cs typeface="Calibri" panose="020F0502020204030204" pitchFamily="34" charset="0"/>
              </a:rPr>
              <a:t>→ Erwerb grundlegender Sprachlernstrategien</a:t>
            </a:r>
            <a:endParaRPr lang="de-DE" sz="1900" dirty="0">
              <a:latin typeface="Calibri" panose="020F0502020204030204" pitchFamily="34" charset="0"/>
              <a:cs typeface="Calibri" panose="020F0502020204030204" pitchFamily="34" charset="0"/>
            </a:endParaRPr>
          </a:p>
          <a:p>
            <a:pPr marL="0" indent="0">
              <a:buNone/>
            </a:pPr>
            <a:endParaRPr lang="de-DE" sz="1900" dirty="0" smtClean="0"/>
          </a:p>
          <a:p>
            <a:r>
              <a:rPr lang="de-DE" sz="1900" dirty="0" smtClean="0"/>
              <a:t>Prägende Leitziele</a:t>
            </a:r>
          </a:p>
          <a:p>
            <a:pPr marL="358775" indent="0">
              <a:buNone/>
            </a:pPr>
            <a:r>
              <a:rPr lang="de-DE" sz="1900" dirty="0">
                <a:latin typeface="Calibri" panose="020F0502020204030204" pitchFamily="34" charset="0"/>
                <a:cs typeface="Calibri" panose="020F0502020204030204" pitchFamily="34" charset="0"/>
              </a:rPr>
              <a:t>→ </a:t>
            </a:r>
            <a:r>
              <a:rPr lang="de-DE" sz="1900" dirty="0" smtClean="0">
                <a:latin typeface="Calibri" panose="020F0502020204030204" pitchFamily="34" charset="0"/>
                <a:cs typeface="Calibri" panose="020F0502020204030204" pitchFamily="34" charset="0"/>
              </a:rPr>
              <a:t>Entwicklung von Interesse und Freude am Sprachenlernen</a:t>
            </a:r>
          </a:p>
          <a:p>
            <a:pPr marL="358775" indent="0">
              <a:buNone/>
            </a:pPr>
            <a:r>
              <a:rPr lang="de-DE" sz="1900" dirty="0" smtClean="0">
                <a:latin typeface="Calibri" panose="020F0502020204030204" pitchFamily="34" charset="0"/>
                <a:cs typeface="Calibri" panose="020F0502020204030204" pitchFamily="34" charset="0"/>
              </a:rPr>
              <a:t>→ Entwicklung von kommunikativer und interkultureller Handlungsfähigkeit</a:t>
            </a:r>
          </a:p>
          <a:p>
            <a:pPr marL="358775" lvl="0" indent="0">
              <a:buNone/>
            </a:pPr>
            <a:r>
              <a:rPr lang="de-DE" sz="1900" dirty="0">
                <a:solidFill>
                  <a:prstClr val="black"/>
                </a:solidFill>
                <a:latin typeface="Calibri" panose="020F0502020204030204" pitchFamily="34" charset="0"/>
                <a:cs typeface="Calibri" panose="020F0502020204030204" pitchFamily="34" charset="0"/>
              </a:rPr>
              <a:t>→ </a:t>
            </a:r>
            <a:r>
              <a:rPr lang="de-DE" sz="1900" dirty="0" smtClean="0">
                <a:solidFill>
                  <a:prstClr val="black"/>
                </a:solidFill>
                <a:latin typeface="Calibri" panose="020F0502020204030204" pitchFamily="34" charset="0"/>
                <a:cs typeface="Calibri" panose="020F0502020204030204" pitchFamily="34" charset="0"/>
              </a:rPr>
              <a:t>Erwerb von Lern- und Arbeitstechniken und Strategien des Sprachenlernens</a:t>
            </a:r>
            <a:endParaRPr lang="de-DE" sz="1900" dirty="0" smtClean="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pPr/>
              <a:t>33</a:t>
            </a:fld>
            <a:endParaRPr lang="de-DE" dirty="0"/>
          </a:p>
        </p:txBody>
      </p:sp>
    </p:spTree>
    <p:extLst>
      <p:ext uri="{BB962C8B-B14F-4D97-AF65-F5344CB8AC3E}">
        <p14:creationId xmlns:p14="http://schemas.microsoft.com/office/powerpoint/2010/main" val="18943570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a:t>
            </a:r>
            <a:r>
              <a:rPr lang="de-DE" dirty="0"/>
              <a:t>wichtigsten Kontinuitäten</a:t>
            </a:r>
          </a:p>
        </p:txBody>
      </p:sp>
      <p:sp>
        <p:nvSpPr>
          <p:cNvPr id="3" name="Inhaltsplatzhalter 2"/>
          <p:cNvSpPr>
            <a:spLocks noGrp="1"/>
          </p:cNvSpPr>
          <p:nvPr>
            <p:ph idx="1"/>
          </p:nvPr>
        </p:nvSpPr>
        <p:spPr>
          <a:xfrm>
            <a:off x="457200" y="1718052"/>
            <a:ext cx="8229600" cy="4231228"/>
          </a:xfrm>
        </p:spPr>
        <p:txBody>
          <a:bodyPr>
            <a:noAutofit/>
          </a:bodyPr>
          <a:lstStyle/>
          <a:p>
            <a:r>
              <a:rPr lang="de-DE" sz="1800" dirty="0" smtClean="0"/>
              <a:t>Ausrichtung an den Leitzielen des Englischunterrichts</a:t>
            </a:r>
          </a:p>
          <a:p>
            <a:pPr marL="358775" lvl="0" indent="0">
              <a:buNone/>
            </a:pPr>
            <a:r>
              <a:rPr lang="de-DE" sz="1450" dirty="0">
                <a:solidFill>
                  <a:prstClr val="black"/>
                </a:solidFill>
                <a:latin typeface="Calibri" panose="020F0502020204030204" pitchFamily="34" charset="0"/>
                <a:cs typeface="Calibri" panose="020F0502020204030204" pitchFamily="34" charset="0"/>
              </a:rPr>
              <a:t>→ </a:t>
            </a:r>
            <a:r>
              <a:rPr lang="de-DE" sz="1450" dirty="0" smtClean="0">
                <a:solidFill>
                  <a:prstClr val="black"/>
                </a:solidFill>
                <a:latin typeface="Calibri" panose="020F0502020204030204" pitchFamily="34" charset="0"/>
                <a:cs typeface="Calibri" panose="020F0502020204030204" pitchFamily="34" charset="0"/>
              </a:rPr>
              <a:t>siehe Aufgaben und Ziele</a:t>
            </a:r>
          </a:p>
          <a:p>
            <a:pPr marL="358775" lvl="0" indent="0">
              <a:buNone/>
            </a:pPr>
            <a:endParaRPr lang="de-DE" sz="300" dirty="0">
              <a:solidFill>
                <a:prstClr val="black"/>
              </a:solidFill>
            </a:endParaRPr>
          </a:p>
          <a:p>
            <a:r>
              <a:rPr lang="de-DE" sz="1800" dirty="0" smtClean="0"/>
              <a:t>Orientierung an den entwicklungsbedingten Voraussetzungen sowie der realen und medialen Lebenswelt von Grundschulkindern</a:t>
            </a:r>
          </a:p>
          <a:p>
            <a:endParaRPr lang="de-DE" sz="300" dirty="0" smtClean="0"/>
          </a:p>
          <a:p>
            <a:r>
              <a:rPr lang="de-DE" sz="1800" dirty="0" smtClean="0"/>
              <a:t>Kompetenzerwartungen am Ende der Klasse 4:</a:t>
            </a:r>
          </a:p>
          <a:p>
            <a:pPr marL="358775" indent="0">
              <a:buNone/>
            </a:pPr>
            <a:r>
              <a:rPr lang="de-DE" sz="1800" dirty="0" smtClean="0"/>
              <a:t>Die Schülerinnen und Schüler erreichen insgesamt </a:t>
            </a:r>
            <a:r>
              <a:rPr lang="de-DE" sz="1800" dirty="0"/>
              <a:t>die Niveaustufe A1 des „Gemeinsamen europäischen Referenzrahmens für Sprachen: lernen, lehren, beurteilen“ </a:t>
            </a:r>
            <a:r>
              <a:rPr lang="de-DE" sz="1800" dirty="0" smtClean="0"/>
              <a:t>(GeR)</a:t>
            </a:r>
          </a:p>
          <a:p>
            <a:pPr marL="358775" indent="0">
              <a:buNone/>
            </a:pPr>
            <a:r>
              <a:rPr lang="de-DE" sz="1450" dirty="0" smtClean="0">
                <a:latin typeface="Calibri" panose="020F0502020204030204" pitchFamily="34" charset="0"/>
                <a:cs typeface="Calibri" panose="020F0502020204030204" pitchFamily="34" charset="0"/>
              </a:rPr>
              <a:t>→ Das Niveau kann in den Bereichen </a:t>
            </a:r>
            <a:r>
              <a:rPr lang="de-DE" sz="1450" dirty="0" smtClean="0"/>
              <a:t>Hör-</a:t>
            </a:r>
            <a:r>
              <a:rPr lang="de-DE" sz="1450" dirty="0"/>
              <a:t>/</a:t>
            </a:r>
            <a:r>
              <a:rPr lang="de-DE" sz="1450" dirty="0" smtClean="0"/>
              <a:t>Hörsehverstehen und Sprechen überschritten werden.</a:t>
            </a:r>
          </a:p>
          <a:p>
            <a:pPr marL="358775" indent="0">
              <a:buNone/>
            </a:pPr>
            <a:endParaRPr lang="de-DE" sz="300" dirty="0" smtClean="0"/>
          </a:p>
          <a:p>
            <a:r>
              <a:rPr lang="de-DE" sz="1800" dirty="0" smtClean="0"/>
              <a:t>Das Hauptinteresse gilt dem Inhalt sowie der kommunikativen Sprachhandlung </a:t>
            </a:r>
            <a:r>
              <a:rPr lang="de-DE" sz="1800" dirty="0"/>
              <a:t>und erst zweitrangig der sprachlichen </a:t>
            </a:r>
            <a:r>
              <a:rPr lang="de-DE" sz="1800" dirty="0" smtClean="0"/>
              <a:t>Korrektheit (</a:t>
            </a:r>
            <a:r>
              <a:rPr lang="de-DE" sz="1800" i="1" dirty="0" smtClean="0"/>
              <a:t>message before </a:t>
            </a:r>
            <a:r>
              <a:rPr lang="de-DE" sz="1800" i="1" dirty="0"/>
              <a:t>accuracy</a:t>
            </a:r>
            <a:r>
              <a:rPr lang="de-DE" sz="1800" dirty="0" smtClean="0"/>
              <a:t>)</a:t>
            </a:r>
          </a:p>
          <a:p>
            <a:pPr marL="358775" indent="0">
              <a:spcBef>
                <a:spcPts val="0"/>
              </a:spcBef>
              <a:buNone/>
            </a:pPr>
            <a:r>
              <a:rPr lang="de-DE" sz="1450" dirty="0" smtClean="0">
                <a:latin typeface="Calibri" panose="020F0502020204030204" pitchFamily="34" charset="0"/>
                <a:cs typeface="Calibri" panose="020F0502020204030204" pitchFamily="34" charset="0"/>
              </a:rPr>
              <a:t>→ Das Kriterium der Korrektheit wird dabei nicht außer Acht gelassen.</a:t>
            </a:r>
          </a:p>
          <a:p>
            <a:pPr marL="358775" indent="0">
              <a:spcBef>
                <a:spcPts val="0"/>
              </a:spcBef>
              <a:buNone/>
            </a:pPr>
            <a:r>
              <a:rPr lang="de-DE" sz="1450" dirty="0" smtClean="0">
                <a:latin typeface="Calibri" panose="020F0502020204030204" pitchFamily="34" charset="0"/>
                <a:cs typeface="Calibri" panose="020F0502020204030204" pitchFamily="34" charset="0"/>
              </a:rPr>
              <a:t>→ </a:t>
            </a:r>
            <a:r>
              <a:rPr lang="de-DE" sz="1450" dirty="0" smtClean="0"/>
              <a:t>Fehler </a:t>
            </a:r>
            <a:r>
              <a:rPr lang="de-DE" sz="1450" dirty="0"/>
              <a:t>werden </a:t>
            </a:r>
            <a:r>
              <a:rPr lang="de-DE" sz="1450" dirty="0" smtClean="0"/>
              <a:t>situationsangemessen </a:t>
            </a:r>
            <a:r>
              <a:rPr lang="de-DE" sz="1450" dirty="0"/>
              <a:t>aufgegriffen (</a:t>
            </a:r>
            <a:r>
              <a:rPr lang="de-DE" sz="1450" i="1" dirty="0"/>
              <a:t>corrective feedback</a:t>
            </a:r>
            <a:r>
              <a:rPr lang="de-DE" sz="1450" dirty="0"/>
              <a:t>) und als wichtiger </a:t>
            </a:r>
            <a:endParaRPr lang="de-DE" sz="1450" dirty="0" smtClean="0"/>
          </a:p>
          <a:p>
            <a:pPr marL="358775" indent="179388">
              <a:spcBef>
                <a:spcPts val="0"/>
              </a:spcBef>
              <a:buNone/>
            </a:pPr>
            <a:r>
              <a:rPr lang="de-DE" sz="1450" dirty="0" smtClean="0"/>
              <a:t> Zwischenschritt </a:t>
            </a:r>
            <a:r>
              <a:rPr lang="de-DE" sz="1450" dirty="0"/>
              <a:t>im Fremdspracherwerb wahrgenommen und genutzt</a:t>
            </a:r>
            <a:r>
              <a:rPr lang="de-DE" sz="1500" dirty="0" smtClean="0"/>
              <a:t>.</a:t>
            </a:r>
            <a:endParaRPr lang="de-DE" sz="15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pPr/>
              <a:t>34</a:t>
            </a:fld>
            <a:endParaRPr lang="de-DE" dirty="0"/>
          </a:p>
        </p:txBody>
      </p:sp>
    </p:spTree>
    <p:extLst>
      <p:ext uri="{BB962C8B-B14F-4D97-AF65-F5344CB8AC3E}">
        <p14:creationId xmlns:p14="http://schemas.microsoft.com/office/powerpoint/2010/main" val="33552636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Die wichtigsten Aspekte der Weiterentwicklung I </a:t>
            </a:r>
            <a:endParaRPr lang="de-DE" sz="28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pPr/>
              <a:t>35</a:t>
            </a:fld>
            <a:endParaRPr lang="de-DE" dirty="0"/>
          </a:p>
        </p:txBody>
      </p:sp>
      <p:sp>
        <p:nvSpPr>
          <p:cNvPr id="7" name="Inhaltsplatzhalter 6"/>
          <p:cNvSpPr>
            <a:spLocks noGrp="1"/>
          </p:cNvSpPr>
          <p:nvPr>
            <p:ph idx="1"/>
          </p:nvPr>
        </p:nvSpPr>
        <p:spPr>
          <a:xfrm>
            <a:off x="457200" y="1799373"/>
            <a:ext cx="8229600" cy="4205064"/>
          </a:xfrm>
        </p:spPr>
        <p:txBody>
          <a:bodyPr>
            <a:normAutofit fontScale="62500" lnSpcReduction="20000"/>
          </a:bodyPr>
          <a:lstStyle/>
          <a:p>
            <a:pPr>
              <a:spcBef>
                <a:spcPts val="600"/>
              </a:spcBef>
              <a:spcAft>
                <a:spcPts val="600"/>
              </a:spcAft>
            </a:pPr>
            <a:r>
              <a:rPr lang="de-DE" sz="3200" dirty="0" smtClean="0"/>
              <a:t>Berücksichtigung der Leitentscheidung</a:t>
            </a:r>
          </a:p>
          <a:p>
            <a:pPr marL="0" indent="358775">
              <a:spcBef>
                <a:spcPts val="600"/>
              </a:spcBef>
              <a:spcAft>
                <a:spcPts val="600"/>
              </a:spcAft>
              <a:buNone/>
            </a:pPr>
            <a:r>
              <a:rPr lang="de-DE" dirty="0" smtClean="0">
                <a:latin typeface="Calibri" panose="020F0502020204030204" pitchFamily="34" charset="0"/>
                <a:cs typeface="Calibri" panose="020F0502020204030204" pitchFamily="34" charset="0"/>
              </a:rPr>
              <a:t>→ </a:t>
            </a:r>
            <a:r>
              <a:rPr lang="de-DE" dirty="0" smtClean="0"/>
              <a:t>Englischunterricht in den Klasse 3 und 4</a:t>
            </a:r>
          </a:p>
          <a:p>
            <a:pPr marL="0" indent="358775">
              <a:spcBef>
                <a:spcPts val="600"/>
              </a:spcBef>
              <a:spcAft>
                <a:spcPts val="600"/>
              </a:spcAft>
              <a:buNone/>
            </a:pPr>
            <a:r>
              <a:rPr lang="de-DE" dirty="0" smtClean="0">
                <a:latin typeface="Calibri" panose="020F0502020204030204" pitchFamily="34" charset="0"/>
                <a:cs typeface="Calibri" panose="020F0502020204030204" pitchFamily="34" charset="0"/>
              </a:rPr>
              <a:t>→ </a:t>
            </a:r>
            <a:r>
              <a:rPr lang="de-DE" dirty="0" smtClean="0"/>
              <a:t>Erhöhung der Anzahl der Wochenstunden von 2 auf 3 Stunden</a:t>
            </a:r>
          </a:p>
          <a:p>
            <a:pPr marL="0" indent="0">
              <a:buNone/>
            </a:pPr>
            <a:endParaRPr lang="de-DE" sz="4000" dirty="0" smtClean="0"/>
          </a:p>
          <a:p>
            <a:pPr>
              <a:spcBef>
                <a:spcPts val="600"/>
              </a:spcBef>
              <a:spcAft>
                <a:spcPts val="1200"/>
              </a:spcAft>
            </a:pPr>
            <a:r>
              <a:rPr lang="de-DE" sz="3200" dirty="0" smtClean="0"/>
              <a:t>Kompetenzbereiche beziehen sich auf die Kategorien des GeR</a:t>
            </a:r>
            <a:endParaRPr lang="de-DE" sz="3200" dirty="0"/>
          </a:p>
          <a:p>
            <a:pPr marL="357188" indent="0">
              <a:spcBef>
                <a:spcPts val="0"/>
              </a:spcBef>
              <a:spcAft>
                <a:spcPts val="600"/>
              </a:spcAft>
              <a:buNone/>
            </a:pPr>
            <a:r>
              <a:rPr lang="de-DE" dirty="0" smtClean="0">
                <a:latin typeface="Calibri" panose="020F0502020204030204" pitchFamily="34" charset="0"/>
                <a:cs typeface="Calibri" panose="020F0502020204030204" pitchFamily="34" charset="0"/>
              </a:rPr>
              <a:t>→ erstmalig seit Einführung des Faches (2003) liegt den (Kern-)Lehrplänen aller</a:t>
            </a:r>
          </a:p>
          <a:p>
            <a:pPr marL="625475" indent="0">
              <a:spcBef>
                <a:spcPts val="0"/>
              </a:spcBef>
              <a:spcAft>
                <a:spcPts val="600"/>
              </a:spcAft>
              <a:buNone/>
            </a:pPr>
            <a:r>
              <a:rPr lang="de-DE" dirty="0" smtClean="0">
                <a:latin typeface="Calibri" panose="020F0502020204030204" pitchFamily="34" charset="0"/>
                <a:cs typeface="Calibri" panose="020F0502020204030204" pitchFamily="34" charset="0"/>
              </a:rPr>
              <a:t>Fremdsprachen und Schulformen das gleiche Kompetenzmodell zugrunde</a:t>
            </a:r>
          </a:p>
          <a:p>
            <a:pPr marL="357188" indent="0">
              <a:spcBef>
                <a:spcPts val="600"/>
              </a:spcBef>
              <a:spcAft>
                <a:spcPts val="600"/>
              </a:spcAft>
              <a:buNone/>
            </a:pPr>
            <a:r>
              <a:rPr lang="de-DE" dirty="0" smtClean="0">
                <a:latin typeface="Calibri" panose="020F0502020204030204" pitchFamily="34" charset="0"/>
                <a:cs typeface="Calibri" panose="020F0502020204030204" pitchFamily="34" charset="0"/>
              </a:rPr>
              <a:t>→ Sicherung der kontinuierlichen Arbeit</a:t>
            </a:r>
          </a:p>
          <a:p>
            <a:pPr marL="357188" indent="0">
              <a:spcBef>
                <a:spcPts val="600"/>
              </a:spcBef>
              <a:spcAft>
                <a:spcPts val="600"/>
              </a:spcAft>
              <a:buNone/>
            </a:pPr>
            <a:r>
              <a:rPr lang="de-DE" dirty="0" smtClean="0">
                <a:latin typeface="Calibri" panose="020F0502020204030204" pitchFamily="34" charset="0"/>
                <a:cs typeface="Calibri" panose="020F0502020204030204" pitchFamily="34" charset="0"/>
              </a:rPr>
              <a:t>→ Sicherung der Anschlussfähigkeit an alle KLP in der Sek. I aller Schulformen</a:t>
            </a:r>
          </a:p>
          <a:p>
            <a:pPr marL="357188" indent="0">
              <a:spcBef>
                <a:spcPts val="600"/>
              </a:spcBef>
              <a:spcAft>
                <a:spcPts val="600"/>
              </a:spcAft>
              <a:buNone/>
            </a:pPr>
            <a:r>
              <a:rPr lang="de-DE" dirty="0" smtClean="0">
                <a:latin typeface="Calibri" panose="020F0502020204030204" pitchFamily="34" charset="0"/>
                <a:cs typeface="Calibri" panose="020F0502020204030204" pitchFamily="34" charset="0"/>
              </a:rPr>
              <a:t>→ Anpassung in der chronologischen Anordnung der Kompetenzbereiche</a:t>
            </a:r>
          </a:p>
          <a:p>
            <a:pPr marL="357188" indent="0">
              <a:spcBef>
                <a:spcPts val="600"/>
              </a:spcBef>
              <a:spcAft>
                <a:spcPts val="600"/>
              </a:spcAft>
              <a:buNone/>
            </a:pPr>
            <a:r>
              <a:rPr lang="de-DE" dirty="0" smtClean="0">
                <a:latin typeface="Calibri" panose="020F0502020204030204" pitchFamily="34" charset="0"/>
                <a:cs typeface="Calibri" panose="020F0502020204030204" pitchFamily="34" charset="0"/>
              </a:rPr>
              <a:t>→ Integration neuer Kompetenzbereiche (u.a. Text- und Medienkompetenz)</a:t>
            </a:r>
            <a:endParaRPr lang="de-DE" dirty="0" smtClean="0"/>
          </a:p>
          <a:p>
            <a:endParaRPr lang="de-DE" dirty="0" smtClean="0"/>
          </a:p>
          <a:p>
            <a:endParaRPr lang="de-DE" dirty="0" smtClean="0"/>
          </a:p>
          <a:p>
            <a:endParaRPr lang="de-DE" dirty="0"/>
          </a:p>
        </p:txBody>
      </p:sp>
    </p:spTree>
    <p:extLst>
      <p:ext uri="{BB962C8B-B14F-4D97-AF65-F5344CB8AC3E}">
        <p14:creationId xmlns:p14="http://schemas.microsoft.com/office/powerpoint/2010/main" val="18264442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Kompetenzbereiche: Lehrplan Englisch 2021</a:t>
            </a:r>
            <a:endParaRPr lang="de-DE" sz="28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pPr/>
              <a:t>36</a:t>
            </a:fld>
            <a:endParaRPr lang="de-DE" dirty="0"/>
          </a:p>
        </p:txBody>
      </p:sp>
      <p:pic>
        <p:nvPicPr>
          <p:cNvPr id="8" name="Grafik 7"/>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2178430" y="1628800"/>
            <a:ext cx="4787140" cy="437647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169286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Die wichtigsten Aspekte der Weiterentwicklung II </a:t>
            </a:r>
            <a:endParaRPr lang="de-DE" sz="28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pPr/>
              <a:t>37</a:t>
            </a:fld>
            <a:endParaRPr lang="de-DE" dirty="0"/>
          </a:p>
        </p:txBody>
      </p:sp>
      <p:sp>
        <p:nvSpPr>
          <p:cNvPr id="7" name="Inhaltsplatzhalter 6"/>
          <p:cNvSpPr>
            <a:spLocks noGrp="1"/>
          </p:cNvSpPr>
          <p:nvPr>
            <p:ph idx="1"/>
          </p:nvPr>
        </p:nvSpPr>
        <p:spPr>
          <a:xfrm>
            <a:off x="457200" y="1772816"/>
            <a:ext cx="8229600" cy="4176464"/>
          </a:xfrm>
        </p:spPr>
        <p:txBody>
          <a:bodyPr>
            <a:normAutofit/>
          </a:bodyPr>
          <a:lstStyle/>
          <a:p>
            <a:r>
              <a:rPr lang="de-DE" dirty="0" smtClean="0"/>
              <a:t>Ausschärfung der Funktion des Schreibens im frühen Fremdsprachenunterricht</a:t>
            </a:r>
          </a:p>
          <a:p>
            <a:pPr marL="357188" indent="0">
              <a:spcBef>
                <a:spcPts val="0"/>
              </a:spcBef>
              <a:buNone/>
              <a:tabLst>
                <a:tab pos="804863" algn="l"/>
              </a:tabLst>
            </a:pPr>
            <a:r>
              <a:rPr lang="de-DE" sz="2200" dirty="0" smtClean="0">
                <a:latin typeface="Calibri" panose="020F0502020204030204" pitchFamily="34" charset="0"/>
                <a:cs typeface="Calibri" panose="020F0502020204030204" pitchFamily="34" charset="0"/>
              </a:rPr>
              <a:t>→ Kinder schreiben, in der Regel mithilfe von Vorlagen, kurze Texte </a:t>
            </a:r>
          </a:p>
          <a:p>
            <a:pPr marL="715963" indent="0">
              <a:spcBef>
                <a:spcPts val="0"/>
              </a:spcBef>
              <a:buNone/>
              <a:tabLst>
                <a:tab pos="804863" algn="l"/>
              </a:tabLst>
            </a:pPr>
            <a:r>
              <a:rPr lang="de-DE" sz="2200" dirty="0">
                <a:latin typeface="Calibri" panose="020F0502020204030204" pitchFamily="34" charset="0"/>
                <a:cs typeface="Calibri" panose="020F0502020204030204" pitchFamily="34" charset="0"/>
              </a:rPr>
              <a:t>z</a:t>
            </a:r>
            <a:r>
              <a:rPr lang="de-DE" sz="2200" dirty="0" smtClean="0">
                <a:latin typeface="Calibri" panose="020F0502020204030204" pitchFamily="34" charset="0"/>
                <a:cs typeface="Calibri" panose="020F0502020204030204" pitchFamily="34" charset="0"/>
              </a:rPr>
              <a:t>ur Realisierung persönlich relevanter Schreibabsichten.</a:t>
            </a:r>
            <a:endParaRPr lang="de-DE" sz="2200" dirty="0">
              <a:latin typeface="Calibri" panose="020F0502020204030204" pitchFamily="34" charset="0"/>
              <a:cs typeface="Calibri" panose="020F0502020204030204" pitchFamily="34" charset="0"/>
            </a:endParaRPr>
          </a:p>
          <a:p>
            <a:pPr marL="715963" indent="0">
              <a:spcBef>
                <a:spcPts val="0"/>
              </a:spcBef>
              <a:buNone/>
              <a:tabLst>
                <a:tab pos="804863" algn="l"/>
              </a:tabLst>
            </a:pPr>
            <a:endParaRPr lang="de-DE" sz="500" dirty="0" smtClean="0">
              <a:latin typeface="Calibri" panose="020F0502020204030204" pitchFamily="34" charset="0"/>
              <a:cs typeface="Calibri" panose="020F0502020204030204" pitchFamily="34" charset="0"/>
            </a:endParaRPr>
          </a:p>
          <a:p>
            <a:endParaRPr lang="de-DE" sz="500" dirty="0" smtClean="0"/>
          </a:p>
          <a:p>
            <a:r>
              <a:rPr lang="de-DE" dirty="0" smtClean="0"/>
              <a:t>Schrift </a:t>
            </a:r>
            <a:r>
              <a:rPr lang="de-DE" dirty="0"/>
              <a:t>von Beginn an als Lern- und Merkhilfe für die Schülerinnen und </a:t>
            </a:r>
            <a:r>
              <a:rPr lang="de-DE" dirty="0" smtClean="0"/>
              <a:t>Schüler</a:t>
            </a:r>
          </a:p>
          <a:p>
            <a:endParaRPr lang="de-DE" sz="500" dirty="0" smtClean="0"/>
          </a:p>
          <a:p>
            <a:endParaRPr lang="de-DE" sz="300" dirty="0" smtClean="0"/>
          </a:p>
          <a:p>
            <a:r>
              <a:rPr lang="de-DE" dirty="0" smtClean="0"/>
              <a:t>Einbindung des Medienkompetenzrahmens NRW</a:t>
            </a:r>
          </a:p>
          <a:p>
            <a:endParaRPr lang="de-DE" sz="500" dirty="0" smtClean="0"/>
          </a:p>
          <a:p>
            <a:endParaRPr lang="de-DE" sz="500" dirty="0" smtClean="0"/>
          </a:p>
          <a:p>
            <a:r>
              <a:rPr lang="de-DE" dirty="0" smtClean="0"/>
              <a:t>Einbindung der Rahmenvorgabe Verbraucherbildung</a:t>
            </a:r>
            <a:endParaRPr lang="de-DE" dirty="0"/>
          </a:p>
        </p:txBody>
      </p:sp>
    </p:spTree>
    <p:extLst>
      <p:ext uri="{BB962C8B-B14F-4D97-AF65-F5344CB8AC3E}">
        <p14:creationId xmlns:p14="http://schemas.microsoft.com/office/powerpoint/2010/main" val="15842460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Fachliche Umsetzung Verbraucherbildung &amp; MKR</a:t>
            </a:r>
            <a:endParaRPr lang="de-DE" sz="28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pPr/>
              <a:t>38</a:t>
            </a:fld>
            <a:endParaRPr lang="de-DE" dirty="0"/>
          </a:p>
        </p:txBody>
      </p:sp>
      <p:sp>
        <p:nvSpPr>
          <p:cNvPr id="7" name="Inhaltsplatzhalter 6"/>
          <p:cNvSpPr>
            <a:spLocks noGrp="1"/>
          </p:cNvSpPr>
          <p:nvPr>
            <p:ph idx="1"/>
          </p:nvPr>
        </p:nvSpPr>
        <p:spPr>
          <a:xfrm>
            <a:off x="457200" y="1832335"/>
            <a:ext cx="8229600" cy="4116946"/>
          </a:xfrm>
        </p:spPr>
        <p:txBody>
          <a:bodyPr>
            <a:normAutofit fontScale="77500" lnSpcReduction="20000"/>
          </a:bodyPr>
          <a:lstStyle/>
          <a:p>
            <a:pPr marL="0" indent="0">
              <a:buNone/>
            </a:pPr>
            <a:r>
              <a:rPr lang="de-DE" sz="3100" b="1" dirty="0" smtClean="0"/>
              <a:t>Verbraucherbildung D, Z1, Z2, Z6:</a:t>
            </a:r>
          </a:p>
          <a:p>
            <a:pPr marL="0" indent="0">
              <a:buNone/>
            </a:pPr>
            <a:r>
              <a:rPr lang="de-DE" sz="3100" b="1" dirty="0" smtClean="0"/>
              <a:t>Soziokulturelles Orientierungswissen (IKK)</a:t>
            </a:r>
          </a:p>
          <a:p>
            <a:pPr lvl="0"/>
            <a:r>
              <a:rPr lang="de-DE" sz="3000" dirty="0" smtClean="0"/>
              <a:t>Die Schülerinnen und Schüler </a:t>
            </a:r>
            <a:r>
              <a:rPr lang="de-DE" dirty="0" smtClean="0"/>
              <a:t>begegnen </a:t>
            </a:r>
            <a:r>
              <a:rPr lang="de-DE" dirty="0"/>
              <a:t>Aspekten der kulturellen Lebenswirklichkeit englischsprachiger Länder mithilfe elementaren Orientierungswissens (u. a. Schulleben, traditionelle Feste</a:t>
            </a:r>
            <a:r>
              <a:rPr lang="de-DE" dirty="0" smtClean="0"/>
              <a:t>).</a:t>
            </a:r>
            <a:endParaRPr lang="de-DE" sz="3000" dirty="0" smtClean="0"/>
          </a:p>
          <a:p>
            <a:pPr marL="0" indent="0">
              <a:buNone/>
            </a:pPr>
            <a:endParaRPr lang="de-DE" dirty="0" smtClean="0"/>
          </a:p>
          <a:p>
            <a:pPr marL="0" indent="0">
              <a:buNone/>
            </a:pPr>
            <a:r>
              <a:rPr lang="de-DE" sz="3100" b="1" dirty="0" smtClean="0"/>
              <a:t>Medienkompetenzrahmen 4.1:</a:t>
            </a:r>
          </a:p>
          <a:p>
            <a:pPr marL="0" indent="0">
              <a:buNone/>
            </a:pPr>
            <a:r>
              <a:rPr lang="de-DE" sz="3100" b="1" dirty="0" smtClean="0"/>
              <a:t>Text- und Medienkompetenz</a:t>
            </a:r>
          </a:p>
          <a:p>
            <a:r>
              <a:rPr lang="de-DE" sz="3000" dirty="0" smtClean="0"/>
              <a:t>Die Schülerinnen und Schüler </a:t>
            </a:r>
            <a:r>
              <a:rPr lang="de-DE" sz="3000" dirty="0"/>
              <a:t>produzieren mithilfe von Vorlagen analoge sowie digitale Hör- und Schreibtexte unter Beachtung grundlegender erarbeiteter Kriterien adressatengerecht (u. a. </a:t>
            </a:r>
            <a:r>
              <a:rPr lang="de-DE" sz="3000" dirty="0" smtClean="0"/>
              <a:t>Brief, Beschreibung, Podcast</a:t>
            </a:r>
            <a:r>
              <a:rPr lang="de-DE" sz="3000" dirty="0"/>
              <a:t>, </a:t>
            </a:r>
            <a:r>
              <a:rPr lang="de-DE" sz="3000" dirty="0" smtClean="0"/>
              <a:t>Erklärvideo).</a:t>
            </a:r>
          </a:p>
        </p:txBody>
      </p:sp>
    </p:spTree>
    <p:extLst>
      <p:ext uri="{BB962C8B-B14F-4D97-AF65-F5344CB8AC3E}">
        <p14:creationId xmlns:p14="http://schemas.microsoft.com/office/powerpoint/2010/main" val="37530705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39</a:t>
            </a:fld>
            <a:endParaRPr lang="de-DE" dirty="0"/>
          </a:p>
        </p:txBody>
      </p:sp>
      <p:sp>
        <p:nvSpPr>
          <p:cNvPr id="7" name="Inhaltsplatzhalter 2"/>
          <p:cNvSpPr txBox="1">
            <a:spLocks/>
          </p:cNvSpPr>
          <p:nvPr/>
        </p:nvSpPr>
        <p:spPr>
          <a:xfrm>
            <a:off x="457200" y="1772764"/>
            <a:ext cx="8229600" cy="4205064"/>
          </a:xfrm>
          <a:prstGeom prst="rect">
            <a:avLst/>
          </a:prstGeom>
          <a:solidFill>
            <a:schemeClr val="bg1"/>
          </a:solidFill>
          <a:effectLst/>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de-DE" altLang="de-DE" sz="4400" b="1" dirty="0" smtClean="0">
              <a:solidFill>
                <a:srgbClr val="002060"/>
              </a:solidFill>
              <a:cs typeface="Times New Roman" pitchFamily="18" charset="0"/>
            </a:endParaRPr>
          </a:p>
          <a:p>
            <a:pPr marL="0" indent="0">
              <a:buFont typeface="Arial" panose="020B0604020202020204" pitchFamily="34" charset="0"/>
              <a:buNone/>
            </a:pPr>
            <a:r>
              <a:rPr lang="de-DE" altLang="de-DE" sz="4400" b="1" dirty="0" smtClean="0">
                <a:cs typeface="Times New Roman" pitchFamily="18" charset="0"/>
              </a:rPr>
              <a:t>Vorschlag für</a:t>
            </a:r>
          </a:p>
          <a:p>
            <a:pPr marL="0" indent="0">
              <a:buFont typeface="Arial" panose="020B0604020202020204" pitchFamily="34" charset="0"/>
              <a:buNone/>
            </a:pPr>
            <a:r>
              <a:rPr lang="de-DE" altLang="de-DE" sz="4400" b="1" dirty="0" smtClean="0">
                <a:cs typeface="Times New Roman" pitchFamily="18" charset="0"/>
              </a:rPr>
              <a:t>teilnehmeraktivierende Elemente</a:t>
            </a:r>
          </a:p>
          <a:p>
            <a:pPr marL="0" indent="0">
              <a:buFont typeface="Arial" panose="020B0604020202020204" pitchFamily="34" charset="0"/>
              <a:buNone/>
            </a:pPr>
            <a:r>
              <a:rPr lang="de-DE" altLang="de-DE" sz="4400" dirty="0" smtClean="0">
                <a:cs typeface="Times New Roman" pitchFamily="18" charset="0"/>
              </a:rPr>
              <a:t>bei Implementationsveranstaltungen passend zu den einzelnen Kapiteln des Lehrplans Englisch </a:t>
            </a:r>
            <a:r>
              <a:rPr lang="de-DE" sz="3600" dirty="0" smtClean="0"/>
              <a:t/>
            </a:r>
            <a:br>
              <a:rPr lang="de-DE" sz="3600" dirty="0" smtClean="0"/>
            </a:br>
            <a:r>
              <a:rPr lang="de-DE" sz="3600" dirty="0" smtClean="0"/>
              <a:t/>
            </a:r>
            <a:br>
              <a:rPr lang="de-DE" sz="3600" dirty="0" smtClean="0"/>
            </a:br>
            <a:endParaRPr lang="de-DE" sz="4400" dirty="0" smtClean="0"/>
          </a:p>
          <a:p>
            <a:pPr marL="0" indent="0">
              <a:buFont typeface="Arial" panose="020B0604020202020204" pitchFamily="34" charset="0"/>
              <a:buNone/>
            </a:pPr>
            <a:endParaRPr lang="de-DE" dirty="0"/>
          </a:p>
        </p:txBody>
      </p:sp>
    </p:spTree>
    <p:extLst>
      <p:ext uri="{BB962C8B-B14F-4D97-AF65-F5344CB8AC3E}">
        <p14:creationId xmlns:p14="http://schemas.microsoft.com/office/powerpoint/2010/main" val="3522847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smtClean="0"/>
              <a:t>Merkmale der Lehrpläne</a:t>
            </a:r>
            <a:endParaRPr lang="de-DE" sz="3000" dirty="0"/>
          </a:p>
        </p:txBody>
      </p:sp>
      <p:sp>
        <p:nvSpPr>
          <p:cNvPr id="3" name="Inhaltsplatzhalter 2"/>
          <p:cNvSpPr>
            <a:spLocks noGrp="1"/>
          </p:cNvSpPr>
          <p:nvPr>
            <p:ph idx="1"/>
          </p:nvPr>
        </p:nvSpPr>
        <p:spPr>
          <a:xfrm>
            <a:off x="457200" y="1700808"/>
            <a:ext cx="6131024" cy="4205064"/>
          </a:xfrm>
        </p:spPr>
        <p:txBody>
          <a:bodyPr>
            <a:normAutofit/>
          </a:bodyPr>
          <a:lstStyle/>
          <a:p>
            <a:pPr marL="0" indent="0">
              <a:buNone/>
            </a:pPr>
            <a:r>
              <a:rPr lang="de-DE" dirty="0" smtClean="0"/>
              <a:t>Die Lehrpläne der Primarstufe beschreiben</a:t>
            </a:r>
          </a:p>
          <a:p>
            <a:r>
              <a:rPr lang="de-DE" dirty="0" smtClean="0"/>
              <a:t>Aufgaben und Ziele des jeweiligen </a:t>
            </a:r>
            <a:r>
              <a:rPr lang="de-DE" dirty="0"/>
              <a:t>F</a:t>
            </a:r>
            <a:r>
              <a:rPr lang="de-DE" dirty="0" smtClean="0"/>
              <a:t>aches,</a:t>
            </a:r>
          </a:p>
          <a:p>
            <a:r>
              <a:rPr lang="de-DE" dirty="0" smtClean="0"/>
              <a:t>zu erwartende Lernergebnisse der Schülerinnen und Schüler,</a:t>
            </a:r>
          </a:p>
          <a:p>
            <a:r>
              <a:rPr lang="de-DE" dirty="0" smtClean="0"/>
              <a:t>den fachlichen Kern der dafür erforderlichen Kompetenzen und fachlichen Inhalte.</a:t>
            </a:r>
          </a:p>
          <a:p>
            <a:endParaRPr lang="de-DE" dirty="0" smtClean="0"/>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a:t>
            </a:fld>
            <a:endParaRPr lang="de-DE" dirty="0"/>
          </a:p>
        </p:txBody>
      </p:sp>
      <p:pic>
        <p:nvPicPr>
          <p:cNvPr id="8" name="Grafik 7"/>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548538" y="2132856"/>
            <a:ext cx="2307250" cy="327083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673194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40</a:t>
            </a:fld>
            <a:endParaRPr lang="de-DE" dirty="0"/>
          </a:p>
        </p:txBody>
      </p:sp>
      <p:sp>
        <p:nvSpPr>
          <p:cNvPr id="9" name="Textfeld 8"/>
          <p:cNvSpPr txBox="1"/>
          <p:nvPr/>
        </p:nvSpPr>
        <p:spPr>
          <a:xfrm>
            <a:off x="1906085" y="1052736"/>
            <a:ext cx="5331829" cy="461665"/>
          </a:xfrm>
          <a:prstGeom prst="rect">
            <a:avLst/>
          </a:prstGeom>
          <a:noFill/>
        </p:spPr>
        <p:txBody>
          <a:bodyPr wrap="square" rtlCol="0">
            <a:spAutoFit/>
          </a:bodyPr>
          <a:lstStyle/>
          <a:p>
            <a:pPr>
              <a:defRPr/>
            </a:pPr>
            <a:r>
              <a:rPr lang="de-DE" sz="2400" b="1" dirty="0" smtClean="0">
                <a:latin typeface="Calibri"/>
              </a:rPr>
              <a:t>Kapitel 1: </a:t>
            </a:r>
            <a:r>
              <a:rPr lang="de-DE" sz="2400" b="1" dirty="0">
                <a:latin typeface="Calibri"/>
              </a:rPr>
              <a:t>Aufgaben und </a:t>
            </a:r>
            <a:r>
              <a:rPr lang="de-DE" sz="2400" b="1" dirty="0" smtClean="0">
                <a:latin typeface="Calibri"/>
              </a:rPr>
              <a:t>Ziele </a:t>
            </a:r>
            <a:r>
              <a:rPr lang="de-DE" sz="2400" b="1" dirty="0">
                <a:latin typeface="Calibri"/>
              </a:rPr>
              <a:t>des Faches    </a:t>
            </a:r>
          </a:p>
        </p:txBody>
      </p:sp>
      <p:sp>
        <p:nvSpPr>
          <p:cNvPr id="10" name="Textfeld 9"/>
          <p:cNvSpPr txBox="1"/>
          <p:nvPr/>
        </p:nvSpPr>
        <p:spPr>
          <a:xfrm>
            <a:off x="467545" y="1693257"/>
            <a:ext cx="8208912" cy="1077218"/>
          </a:xfrm>
          <a:prstGeom prst="rect">
            <a:avLst/>
          </a:prstGeom>
          <a:solidFill>
            <a:schemeClr val="bg1">
              <a:lumMod val="95000"/>
            </a:schemeClr>
          </a:solidFill>
          <a:ln>
            <a:solidFill>
              <a:schemeClr val="bg1">
                <a:lumMod val="50000"/>
              </a:schemeClr>
            </a:solidFill>
          </a:ln>
        </p:spPr>
        <p:txBody>
          <a:bodyPr wrap="square" rtlCol="0">
            <a:spAutoFit/>
          </a:bodyPr>
          <a:lstStyle/>
          <a:p>
            <a:pPr marL="257175" indent="-257175">
              <a:buFont typeface="+mj-lt"/>
              <a:buAutoNum type="alphaLcPeriod"/>
            </a:pPr>
            <a:r>
              <a:rPr lang="de-DE" sz="1600" dirty="0">
                <a:solidFill>
                  <a:prstClr val="black"/>
                </a:solidFill>
              </a:rPr>
              <a:t>Notieren Sie </a:t>
            </a:r>
            <a:r>
              <a:rPr lang="de-DE" sz="1600" dirty="0" smtClean="0">
                <a:solidFill>
                  <a:prstClr val="black"/>
                </a:solidFill>
              </a:rPr>
              <a:t>1-2 Punkte der nachfolgenden Aussagen, </a:t>
            </a:r>
            <a:r>
              <a:rPr lang="de-DE" sz="1600" dirty="0">
                <a:solidFill>
                  <a:prstClr val="black"/>
                </a:solidFill>
              </a:rPr>
              <a:t>die Ihnen persönlich in Ihrem </a:t>
            </a:r>
            <a:r>
              <a:rPr lang="de-DE" sz="1600" dirty="0" smtClean="0">
                <a:solidFill>
                  <a:prstClr val="black"/>
                </a:solidFill>
              </a:rPr>
              <a:t>Englischunterricht </a:t>
            </a:r>
            <a:r>
              <a:rPr lang="de-DE" sz="1600" dirty="0">
                <a:solidFill>
                  <a:prstClr val="black"/>
                </a:solidFill>
              </a:rPr>
              <a:t>besonders am Herzen liegen.</a:t>
            </a:r>
          </a:p>
          <a:p>
            <a:pPr marL="257175" indent="-257175">
              <a:buFont typeface="+mj-lt"/>
              <a:buAutoNum type="alphaLcPeriod"/>
            </a:pPr>
            <a:r>
              <a:rPr lang="de-DE" sz="1600" dirty="0">
                <a:solidFill>
                  <a:prstClr val="black"/>
                </a:solidFill>
              </a:rPr>
              <a:t>Geben Sie ein Beispiel, wie sich diese </a:t>
            </a:r>
            <a:r>
              <a:rPr lang="de-DE" sz="1600" dirty="0" smtClean="0">
                <a:solidFill>
                  <a:prstClr val="black"/>
                </a:solidFill>
              </a:rPr>
              <a:t>Aufgaben/Ziele </a:t>
            </a:r>
            <a:r>
              <a:rPr lang="de-DE" sz="1600" dirty="0">
                <a:solidFill>
                  <a:prstClr val="black"/>
                </a:solidFill>
              </a:rPr>
              <a:t>konkret in Ihrem Unterricht zeigen.</a:t>
            </a:r>
          </a:p>
          <a:p>
            <a:pPr marL="257175" indent="-257175">
              <a:buFont typeface="+mj-lt"/>
              <a:buAutoNum type="alphaLcPeriod"/>
            </a:pPr>
            <a:r>
              <a:rPr lang="de-DE" sz="1600" dirty="0">
                <a:solidFill>
                  <a:prstClr val="black"/>
                </a:solidFill>
              </a:rPr>
              <a:t>Tauschen Sie sich mit </a:t>
            </a:r>
            <a:r>
              <a:rPr lang="de-DE" sz="1600" dirty="0" smtClean="0">
                <a:solidFill>
                  <a:prstClr val="black"/>
                </a:solidFill>
              </a:rPr>
              <a:t>Ihrer Nachbarin/Ihrem Nachbarn </a:t>
            </a:r>
            <a:r>
              <a:rPr lang="de-DE" sz="1600" dirty="0">
                <a:solidFill>
                  <a:prstClr val="black"/>
                </a:solidFill>
              </a:rPr>
              <a:t>aus.</a:t>
            </a:r>
          </a:p>
        </p:txBody>
      </p:sp>
      <p:sp>
        <p:nvSpPr>
          <p:cNvPr id="11" name="Textfeld 10"/>
          <p:cNvSpPr txBox="1"/>
          <p:nvPr/>
        </p:nvSpPr>
        <p:spPr>
          <a:xfrm>
            <a:off x="467545" y="2852936"/>
            <a:ext cx="8208912" cy="3170099"/>
          </a:xfrm>
          <a:prstGeom prst="rect">
            <a:avLst/>
          </a:prstGeom>
          <a:noFill/>
          <a:ln>
            <a:solidFill>
              <a:schemeClr val="bg1">
                <a:lumMod val="50000"/>
              </a:schemeClr>
            </a:solidFill>
          </a:ln>
        </p:spPr>
        <p:txBody>
          <a:bodyPr wrap="square" rtlCol="0">
            <a:spAutoFit/>
          </a:bodyPr>
          <a:lstStyle/>
          <a:p>
            <a:pPr algn="ctr"/>
            <a:r>
              <a:rPr lang="de-DE" sz="2000" b="1" cap="small" dirty="0"/>
              <a:t>Zitate aus dem Lehrplan </a:t>
            </a:r>
            <a:r>
              <a:rPr lang="de-DE" sz="2000" b="1" cap="small" dirty="0" smtClean="0"/>
              <a:t>Englisch - Auszüge </a:t>
            </a:r>
            <a:r>
              <a:rPr lang="de-DE" sz="2000" b="1" cap="small" dirty="0"/>
              <a:t>aus Kap. </a:t>
            </a:r>
            <a:r>
              <a:rPr lang="de-DE" sz="2000" b="1" cap="small" dirty="0" smtClean="0"/>
              <a:t>1</a:t>
            </a:r>
            <a:endParaRPr lang="de-DE" sz="2000" b="1" cap="small" dirty="0"/>
          </a:p>
          <a:p>
            <a:pPr marL="257175" indent="-257175">
              <a:buFont typeface="+mj-lt"/>
              <a:buAutoNum type="arabicPeriod"/>
            </a:pPr>
            <a:r>
              <a:rPr lang="de-DE" dirty="0" smtClean="0"/>
              <a:t>„Grundstein </a:t>
            </a:r>
            <a:r>
              <a:rPr lang="de-DE" dirty="0"/>
              <a:t>für eine lebenslange Motivation zum </a:t>
            </a:r>
            <a:r>
              <a:rPr lang="de-DE" dirty="0" smtClean="0"/>
              <a:t>Sprachenlernen“</a:t>
            </a:r>
          </a:p>
          <a:p>
            <a:pPr marL="257175" indent="-257175">
              <a:buFont typeface="+mj-lt"/>
              <a:buAutoNum type="arabicPeriod"/>
            </a:pPr>
            <a:r>
              <a:rPr lang="de-DE" dirty="0"/>
              <a:t>„Zentral sind kommunikative </a:t>
            </a:r>
            <a:r>
              <a:rPr lang="de-DE" dirty="0" smtClean="0"/>
              <a:t>Sprachhandlungssituationen“</a:t>
            </a:r>
          </a:p>
          <a:p>
            <a:pPr marL="257175" indent="-257175">
              <a:buFont typeface="+mj-lt"/>
              <a:buAutoNum type="arabicPeriod"/>
            </a:pPr>
            <a:r>
              <a:rPr lang="de-DE" dirty="0" smtClean="0"/>
              <a:t>„sich auf Englisch wirkungsvoll verständigen“</a:t>
            </a:r>
          </a:p>
          <a:p>
            <a:pPr marL="257175" indent="-257175">
              <a:buFont typeface="+mj-lt"/>
              <a:buAutoNum type="arabicPeriod"/>
            </a:pPr>
            <a:r>
              <a:rPr lang="de-DE" dirty="0"/>
              <a:t>„Einsatz vielfältiger englischspezifischer </a:t>
            </a:r>
            <a:r>
              <a:rPr lang="de-DE" dirty="0" smtClean="0"/>
              <a:t>Rituale“</a:t>
            </a:r>
          </a:p>
          <a:p>
            <a:pPr marL="257175" indent="-257175">
              <a:buFont typeface="+mj-lt"/>
              <a:buAutoNum type="arabicPeriod"/>
            </a:pPr>
            <a:r>
              <a:rPr lang="de-DE" dirty="0"/>
              <a:t>„</a:t>
            </a:r>
            <a:r>
              <a:rPr lang="de-DE" i="1" dirty="0"/>
              <a:t>message before </a:t>
            </a:r>
            <a:r>
              <a:rPr lang="de-DE" i="1" dirty="0" smtClean="0"/>
              <a:t>accuracy</a:t>
            </a:r>
            <a:r>
              <a:rPr lang="de-DE" dirty="0" smtClean="0"/>
              <a:t>“</a:t>
            </a:r>
          </a:p>
          <a:p>
            <a:pPr marL="257175" indent="-257175">
              <a:buFont typeface="+mj-lt"/>
              <a:buAutoNum type="arabicPeriod"/>
            </a:pPr>
            <a:r>
              <a:rPr lang="de-DE" dirty="0"/>
              <a:t>„Thematisieren von Sprachbesonderheiten der englischen </a:t>
            </a:r>
            <a:r>
              <a:rPr lang="de-DE" dirty="0" smtClean="0"/>
              <a:t>Sprache“</a:t>
            </a:r>
          </a:p>
          <a:p>
            <a:pPr marL="257175" indent="-257175">
              <a:buFont typeface="+mj-lt"/>
              <a:buAutoNum type="arabicPeriod"/>
            </a:pPr>
            <a:r>
              <a:rPr lang="de-DE" dirty="0"/>
              <a:t>„reflektierte Nutzung analoger und digitaler </a:t>
            </a:r>
            <a:r>
              <a:rPr lang="de-DE" dirty="0" smtClean="0"/>
              <a:t>Medien“</a:t>
            </a:r>
          </a:p>
          <a:p>
            <a:pPr marL="257175" indent="-257175">
              <a:buFont typeface="+mj-lt"/>
              <a:buAutoNum type="arabicPeriod"/>
            </a:pPr>
            <a:r>
              <a:rPr lang="de-DE" dirty="0" smtClean="0"/>
              <a:t>„</a:t>
            </a:r>
            <a:r>
              <a:rPr lang="de-DE" dirty="0"/>
              <a:t>Zielsprache von Beginn an als Unterrichts- und </a:t>
            </a:r>
            <a:r>
              <a:rPr lang="de-DE" dirty="0" smtClean="0"/>
              <a:t>Verständigungsmittel“</a:t>
            </a:r>
          </a:p>
          <a:p>
            <a:pPr marL="257175" indent="-257175">
              <a:buFont typeface="+mj-lt"/>
              <a:buAutoNum type="arabicPeriod"/>
            </a:pPr>
            <a:r>
              <a:rPr lang="de-DE" dirty="0"/>
              <a:t>„gute und reiche </a:t>
            </a:r>
            <a:r>
              <a:rPr lang="de-DE" dirty="0" smtClean="0"/>
              <a:t>Lernumgebung“</a:t>
            </a:r>
          </a:p>
          <a:p>
            <a:pPr marL="257175" indent="-257175">
              <a:buFont typeface="+mj-lt"/>
              <a:buAutoNum type="arabicPeriod"/>
            </a:pPr>
            <a:r>
              <a:rPr lang="de-DE" dirty="0"/>
              <a:t>„Unterstützung aller Schülerinnen und Schüler in ihrem individuellen </a:t>
            </a:r>
            <a:r>
              <a:rPr lang="de-DE" dirty="0" smtClean="0"/>
              <a:t>Lernprozess“</a:t>
            </a:r>
            <a:endParaRPr lang="de-DE" dirty="0"/>
          </a:p>
        </p:txBody>
      </p:sp>
    </p:spTree>
    <p:extLst>
      <p:ext uri="{BB962C8B-B14F-4D97-AF65-F5344CB8AC3E}">
        <p14:creationId xmlns:p14="http://schemas.microsoft.com/office/powerpoint/2010/main" val="35027193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83568" y="1916832"/>
            <a:ext cx="7848872" cy="2304256"/>
          </a:xfrm>
          <a:prstGeom prst="rect">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41</a:t>
            </a:fld>
            <a:endParaRPr lang="de-DE" dirty="0"/>
          </a:p>
        </p:txBody>
      </p:sp>
      <p:sp>
        <p:nvSpPr>
          <p:cNvPr id="8" name="Textfeld 7"/>
          <p:cNvSpPr txBox="1"/>
          <p:nvPr/>
        </p:nvSpPr>
        <p:spPr>
          <a:xfrm>
            <a:off x="1564856" y="1031424"/>
            <a:ext cx="6122299" cy="461665"/>
          </a:xfrm>
          <a:prstGeom prst="rect">
            <a:avLst/>
          </a:prstGeom>
          <a:noFill/>
        </p:spPr>
        <p:txBody>
          <a:bodyPr wrap="square" rtlCol="0">
            <a:spAutoFit/>
          </a:bodyPr>
          <a:lstStyle/>
          <a:p>
            <a:pPr>
              <a:defRPr/>
            </a:pPr>
            <a:r>
              <a:rPr lang="de-DE" sz="2400" b="1" dirty="0" smtClean="0">
                <a:latin typeface="Calibri"/>
              </a:rPr>
              <a:t>Kapitel 2: Kompetenzerwartungen in der Praxis    </a:t>
            </a:r>
            <a:endParaRPr lang="de-DE" sz="2400" b="1" dirty="0">
              <a:latin typeface="Calibri"/>
            </a:endParaRPr>
          </a:p>
        </p:txBody>
      </p:sp>
      <p:sp>
        <p:nvSpPr>
          <p:cNvPr id="12" name="Textfeld 11"/>
          <p:cNvSpPr txBox="1"/>
          <p:nvPr/>
        </p:nvSpPr>
        <p:spPr>
          <a:xfrm>
            <a:off x="457200" y="1628800"/>
            <a:ext cx="8219254" cy="4673074"/>
          </a:xfrm>
          <a:prstGeom prst="rect">
            <a:avLst/>
          </a:prstGeom>
          <a:noFill/>
          <a:ln>
            <a:solidFill>
              <a:schemeClr val="bg1"/>
            </a:solidFill>
          </a:ln>
        </p:spPr>
        <p:txBody>
          <a:bodyPr wrap="square" rtlCol="0">
            <a:spAutoFit/>
          </a:bodyPr>
          <a:lstStyle/>
          <a:p>
            <a:pPr marL="257175" indent="-257175">
              <a:buFontTx/>
              <a:buAutoNum type="alphaLcParenR"/>
              <a:defRPr/>
            </a:pPr>
            <a:r>
              <a:rPr lang="de-DE" sz="1500" dirty="0">
                <a:solidFill>
                  <a:prstClr val="black"/>
                </a:solidFill>
                <a:latin typeface="Calibri"/>
              </a:rPr>
              <a:t>Wählen Sie bitte in Partnerarbeit </a:t>
            </a:r>
            <a:r>
              <a:rPr lang="de-DE" sz="1500" b="1" dirty="0">
                <a:solidFill>
                  <a:prstClr val="black"/>
                </a:solidFill>
                <a:latin typeface="Calibri"/>
              </a:rPr>
              <a:t>eine</a:t>
            </a:r>
            <a:r>
              <a:rPr lang="de-DE" sz="1500" dirty="0">
                <a:solidFill>
                  <a:prstClr val="black"/>
                </a:solidFill>
                <a:latin typeface="Calibri"/>
              </a:rPr>
              <a:t> der Kompetenzerwartungen </a:t>
            </a:r>
            <a:r>
              <a:rPr lang="de-DE" sz="1500" dirty="0" smtClean="0">
                <a:solidFill>
                  <a:prstClr val="black"/>
                </a:solidFill>
                <a:latin typeface="Calibri"/>
              </a:rPr>
              <a:t>aus:</a:t>
            </a:r>
          </a:p>
          <a:p>
            <a:pPr marL="268288">
              <a:defRPr/>
            </a:pPr>
            <a:endParaRPr lang="de-DE" sz="500" dirty="0" smtClean="0">
              <a:solidFill>
                <a:prstClr val="black"/>
              </a:solidFill>
              <a:latin typeface="Calibri"/>
              <a:ea typeface="Times New Roman"/>
            </a:endParaRPr>
          </a:p>
          <a:p>
            <a:pPr marL="268288">
              <a:defRPr/>
            </a:pPr>
            <a:r>
              <a:rPr lang="de-DE" sz="1400" dirty="0" smtClean="0">
                <a:solidFill>
                  <a:prstClr val="black"/>
                </a:solidFill>
                <a:latin typeface="Calibri"/>
                <a:ea typeface="Times New Roman"/>
              </a:rPr>
              <a:t>Die </a:t>
            </a:r>
            <a:r>
              <a:rPr lang="de-DE" sz="1400" dirty="0">
                <a:solidFill>
                  <a:prstClr val="black"/>
                </a:solidFill>
                <a:latin typeface="Calibri"/>
                <a:ea typeface="Times New Roman"/>
              </a:rPr>
              <a:t>Schülerinnen und Schüler …</a:t>
            </a:r>
            <a:endParaRPr lang="de-DE" sz="1400" dirty="0">
              <a:solidFill>
                <a:prstClr val="black"/>
              </a:solidFill>
              <a:latin typeface="Times New Roman"/>
              <a:ea typeface="Times New Roman"/>
            </a:endParaRPr>
          </a:p>
          <a:p>
            <a:pPr marL="600075" lvl="1" indent="-257175">
              <a:spcBef>
                <a:spcPts val="450"/>
              </a:spcBef>
              <a:buFont typeface="Symbol"/>
              <a:buChar char=""/>
              <a:tabLst>
                <a:tab pos="342900" algn="l"/>
              </a:tabLst>
              <a:defRPr/>
            </a:pPr>
            <a:r>
              <a:rPr lang="de-DE" sz="1400" dirty="0" smtClean="0">
                <a:solidFill>
                  <a:prstClr val="black"/>
                </a:solidFill>
                <a:ea typeface="Times New Roman"/>
                <a:cs typeface="Arial"/>
              </a:rPr>
              <a:t>sprechen </a:t>
            </a:r>
            <a:r>
              <a:rPr lang="de-DE" sz="1400" dirty="0">
                <a:solidFill>
                  <a:prstClr val="black"/>
                </a:solidFill>
                <a:ea typeface="Times New Roman"/>
                <a:cs typeface="Arial"/>
              </a:rPr>
              <a:t>mithilfe bekannter Redemittel und eigener Konstruktionen sowie </a:t>
            </a:r>
            <a:r>
              <a:rPr lang="de-DE" sz="1400" dirty="0" smtClean="0">
                <a:solidFill>
                  <a:prstClr val="black"/>
                </a:solidFill>
                <a:ea typeface="Times New Roman"/>
                <a:cs typeface="Arial"/>
              </a:rPr>
              <a:t>individuellem </a:t>
            </a:r>
            <a:r>
              <a:rPr lang="de-DE" sz="1400" dirty="0">
                <a:solidFill>
                  <a:prstClr val="black"/>
                </a:solidFill>
                <a:ea typeface="Times New Roman"/>
                <a:cs typeface="Arial"/>
              </a:rPr>
              <a:t>Wortschatz gemeinsam über Themen aus ihrer </a:t>
            </a:r>
            <a:r>
              <a:rPr lang="de-DE" sz="1400" dirty="0" smtClean="0">
                <a:solidFill>
                  <a:prstClr val="black"/>
                </a:solidFill>
                <a:ea typeface="Times New Roman"/>
                <a:cs typeface="Arial"/>
              </a:rPr>
              <a:t>Lebenswirklichkeit. </a:t>
            </a:r>
            <a:r>
              <a:rPr lang="de-DE" sz="1400" cap="small" dirty="0" smtClean="0">
                <a:solidFill>
                  <a:prstClr val="black"/>
                </a:solidFill>
                <a:ea typeface="Times New Roman"/>
                <a:cs typeface="Arial"/>
              </a:rPr>
              <a:t>(Funktionale kommunikative Kompetenz - Sprechen: An Gesprächen teilnehmen)</a:t>
            </a:r>
          </a:p>
          <a:p>
            <a:pPr marL="600075" lvl="1" indent="-257175">
              <a:spcBef>
                <a:spcPts val="450"/>
              </a:spcBef>
              <a:buFont typeface="Symbol"/>
              <a:buChar char=""/>
              <a:tabLst>
                <a:tab pos="342900" algn="l"/>
              </a:tabLst>
              <a:defRPr/>
            </a:pPr>
            <a:r>
              <a:rPr lang="de-DE" sz="1400" dirty="0" smtClean="0">
                <a:solidFill>
                  <a:prstClr val="black"/>
                </a:solidFill>
                <a:ea typeface="Times New Roman"/>
                <a:cs typeface="Arial"/>
              </a:rPr>
              <a:t>handeln </a:t>
            </a:r>
            <a:r>
              <a:rPr lang="de-DE" sz="1400" dirty="0">
                <a:solidFill>
                  <a:prstClr val="black"/>
                </a:solidFill>
                <a:ea typeface="Times New Roman"/>
                <a:cs typeface="Arial"/>
              </a:rPr>
              <a:t>mithilfe ihres interkulturellen Orientierungswissens wertschätzend und </a:t>
            </a:r>
            <a:r>
              <a:rPr lang="de-DE" sz="1400" dirty="0" smtClean="0">
                <a:solidFill>
                  <a:prstClr val="black"/>
                </a:solidFill>
                <a:ea typeface="Times New Roman"/>
                <a:cs typeface="Arial"/>
              </a:rPr>
              <a:t>aufgeschlossen </a:t>
            </a:r>
            <a:r>
              <a:rPr lang="de-DE" sz="1400" dirty="0">
                <a:solidFill>
                  <a:prstClr val="black"/>
                </a:solidFill>
                <a:ea typeface="Times New Roman"/>
                <a:cs typeface="Arial"/>
              </a:rPr>
              <a:t>in interkulturellen Kommunikationssituationen</a:t>
            </a:r>
            <a:r>
              <a:rPr lang="de-DE" sz="1400" dirty="0" smtClean="0">
                <a:solidFill>
                  <a:prstClr val="black"/>
                </a:solidFill>
                <a:ea typeface="Times New Roman"/>
                <a:cs typeface="Arial"/>
              </a:rPr>
              <a:t>. </a:t>
            </a:r>
            <a:r>
              <a:rPr lang="de-DE" sz="1400" cap="small" dirty="0" smtClean="0">
                <a:solidFill>
                  <a:prstClr val="black"/>
                </a:solidFill>
                <a:ea typeface="Times New Roman"/>
                <a:cs typeface="Arial"/>
              </a:rPr>
              <a:t>(Interkulturelle kommunikative Kompetenz - Interkulturelles Verstehen und Handeln)</a:t>
            </a:r>
          </a:p>
          <a:p>
            <a:pPr marL="600075" lvl="1" indent="-257175">
              <a:spcBef>
                <a:spcPts val="450"/>
              </a:spcBef>
              <a:spcAft>
                <a:spcPts val="450"/>
              </a:spcAft>
              <a:buFont typeface="Symbol"/>
              <a:buChar char=""/>
              <a:tabLst>
                <a:tab pos="342900" algn="l"/>
              </a:tabLst>
              <a:defRPr/>
            </a:pPr>
            <a:r>
              <a:rPr lang="de-DE" sz="1400" dirty="0" smtClean="0">
                <a:solidFill>
                  <a:prstClr val="black"/>
                </a:solidFill>
                <a:ea typeface="Times New Roman"/>
                <a:cs typeface="Arial"/>
              </a:rPr>
              <a:t>produzieren </a:t>
            </a:r>
            <a:r>
              <a:rPr lang="de-DE" sz="1400" dirty="0">
                <a:solidFill>
                  <a:prstClr val="black"/>
                </a:solidFill>
                <a:ea typeface="Times New Roman"/>
                <a:cs typeface="Arial"/>
              </a:rPr>
              <a:t>mithilfe von Vorlagen analoge sowie digitale Hör- und Schreibtexte unter Beachtung grundlegender erarbeiteter Kriterien </a:t>
            </a:r>
            <a:r>
              <a:rPr lang="de-DE" sz="1400" dirty="0" smtClean="0">
                <a:solidFill>
                  <a:prstClr val="black"/>
                </a:solidFill>
                <a:ea typeface="Times New Roman"/>
                <a:cs typeface="Arial"/>
              </a:rPr>
              <a:t>adressatengerecht. </a:t>
            </a:r>
            <a:r>
              <a:rPr lang="de-DE" sz="1400" cap="small" dirty="0" smtClean="0">
                <a:solidFill>
                  <a:prstClr val="black"/>
                </a:solidFill>
                <a:ea typeface="Times New Roman"/>
                <a:cs typeface="Arial"/>
              </a:rPr>
              <a:t>(Text- und Medienkompetenz)</a:t>
            </a:r>
            <a:r>
              <a:rPr lang="de-DE" sz="1400" cap="small" dirty="0" smtClean="0">
                <a:solidFill>
                  <a:prstClr val="black"/>
                </a:solidFill>
                <a:latin typeface="Calibri"/>
                <a:ea typeface="Times New Roman"/>
              </a:rPr>
              <a:t> </a:t>
            </a:r>
          </a:p>
          <a:p>
            <a:pPr marL="257175" indent="-257175">
              <a:buFontTx/>
              <a:buAutoNum type="alphaLcParenR"/>
              <a:defRPr/>
            </a:pPr>
            <a:endParaRPr lang="de-DE" sz="500" dirty="0" smtClean="0">
              <a:solidFill>
                <a:prstClr val="black"/>
              </a:solidFill>
              <a:latin typeface="Calibri"/>
            </a:endParaRPr>
          </a:p>
          <a:p>
            <a:pPr marL="342900" indent="-342900">
              <a:buFont typeface="+mj-lt"/>
              <a:buAutoNum type="alphaLcParenR" startAt="2"/>
              <a:defRPr/>
            </a:pPr>
            <a:r>
              <a:rPr lang="de-DE" sz="1500" dirty="0" smtClean="0">
                <a:solidFill>
                  <a:prstClr val="black"/>
                </a:solidFill>
                <a:latin typeface="Calibri"/>
              </a:rPr>
              <a:t>Erörtern </a:t>
            </a:r>
            <a:r>
              <a:rPr lang="de-DE" sz="1500" dirty="0">
                <a:solidFill>
                  <a:prstClr val="black"/>
                </a:solidFill>
                <a:latin typeface="Calibri"/>
              </a:rPr>
              <a:t>Sie </a:t>
            </a:r>
            <a:r>
              <a:rPr lang="de-DE" sz="1500" dirty="0" smtClean="0">
                <a:solidFill>
                  <a:prstClr val="black"/>
                </a:solidFill>
                <a:latin typeface="Calibri"/>
              </a:rPr>
              <a:t>bitte in </a:t>
            </a:r>
            <a:r>
              <a:rPr lang="de-DE" sz="1500" dirty="0">
                <a:solidFill>
                  <a:prstClr val="black"/>
                </a:solidFill>
                <a:latin typeface="Calibri"/>
              </a:rPr>
              <a:t>Ihrem Team</a:t>
            </a:r>
            <a:r>
              <a:rPr lang="de-DE" sz="1500" dirty="0" smtClean="0">
                <a:solidFill>
                  <a:prstClr val="black"/>
                </a:solidFill>
                <a:latin typeface="Calibri"/>
              </a:rPr>
              <a:t>: „</a:t>
            </a:r>
            <a:r>
              <a:rPr lang="de-DE" sz="1500" dirty="0">
                <a:solidFill>
                  <a:prstClr val="black"/>
                </a:solidFill>
                <a:latin typeface="Calibri"/>
              </a:rPr>
              <a:t>Was kann eine Schülerin/ein Schüler, wenn sie/er über die (von Ihnen ausgewählte) Kompetenz verfügt?“</a:t>
            </a:r>
          </a:p>
          <a:p>
            <a:pPr marL="342900" indent="-342900">
              <a:buFont typeface="+mj-lt"/>
              <a:buAutoNum type="alphaLcParenR" startAt="2"/>
              <a:defRPr/>
            </a:pPr>
            <a:r>
              <a:rPr lang="de-DE" sz="1500" dirty="0">
                <a:solidFill>
                  <a:prstClr val="black"/>
                </a:solidFill>
                <a:latin typeface="Calibri"/>
              </a:rPr>
              <a:t>Beschreiben Sie nun bitte, über welche Kenntnisse / Fähigkeiten / Fertigkeiten / Haltungen eine Schülerin/ein Schüler mit Blick auf die (von Ihnen ausgewählte) Kompetenz </a:t>
            </a:r>
            <a:r>
              <a:rPr lang="de-DE" sz="1500" u="sng" dirty="0">
                <a:solidFill>
                  <a:prstClr val="black"/>
                </a:solidFill>
                <a:latin typeface="Calibri"/>
              </a:rPr>
              <a:t>mindestens</a:t>
            </a:r>
            <a:r>
              <a:rPr lang="de-DE" sz="1500" dirty="0">
                <a:solidFill>
                  <a:prstClr val="black"/>
                </a:solidFill>
                <a:latin typeface="Calibri"/>
              </a:rPr>
              <a:t> verfügen </a:t>
            </a:r>
            <a:r>
              <a:rPr lang="de-DE" sz="1500" dirty="0" smtClean="0">
                <a:solidFill>
                  <a:prstClr val="black"/>
                </a:solidFill>
                <a:latin typeface="Calibri"/>
              </a:rPr>
              <a:t>sollte.</a:t>
            </a:r>
            <a:endParaRPr lang="de-DE" sz="1500" dirty="0">
              <a:solidFill>
                <a:prstClr val="black"/>
              </a:solidFill>
              <a:latin typeface="Calibri"/>
            </a:endParaRPr>
          </a:p>
          <a:p>
            <a:pPr marL="342900" indent="-342900">
              <a:buFont typeface="+mj-lt"/>
              <a:buAutoNum type="alphaLcParenR" startAt="2"/>
              <a:defRPr/>
            </a:pPr>
            <a:r>
              <a:rPr lang="de-DE" sz="1500" dirty="0">
                <a:solidFill>
                  <a:prstClr val="black"/>
                </a:solidFill>
                <a:latin typeface="Calibri"/>
              </a:rPr>
              <a:t>fakultativ: Überlegen Sie bitte, in welchem Unterrichtsvorhaben Ihres bisherigen schulinternen </a:t>
            </a:r>
            <a:r>
              <a:rPr lang="de-DE" sz="1500" dirty="0" smtClean="0">
                <a:solidFill>
                  <a:prstClr val="black"/>
                </a:solidFill>
                <a:latin typeface="Calibri"/>
              </a:rPr>
              <a:t>Arbeitsplans </a:t>
            </a:r>
            <a:r>
              <a:rPr lang="de-DE" sz="1500" dirty="0">
                <a:solidFill>
                  <a:prstClr val="black"/>
                </a:solidFill>
                <a:latin typeface="Calibri"/>
              </a:rPr>
              <a:t>sich diese Kompetenzen am besten fördern lassen bzw. welche Änderungen im </a:t>
            </a:r>
            <a:r>
              <a:rPr lang="de-DE" sz="1500" dirty="0">
                <a:solidFill>
                  <a:prstClr val="black"/>
                </a:solidFill>
              </a:rPr>
              <a:t>schulinternen Arbeitsplan</a:t>
            </a:r>
            <a:r>
              <a:rPr lang="de-DE" sz="1500" dirty="0">
                <a:solidFill>
                  <a:prstClr val="black"/>
                </a:solidFill>
                <a:latin typeface="Calibri"/>
              </a:rPr>
              <a:t> </a:t>
            </a:r>
            <a:r>
              <a:rPr lang="de-DE" sz="1500" dirty="0" smtClean="0">
                <a:solidFill>
                  <a:prstClr val="black"/>
                </a:solidFill>
                <a:latin typeface="Calibri"/>
              </a:rPr>
              <a:t>notwendig wären.</a:t>
            </a:r>
            <a:endParaRPr lang="de-DE" sz="1500" dirty="0">
              <a:solidFill>
                <a:prstClr val="black"/>
              </a:solidFill>
              <a:latin typeface="Calibri"/>
            </a:endParaRPr>
          </a:p>
        </p:txBody>
      </p:sp>
    </p:spTree>
    <p:extLst>
      <p:ext uri="{BB962C8B-B14F-4D97-AF65-F5344CB8AC3E}">
        <p14:creationId xmlns:p14="http://schemas.microsoft.com/office/powerpoint/2010/main" val="32021940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endParaRPr lang="de-DE" altLang="de-DE" sz="4400" b="1" dirty="0" smtClean="0">
              <a:solidFill>
                <a:srgbClr val="002060"/>
              </a:solidFill>
              <a:cs typeface="Times New Roman" pitchFamily="18" charset="0"/>
            </a:endParaRPr>
          </a:p>
          <a:p>
            <a:pPr marL="0" indent="0">
              <a:buNone/>
            </a:pPr>
            <a:r>
              <a:rPr lang="de-DE" altLang="de-DE" sz="4400" b="1" dirty="0" smtClean="0">
                <a:cs typeface="Times New Roman" pitchFamily="18" charset="0"/>
              </a:rPr>
              <a:t>Schulinterne Arbeitspläne</a:t>
            </a:r>
          </a:p>
          <a:p>
            <a:pPr marL="0" indent="0">
              <a:buNone/>
            </a:pPr>
            <a:r>
              <a:rPr lang="de-DE" altLang="de-DE" sz="4400" b="1" dirty="0" smtClean="0">
                <a:cs typeface="Times New Roman" pitchFamily="18" charset="0"/>
              </a:rPr>
              <a:t>und   Unterstützungsangebote</a:t>
            </a:r>
          </a:p>
          <a:p>
            <a:pPr marL="0" indent="0">
              <a:buNone/>
            </a:pPr>
            <a:r>
              <a:rPr lang="de-DE" altLang="de-DE" sz="4400" b="1" dirty="0" smtClean="0">
                <a:cs typeface="Times New Roman" pitchFamily="18" charset="0"/>
              </a:rPr>
              <a:t>im Fach Englisch</a:t>
            </a:r>
            <a:endParaRPr lang="de-DE" altLang="de-DE" sz="4400" b="1" dirty="0">
              <a:cs typeface="Times New Roman" pitchFamily="18" charset="0"/>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42</a:t>
            </a:fld>
            <a:endParaRPr lang="de-DE" dirty="0"/>
          </a:p>
        </p:txBody>
      </p:sp>
    </p:spTree>
    <p:extLst>
      <p:ext uri="{BB962C8B-B14F-4D97-AF65-F5344CB8AC3E}">
        <p14:creationId xmlns:p14="http://schemas.microsoft.com/office/powerpoint/2010/main" val="2842696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3200" dirty="0"/>
              <a:t>Schulinterne </a:t>
            </a:r>
            <a:r>
              <a:rPr lang="de-DE" sz="3200" dirty="0" smtClean="0"/>
              <a:t>Arbeitspläne </a:t>
            </a:r>
            <a:r>
              <a:rPr lang="de-DE" sz="32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43</a:t>
            </a:fld>
            <a:endParaRPr lang="de-DE" dirty="0"/>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dirty="0"/>
              <a:t>SchulG §29</a:t>
            </a:r>
          </a:p>
          <a:p>
            <a:pPr marL="0" indent="0" algn="ctr">
              <a:spcBef>
                <a:spcPct val="50000"/>
              </a:spcBef>
              <a:buFont typeface="Arial" panose="020B0604020202020204" pitchFamily="34" charset="0"/>
              <a:buNone/>
            </a:pPr>
            <a:r>
              <a:rPr lang="de-DE" altLang="de-DE" sz="1800" b="1" dirty="0"/>
              <a:t>Unterrichtsvorgaben</a:t>
            </a:r>
          </a:p>
          <a:p>
            <a:pPr marL="542925" indent="-542925">
              <a:spcBef>
                <a:spcPct val="50000"/>
              </a:spcBef>
              <a:buFontTx/>
              <a:buAutoNum type="arabicParenBoth"/>
            </a:pPr>
            <a:r>
              <a:rPr lang="de-DE" altLang="de-DE" sz="1800" dirty="0"/>
              <a:t>Das </a:t>
            </a:r>
            <a:r>
              <a:rPr lang="de-DE" altLang="de-DE" sz="1800" b="1" dirty="0"/>
              <a:t>Ministerium</a:t>
            </a:r>
            <a:r>
              <a:rPr lang="de-DE" altLang="de-DE" sz="1800" dirty="0"/>
              <a:t> erlässt in der Regel </a:t>
            </a:r>
            <a:r>
              <a:rPr lang="de-DE" altLang="de-DE" sz="1800" b="1" dirty="0"/>
              <a:t>schulformspezifische Vorgaben </a:t>
            </a:r>
            <a:r>
              <a:rPr lang="de-DE" altLang="de-DE" sz="1800" dirty="0"/>
              <a:t>für den Unterricht (Richtlinien, Rahmenvorgaben, </a:t>
            </a:r>
            <a:r>
              <a:rPr lang="de-DE" altLang="de-DE" sz="1800" b="1" dirty="0"/>
              <a:t>Lehrpläne</a:t>
            </a:r>
            <a:r>
              <a:rPr lang="de-DE" altLang="de-DE" sz="1800" dirty="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dirty="0"/>
              <a:t>Die </a:t>
            </a:r>
            <a:r>
              <a:rPr lang="de-DE" altLang="de-DE" sz="1800" b="1" dirty="0"/>
              <a:t>Schulen</a:t>
            </a:r>
            <a:r>
              <a:rPr lang="de-DE" altLang="de-DE" sz="1800" dirty="0"/>
              <a:t> bestimmen auf der Grundlage der Unterrichtsvorgaben nach Absatz 1 in Verbindung mit ihrem Schulprogramm </a:t>
            </a:r>
            <a:r>
              <a:rPr lang="de-DE" altLang="de-DE" sz="1800" b="1" dirty="0"/>
              <a:t>schuleigene Unterrichtsvorgaben</a:t>
            </a:r>
            <a:r>
              <a:rPr lang="de-DE" altLang="de-DE" sz="1800" dirty="0"/>
              <a:t>.</a:t>
            </a:r>
          </a:p>
          <a:p>
            <a:pPr marL="542925" indent="-542925">
              <a:spcBef>
                <a:spcPct val="50000"/>
              </a:spcBef>
              <a:buFontTx/>
              <a:buAutoNum type="arabicParenBoth"/>
            </a:pPr>
            <a:r>
              <a:rPr lang="de-DE" altLang="de-DE" sz="1800" dirty="0"/>
              <a:t>Unterrichtsvorgaben nach den Absätzen 1 und 2 sind so zu fassen, dass für die Lehrerinnen und Lehrer ein </a:t>
            </a:r>
            <a:r>
              <a:rPr lang="de-DE" altLang="de-DE" sz="1800" b="1" dirty="0"/>
              <a:t>pädagogischer Gestaltungsspielraum </a:t>
            </a:r>
            <a:r>
              <a:rPr lang="de-DE" altLang="de-DE" sz="1800" dirty="0"/>
              <a:t>bleibt.</a:t>
            </a:r>
          </a:p>
          <a:p>
            <a:pPr marL="542925"/>
            <a:endParaRPr lang="de-DE" dirty="0"/>
          </a:p>
        </p:txBody>
      </p:sp>
    </p:spTree>
    <p:extLst>
      <p:ext uri="{BB962C8B-B14F-4D97-AF65-F5344CB8AC3E}">
        <p14:creationId xmlns:p14="http://schemas.microsoft.com/office/powerpoint/2010/main" val="2268577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a:t>Schulinterne </a:t>
            </a:r>
            <a:r>
              <a:rPr lang="de-DE" sz="2800" dirty="0" smtClean="0"/>
              <a:t>Arbeitspläne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44</a:t>
            </a:fld>
            <a:endParaRPr lang="de-DE" dirty="0"/>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a:t>SchulG §70</a:t>
            </a:r>
          </a:p>
          <a:p>
            <a:pPr marL="0" indent="0" algn="ctr">
              <a:spcBef>
                <a:spcPct val="50000"/>
              </a:spcBef>
              <a:buFont typeface="Arial" panose="020B0604020202020204" pitchFamily="34" charset="0"/>
              <a:buNone/>
            </a:pPr>
            <a:r>
              <a:rPr lang="de-DE" altLang="de-DE" sz="1600" b="1" dirty="0"/>
              <a:t>Fachkonferenz, Bildungsgangskonferenz</a:t>
            </a:r>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a:t>
            </a:r>
            <a:r>
              <a:rPr lang="de-DE" altLang="de-DE" sz="1600" dirty="0" smtClean="0"/>
              <a:t>-entwicklung </a:t>
            </a:r>
            <a:r>
              <a:rPr lang="de-DE" altLang="de-DE" sz="1600" dirty="0"/>
              <a:t>der fachlichen Arbeit und berät über Ziele, Arbeitspläne, Evaluationsmaßnahmen und </a:t>
            </a:r>
            <a:r>
              <a:rPr lang="de-DE" altLang="de-DE" sz="1600" dirty="0" smtClean="0"/>
              <a:t>-ergebnisse </a:t>
            </a:r>
            <a:r>
              <a:rPr lang="de-DE" altLang="de-DE" sz="1600" dirty="0"/>
              <a:t>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smtClean="0"/>
              <a:t>Grundsätze </a:t>
            </a:r>
            <a:r>
              <a:rPr lang="de-DE" altLang="de-DE" sz="1600" dirty="0"/>
              <a:t>zur Leistungsbewertung,</a:t>
            </a:r>
          </a:p>
          <a:p>
            <a:pPr lvl="1">
              <a:spcBef>
                <a:spcPct val="50000"/>
              </a:spcBef>
              <a:buFontTx/>
              <a:buAutoNum type="arabicPeriod"/>
            </a:pPr>
            <a:r>
              <a:rPr lang="de-DE" altLang="de-DE" sz="1600" dirty="0"/>
              <a:t>Vorschläge an die Lehrerkonferenz zur Einführung von </a:t>
            </a:r>
            <a:r>
              <a:rPr lang="de-DE" altLang="de-DE" sz="1600" dirty="0" smtClean="0"/>
              <a:t>Lernmitteln </a:t>
            </a:r>
            <a:endParaRPr lang="de-DE" altLang="de-DE" sz="1600" dirty="0"/>
          </a:p>
        </p:txBody>
      </p:sp>
    </p:spTree>
    <p:extLst>
      <p:ext uri="{BB962C8B-B14F-4D97-AF65-F5344CB8AC3E}">
        <p14:creationId xmlns:p14="http://schemas.microsoft.com/office/powerpoint/2010/main" val="370633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smtClean="0"/>
              <a:t>Merkmale schulinterner Arbeitspläne </a:t>
            </a:r>
            <a:endParaRPr lang="de-DE" sz="28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dirty="0"/>
            </a:p>
          </p:txBody>
        </p:sp>
        <p:sp>
          <p:nvSpPr>
            <p:cNvPr id="12" name="Text Box 10"/>
            <p:cNvSpPr txBox="1">
              <a:spLocks noChangeArrowheads="1"/>
            </p:cNvSpPr>
            <p:nvPr/>
          </p:nvSpPr>
          <p:spPr bwMode="auto">
            <a:xfrm>
              <a:off x="872905" y="5669163"/>
              <a:ext cx="1281111" cy="369332"/>
            </a:xfrm>
            <a:prstGeom prst="rect">
              <a:avLst/>
            </a:prstGeom>
            <a:noFill/>
            <a:ln>
              <a:noFill/>
            </a:ln>
            <a:effectLst/>
            <a:ex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smtClean="0"/>
                <a:t>Lehrpläne</a:t>
              </a:r>
              <a:endParaRPr lang="de-DE" altLang="de-DE" dirty="0"/>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dirty="0"/>
            </a:p>
          </p:txBody>
        </p:sp>
        <p:sp>
          <p:nvSpPr>
            <p:cNvPr id="16" name="Text Box 11"/>
            <p:cNvSpPr txBox="1">
              <a:spLocks noChangeArrowheads="1"/>
            </p:cNvSpPr>
            <p:nvPr/>
          </p:nvSpPr>
          <p:spPr bwMode="auto">
            <a:xfrm>
              <a:off x="3550435" y="3744352"/>
              <a:ext cx="158248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a:t>
              </a:r>
            </a:p>
            <a:p>
              <a:pPr algn="ctr"/>
              <a:r>
                <a:rPr lang="de-DE" altLang="de-DE" dirty="0" smtClean="0"/>
                <a:t>Arbeitspläne</a:t>
              </a:r>
              <a:endParaRPr lang="de-DE" altLang="de-DE" dirty="0"/>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smtClean="0"/>
              <a:t>Welches Niveau?</a:t>
            </a:r>
            <a:endParaRPr lang="de-DE" b="1" dirty="0"/>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45</a:t>
            </a:fld>
            <a:endParaRPr lang="de-DE" dirty="0"/>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Tree>
    <p:extLst>
      <p:ext uri="{BB962C8B-B14F-4D97-AF65-F5344CB8AC3E}">
        <p14:creationId xmlns:p14="http://schemas.microsoft.com/office/powerpoint/2010/main" val="2312806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dirty="0" smtClean="0"/>
              <a:t>schulinterner Arbeitsplänen</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10000"/>
          </a:bodyPr>
          <a:lstStyle/>
          <a:p>
            <a:pPr>
              <a:spcBef>
                <a:spcPts val="1200"/>
              </a:spcBef>
            </a:pPr>
            <a:r>
              <a:rPr lang="de-DE" dirty="0"/>
              <a:t>Schulbezogene Konkretisierung der L</a:t>
            </a:r>
            <a:r>
              <a:rPr lang="de-DE" dirty="0" smtClean="0"/>
              <a:t>ehrpläne</a:t>
            </a:r>
            <a:endParaRPr lang="de-DE" dirty="0"/>
          </a:p>
          <a:p>
            <a:pPr>
              <a:spcBef>
                <a:spcPts val="1200"/>
              </a:spcBef>
            </a:pPr>
            <a:r>
              <a:rPr lang="de-DE" dirty="0"/>
              <a:t>Instrument zur Unterrichtsentwicklung und Unterrichtsvorbereitung</a:t>
            </a:r>
          </a:p>
          <a:p>
            <a:pPr>
              <a:spcBef>
                <a:spcPts val="1200"/>
              </a:spcBef>
            </a:pPr>
            <a:r>
              <a:rPr lang="de-DE" dirty="0"/>
              <a:t>Ausgestaltung von </a:t>
            </a:r>
            <a:r>
              <a:rPr lang="de-DE" dirty="0" smtClean="0"/>
              <a:t>Freiräumen</a:t>
            </a:r>
            <a:endParaRPr lang="de-DE" dirty="0"/>
          </a:p>
          <a:p>
            <a:pPr>
              <a:spcBef>
                <a:spcPts val="1200"/>
              </a:spcBef>
            </a:pPr>
            <a:r>
              <a:rPr lang="de-DE" dirty="0"/>
              <a:t>Grundlage der fachlichen Arbeit im </a:t>
            </a:r>
            <a:r>
              <a:rPr lang="de-DE" dirty="0" smtClean="0"/>
              <a:t>Team </a:t>
            </a:r>
            <a:r>
              <a:rPr lang="de-DE" dirty="0" smtClean="0">
                <a:sym typeface="Wingdings" panose="05000000000000000000" pitchFamily="2" charset="2"/>
              </a:rPr>
              <a:t> </a:t>
            </a:r>
            <a:r>
              <a:rPr lang="de-DE" dirty="0" smtClean="0"/>
              <a:t> Lehrkräfte als Experten für ihr Fach UND ihre Schülerinnen und Schüler </a:t>
            </a:r>
            <a:endParaRPr lang="de-DE" dirty="0"/>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46</a:t>
            </a:fld>
            <a:endParaRPr lang="de-DE" dirty="0"/>
          </a:p>
        </p:txBody>
      </p:sp>
    </p:spTree>
    <p:extLst>
      <p:ext uri="{BB962C8B-B14F-4D97-AF65-F5344CB8AC3E}">
        <p14:creationId xmlns:p14="http://schemas.microsoft.com/office/powerpoint/2010/main" val="1779119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800" dirty="0"/>
              <a:t>Gliederung </a:t>
            </a:r>
            <a:r>
              <a:rPr lang="de-DE" sz="2800" dirty="0" smtClean="0"/>
              <a:t>des schulinternen Beispielarbeitsplans </a:t>
            </a:r>
            <a:endParaRPr lang="de-DE" sz="2800"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47</a:t>
            </a:fld>
            <a:endParaRPr lang="de-DE" dirty="0"/>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3" name="Grafik 2"/>
          <p:cNvPicPr>
            <a:picLocks noChangeAspect="1"/>
          </p:cNvPicPr>
          <p:nvPr/>
        </p:nvPicPr>
        <p:blipFill>
          <a:blip r:embed="rId3"/>
          <a:stretch>
            <a:fillRect/>
          </a:stretch>
        </p:blipFill>
        <p:spPr>
          <a:xfrm>
            <a:off x="423308" y="1755223"/>
            <a:ext cx="8227861" cy="4225118"/>
          </a:xfrm>
          <a:prstGeom prst="rect">
            <a:avLst/>
          </a:prstGeom>
        </p:spPr>
      </p:pic>
    </p:spTree>
    <p:extLst>
      <p:ext uri="{BB962C8B-B14F-4D97-AF65-F5344CB8AC3E}">
        <p14:creationId xmlns:p14="http://schemas.microsoft.com/office/powerpoint/2010/main" val="1360375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48</a:t>
            </a:fld>
            <a:endParaRPr lang="de-DE" dirty="0"/>
          </a:p>
        </p:txBody>
      </p:sp>
      <p:pic>
        <p:nvPicPr>
          <p:cNvPr id="9" name="Grafik 8"/>
          <p:cNvPicPr>
            <a:picLocks noChangeAspect="1"/>
          </p:cNvPicPr>
          <p:nvPr/>
        </p:nvPicPr>
        <p:blipFill>
          <a:blip r:embed="rId3"/>
          <a:stretch>
            <a:fillRect/>
          </a:stretch>
        </p:blipFill>
        <p:spPr>
          <a:xfrm>
            <a:off x="791739" y="1988840"/>
            <a:ext cx="7610827" cy="3672409"/>
          </a:xfrm>
          <a:prstGeom prst="rect">
            <a:avLst/>
          </a:prstGeom>
        </p:spPr>
      </p:pic>
    </p:spTree>
    <p:extLst>
      <p:ext uri="{BB962C8B-B14F-4D97-AF65-F5344CB8AC3E}">
        <p14:creationId xmlns:p14="http://schemas.microsoft.com/office/powerpoint/2010/main" val="943382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69603" y="1700808"/>
            <a:ext cx="8229600" cy="4205064"/>
          </a:xfrm>
        </p:spPr>
        <p:txBody>
          <a:bodyPr>
            <a:normAutofit fontScale="92500" lnSpcReduction="20000"/>
          </a:bodyPr>
          <a:lstStyle/>
          <a:p>
            <a:pPr marL="0" indent="0">
              <a:buNone/>
            </a:pPr>
            <a:endParaRPr lang="de-DE" altLang="de-DE" sz="4400" b="1" dirty="0" smtClean="0">
              <a:solidFill>
                <a:srgbClr val="002060"/>
              </a:solidFill>
              <a:cs typeface="Times New Roman" pitchFamily="18" charset="0"/>
            </a:endParaRPr>
          </a:p>
          <a:p>
            <a:pPr marL="0" indent="0">
              <a:buNone/>
            </a:pPr>
            <a:r>
              <a:rPr lang="de-DE" altLang="de-DE" sz="4400" b="1" dirty="0" smtClean="0">
                <a:cs typeface="Times New Roman" pitchFamily="18" charset="0"/>
              </a:rPr>
              <a:t>Vorschlag für</a:t>
            </a:r>
          </a:p>
          <a:p>
            <a:pPr marL="0" indent="0">
              <a:buNone/>
            </a:pPr>
            <a:r>
              <a:rPr lang="de-DE" altLang="de-DE" sz="4400" b="1" dirty="0" smtClean="0">
                <a:cs typeface="Times New Roman" pitchFamily="18" charset="0"/>
              </a:rPr>
              <a:t>teilnehmeraktivierende </a:t>
            </a:r>
            <a:r>
              <a:rPr lang="de-DE" altLang="de-DE" sz="4400" b="1" dirty="0">
                <a:cs typeface="Times New Roman" pitchFamily="18" charset="0"/>
              </a:rPr>
              <a:t>Elemente </a:t>
            </a:r>
            <a:endParaRPr lang="de-DE" altLang="de-DE" sz="4400" b="1" dirty="0" smtClean="0">
              <a:cs typeface="Times New Roman" pitchFamily="18" charset="0"/>
            </a:endParaRPr>
          </a:p>
          <a:p>
            <a:pPr marL="0" indent="0">
              <a:buNone/>
            </a:pPr>
            <a:r>
              <a:rPr lang="de-DE" altLang="de-DE" sz="4400" dirty="0" smtClean="0">
                <a:cs typeface="Times New Roman" pitchFamily="18" charset="0"/>
              </a:rPr>
              <a:t>zum schulinternen Arbeitsplan im Fach Englisch</a:t>
            </a:r>
            <a:r>
              <a:rPr lang="de-DE" sz="3600" dirty="0" smtClean="0"/>
              <a:t/>
            </a:r>
            <a:br>
              <a:rPr lang="de-DE" sz="3600" dirty="0" smtClean="0"/>
            </a:br>
            <a:r>
              <a:rPr lang="de-DE" sz="3600" dirty="0" smtClean="0"/>
              <a:t/>
            </a:r>
            <a:br>
              <a:rPr lang="de-DE" sz="3600" dirty="0" smtClean="0"/>
            </a:br>
            <a:endParaRPr lang="de-DE" sz="4400" dirty="0" smtClean="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49</a:t>
            </a:fld>
            <a:endParaRPr lang="de-DE" dirty="0"/>
          </a:p>
        </p:txBody>
      </p:sp>
    </p:spTree>
    <p:extLst>
      <p:ext uri="{BB962C8B-B14F-4D97-AF65-F5344CB8AC3E}">
        <p14:creationId xmlns:p14="http://schemas.microsoft.com/office/powerpoint/2010/main" val="3787978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smtClean="0"/>
              <a:t>Merkmale von </a:t>
            </a:r>
            <a:r>
              <a:rPr lang="de-DE" sz="3000" dirty="0"/>
              <a:t>kompetenzorientierten Lehrplänen</a:t>
            </a:r>
          </a:p>
        </p:txBody>
      </p:sp>
      <p:sp>
        <p:nvSpPr>
          <p:cNvPr id="3" name="Inhaltsplatzhalter 2"/>
          <p:cNvSpPr>
            <a:spLocks noGrp="1"/>
          </p:cNvSpPr>
          <p:nvPr>
            <p:ph idx="1"/>
          </p:nvPr>
        </p:nvSpPr>
        <p:spPr>
          <a:xfrm>
            <a:off x="457200" y="1700808"/>
            <a:ext cx="8075240" cy="4205064"/>
          </a:xfrm>
        </p:spPr>
        <p:txBody>
          <a:bodyPr>
            <a:normAutofit lnSpcReduction="10000"/>
          </a:bodyPr>
          <a:lstStyle/>
          <a:p>
            <a:pPr marL="0" indent="0">
              <a:buNone/>
            </a:pPr>
            <a:r>
              <a:rPr lang="de-DE" dirty="0"/>
              <a:t>Kompetenzorientierte Lehrpläne </a:t>
            </a:r>
            <a:r>
              <a:rPr lang="de-DE" dirty="0" smtClean="0"/>
              <a:t>in NRW formulieren</a:t>
            </a:r>
          </a:p>
          <a:p>
            <a:r>
              <a:rPr lang="de-DE" dirty="0" smtClean="0"/>
              <a:t>landesweit verbindliche Standards,</a:t>
            </a:r>
          </a:p>
          <a:p>
            <a:r>
              <a:rPr lang="de-DE" dirty="0" smtClean="0"/>
              <a:t>Vorgaben ohne Auswahlmöglichkeiten,</a:t>
            </a:r>
          </a:p>
          <a:p>
            <a:r>
              <a:rPr lang="de-DE" dirty="0" smtClean="0"/>
              <a:t>eine Progression der Kompetenzentwicklung über zwei Stufen („Ende Schuleingangsphase“ und „Ende der 4. Klasse“),</a:t>
            </a:r>
          </a:p>
          <a:p>
            <a:r>
              <a:rPr lang="de-DE" dirty="0" smtClean="0"/>
              <a:t>in der Primarstufe auch Aussagen zu erwünschten didaktischen Modellen bzw. methodischen Vorgehensweisen.</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a:t>
            </a:fld>
            <a:endParaRPr lang="de-DE" dirty="0"/>
          </a:p>
        </p:txBody>
      </p:sp>
    </p:spTree>
    <p:extLst>
      <p:ext uri="{BB962C8B-B14F-4D97-AF65-F5344CB8AC3E}">
        <p14:creationId xmlns:p14="http://schemas.microsoft.com/office/powerpoint/2010/main" val="7688624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50</a:t>
            </a:fld>
            <a:endParaRPr lang="de-DE" dirty="0"/>
          </a:p>
        </p:txBody>
      </p:sp>
      <p:sp>
        <p:nvSpPr>
          <p:cNvPr id="8" name="Textfeld 7"/>
          <p:cNvSpPr txBox="1"/>
          <p:nvPr/>
        </p:nvSpPr>
        <p:spPr>
          <a:xfrm>
            <a:off x="1654653" y="1031250"/>
            <a:ext cx="5885419" cy="461665"/>
          </a:xfrm>
          <a:prstGeom prst="rect">
            <a:avLst/>
          </a:prstGeom>
          <a:noFill/>
        </p:spPr>
        <p:txBody>
          <a:bodyPr wrap="square" rtlCol="0">
            <a:spAutoFit/>
          </a:bodyPr>
          <a:lstStyle/>
          <a:p>
            <a:pPr>
              <a:defRPr/>
            </a:pPr>
            <a:r>
              <a:rPr lang="de-DE" sz="2400" b="1" dirty="0" smtClean="0">
                <a:latin typeface="Calibri"/>
              </a:rPr>
              <a:t>Auf dem Weg zum schulinternen Arbeitsplan</a:t>
            </a:r>
            <a:endParaRPr lang="de-DE" sz="2400" b="1" dirty="0">
              <a:latin typeface="Calibri"/>
            </a:endParaRPr>
          </a:p>
        </p:txBody>
      </p:sp>
      <p:sp>
        <p:nvSpPr>
          <p:cNvPr id="10" name="Textfeld 9"/>
          <p:cNvSpPr txBox="1"/>
          <p:nvPr/>
        </p:nvSpPr>
        <p:spPr>
          <a:xfrm>
            <a:off x="492907" y="1772816"/>
            <a:ext cx="8158186" cy="800219"/>
          </a:xfrm>
          <a:prstGeom prst="rect">
            <a:avLst/>
          </a:prstGeom>
          <a:solidFill>
            <a:schemeClr val="bg1">
              <a:lumMod val="95000"/>
            </a:schemeClr>
          </a:solidFill>
          <a:ln>
            <a:solidFill>
              <a:schemeClr val="bg1">
                <a:lumMod val="50000"/>
              </a:schemeClr>
            </a:solidFill>
          </a:ln>
        </p:spPr>
        <p:txBody>
          <a:bodyPr wrap="square" rtlCol="0">
            <a:spAutoFit/>
          </a:bodyPr>
          <a:lstStyle/>
          <a:p>
            <a:pPr algn="ctr">
              <a:defRPr/>
            </a:pPr>
            <a:r>
              <a:rPr lang="de-DE" sz="2300" dirty="0" smtClean="0">
                <a:solidFill>
                  <a:prstClr val="black"/>
                </a:solidFill>
                <a:latin typeface="Calibri"/>
              </a:rPr>
              <a:t>Tauschen </a:t>
            </a:r>
            <a:r>
              <a:rPr lang="de-DE" sz="2300" dirty="0">
                <a:solidFill>
                  <a:prstClr val="black"/>
                </a:solidFill>
                <a:latin typeface="Calibri"/>
              </a:rPr>
              <a:t>Sie sich </a:t>
            </a:r>
            <a:r>
              <a:rPr lang="de-DE" sz="2300" dirty="0" smtClean="0">
                <a:solidFill>
                  <a:prstClr val="black"/>
                </a:solidFill>
                <a:latin typeface="Calibri"/>
              </a:rPr>
              <a:t>bitte zu </a:t>
            </a:r>
            <a:r>
              <a:rPr lang="de-DE" sz="2300" dirty="0">
                <a:solidFill>
                  <a:prstClr val="black"/>
                </a:solidFill>
                <a:latin typeface="Calibri"/>
              </a:rPr>
              <a:t>dem </a:t>
            </a:r>
            <a:r>
              <a:rPr lang="de-DE" altLang="de-DE" sz="2300" dirty="0">
                <a:solidFill>
                  <a:prstClr val="black"/>
                </a:solidFill>
                <a:latin typeface="Calibri"/>
              </a:rPr>
              <a:t>Vorschlag für die Weiterarbeit in der Schule </a:t>
            </a:r>
            <a:r>
              <a:rPr lang="de-DE" sz="2300" dirty="0">
                <a:solidFill>
                  <a:prstClr val="black"/>
                </a:solidFill>
                <a:latin typeface="Calibri"/>
              </a:rPr>
              <a:t>aus und planen Sie Ihre nächsten Schritte</a:t>
            </a:r>
            <a:r>
              <a:rPr lang="de-DE" altLang="de-DE" sz="2300" dirty="0">
                <a:solidFill>
                  <a:prstClr val="black"/>
                </a:solidFill>
                <a:latin typeface="Calibri"/>
              </a:rPr>
              <a:t>. </a:t>
            </a:r>
          </a:p>
        </p:txBody>
      </p:sp>
      <p:sp>
        <p:nvSpPr>
          <p:cNvPr id="11" name="Textfeld 10"/>
          <p:cNvSpPr txBox="1"/>
          <p:nvPr/>
        </p:nvSpPr>
        <p:spPr>
          <a:xfrm>
            <a:off x="492907" y="2708920"/>
            <a:ext cx="8183548" cy="3208571"/>
          </a:xfrm>
          <a:prstGeom prst="rect">
            <a:avLst/>
          </a:prstGeom>
          <a:noFill/>
          <a:ln>
            <a:solidFill>
              <a:schemeClr val="bg1">
                <a:lumMod val="50000"/>
              </a:schemeClr>
            </a:solidFill>
          </a:ln>
        </p:spPr>
        <p:txBody>
          <a:bodyPr wrap="square" rtlCol="0">
            <a:spAutoFit/>
          </a:bodyPr>
          <a:lstStyle/>
          <a:p>
            <a:pPr marL="457200" indent="-457200">
              <a:buFont typeface="+mj-lt"/>
              <a:buAutoNum type="arabicPeriod"/>
              <a:defRPr/>
            </a:pPr>
            <a:r>
              <a:rPr lang="de-DE" altLang="de-DE" sz="2250" dirty="0">
                <a:solidFill>
                  <a:prstClr val="black"/>
                </a:solidFill>
                <a:latin typeface="Calibri"/>
              </a:rPr>
              <a:t>Vorstellen des </a:t>
            </a:r>
            <a:r>
              <a:rPr lang="de-DE" altLang="de-DE" sz="2250" b="1" dirty="0">
                <a:solidFill>
                  <a:prstClr val="black"/>
                </a:solidFill>
                <a:latin typeface="Calibri"/>
              </a:rPr>
              <a:t>Lehrplans</a:t>
            </a:r>
            <a:r>
              <a:rPr lang="de-DE" altLang="de-DE" sz="2250" dirty="0">
                <a:solidFill>
                  <a:prstClr val="black"/>
                </a:solidFill>
                <a:latin typeface="Calibri"/>
              </a:rPr>
              <a:t> </a:t>
            </a:r>
            <a:r>
              <a:rPr lang="de-DE" altLang="de-DE" sz="2250" i="1" dirty="0">
                <a:solidFill>
                  <a:prstClr val="black"/>
                </a:solidFill>
                <a:latin typeface="Calibri"/>
              </a:rPr>
              <a:t>(Grundlage: </a:t>
            </a:r>
            <a:r>
              <a:rPr lang="de-DE" altLang="de-DE" sz="2250" i="1" dirty="0" smtClean="0">
                <a:solidFill>
                  <a:prstClr val="black"/>
                </a:solidFill>
                <a:latin typeface="Calibri"/>
              </a:rPr>
              <a:t>Präsentation)</a:t>
            </a:r>
            <a:endParaRPr lang="de-DE" altLang="de-DE" sz="2250" i="1" dirty="0">
              <a:solidFill>
                <a:prstClr val="black"/>
              </a:solidFill>
              <a:latin typeface="Calibri"/>
            </a:endParaRPr>
          </a:p>
          <a:p>
            <a:pPr marL="457200" indent="-457200">
              <a:buFont typeface="+mj-lt"/>
              <a:buAutoNum type="arabicPeriod"/>
              <a:defRPr/>
            </a:pPr>
            <a:r>
              <a:rPr lang="de-DE" altLang="de-DE" sz="2250" dirty="0" smtClean="0">
                <a:solidFill>
                  <a:prstClr val="black"/>
                </a:solidFill>
                <a:latin typeface="Calibri"/>
              </a:rPr>
              <a:t>Unterstützungsmaterialien vorstellen: </a:t>
            </a:r>
            <a:r>
              <a:rPr lang="de-DE" altLang="de-DE" sz="2250" b="1" dirty="0" smtClean="0">
                <a:solidFill>
                  <a:prstClr val="black"/>
                </a:solidFill>
                <a:latin typeface="Calibri"/>
              </a:rPr>
              <a:t>Lehrplannavigator</a:t>
            </a:r>
            <a:r>
              <a:rPr lang="de-DE" altLang="de-DE" sz="2250" dirty="0" smtClean="0">
                <a:solidFill>
                  <a:prstClr val="black"/>
                </a:solidFill>
                <a:latin typeface="Calibri"/>
              </a:rPr>
              <a:t> mit beispielhaftem schulinternen Arbeitsplan etc.</a:t>
            </a:r>
          </a:p>
          <a:p>
            <a:pPr marL="447675">
              <a:defRPr/>
            </a:pPr>
            <a:r>
              <a:rPr lang="de-DE" altLang="de-DE" sz="2250" i="1" dirty="0" smtClean="0">
                <a:solidFill>
                  <a:prstClr val="black"/>
                </a:solidFill>
                <a:latin typeface="Calibri"/>
              </a:rPr>
              <a:t>(Motto: „Dazu gibt es übrigens schon etwas als Anregung!“)</a:t>
            </a:r>
            <a:r>
              <a:rPr lang="de-DE" altLang="de-DE" sz="2250" dirty="0" smtClean="0">
                <a:solidFill>
                  <a:prstClr val="black"/>
                </a:solidFill>
                <a:latin typeface="Calibri"/>
              </a:rPr>
              <a:t> </a:t>
            </a:r>
          </a:p>
          <a:p>
            <a:pPr marL="457200" indent="-457200">
              <a:buFont typeface="+mj-lt"/>
              <a:buAutoNum type="arabicPeriod" startAt="3"/>
              <a:defRPr/>
            </a:pPr>
            <a:r>
              <a:rPr lang="de-DE" altLang="de-DE" sz="2250" dirty="0" smtClean="0">
                <a:solidFill>
                  <a:prstClr val="black"/>
                </a:solidFill>
                <a:latin typeface="Calibri"/>
              </a:rPr>
              <a:t>Den </a:t>
            </a:r>
            <a:r>
              <a:rPr lang="de-DE" altLang="de-DE" sz="2250" dirty="0">
                <a:solidFill>
                  <a:prstClr val="black"/>
                </a:solidFill>
                <a:latin typeface="Calibri"/>
              </a:rPr>
              <a:t>eigenen </a:t>
            </a:r>
            <a:r>
              <a:rPr lang="de-DE" altLang="de-DE" sz="2250" b="1" dirty="0">
                <a:solidFill>
                  <a:prstClr val="black"/>
                </a:solidFill>
                <a:latin typeface="Calibri"/>
              </a:rPr>
              <a:t>schulinternen Arbeitsplan </a:t>
            </a:r>
            <a:r>
              <a:rPr lang="de-DE" altLang="de-DE" sz="2250" dirty="0" smtClean="0">
                <a:solidFill>
                  <a:prstClr val="black"/>
                </a:solidFill>
                <a:latin typeface="Calibri"/>
              </a:rPr>
              <a:t>prüfen:</a:t>
            </a:r>
          </a:p>
          <a:p>
            <a:pPr marL="447675">
              <a:defRPr/>
            </a:pPr>
            <a:r>
              <a:rPr lang="de-DE" altLang="de-DE" sz="2250" dirty="0" smtClean="0">
                <a:solidFill>
                  <a:prstClr val="black"/>
                </a:solidFill>
                <a:latin typeface="Calibri"/>
              </a:rPr>
              <a:t>Was sind unsere Stärken? Wo besteht Handlungsbedarf? </a:t>
            </a:r>
            <a:r>
              <a:rPr lang="de-DE" altLang="de-DE" sz="2250" i="1" dirty="0" smtClean="0">
                <a:solidFill>
                  <a:prstClr val="black"/>
                </a:solidFill>
                <a:latin typeface="Calibri"/>
              </a:rPr>
              <a:t> </a:t>
            </a:r>
          </a:p>
          <a:p>
            <a:pPr marL="457200" indent="-457200">
              <a:buFont typeface="+mj-lt"/>
              <a:buAutoNum type="arabicPeriod" startAt="4"/>
              <a:defRPr/>
            </a:pPr>
            <a:r>
              <a:rPr lang="de-DE" altLang="de-DE" sz="2250" dirty="0" smtClean="0">
                <a:solidFill>
                  <a:prstClr val="black"/>
                </a:solidFill>
                <a:latin typeface="Calibri"/>
              </a:rPr>
              <a:t>Konkrete </a:t>
            </a:r>
            <a:r>
              <a:rPr lang="de-DE" altLang="de-DE" sz="2250" b="1" dirty="0">
                <a:solidFill>
                  <a:prstClr val="black"/>
                </a:solidFill>
                <a:latin typeface="Calibri"/>
              </a:rPr>
              <a:t>Maßnahmen</a:t>
            </a:r>
            <a:r>
              <a:rPr lang="de-DE" altLang="de-DE" sz="2250" dirty="0">
                <a:solidFill>
                  <a:prstClr val="black"/>
                </a:solidFill>
                <a:latin typeface="Calibri"/>
              </a:rPr>
              <a:t> zur Fortschreibung des schulinternen Arbeitsplans </a:t>
            </a:r>
            <a:r>
              <a:rPr lang="de-DE" altLang="de-DE" sz="2250" dirty="0" smtClean="0">
                <a:solidFill>
                  <a:prstClr val="black"/>
                </a:solidFill>
                <a:latin typeface="Calibri"/>
              </a:rPr>
              <a:t>festlegen</a:t>
            </a:r>
          </a:p>
          <a:p>
            <a:pPr marL="447675">
              <a:defRPr/>
            </a:pPr>
            <a:r>
              <a:rPr lang="de-DE" altLang="de-DE" sz="2250" i="1" dirty="0" smtClean="0">
                <a:solidFill>
                  <a:prstClr val="black"/>
                </a:solidFill>
                <a:latin typeface="Calibri"/>
              </a:rPr>
              <a:t>(Was</a:t>
            </a:r>
            <a:r>
              <a:rPr lang="de-DE" altLang="de-DE" sz="2250" i="1" dirty="0">
                <a:solidFill>
                  <a:prstClr val="black"/>
                </a:solidFill>
                <a:latin typeface="Calibri"/>
              </a:rPr>
              <a:t>? Wer? Wann bzw. bis wann</a:t>
            </a:r>
            <a:r>
              <a:rPr lang="de-DE" altLang="de-DE" sz="2250" i="1" dirty="0" smtClean="0">
                <a:solidFill>
                  <a:prstClr val="black"/>
                </a:solidFill>
                <a:latin typeface="Calibri"/>
              </a:rPr>
              <a:t>?)</a:t>
            </a:r>
            <a:endParaRPr lang="de-DE" altLang="de-DE" sz="2100" i="1" dirty="0">
              <a:solidFill>
                <a:prstClr val="black"/>
              </a:solidFill>
              <a:latin typeface="Calibri"/>
            </a:endParaRPr>
          </a:p>
        </p:txBody>
      </p:sp>
    </p:spTree>
    <p:extLst>
      <p:ext uri="{BB962C8B-B14F-4D97-AF65-F5344CB8AC3E}">
        <p14:creationId xmlns:p14="http://schemas.microsoft.com/office/powerpoint/2010/main" val="577967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51</a:t>
            </a:fld>
            <a:endParaRPr lang="de-DE" dirty="0"/>
          </a:p>
        </p:txBody>
      </p:sp>
      <p:sp>
        <p:nvSpPr>
          <p:cNvPr id="9" name="Textfeld 8"/>
          <p:cNvSpPr txBox="1"/>
          <p:nvPr/>
        </p:nvSpPr>
        <p:spPr>
          <a:xfrm>
            <a:off x="492907" y="1124744"/>
            <a:ext cx="8158186" cy="384721"/>
          </a:xfrm>
          <a:prstGeom prst="rect">
            <a:avLst/>
          </a:prstGeom>
          <a:noFill/>
        </p:spPr>
        <p:txBody>
          <a:bodyPr wrap="square" rtlCol="0">
            <a:spAutoFit/>
          </a:bodyPr>
          <a:lstStyle/>
          <a:p>
            <a:pPr algn="ctr">
              <a:defRPr/>
            </a:pPr>
            <a:r>
              <a:rPr lang="de-DE" sz="1900" b="1" dirty="0"/>
              <a:t>Kompetenzen, Inhalte, schulische Gegebenheiten: Unterrichtsvorhaben planen</a:t>
            </a:r>
          </a:p>
        </p:txBody>
      </p:sp>
      <p:sp>
        <p:nvSpPr>
          <p:cNvPr id="12" name="Textfeld 11"/>
          <p:cNvSpPr txBox="1"/>
          <p:nvPr/>
        </p:nvSpPr>
        <p:spPr>
          <a:xfrm>
            <a:off x="492907" y="1700808"/>
            <a:ext cx="8158186" cy="1107996"/>
          </a:xfrm>
          <a:prstGeom prst="rect">
            <a:avLst/>
          </a:prstGeom>
          <a:solidFill>
            <a:schemeClr val="bg1">
              <a:lumMod val="95000"/>
            </a:schemeClr>
          </a:solidFill>
          <a:ln>
            <a:solidFill>
              <a:schemeClr val="bg1">
                <a:lumMod val="50000"/>
              </a:schemeClr>
            </a:solidFill>
          </a:ln>
        </p:spPr>
        <p:txBody>
          <a:bodyPr wrap="square" rtlCol="0">
            <a:spAutoFit/>
          </a:bodyPr>
          <a:lstStyle/>
          <a:p>
            <a:pPr lvl="0" algn="ctr"/>
            <a:r>
              <a:rPr lang="de-DE" sz="2000" dirty="0">
                <a:solidFill>
                  <a:prstClr val="black"/>
                </a:solidFill>
              </a:rPr>
              <a:t>Entwickeln Sie bitte mit Ihrer Nachbarin/Ihrem </a:t>
            </a:r>
            <a:r>
              <a:rPr lang="de-DE" sz="2000" dirty="0" smtClean="0">
                <a:solidFill>
                  <a:prstClr val="black"/>
                </a:solidFill>
              </a:rPr>
              <a:t>Nachbarn</a:t>
            </a:r>
          </a:p>
          <a:p>
            <a:pPr lvl="0" algn="ctr"/>
            <a:r>
              <a:rPr lang="de-DE" sz="2000" dirty="0" smtClean="0">
                <a:solidFill>
                  <a:prstClr val="black"/>
                </a:solidFill>
              </a:rPr>
              <a:t>eine </a:t>
            </a:r>
            <a:r>
              <a:rPr lang="de-DE" sz="2000" dirty="0">
                <a:solidFill>
                  <a:prstClr val="black"/>
                </a:solidFill>
              </a:rPr>
              <a:t>Grundidee für ein </a:t>
            </a:r>
            <a:r>
              <a:rPr lang="de-DE" sz="2000" dirty="0" smtClean="0">
                <a:solidFill>
                  <a:prstClr val="black"/>
                </a:solidFill>
              </a:rPr>
              <a:t>Unterrichtsvorhaben </a:t>
            </a:r>
            <a:r>
              <a:rPr lang="de-DE" sz="2000" dirty="0">
                <a:solidFill>
                  <a:prstClr val="black"/>
                </a:solidFill>
              </a:rPr>
              <a:t>zum </a:t>
            </a:r>
            <a:r>
              <a:rPr lang="de-DE" sz="2000" dirty="0" smtClean="0">
                <a:solidFill>
                  <a:prstClr val="black"/>
                </a:solidFill>
              </a:rPr>
              <a:t>Thema</a:t>
            </a:r>
          </a:p>
          <a:p>
            <a:pPr lvl="0" algn="ctr"/>
            <a:r>
              <a:rPr lang="de-DE" sz="2600" b="1" cap="small" dirty="0" smtClean="0"/>
              <a:t>St. Patrick´s Day</a:t>
            </a:r>
            <a:endParaRPr lang="de-DE" sz="2600" b="1" cap="small" dirty="0"/>
          </a:p>
        </p:txBody>
      </p:sp>
      <p:pic>
        <p:nvPicPr>
          <p:cNvPr id="2" name="Grafik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547664" y="2950427"/>
            <a:ext cx="6070277" cy="340592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4175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62102" y="2708920"/>
            <a:ext cx="8229600" cy="1440160"/>
          </a:xfrm>
        </p:spPr>
        <p:txBody>
          <a:bodyPr/>
          <a:lstStyle/>
          <a:p>
            <a:pPr marL="0" indent="0" algn="ctr">
              <a:buNone/>
            </a:pPr>
            <a:endParaRPr lang="de-DE" b="1" dirty="0"/>
          </a:p>
          <a:p>
            <a:pPr marL="0" indent="0" algn="ctr">
              <a:buNone/>
            </a:pPr>
            <a:r>
              <a:rPr lang="de-DE" sz="3600" b="1" dirty="0" smtClean="0"/>
              <a:t>Herzlichen Dank für Ihre Aufmerksamkeit!</a:t>
            </a:r>
          </a:p>
          <a:p>
            <a:pPr marL="0" indent="0" algn="ctr">
              <a:buNone/>
            </a:pPr>
            <a:endParaRPr lang="de-DE" sz="3600" b="1"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52</a:t>
            </a:fld>
            <a:endParaRPr lang="de-DE" dirty="0"/>
          </a:p>
        </p:txBody>
      </p:sp>
    </p:spTree>
    <p:extLst>
      <p:ext uri="{BB962C8B-B14F-4D97-AF65-F5344CB8AC3E}">
        <p14:creationId xmlns:p14="http://schemas.microsoft.com/office/powerpoint/2010/main" val="2452067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Gliederung des Lehrplans</a:t>
            </a:r>
            <a:endParaRPr lang="de-DE" sz="2800" dirty="0"/>
          </a:p>
        </p:txBody>
      </p:sp>
      <p:sp>
        <p:nvSpPr>
          <p:cNvPr id="3" name="Datumsplatzhalter 2"/>
          <p:cNvSpPr>
            <a:spLocks noGrp="1"/>
          </p:cNvSpPr>
          <p:nvPr>
            <p:ph type="dt" sz="half" idx="10"/>
          </p:nvPr>
        </p:nvSpPr>
        <p:spPr/>
        <p:txBody>
          <a:bodyPr/>
          <a:lstStyle/>
          <a:p>
            <a:r>
              <a:rPr lang="de-DE" dirty="0"/>
              <a:t>Lehrplanentwicklung Primarstufe</a:t>
            </a:r>
          </a:p>
        </p:txBody>
      </p:sp>
      <p:sp>
        <p:nvSpPr>
          <p:cNvPr id="4" name="Fußzeilenplatzhalter 3"/>
          <p:cNvSpPr>
            <a:spLocks noGrp="1"/>
          </p:cNvSpPr>
          <p:nvPr>
            <p:ph type="ftr" sz="quarter" idx="11"/>
          </p:nvPr>
        </p:nvSpPr>
        <p:spPr>
          <a:xfrm>
            <a:off x="3419872" y="6356350"/>
            <a:ext cx="2952328" cy="457026"/>
          </a:xfrm>
        </p:spPr>
        <p:txBody>
          <a:bodyPr/>
          <a:lstStyle/>
          <a:p>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6</a:t>
            </a:fld>
            <a:endParaRPr lang="de-DE" dirty="0"/>
          </a:p>
        </p:txBody>
      </p:sp>
      <p:pic>
        <p:nvPicPr>
          <p:cNvPr id="7" name="Grafik 6"/>
          <p:cNvPicPr>
            <a:picLocks noChangeAspect="1"/>
          </p:cNvPicPr>
          <p:nvPr/>
        </p:nvPicPr>
        <p:blipFill>
          <a:blip r:embed="rId2"/>
          <a:stretch>
            <a:fillRect/>
          </a:stretch>
        </p:blipFill>
        <p:spPr>
          <a:xfrm>
            <a:off x="1114425" y="1772816"/>
            <a:ext cx="6915150" cy="3648075"/>
          </a:xfrm>
          <a:prstGeom prst="rect">
            <a:avLst/>
          </a:prstGeom>
        </p:spPr>
      </p:pic>
    </p:spTree>
    <p:extLst>
      <p:ext uri="{BB962C8B-B14F-4D97-AF65-F5344CB8AC3E}">
        <p14:creationId xmlns:p14="http://schemas.microsoft.com/office/powerpoint/2010/main" val="4089946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Aufgaben und Ziele des Faches</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verdeutlichen den Beitrag eines Faches zum Bildungsauftrag der Primarstufe,</a:t>
            </a:r>
          </a:p>
          <a:p>
            <a:r>
              <a:rPr lang="de-DE" dirty="0"/>
              <a:t>b</a:t>
            </a:r>
            <a:r>
              <a:rPr lang="de-DE" dirty="0" smtClean="0"/>
              <a:t>enennen und erläutern das übergreifende Ziel/die übergreifende Kompetenz des Faches,</a:t>
            </a:r>
          </a:p>
          <a:p>
            <a:r>
              <a:rPr lang="de-DE" dirty="0" smtClean="0"/>
              <a:t>leisten Aussagen zu fachspezifischem Lehren und Lernen,</a:t>
            </a:r>
          </a:p>
          <a:p>
            <a:r>
              <a:rPr lang="de-DE" dirty="0" smtClean="0"/>
              <a:t>bringen fachliche Anforderungen mit den Lebensperspektiven der Schülerinnen und Schüler in einen Zusammenhang,</a:t>
            </a:r>
          </a:p>
          <a:p>
            <a:r>
              <a:rPr lang="de-DE" dirty="0" smtClean="0"/>
              <a:t>begründen Kompetenzerwartungen und Anforderungen an die Schülerinnen und Schüler.</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7</a:t>
            </a:fld>
            <a:endParaRPr lang="de-DE" dirty="0"/>
          </a:p>
        </p:txBody>
      </p:sp>
    </p:spTree>
    <p:extLst>
      <p:ext uri="{BB962C8B-B14F-4D97-AF65-F5344CB8AC3E}">
        <p14:creationId xmlns:p14="http://schemas.microsoft.com/office/powerpoint/2010/main" val="3720397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Für alle Fächer </a:t>
            </a:r>
            <a:endParaRPr lang="de-DE" dirty="0"/>
          </a:p>
        </p:txBody>
      </p:sp>
      <p:sp>
        <p:nvSpPr>
          <p:cNvPr id="3" name="Inhaltsplatzhalter 2"/>
          <p:cNvSpPr>
            <a:spLocks noGrp="1"/>
          </p:cNvSpPr>
          <p:nvPr>
            <p:ph idx="1"/>
          </p:nvPr>
        </p:nvSpPr>
        <p:spPr/>
        <p:txBody>
          <a:bodyPr>
            <a:normAutofit lnSpcReduction="10000"/>
          </a:bodyPr>
          <a:lstStyle/>
          <a:p>
            <a:r>
              <a:rPr lang="de-DE" b="1" dirty="0" smtClean="0"/>
              <a:t>Gemeinsames Lernen </a:t>
            </a:r>
          </a:p>
          <a:p>
            <a:pPr marL="0" indent="0">
              <a:buNone/>
            </a:pPr>
            <a:r>
              <a:rPr lang="de-DE" dirty="0" smtClean="0"/>
              <a:t>„Es </a:t>
            </a:r>
            <a:r>
              <a:rPr lang="de-DE" dirty="0"/>
              <a:t>ist Aufgabe der Primarstufe, die Fähigkeiten, Interessen und Neigungen aller Schülerinnen und Schüler aufzugreifen und sie mit den Anforderungen fachlichen und fächerübergreifenden Lernens zu verbinden. Die in den Lehrplänen beschriebenen Kompetenzerwartungen stellen daher eine Bezugsnorm für das Gemeinsame Lernen dar, da die Kompetenzen in unterschiedlichem Umfang und in unterschiedlicher Höhe und Komplexität erworben werden</a:t>
            </a:r>
            <a:r>
              <a:rPr lang="de-DE" dirty="0" smtClean="0"/>
              <a:t>.“</a:t>
            </a:r>
            <a:endParaRPr lang="de-DE"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8</a:t>
            </a:fld>
            <a:endParaRPr lang="de-DE" dirty="0"/>
          </a:p>
        </p:txBody>
      </p:sp>
    </p:spTree>
    <p:extLst>
      <p:ext uri="{BB962C8B-B14F-4D97-AF65-F5344CB8AC3E}">
        <p14:creationId xmlns:p14="http://schemas.microsoft.com/office/powerpoint/2010/main" val="214800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Für alle Fächer </a:t>
            </a:r>
            <a:endParaRPr lang="de-DE" dirty="0"/>
          </a:p>
        </p:txBody>
      </p:sp>
      <p:sp>
        <p:nvSpPr>
          <p:cNvPr id="3" name="Inhaltsplatzhalter 2"/>
          <p:cNvSpPr>
            <a:spLocks noGrp="1"/>
          </p:cNvSpPr>
          <p:nvPr>
            <p:ph idx="1"/>
          </p:nvPr>
        </p:nvSpPr>
        <p:spPr/>
        <p:txBody>
          <a:bodyPr>
            <a:normAutofit/>
          </a:bodyPr>
          <a:lstStyle/>
          <a:p>
            <a:r>
              <a:rPr lang="de-DE" b="1" dirty="0" smtClean="0"/>
              <a:t>Sprachbildung </a:t>
            </a:r>
          </a:p>
          <a:p>
            <a:pPr marL="0" indent="0">
              <a:buNone/>
            </a:pPr>
            <a:r>
              <a:rPr lang="de-DE" dirty="0" smtClean="0"/>
              <a:t>„</a:t>
            </a:r>
            <a:r>
              <a:rPr lang="de-DE" dirty="0"/>
              <a:t>Da in allen Fächern der Primarstufe fachliches und sprachliches Lernen eng miteinander verknüpft sind, ist es die gemeinsame Aufgabe und Verantwortung aller Fächer, die bildungssprachlichen Kompetenzen aller Schülerinnen und Schüler als wesentliche Voraussetzung zum Lernen und für den Schulerfolg zu entwickeln und zu stärken. Mehrsprachigkeit wird dabei als Ressource für die sprachliche Bildung verstanden.“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9</a:t>
            </a:fld>
            <a:endParaRPr lang="de-DE" dirty="0"/>
          </a:p>
        </p:txBody>
      </p:sp>
    </p:spTree>
    <p:extLst>
      <p:ext uri="{BB962C8B-B14F-4D97-AF65-F5344CB8AC3E}">
        <p14:creationId xmlns:p14="http://schemas.microsoft.com/office/powerpoint/2010/main" val="1715882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2813</Words>
  <PresentationFormat>Bildschirmpräsentation (4:3)</PresentationFormat>
  <Paragraphs>470</Paragraphs>
  <Slides>52</Slides>
  <Notes>23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52</vt:i4>
      </vt:variant>
    </vt:vector>
  </HeadingPairs>
  <TitlesOfParts>
    <vt:vector size="59" baseType="lpstr">
      <vt:lpstr>Arial</vt:lpstr>
      <vt:lpstr>Calibri</vt:lpstr>
      <vt:lpstr>Symbol</vt:lpstr>
      <vt:lpstr>Times New Roman</vt:lpstr>
      <vt:lpstr>Wingdings</vt:lpstr>
      <vt:lpstr>ヒラギノ角ゴ Pro W3</vt:lpstr>
      <vt:lpstr>QUA-LiS_Vorlage_weiss</vt:lpstr>
      <vt:lpstr>Neue Lehrpläne für die Primarstufe</vt:lpstr>
      <vt:lpstr>Agenda</vt:lpstr>
      <vt:lpstr>I. Lehrplankonstrukt</vt:lpstr>
      <vt:lpstr>Merkmale der Lehrpläne</vt:lpstr>
      <vt:lpstr>Merkmale von kompetenzorientierten Lehrplänen</vt:lpstr>
      <vt:lpstr>Gliederung des Lehrplans</vt:lpstr>
      <vt:lpstr>Kapitel 1: Aufgaben und Ziele des Faches</vt:lpstr>
      <vt:lpstr>Kapitel 1: Für alle Fächer </vt:lpstr>
      <vt:lpstr>Kapitel 1: Für alle Fächer </vt:lpstr>
      <vt:lpstr>Kapitel 2.1: Bereiche in den Fächern D, M und E</vt:lpstr>
      <vt:lpstr>Kapitel 2.1: Bereiche in SU, Mu, Ku, KR, ER, SP und Praktische Philosophie</vt:lpstr>
      <vt:lpstr>Kapitel 2.2: Kompetenzerwartungen</vt:lpstr>
      <vt:lpstr>Kapitel 3: Leistung fördern und bewerten </vt:lpstr>
      <vt:lpstr>   II Prinzipien der Weiterentwicklung und Veränderungen </vt:lpstr>
      <vt:lpstr>Kompetenzformulierungen </vt:lpstr>
      <vt:lpstr>Aktualisierung </vt:lpstr>
      <vt:lpstr>Anpassung der Struktur an Lehrpläne anderer Schulformen </vt:lpstr>
      <vt:lpstr>Ausschärfung der Fachlichkeit</vt:lpstr>
      <vt:lpstr>Berücksichtigung der Querschnittsaufgaben u.a. </vt:lpstr>
      <vt:lpstr>Einbindung der Querschnittsaufgaben</vt:lpstr>
      <vt:lpstr>Fachliche Einbindung des MKR</vt:lpstr>
      <vt:lpstr>Fachliche Einbindung RV Verbraucherbildung</vt:lpstr>
      <vt:lpstr>PowerPoint-Präsentation</vt:lpstr>
      <vt:lpstr>Schulinterne Arbeitspläne - rechtlicher Rahmen</vt:lpstr>
      <vt:lpstr>Schulinterne Arbeitspläne - rechtlicher Rahmen</vt:lpstr>
      <vt:lpstr>Merkmale schulinterner Arbeitspläne </vt:lpstr>
      <vt:lpstr>Merkmale schulinterner Arbeitspläne</vt:lpstr>
      <vt:lpstr>Weitere Hinweise zu schulinternen Arbeitsplänen </vt:lpstr>
      <vt:lpstr>Gliederung des schulinternen Beispielarbeitsplans </vt:lpstr>
      <vt:lpstr>Materialien im Lehrplannavigator</vt:lpstr>
      <vt:lpstr>PowerPoint-Präsentation</vt:lpstr>
      <vt:lpstr>Agenda</vt:lpstr>
      <vt:lpstr>Englisch – Aufgaben und Ziele des Faches</vt:lpstr>
      <vt:lpstr>Die wichtigsten Kontinuitäten</vt:lpstr>
      <vt:lpstr>Die wichtigsten Aspekte der Weiterentwicklung I </vt:lpstr>
      <vt:lpstr>Kompetenzbereiche: Lehrplan Englisch 2021</vt:lpstr>
      <vt:lpstr>Die wichtigsten Aspekte der Weiterentwicklung II </vt:lpstr>
      <vt:lpstr>Fachliche Umsetzung Verbraucherbildung &amp; MKR</vt:lpstr>
      <vt:lpstr>PowerPoint-Präsentation</vt:lpstr>
      <vt:lpstr>PowerPoint-Präsentation</vt:lpstr>
      <vt:lpstr>PowerPoint-Präsentation</vt:lpstr>
      <vt:lpstr>PowerPoint-Präsentation</vt:lpstr>
      <vt:lpstr>Schulinterne Arbeitspläne - rechtlicher Rahmen</vt:lpstr>
      <vt:lpstr>Schulinterne Arbeitspläne - rechtlicher Rahmen</vt:lpstr>
      <vt:lpstr>Merkmale schulinterner Arbeitspläne </vt:lpstr>
      <vt:lpstr>Merkmale schulinterner Arbeitsplänen</vt:lpstr>
      <vt:lpstr>Gliederung des schulinternen Beispielarbeitsplans </vt:lpstr>
      <vt:lpstr>Materialien im Lehrplannavigator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2019-09-19T08:51:50Z</cp:lastPrinted>
  <dcterms:created xsi:type="dcterms:W3CDTF">2018-01-17T08:49:04Z</dcterms:created>
  <dcterms:modified xsi:type="dcterms:W3CDTF">2021-06-24T15:33:59Z</dcterms:modified>
</cp:coreProperties>
</file>