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390"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324" r:id="rId32"/>
    <p:sldId id="380" r:id="rId33"/>
    <p:sldId id="325" r:id="rId34"/>
    <p:sldId id="326" r:id="rId35"/>
    <p:sldId id="327" r:id="rId36"/>
    <p:sldId id="338" r:id="rId37"/>
    <p:sldId id="330" r:id="rId38"/>
    <p:sldId id="328" r:id="rId39"/>
    <p:sldId id="329" r:id="rId40"/>
    <p:sldId id="381" r:id="rId41"/>
    <p:sldId id="378" r:id="rId42"/>
    <p:sldId id="382" r:id="rId43"/>
    <p:sldId id="365" r:id="rId44"/>
    <p:sldId id="386" r:id="rId45"/>
    <p:sldId id="366" r:id="rId46"/>
    <p:sldId id="367" r:id="rId47"/>
    <p:sldId id="368" r:id="rId48"/>
    <p:sldId id="369" r:id="rId49"/>
    <p:sldId id="370" r:id="rId50"/>
    <p:sldId id="371" r:id="rId51"/>
    <p:sldId id="385" r:id="rId52"/>
    <p:sldId id="388" r:id="rId53"/>
    <p:sldId id="389" r:id="rId54"/>
    <p:sldId id="303"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97085" autoAdjust="0"/>
  </p:normalViewPr>
  <p:slideViewPr>
    <p:cSldViewPr showGuides="1">
      <p:cViewPr varScale="1">
        <p:scale>
          <a:sx n="130" d="100"/>
          <a:sy n="130" d="100"/>
        </p:scale>
        <p:origin x="680" y="72"/>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22.06.2021</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22.06.2021</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42279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832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43287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14988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266904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400500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5632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91264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0750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51286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2415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93148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09804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a:t>
            </a:r>
            <a:r>
              <a:rPr lang="de-DE" sz="2400" dirty="0" smtClean="0"/>
              <a:t>Leistungen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22556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408564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364734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1107574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12666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294202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135337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73602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80437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42962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8599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75374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18508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64883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59680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98278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129266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34605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549641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105503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Mathematik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3549422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r>
              <a:rPr lang="de-DE" sz="3600" b="1" dirty="0">
                <a:solidFill>
                  <a:srgbClr val="002060"/>
                </a:solidFill>
                <a:cs typeface="Times New Roman" pitchFamily="18" charset="0"/>
              </a:rPr>
              <a:t>Vorstellungsrunde </a:t>
            </a:r>
          </a:p>
          <a:p>
            <a:r>
              <a:rPr lang="de-DE" sz="3600" b="1" dirty="0">
                <a:solidFill>
                  <a:srgbClr val="002060"/>
                </a:solidFill>
                <a:cs typeface="Times New Roman" pitchFamily="18" charset="0"/>
              </a:rPr>
              <a:t>Einführung in den Lehrplan </a:t>
            </a:r>
            <a:r>
              <a:rPr lang="de-DE" sz="3600" b="1" dirty="0" smtClean="0">
                <a:solidFill>
                  <a:srgbClr val="002060"/>
                </a:solidFill>
                <a:cs typeface="Times New Roman" pitchFamily="18" charset="0"/>
              </a:rPr>
              <a:t>Mathematik</a:t>
            </a:r>
            <a:endParaRPr lang="de-DE" sz="3600" b="1" dirty="0">
              <a:solidFill>
                <a:srgbClr val="002060"/>
              </a:solidFill>
              <a:cs typeface="Times New Roman" pitchFamily="18" charset="0"/>
            </a:endParaRPr>
          </a:p>
          <a:p>
            <a:r>
              <a:rPr lang="de-DE" sz="3600" b="1" dirty="0">
                <a:solidFill>
                  <a:srgbClr val="002060"/>
                </a:solidFill>
                <a:cs typeface="Times New Roman" pitchFamily="18" charset="0"/>
              </a:rPr>
              <a:t>Erläuterungen zum schulinternen Arbeitsplan im Fach </a:t>
            </a:r>
            <a:r>
              <a:rPr lang="de-DE" sz="3600" b="1" dirty="0" smtClean="0">
                <a:solidFill>
                  <a:srgbClr val="002060"/>
                </a:solidFill>
                <a:cs typeface="Times New Roman" pitchFamily="18" charset="0"/>
              </a:rPr>
              <a:t>Mathematik </a:t>
            </a:r>
            <a:endParaRPr lang="de-DE" sz="3600" b="1" dirty="0">
              <a:solidFill>
                <a:srgbClr val="002060"/>
              </a:solidFill>
              <a:cs typeface="Times New Roman" pitchFamily="18" charset="0"/>
            </a:endParaRPr>
          </a:p>
          <a:p>
            <a:pPr marL="0" indent="0">
              <a:buNone/>
            </a:pPr>
            <a:r>
              <a:rPr lang="de-DE" altLang="de-DE" sz="2400" b="1" dirty="0" smtClean="0">
                <a:solidFill>
                  <a:srgbClr val="002060"/>
                </a:solidFill>
                <a:cs typeface="Times New Roman" pitchFamily="18" charset="0"/>
              </a:rPr>
              <a:t>(Vorschläge </a:t>
            </a:r>
            <a:r>
              <a:rPr lang="de-DE" altLang="de-DE" sz="2400" b="1" dirty="0">
                <a:solidFill>
                  <a:srgbClr val="002060"/>
                </a:solidFill>
                <a:cs typeface="Times New Roman" pitchFamily="18" charset="0"/>
              </a:rPr>
              <a:t>für teilnehmeraktivierende Elemente bei </a:t>
            </a:r>
            <a:r>
              <a:rPr lang="de-DE" altLang="de-DE" sz="2400" b="1" dirty="0" smtClean="0">
                <a:solidFill>
                  <a:srgbClr val="002060"/>
                </a:solidFill>
                <a:cs typeface="Times New Roman" pitchFamily="18" charset="0"/>
              </a:rPr>
              <a:t>Implementationsveranstaltungen)</a:t>
            </a:r>
            <a:r>
              <a:rPr lang="de-DE" sz="2400" b="1" dirty="0" smtClean="0">
                <a:solidFill>
                  <a:srgbClr val="002060"/>
                </a:solidFill>
                <a:cs typeface="Times New Roman" pitchFamily="18" charset="0"/>
              </a:rPr>
              <a:t> </a:t>
            </a:r>
            <a:endParaRPr lang="de-DE" sz="2400" b="1" dirty="0">
              <a:solidFill>
                <a:srgbClr val="002060"/>
              </a:solidFill>
              <a:cs typeface="Times New Roman" pitchFamily="18" charset="0"/>
            </a:endParaRPr>
          </a:p>
          <a:p>
            <a:pPr marL="0" indent="0">
              <a:buNone/>
            </a:pP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424395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Mathematik – Aufgaben und Ziele des Faches</a:t>
            </a:r>
            <a:endParaRPr lang="de-DE" sz="2800" dirty="0"/>
          </a:p>
        </p:txBody>
      </p:sp>
      <p:sp>
        <p:nvSpPr>
          <p:cNvPr id="3" name="Inhaltsplatzhalter 2"/>
          <p:cNvSpPr>
            <a:spLocks noGrp="1"/>
          </p:cNvSpPr>
          <p:nvPr>
            <p:ph idx="1"/>
          </p:nvPr>
        </p:nvSpPr>
        <p:spPr>
          <a:xfrm>
            <a:off x="457200" y="1700808"/>
            <a:ext cx="8229600" cy="4320480"/>
          </a:xfrm>
        </p:spPr>
        <p:txBody>
          <a:bodyPr>
            <a:normAutofit fontScale="92500" lnSpcReduction="20000"/>
          </a:bodyPr>
          <a:lstStyle/>
          <a:p>
            <a:r>
              <a:rPr lang="de-DE" dirty="0" smtClean="0"/>
              <a:t>Mathematiklernen </a:t>
            </a:r>
            <a:r>
              <a:rPr lang="de-DE" b="1" dirty="0" smtClean="0"/>
              <a:t>durchgängig</a:t>
            </a:r>
            <a:r>
              <a:rPr lang="de-DE" dirty="0" smtClean="0"/>
              <a:t> als </a:t>
            </a:r>
            <a:r>
              <a:rPr lang="de-DE" b="1" dirty="0" smtClean="0"/>
              <a:t>konstruktiver</a:t>
            </a:r>
            <a:r>
              <a:rPr lang="de-DE" dirty="0" smtClean="0"/>
              <a:t>, </a:t>
            </a:r>
            <a:r>
              <a:rPr lang="de-DE" b="1" dirty="0" smtClean="0"/>
              <a:t>entdeckender</a:t>
            </a:r>
            <a:r>
              <a:rPr lang="de-DE" dirty="0" smtClean="0"/>
              <a:t> </a:t>
            </a:r>
            <a:r>
              <a:rPr lang="de-DE" b="1" dirty="0" smtClean="0"/>
              <a:t>Prozess</a:t>
            </a:r>
          </a:p>
          <a:p>
            <a:r>
              <a:rPr lang="de-DE" dirty="0" smtClean="0"/>
              <a:t>Unterricht ermöglicht eine </a:t>
            </a:r>
            <a:r>
              <a:rPr lang="de-DE" b="1" dirty="0" smtClean="0"/>
              <a:t>aktiven Kompetenzerwerb </a:t>
            </a:r>
            <a:r>
              <a:rPr lang="de-DE" dirty="0" smtClean="0"/>
              <a:t>durch </a:t>
            </a:r>
            <a:r>
              <a:rPr lang="de-DE" b="1" dirty="0" smtClean="0"/>
              <a:t>ergiebige Aufgabenstellungen </a:t>
            </a:r>
            <a:r>
              <a:rPr lang="de-DE" dirty="0" smtClean="0"/>
              <a:t>auf </a:t>
            </a:r>
            <a:r>
              <a:rPr lang="de-DE" b="1" dirty="0" smtClean="0"/>
              <a:t>unterschiedlichen Niveaus</a:t>
            </a:r>
          </a:p>
          <a:p>
            <a:r>
              <a:rPr lang="de-DE" dirty="0" smtClean="0"/>
              <a:t>Die Prinzipien der </a:t>
            </a:r>
            <a:r>
              <a:rPr lang="de-DE" b="1" dirty="0" smtClean="0"/>
              <a:t>Anwendungsorientierung</a:t>
            </a:r>
            <a:r>
              <a:rPr lang="de-DE" dirty="0" smtClean="0"/>
              <a:t> und der </a:t>
            </a:r>
            <a:r>
              <a:rPr lang="de-DE" b="1" dirty="0" smtClean="0"/>
              <a:t>Strukturorientierung</a:t>
            </a:r>
            <a:r>
              <a:rPr lang="de-DE" dirty="0" smtClean="0"/>
              <a:t> bringen die </a:t>
            </a:r>
            <a:r>
              <a:rPr lang="de-DE" dirty="0" err="1" smtClean="0"/>
              <a:t>Beziehungshaltigkeit</a:t>
            </a:r>
            <a:r>
              <a:rPr lang="de-DE" dirty="0" smtClean="0"/>
              <a:t> zum Ausdruck</a:t>
            </a:r>
          </a:p>
          <a:p>
            <a:r>
              <a:rPr lang="de-DE" dirty="0"/>
              <a:t>b</a:t>
            </a:r>
            <a:r>
              <a:rPr lang="de-DE" dirty="0" smtClean="0"/>
              <a:t>edeutsam für die Entwicklung mathematischen Verständnisses ist die Unterstützung des Erwerbs der </a:t>
            </a:r>
            <a:r>
              <a:rPr lang="de-DE" b="1" dirty="0" smtClean="0"/>
              <a:t>prozess-</a:t>
            </a:r>
            <a:r>
              <a:rPr lang="de-DE" dirty="0" smtClean="0"/>
              <a:t> als auch </a:t>
            </a:r>
            <a:r>
              <a:rPr lang="de-DE" b="1" dirty="0" smtClean="0"/>
              <a:t>inhaltsbezogenen Kompetenzen </a:t>
            </a:r>
            <a:r>
              <a:rPr lang="de-DE" dirty="0" smtClean="0"/>
              <a:t>(bedingen einander)</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1775107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457200" y="1700808"/>
            <a:ext cx="8435280" cy="4205064"/>
          </a:xfrm>
        </p:spPr>
        <p:txBody>
          <a:bodyPr>
            <a:noAutofit/>
          </a:bodyPr>
          <a:lstStyle/>
          <a:p>
            <a:pPr lvl="0"/>
            <a:r>
              <a:rPr lang="de-DE" sz="2200" dirty="0">
                <a:solidFill>
                  <a:prstClr val="black"/>
                </a:solidFill>
              </a:rPr>
              <a:t>Fundament des Mathematikunterrichts sind der verständnisorientierte Erwerb mathematischer  Begriffe und Verfahrensweisen</a:t>
            </a:r>
          </a:p>
          <a:p>
            <a:pPr lvl="0"/>
            <a:r>
              <a:rPr lang="de-DE" sz="2200" dirty="0">
                <a:solidFill>
                  <a:prstClr val="black"/>
                </a:solidFill>
              </a:rPr>
              <a:t>Kompetenzbereiche (Prozesse) und Inhalte sind untrennbar miteinander verwoben</a:t>
            </a:r>
          </a:p>
          <a:p>
            <a:pPr marL="0" lvl="0" indent="0">
              <a:buNone/>
            </a:pPr>
            <a:r>
              <a:rPr lang="de-DE" sz="2200" dirty="0">
                <a:solidFill>
                  <a:prstClr val="black"/>
                </a:solidFill>
              </a:rPr>
              <a:t>      Kompetenzerwartungen sind die Verknüpfungen von   </a:t>
            </a:r>
          </a:p>
          <a:p>
            <a:pPr marL="0" lvl="0" indent="0">
              <a:buNone/>
            </a:pPr>
            <a:r>
              <a:rPr lang="de-DE" sz="2200" dirty="0">
                <a:solidFill>
                  <a:prstClr val="black"/>
                </a:solidFill>
              </a:rPr>
              <a:t>      Prozessen und Inhalten</a:t>
            </a:r>
          </a:p>
          <a:p>
            <a:pPr lvl="0"/>
            <a:r>
              <a:rPr lang="de-DE" sz="2200" dirty="0">
                <a:solidFill>
                  <a:prstClr val="black"/>
                </a:solidFill>
              </a:rPr>
              <a:t>Kompetenzerwartungen in Kapitel 2 des Lehrplans Mathematik weiterhin unterteilt in Prozesse bzw. Inhalte und zugehörige Schwerpunkte</a:t>
            </a:r>
          </a:p>
          <a:p>
            <a:pPr marL="0" lvl="0" indent="0">
              <a:buNone/>
            </a:pPr>
            <a:r>
              <a:rPr lang="de-DE" sz="2200" dirty="0" smtClean="0">
                <a:solidFill>
                  <a:prstClr val="black"/>
                </a:solidFill>
                <a:sym typeface="Wingdings" panose="05000000000000000000" pitchFamily="2" charset="2"/>
              </a:rPr>
              <a:t> </a:t>
            </a:r>
            <a:r>
              <a:rPr lang="de-DE" sz="2200" dirty="0">
                <a:solidFill>
                  <a:prstClr val="black"/>
                </a:solidFill>
                <a:sym typeface="Wingdings" panose="05000000000000000000" pitchFamily="2" charset="2"/>
              </a:rPr>
              <a:t>Anschlussfähigkeit an alle KLP in der Sek. I aller Schulformen</a:t>
            </a:r>
            <a:endParaRPr lang="de-DE" sz="22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637499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70310"/>
            <a:ext cx="8229600" cy="360040"/>
          </a:xfrm>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a:bodyPr>
          <a:lstStyle/>
          <a:p>
            <a:pPr lvl="0"/>
            <a:r>
              <a:rPr lang="de-DE" dirty="0">
                <a:solidFill>
                  <a:prstClr val="black"/>
                </a:solidFill>
              </a:rPr>
              <a:t>Ausweitung der Kompetenzbereiche in 5 Prozesse: Problemlösen, Modellieren, Kommunizieren, Argumentieren, Darstellen</a:t>
            </a:r>
          </a:p>
          <a:p>
            <a:pPr lvl="0"/>
            <a:r>
              <a:rPr lang="de-DE" dirty="0">
                <a:solidFill>
                  <a:prstClr val="black"/>
                </a:solidFill>
              </a:rPr>
              <a:t>Einsatzmöglichkeiten der Digitalisierung nutzen</a:t>
            </a:r>
          </a:p>
          <a:p>
            <a:pPr lvl="0"/>
            <a:r>
              <a:rPr lang="de-DE" dirty="0">
                <a:solidFill>
                  <a:prstClr val="black"/>
                </a:solidFill>
              </a:rPr>
              <a:t>Verankerung informatischer Grundbildung</a:t>
            </a:r>
          </a:p>
          <a:p>
            <a:pPr lvl="0"/>
            <a:r>
              <a:rPr lang="de-DE" dirty="0">
                <a:solidFill>
                  <a:prstClr val="black"/>
                </a:solidFill>
              </a:rPr>
              <a:t>Hinweise zu Vorläuferfähigkeiten als Handlungserfahrungen, die in der Schule aufgenommen und individuell weiterentwickelt werden.</a:t>
            </a:r>
          </a:p>
          <a:p>
            <a:endParaRPr lang="de-DE" dirty="0" smtClean="0"/>
          </a:p>
          <a:p>
            <a:endParaRPr lang="de-DE" dirty="0"/>
          </a:p>
        </p:txBody>
      </p:sp>
    </p:spTree>
    <p:extLst>
      <p:ext uri="{BB962C8B-B14F-4D97-AF65-F5344CB8AC3E}">
        <p14:creationId xmlns:p14="http://schemas.microsoft.com/office/powerpoint/2010/main" val="1965268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36" y="1070310"/>
            <a:ext cx="8229600" cy="360040"/>
          </a:xfrm>
        </p:spPr>
        <p:txBody>
          <a:bodyPr/>
          <a:lstStyle/>
          <a:p>
            <a:r>
              <a:rPr lang="de-DE" sz="2800" dirty="0"/>
              <a:t>Vorläuferfähigkeiten</a:t>
            </a:r>
            <a:r>
              <a:rPr lang="de-DE" sz="2400" dirty="0" smtClean="0"/>
              <a:t> </a:t>
            </a:r>
            <a:r>
              <a:rPr lang="de-DE" sz="2800" dirty="0"/>
              <a:t>für das Fach </a:t>
            </a:r>
            <a:r>
              <a:rPr lang="de-DE" sz="2800" dirty="0" smtClean="0"/>
              <a:t>Mathematik</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8" name="Inhaltsplatzhalter 7"/>
          <p:cNvSpPr>
            <a:spLocks noGrp="1"/>
          </p:cNvSpPr>
          <p:nvPr>
            <p:ph idx="1"/>
          </p:nvPr>
        </p:nvSpPr>
        <p:spPr/>
        <p:txBody>
          <a:bodyPr>
            <a:normAutofit/>
          </a:bodyPr>
          <a:lstStyle/>
          <a:p>
            <a:r>
              <a:rPr lang="de-DE" sz="1500" dirty="0" smtClean="0"/>
              <a:t>Mathematik im Alltag entdecken und erforschen,</a:t>
            </a:r>
          </a:p>
          <a:p>
            <a:r>
              <a:rPr lang="de-DE" sz="1500" dirty="0" smtClean="0"/>
              <a:t>Mathematische Situationen darstellen und darüber sprechen,</a:t>
            </a:r>
          </a:p>
          <a:p>
            <a:r>
              <a:rPr lang="de-DE" sz="1500" dirty="0"/>
              <a:t>k</a:t>
            </a:r>
            <a:r>
              <a:rPr lang="de-DE" sz="1500" dirty="0" smtClean="0"/>
              <a:t>reativ sein und Probleme mithilfe der Mathematik lösen.</a:t>
            </a:r>
          </a:p>
          <a:p>
            <a:endParaRPr lang="de-DE" sz="1500" dirty="0"/>
          </a:p>
          <a:p>
            <a:r>
              <a:rPr lang="de-DE" sz="1500" dirty="0" smtClean="0"/>
              <a:t>Anzahlen bis 4 simultan erfassen,</a:t>
            </a:r>
          </a:p>
          <a:p>
            <a:r>
              <a:rPr lang="de-DE" sz="1500" dirty="0"/>
              <a:t>u</a:t>
            </a:r>
            <a:r>
              <a:rPr lang="de-DE" sz="1500" dirty="0" smtClean="0"/>
              <a:t>nstrukturierte Anzahlen durch Abzählen ermitteln,</a:t>
            </a:r>
          </a:p>
          <a:p>
            <a:r>
              <a:rPr lang="de-DE" sz="1500" dirty="0" smtClean="0"/>
              <a:t>Mengen vergleichen (mehr, weniger, größer, kleiner, gleich)</a:t>
            </a:r>
          </a:p>
          <a:p>
            <a:r>
              <a:rPr lang="de-DE" sz="1500" dirty="0" smtClean="0"/>
              <a:t>die Zahlenwortreihe bis 10 vorwärts aufsagen, den Richtungsbegriff rückwärts erkennen,</a:t>
            </a:r>
          </a:p>
          <a:p>
            <a:r>
              <a:rPr lang="de-DE" sz="1500" dirty="0"/>
              <a:t>r</a:t>
            </a:r>
            <a:r>
              <a:rPr lang="de-DE" sz="1500" dirty="0" smtClean="0"/>
              <a:t>äumliche Beziehungen benennen (</a:t>
            </a:r>
            <a:r>
              <a:rPr lang="de-DE" sz="1500" dirty="0"/>
              <a:t>u</a:t>
            </a:r>
            <a:r>
              <a:rPr lang="de-DE" sz="1500" dirty="0" smtClean="0"/>
              <a:t>.a. oben, unten, vorne, hinten),</a:t>
            </a:r>
          </a:p>
          <a:p>
            <a:r>
              <a:rPr lang="de-DE" sz="1500" dirty="0" smtClean="0"/>
              <a:t>Unterschiede oder Ähnlichkeiten wahrnehmen, klassifizieren, sortieren, Muster erkennen,</a:t>
            </a:r>
          </a:p>
          <a:p>
            <a:r>
              <a:rPr lang="de-DE" sz="1500" dirty="0"/>
              <a:t>e</a:t>
            </a:r>
            <a:r>
              <a:rPr lang="de-DE" sz="1500" dirty="0" smtClean="0"/>
              <a:t>infache geometrische Formen (Kreis, Dreieck, Viereck) erkennen,</a:t>
            </a:r>
          </a:p>
          <a:p>
            <a:r>
              <a:rPr lang="de-DE" sz="1500" dirty="0" smtClean="0"/>
              <a:t>Teilfiguren in einem komplexen Hintergrund erkennen und isolieren (Figur-Grund-Wahrnehmung) sowie</a:t>
            </a:r>
          </a:p>
          <a:p>
            <a:r>
              <a:rPr lang="de-DE" sz="1500" dirty="0" smtClean="0"/>
              <a:t>Seheindrücke und Handbewegungen koordinieren (Auge-Hand-Koordination).</a:t>
            </a:r>
          </a:p>
          <a:p>
            <a:endParaRPr lang="de-DE" sz="1200" dirty="0"/>
          </a:p>
        </p:txBody>
      </p:sp>
    </p:spTree>
    <p:extLst>
      <p:ext uri="{BB962C8B-B14F-4D97-AF65-F5344CB8AC3E}">
        <p14:creationId xmlns:p14="http://schemas.microsoft.com/office/powerpoint/2010/main" val="3504078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a:xfrm>
            <a:off x="107504" y="1556792"/>
            <a:ext cx="8928992" cy="4536504"/>
          </a:xfrm>
        </p:spPr>
        <p:txBody>
          <a:bodyPr>
            <a:normAutofit/>
          </a:bodyPr>
          <a:lstStyle/>
          <a:p>
            <a:pPr marL="0" lvl="0" indent="0">
              <a:buNone/>
            </a:pPr>
            <a:r>
              <a:rPr lang="de-DE" sz="2000" dirty="0">
                <a:solidFill>
                  <a:prstClr val="black"/>
                </a:solidFill>
              </a:rPr>
              <a:t>„In Klammerzusätzen werden Kompetenzerwartungen </a:t>
            </a:r>
            <a:r>
              <a:rPr lang="de-DE" sz="2000" dirty="0" smtClean="0">
                <a:solidFill>
                  <a:prstClr val="black"/>
                </a:solidFill>
              </a:rPr>
              <a:t>in der Regel um </a:t>
            </a:r>
            <a:r>
              <a:rPr lang="de-DE" sz="2000" dirty="0">
                <a:solidFill>
                  <a:prstClr val="black"/>
                </a:solidFill>
              </a:rPr>
              <a:t>verbindliche Inhalte und Gegenstände zur Entwicklung der Kompetenz ergänzt</a:t>
            </a:r>
            <a:r>
              <a:rPr lang="de-DE" sz="2000" dirty="0" smtClean="0">
                <a:solidFill>
                  <a:prstClr val="black"/>
                </a:solidFill>
              </a:rPr>
              <a:t>. Der Zusatz „u.a.“ weist darauf hin, dass zusätzlich zu den genannten mindestens ein weiterer Inhalt bzw. </a:t>
            </a:r>
            <a:r>
              <a:rPr lang="de-DE" sz="2000" dirty="0">
                <a:solidFill>
                  <a:prstClr val="black"/>
                </a:solidFill>
              </a:rPr>
              <a:t>G</a:t>
            </a:r>
            <a:r>
              <a:rPr lang="de-DE" sz="2000" dirty="0" smtClean="0">
                <a:solidFill>
                  <a:prstClr val="black"/>
                </a:solidFill>
              </a:rPr>
              <a:t>egenstand verbindlich zu behandeln ist.“</a:t>
            </a:r>
            <a:endParaRPr lang="de-DE" sz="2000" dirty="0">
              <a:solidFill>
                <a:prstClr val="black"/>
              </a:solidFill>
            </a:endParaRPr>
          </a:p>
          <a:p>
            <a:pPr marL="0" lvl="0" indent="0">
              <a:buNone/>
            </a:pPr>
            <a:endParaRPr lang="de-DE" sz="2000" dirty="0">
              <a:solidFill>
                <a:prstClr val="black"/>
              </a:solidFill>
            </a:endParaRPr>
          </a:p>
          <a:p>
            <a:pPr marL="0" lvl="0" indent="0">
              <a:buNone/>
            </a:pPr>
            <a:r>
              <a:rPr lang="de-DE" sz="2000" dirty="0">
                <a:solidFill>
                  <a:prstClr val="black"/>
                </a:solidFill>
              </a:rPr>
              <a:t>Beispiel 1 (</a:t>
            </a:r>
            <a:r>
              <a:rPr lang="de-DE" sz="2000" i="1" dirty="0">
                <a:solidFill>
                  <a:prstClr val="black"/>
                </a:solidFill>
              </a:rPr>
              <a:t>Größenvorstellung und Umgang mit Größen, Ende SEP</a:t>
            </a:r>
            <a:r>
              <a:rPr lang="de-DE" sz="2000" dirty="0">
                <a:solidFill>
                  <a:prstClr val="black"/>
                </a:solidFill>
              </a:rPr>
              <a:t>):  </a:t>
            </a:r>
          </a:p>
          <a:p>
            <a:pPr marL="0" lvl="0" indent="0">
              <a:buNone/>
            </a:pPr>
            <a:r>
              <a:rPr lang="de-DE" sz="2000" dirty="0">
                <a:solidFill>
                  <a:prstClr val="black"/>
                </a:solidFill>
              </a:rPr>
              <a:t>geben Größen von vertrauten Objekten an und schätzen mithilfe von Stützpunktvorstellungen (für 1cm, 1m, 1€)</a:t>
            </a:r>
          </a:p>
          <a:p>
            <a:pPr marL="0" lvl="0" indent="0">
              <a:buNone/>
            </a:pPr>
            <a:endParaRPr lang="de-DE" sz="2000" dirty="0">
              <a:solidFill>
                <a:prstClr val="black"/>
              </a:solidFill>
            </a:endParaRPr>
          </a:p>
          <a:p>
            <a:pPr marL="0" lvl="0" indent="0">
              <a:buNone/>
            </a:pPr>
            <a:r>
              <a:rPr lang="de-DE" sz="2000" dirty="0">
                <a:solidFill>
                  <a:prstClr val="black"/>
                </a:solidFill>
              </a:rPr>
              <a:t>Beispiel 2 (</a:t>
            </a:r>
            <a:r>
              <a:rPr lang="de-DE" sz="2000" i="1" dirty="0">
                <a:solidFill>
                  <a:prstClr val="black"/>
                </a:solidFill>
              </a:rPr>
              <a:t>Ebene Figuren, Ende Klasse 4</a:t>
            </a:r>
            <a:r>
              <a:rPr lang="de-DE" sz="2000" dirty="0">
                <a:solidFill>
                  <a:prstClr val="black"/>
                </a:solidFill>
              </a:rPr>
              <a:t>): </a:t>
            </a:r>
          </a:p>
          <a:p>
            <a:pPr marL="0" lvl="0" indent="0">
              <a:buNone/>
            </a:pPr>
            <a:r>
              <a:rPr lang="de-DE" sz="2000" dirty="0">
                <a:solidFill>
                  <a:prstClr val="black"/>
                </a:solidFill>
              </a:rPr>
              <a:t>identifizieren weitere ebene Figuren (u.a. Sechseck, Achteck, Parallelogramm) und beschreiben diese mit Fachbegriffen (u.a. senkrecht, waagerecht, parallel, rechter Winkel)</a:t>
            </a:r>
          </a:p>
          <a:p>
            <a:pPr marL="0" indent="0">
              <a:buNone/>
            </a:pPr>
            <a:endParaRPr lang="de-DE" sz="2500"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2739781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a:bodyPr>
          <a:lstStyle/>
          <a:p>
            <a:pPr marL="0" lvl="0" indent="0">
              <a:buNone/>
            </a:pPr>
            <a:r>
              <a:rPr lang="de-DE" sz="2400" i="1" dirty="0">
                <a:solidFill>
                  <a:prstClr val="black"/>
                </a:solidFill>
              </a:rPr>
              <a:t>Beispiel 1 (Sachsituationen, Ende SEP): Schülerinnen und Schüler </a:t>
            </a:r>
          </a:p>
          <a:p>
            <a:pPr marL="0" lvl="0" indent="0">
              <a:buNone/>
            </a:pPr>
            <a:r>
              <a:rPr lang="de-DE" sz="2400" dirty="0">
                <a:solidFill>
                  <a:prstClr val="black"/>
                </a:solidFill>
              </a:rPr>
              <a:t>formulieren zu vorgegebenen Gleichungen Rechengeschichten oder zeichnen dazu passende Bildsachaufgaben, auch unter Verwendung digitaler </a:t>
            </a:r>
            <a:r>
              <a:rPr lang="de-DE" sz="2400" dirty="0" smtClean="0">
                <a:solidFill>
                  <a:prstClr val="black"/>
                </a:solidFill>
              </a:rPr>
              <a:t>Mathematikwerkzeuge. </a:t>
            </a:r>
            <a:r>
              <a:rPr lang="de-DE" sz="2400" dirty="0">
                <a:solidFill>
                  <a:prstClr val="white">
                    <a:lumMod val="50000"/>
                  </a:prstClr>
                </a:solidFill>
              </a:rPr>
              <a:t>(MKR, 1.3,2.2,3.1,4.1)</a:t>
            </a:r>
          </a:p>
          <a:p>
            <a:pPr marL="0" lvl="0" indent="0">
              <a:buNone/>
            </a:pPr>
            <a:endParaRPr lang="de-DE" sz="2400" dirty="0">
              <a:solidFill>
                <a:prstClr val="black"/>
              </a:solidFill>
            </a:endParaRPr>
          </a:p>
          <a:p>
            <a:pPr marL="0" lvl="0" indent="0">
              <a:buNone/>
            </a:pPr>
            <a:r>
              <a:rPr lang="de-DE" sz="2400" i="1" dirty="0">
                <a:solidFill>
                  <a:prstClr val="black"/>
                </a:solidFill>
              </a:rPr>
              <a:t>Beispiel 2 (Raumorientierung und Raumvorstellung, Ende Klasse 4): Schülerinnen und Schüler …</a:t>
            </a:r>
          </a:p>
          <a:p>
            <a:pPr marL="0" lvl="0" indent="0">
              <a:buNone/>
            </a:pPr>
            <a:r>
              <a:rPr lang="de-DE" sz="2400" dirty="0">
                <a:solidFill>
                  <a:prstClr val="black"/>
                </a:solidFill>
              </a:rPr>
              <a:t>orientieren sich nach einem </a:t>
            </a:r>
            <a:r>
              <a:rPr lang="de-DE" sz="2400" dirty="0" err="1">
                <a:solidFill>
                  <a:prstClr val="black"/>
                </a:solidFill>
              </a:rPr>
              <a:t>Wegeplan</a:t>
            </a:r>
            <a:r>
              <a:rPr lang="de-DE" sz="2400" dirty="0">
                <a:solidFill>
                  <a:prstClr val="black"/>
                </a:solidFill>
              </a:rPr>
              <a:t> im Raum auch unter Verwendung digitaler Mathematikwerkzeuge. </a:t>
            </a:r>
            <a:r>
              <a:rPr lang="de-DE" sz="2400" dirty="0">
                <a:solidFill>
                  <a:prstClr val="white">
                    <a:lumMod val="50000"/>
                  </a:prstClr>
                </a:solidFill>
              </a:rPr>
              <a:t>(MKR 6.2, 6.3)</a:t>
            </a:r>
          </a:p>
          <a:p>
            <a:pPr marL="0" indent="0">
              <a:buNone/>
            </a:pPr>
            <a:endParaRPr lang="de-DE" b="1" dirty="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795654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normAutofit lnSpcReduction="10000"/>
          </a:bodyPr>
          <a:lstStyle/>
          <a:p>
            <a:pPr marL="0" lvl="0" indent="0">
              <a:buNone/>
            </a:pPr>
            <a:r>
              <a:rPr lang="de-DE" sz="2600" i="1" dirty="0">
                <a:solidFill>
                  <a:prstClr val="black"/>
                </a:solidFill>
              </a:rPr>
              <a:t>Beispiel 1 (Sachsituationen, Ende Klasse 4)</a:t>
            </a:r>
            <a:r>
              <a:rPr lang="de-DE" dirty="0">
                <a:solidFill>
                  <a:prstClr val="black"/>
                </a:solidFill>
              </a:rPr>
              <a:t>: </a:t>
            </a:r>
          </a:p>
          <a:p>
            <a:pPr marL="0" lvl="0" indent="0">
              <a:buNone/>
            </a:pPr>
            <a:r>
              <a:rPr lang="de-DE" dirty="0">
                <a:solidFill>
                  <a:prstClr val="black"/>
                </a:solidFill>
              </a:rPr>
              <a:t>formulieren Sachaufgaben zu vorgegebenen Modellen (u.a. Gleichungen, Tabellen), auch unter Verwendung digitaler Mathematikwerkzeuge. (VB A, Z 1/5) </a:t>
            </a:r>
          </a:p>
          <a:p>
            <a:pPr marL="0" lvl="0" indent="0">
              <a:buNone/>
            </a:pPr>
            <a:endParaRPr lang="de-DE" dirty="0">
              <a:solidFill>
                <a:prstClr val="black"/>
              </a:solidFill>
            </a:endParaRPr>
          </a:p>
          <a:p>
            <a:pPr marL="0" lvl="0" indent="0">
              <a:buNone/>
            </a:pPr>
            <a:r>
              <a:rPr lang="de-DE" i="1" dirty="0">
                <a:solidFill>
                  <a:prstClr val="black"/>
                </a:solidFill>
              </a:rPr>
              <a:t>Beispiel 2 (Daten und Häufigkeiten, Ende Klasse 4): </a:t>
            </a:r>
            <a:r>
              <a:rPr lang="de-DE" dirty="0">
                <a:solidFill>
                  <a:prstClr val="black"/>
                </a:solidFill>
              </a:rPr>
              <a:t>entnehmen Kalendern, Diagrammen und Tabellen Daten und interpretieren sie zur Beantwortung von mathematikhaltigen sowie verbraucherrelevanten </a:t>
            </a:r>
            <a:r>
              <a:rPr lang="de-DE" dirty="0" smtClean="0">
                <a:solidFill>
                  <a:prstClr val="black"/>
                </a:solidFill>
              </a:rPr>
              <a:t>Fragestellungen. </a:t>
            </a:r>
            <a:r>
              <a:rPr lang="de-DE" dirty="0">
                <a:solidFill>
                  <a:prstClr val="black"/>
                </a:solidFill>
              </a:rPr>
              <a:t>(VB Ü, Z 1/3)</a:t>
            </a:r>
          </a:p>
          <a:p>
            <a:pPr marL="0" indent="0">
              <a:buNone/>
            </a:pPr>
            <a:endParaRPr lang="de-DE" b="1" dirty="0" smtClean="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626761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287779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smtClean="0">
                <a:solidFill>
                  <a:srgbClr val="002060"/>
                </a:solidFill>
                <a:cs typeface="Times New Roman" pitchFamily="18" charset="0"/>
              </a:rPr>
              <a:t>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a:t>
            </a:r>
            <a:r>
              <a:rPr lang="de-DE" altLang="de-DE" sz="4400" dirty="0" smtClean="0">
                <a:solidFill>
                  <a:srgbClr val="002060"/>
                </a:solidFill>
                <a:cs typeface="Times New Roman" pitchFamily="18" charset="0"/>
              </a:rPr>
              <a:t>Kapiteln des Lehrplans Mathematik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631240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885405"/>
          </a:xfrm>
          <a:prstGeom prst="rect">
            <a:avLst/>
          </a:prstGeom>
          <a:noFill/>
        </p:spPr>
        <p:txBody>
          <a:bodyPr wrap="square" rtlCol="0">
            <a:spAutoFit/>
          </a:bodyPr>
          <a:lstStyle/>
          <a:p>
            <a:r>
              <a:rPr lang="de-DE" sz="1650" b="1" dirty="0"/>
              <a:t>Zitate aus dem Lehrplan </a:t>
            </a:r>
            <a:r>
              <a:rPr lang="de-DE" sz="1650" b="1" dirty="0" smtClean="0"/>
              <a:t>Mathematik </a:t>
            </a:r>
            <a:r>
              <a:rPr lang="de-DE" sz="1650" b="1" dirty="0"/>
              <a:t>[Auszüge aus Kap. 1]</a:t>
            </a:r>
          </a:p>
          <a:p>
            <a:pPr marL="257175" indent="-257175">
              <a:buFont typeface="+mj-lt"/>
              <a:buAutoNum type="arabicPeriod"/>
            </a:pPr>
            <a:r>
              <a:rPr lang="de-DE" sz="1650" dirty="0" smtClean="0"/>
              <a:t>„Der Unterricht ermöglicht einen aktiven Kompetenzerwerb durch ergiebige Aufgabenstellungen auf unterschiedlichem Niveau.“</a:t>
            </a:r>
            <a:endParaRPr lang="de-DE" sz="1650" dirty="0"/>
          </a:p>
          <a:p>
            <a:pPr marL="257175" indent="-257175">
              <a:buFont typeface="+mj-lt"/>
              <a:buAutoNum type="arabicPeriod"/>
            </a:pPr>
            <a:r>
              <a:rPr lang="de-DE" sz="1650" dirty="0" smtClean="0"/>
              <a:t>„Die Wirkung des Mathematikunterrichts entfaltet sich in der individuellen Auseinandersetzung mit fachlichen Strukturen ebenso wie in der wechselseitigen Verständigung und Kooperation darüber.“</a:t>
            </a:r>
            <a:endParaRPr lang="de-DE" sz="1650" dirty="0"/>
          </a:p>
          <a:p>
            <a:pPr marL="257175" indent="-257175">
              <a:buFont typeface="+mj-lt"/>
              <a:buAutoNum type="arabicPeriod"/>
            </a:pPr>
            <a:r>
              <a:rPr lang="de-DE" sz="1650" dirty="0" smtClean="0"/>
              <a:t>„Mathematik ist ohne Darstellungen nicht (</a:t>
            </a:r>
            <a:r>
              <a:rPr lang="de-DE" sz="1650" dirty="0" err="1" smtClean="0"/>
              <a:t>be</a:t>
            </a:r>
            <a:r>
              <a:rPr lang="de-DE" sz="1650" dirty="0" smtClean="0"/>
              <a:t>-)greifbar (…).“</a:t>
            </a:r>
            <a:endParaRPr lang="de-DE" sz="1650" dirty="0"/>
          </a:p>
          <a:p>
            <a:pPr marL="257175" indent="-257175">
              <a:buFont typeface="+mj-lt"/>
              <a:buAutoNum type="arabicPeriod"/>
            </a:pPr>
            <a:r>
              <a:rPr lang="de-DE" sz="1650" dirty="0" smtClean="0"/>
              <a:t>„Mithilfe geeigneter Handlungsmaterialien oder bildlicher Darstellungen führen die Lernenden beim grundlegenden Üben (gedankliche) Operationen aus.“</a:t>
            </a:r>
            <a:endParaRPr lang="de-DE" sz="1650" dirty="0"/>
          </a:p>
          <a:p>
            <a:pPr marL="257175" indent="-257175">
              <a:buFont typeface="+mj-lt"/>
              <a:buAutoNum type="arabicPeriod"/>
            </a:pPr>
            <a:r>
              <a:rPr lang="de-DE" sz="1650" dirty="0" smtClean="0"/>
              <a:t>„Entdeckendes Üben thematisiert Muster und Strukturen im Rahmen ergiebiger Aufgabenstellungen(…).“</a:t>
            </a:r>
            <a:endParaRPr lang="de-DE" sz="1650" dirty="0"/>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r>
              <a:rPr lang="de-DE" sz="1350" b="1" dirty="0" smtClean="0">
                <a:solidFill>
                  <a:prstClr val="black"/>
                </a:solidFill>
              </a:rPr>
              <a:t>Mathematikunterricht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Tree>
    <p:extLst>
      <p:ext uri="{BB962C8B-B14F-4D97-AF65-F5344CB8AC3E}">
        <p14:creationId xmlns:p14="http://schemas.microsoft.com/office/powerpoint/2010/main" val="1472672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515339"/>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s</a:t>
            </a:r>
            <a:r>
              <a:rPr lang="de-DE" sz="1425" dirty="0" smtClean="0">
                <a:solidFill>
                  <a:prstClr val="black"/>
                </a:solidFill>
                <a:ea typeface="Times New Roman"/>
                <a:cs typeface="Arial"/>
              </a:rPr>
              <a:t>tellen Zahlen im Zahlenraum bis 100 unter Anwendung der Struktur des Zehnersystems dar (Prinzip der Bündelung, Stellenwertschreibweise. </a:t>
            </a:r>
            <a:r>
              <a:rPr lang="de-DE" sz="1425" i="1" dirty="0">
                <a:solidFill>
                  <a:prstClr val="black"/>
                </a:solidFill>
                <a:latin typeface="Calibri"/>
                <a:ea typeface="Times New Roman"/>
              </a:rPr>
              <a:t>(SEP</a:t>
            </a:r>
            <a:r>
              <a:rPr lang="de-DE" sz="1425" i="1" dirty="0">
                <a:solidFill>
                  <a:prstClr val="black"/>
                </a:solidFill>
                <a:ea typeface="Times New Roman"/>
              </a:rPr>
              <a:t>, </a:t>
            </a:r>
            <a:r>
              <a:rPr lang="de-DE" sz="1425" i="1" dirty="0" smtClean="0">
                <a:solidFill>
                  <a:prstClr val="black"/>
                </a:solidFill>
                <a:ea typeface="Times New Roman"/>
              </a:rPr>
              <a:t>Zahlverständnis)</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s</a:t>
            </a:r>
            <a:r>
              <a:rPr lang="de-DE" sz="1425" dirty="0" smtClean="0">
                <a:solidFill>
                  <a:prstClr val="black"/>
                </a:solidFill>
                <a:ea typeface="Times New Roman"/>
                <a:cs typeface="Arial"/>
              </a:rPr>
              <a:t>tellen Muster durch Fortsetzen her (u.a. Bandornamente, </a:t>
            </a:r>
            <a:r>
              <a:rPr lang="de-DE" sz="1425" dirty="0" err="1">
                <a:solidFill>
                  <a:prstClr val="black"/>
                </a:solidFill>
                <a:ea typeface="Times New Roman"/>
                <a:cs typeface="Arial"/>
              </a:rPr>
              <a:t>P</a:t>
            </a:r>
            <a:r>
              <a:rPr lang="de-DE" sz="1425" dirty="0" err="1" smtClean="0">
                <a:solidFill>
                  <a:prstClr val="black"/>
                </a:solidFill>
                <a:ea typeface="Times New Roman"/>
                <a:cs typeface="Arial"/>
              </a:rPr>
              <a:t>arkettierungen</a:t>
            </a:r>
            <a:r>
              <a:rPr lang="de-DE" sz="1425" dirty="0" smtClean="0">
                <a:solidFill>
                  <a:prstClr val="black"/>
                </a:solidFill>
                <a:ea typeface="Times New Roman"/>
                <a:cs typeface="Arial"/>
              </a:rPr>
              <a:t>), beschreiben sie und erfinden eigene Muster, auch unter Verwendung digitaler Mathematikwerkzeuge</a:t>
            </a:r>
            <a:r>
              <a:rPr lang="de-DE" sz="1425" dirty="0" smtClean="0">
                <a:solidFill>
                  <a:srgbClr val="000000"/>
                </a:solidFill>
                <a:latin typeface="Calibri"/>
                <a:ea typeface="Times New Roman"/>
                <a:cs typeface="Arial"/>
              </a:rPr>
              <a:t>.</a:t>
            </a:r>
            <a:r>
              <a:rPr lang="de-DE" sz="1425" dirty="0" smtClean="0">
                <a:solidFill>
                  <a:prstClr val="black"/>
                </a:solidFill>
                <a:latin typeface="Calibri"/>
                <a:ea typeface="Times New Roman"/>
              </a:rPr>
              <a:t> </a:t>
            </a:r>
            <a:r>
              <a:rPr lang="de-DE" sz="1425" i="1" dirty="0">
                <a:solidFill>
                  <a:prstClr val="black"/>
                </a:solidFill>
                <a:latin typeface="Calibri"/>
                <a:ea typeface="Times New Roman"/>
              </a:rPr>
              <a:t>(Ende Klasse 4</a:t>
            </a:r>
            <a:r>
              <a:rPr lang="de-DE" sz="1425" i="1" dirty="0">
                <a:solidFill>
                  <a:prstClr val="black"/>
                </a:solidFill>
                <a:ea typeface="Times New Roman"/>
              </a:rPr>
              <a:t>, </a:t>
            </a:r>
            <a:r>
              <a:rPr lang="de-DE" sz="1425" i="1" dirty="0" smtClean="0">
                <a:solidFill>
                  <a:prstClr val="black"/>
                </a:solidFill>
                <a:ea typeface="Times New Roman"/>
              </a:rPr>
              <a:t>Ebene Figuren)</a:t>
            </a:r>
            <a:endParaRPr lang="de-DE" sz="1425"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25" dirty="0">
                <a:solidFill>
                  <a:prstClr val="black"/>
                </a:solidFill>
                <a:ea typeface="Times New Roman"/>
                <a:cs typeface="Arial"/>
              </a:rPr>
              <a:t>e</a:t>
            </a:r>
            <a:r>
              <a:rPr lang="de-DE" sz="1425" dirty="0" smtClean="0">
                <a:solidFill>
                  <a:prstClr val="black"/>
                </a:solidFill>
                <a:ea typeface="Times New Roman"/>
                <a:cs typeface="Arial"/>
              </a:rPr>
              <a:t>ntnehmen Kalendern, Diagrammen, und Tabellen Daten und interpretieren sie zur Beantwortung von mathematikhaltigen sowie verbraucherrelevanten Fragestellungen. </a:t>
            </a:r>
            <a:r>
              <a:rPr lang="de-DE" sz="1425" i="1" dirty="0">
                <a:solidFill>
                  <a:prstClr val="black"/>
                </a:solidFill>
                <a:latin typeface="Calibri"/>
                <a:ea typeface="Times New Roman"/>
              </a:rPr>
              <a:t>(</a:t>
            </a:r>
            <a:r>
              <a:rPr lang="de-DE" sz="1425" i="1" dirty="0">
                <a:solidFill>
                  <a:prstClr val="black"/>
                </a:solidFill>
                <a:ea typeface="Times New Roman"/>
              </a:rPr>
              <a:t>Klasse 1-4, </a:t>
            </a:r>
            <a:r>
              <a:rPr lang="de-DE" sz="1425" i="1" dirty="0" smtClean="0">
                <a:solidFill>
                  <a:prstClr val="black"/>
                </a:solidFill>
                <a:ea typeface="Times New Roman"/>
              </a:rPr>
              <a:t>Daten und Häufigkeiten</a:t>
            </a:r>
            <a:r>
              <a:rPr lang="de-DE" sz="1425" i="1" dirty="0" smtClean="0">
                <a:solidFill>
                  <a:prstClr val="black"/>
                </a:solidFill>
                <a:latin typeface="Calibri"/>
                <a:ea typeface="Times New Roman"/>
              </a:rPr>
              <a:t>)</a:t>
            </a:r>
            <a:r>
              <a:rPr lang="de-DE" sz="1425" dirty="0" smtClean="0">
                <a:solidFill>
                  <a:prstClr val="black"/>
                </a:solidFill>
                <a:latin typeface="Calibri"/>
                <a:ea typeface="Times New Roman"/>
              </a:rPr>
              <a:t> </a:t>
            </a:r>
            <a:endParaRPr lang="de-DE" sz="1425" dirty="0">
              <a:solidFill>
                <a:prstClr val="black"/>
              </a:solidFill>
              <a:latin typeface="Times New Roman"/>
              <a:ea typeface="Times New Roman"/>
            </a:endParaRPr>
          </a:p>
          <a:p>
            <a:pPr marL="257175" indent="-257175">
              <a:buFontTx/>
              <a:buAutoNum type="alphaLcParenR"/>
              <a:defRPr/>
            </a:pPr>
            <a:r>
              <a:rPr lang="de-DE" sz="1425" dirty="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Ihres bisherigen schulinternen Arbeitsplan sich diese Kompetenzen am besten fördern lassen bzw. welche Änderungen im </a:t>
            </a:r>
            <a:r>
              <a:rPr lang="de-DE" sz="1425" dirty="0">
                <a:solidFill>
                  <a:prstClr val="black"/>
                </a:solidFill>
              </a:rPr>
              <a:t>schulinternen Arbeitsplan</a:t>
            </a:r>
            <a:r>
              <a:rPr lang="de-DE" sz="1425" dirty="0">
                <a:solidFill>
                  <a:prstClr val="black"/>
                </a:solidFill>
                <a:latin typeface="Calibri"/>
              </a:rPr>
              <a:t> nötig sind.</a:t>
            </a:r>
          </a:p>
        </p:txBody>
      </p:sp>
    </p:spTree>
    <p:extLst>
      <p:ext uri="{BB962C8B-B14F-4D97-AF65-F5344CB8AC3E}">
        <p14:creationId xmlns:p14="http://schemas.microsoft.com/office/powerpoint/2010/main" val="2798580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zu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3926667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 </a:t>
            </a:r>
            <a:r>
              <a:rPr lang="de-DE" sz="3200" dirty="0"/>
              <a:t>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08258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1179147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3"/>
          <a:stretch>
            <a:fillRect/>
          </a:stretch>
        </p:blipFill>
        <p:spPr>
          <a:xfrm>
            <a:off x="549896" y="2348880"/>
            <a:ext cx="8136904" cy="2624525"/>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r>
              <a:rPr lang="de-DE" altLang="de-DE" sz="4400" b="1" dirty="0" err="1" smtClean="0">
                <a:solidFill>
                  <a:srgbClr val="002060"/>
                </a:solidFill>
                <a:cs typeface="Times New Roman" pitchFamily="18" charset="0"/>
              </a:rPr>
              <a:t>III.b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smtClean="0">
                <a:solidFill>
                  <a:srgbClr val="002060"/>
                </a:solidFill>
                <a:cs typeface="Times New Roman" pitchFamily="18" charset="0"/>
              </a:rPr>
              <a:t>zum schulinternen Arbeitsplan im Fach Mathematik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782489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908720"/>
            <a:ext cx="7734300" cy="646331"/>
          </a:xfrm>
          <a:prstGeom prst="rect">
            <a:avLst/>
          </a:prstGeom>
          <a:noFill/>
        </p:spPr>
        <p:txBody>
          <a:bodyPr wrap="square" rtlCol="0">
            <a:spAutoFit/>
          </a:bodyPr>
          <a:lstStyle/>
          <a:p>
            <a:pPr>
              <a:defRPr/>
            </a:pPr>
            <a:r>
              <a:rPr lang="de-DE" b="1" dirty="0" smtClean="0">
                <a:solidFill>
                  <a:srgbClr val="FF0000"/>
                </a:solidFill>
                <a:latin typeface="Calibri"/>
              </a:rPr>
              <a:t>Auf dem Weg zum schulinternen Lehrplan: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Den eigenen </a:t>
            </a:r>
            <a:r>
              <a:rPr lang="de-DE" altLang="de-DE" sz="2250" b="1" dirty="0">
                <a:solidFill>
                  <a:prstClr val="black"/>
                </a:solidFill>
                <a:latin typeface="Calibri"/>
              </a:rPr>
              <a:t>schulinternen Arbeitsplan </a:t>
            </a:r>
            <a:r>
              <a:rPr lang="de-DE" altLang="de-DE" sz="2250" dirty="0">
                <a:solidFill>
                  <a:prstClr val="black"/>
                </a:solidFill>
                <a:latin typeface="Calibri"/>
              </a:rPr>
              <a:t>prüfen: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des schulinternen Arbeitsplans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pic>
        <p:nvPicPr>
          <p:cNvPr id="2" name="Grafik 1"/>
          <p:cNvPicPr>
            <a:picLocks noChangeAspect="1"/>
          </p:cNvPicPr>
          <p:nvPr/>
        </p:nvPicPr>
        <p:blipFill>
          <a:blip r:embed="rId3"/>
          <a:stretch>
            <a:fillRect/>
          </a:stretch>
        </p:blipFill>
        <p:spPr>
          <a:xfrm>
            <a:off x="611560" y="1772816"/>
            <a:ext cx="7906147" cy="4032448"/>
          </a:xfrm>
          <a:prstGeom prst="rect">
            <a:avLst/>
          </a:prstGeom>
        </p:spPr>
      </p:pic>
    </p:spTree>
    <p:extLst>
      <p:ext uri="{BB962C8B-B14F-4D97-AF65-F5344CB8AC3E}">
        <p14:creationId xmlns:p14="http://schemas.microsoft.com/office/powerpoint/2010/main" val="950633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a:t>
            </a:r>
            <a:r>
              <a:rPr lang="de-DE" dirty="0" smtClean="0"/>
              <a:t>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a:t>
            </a:r>
            <a:r>
              <a:rPr lang="de-DE" sz="2800" dirty="0" smtClean="0"/>
              <a:t>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8" name="Grafik 7"/>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35865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12994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33272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23774782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2889</Words>
  <PresentationFormat>Bildschirmpräsentation (4:3)</PresentationFormat>
  <Paragraphs>426</Paragraphs>
  <Slides>54</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54</vt:i4>
      </vt:variant>
    </vt:vector>
  </HeadingPairs>
  <TitlesOfParts>
    <vt:vector size="61" baseType="lpstr">
      <vt:lpstr>Arial</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Arbeitsplänen</vt:lpstr>
      <vt:lpstr>Weitere Hinweise zu schulinternen Arbeitsplänen </vt:lpstr>
      <vt:lpstr>Gliederung des schulinternen Beispielarbeitsplans </vt:lpstr>
      <vt:lpstr>Materialien im Lehrplannavigator</vt:lpstr>
      <vt:lpstr>PowerPoint-Präsentation</vt:lpstr>
      <vt:lpstr>Agenda</vt:lpstr>
      <vt:lpstr>Mathematik – Aufgaben und Ziele des Faches</vt:lpstr>
      <vt:lpstr>Die wichtigsten Kontinuitäten</vt:lpstr>
      <vt:lpstr>Die wichtigsten Aspekte der Weiterentwicklung </vt:lpstr>
      <vt:lpstr>Vorläuferfähigkeiten für das Fach Mathematik</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Arbeitsplänen</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2019-09-19T08:51:50Z</cp:lastPrinted>
  <dcterms:created xsi:type="dcterms:W3CDTF">2018-01-17T08:49:04Z</dcterms:created>
  <dcterms:modified xsi:type="dcterms:W3CDTF">2021-06-22T10:19:16Z</dcterms:modified>
</cp:coreProperties>
</file>