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405"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371" r:id="rId51"/>
    <p:sldId id="455" r:id="rId52"/>
    <p:sldId id="456" r:id="rId53"/>
    <p:sldId id="457" r:id="rId54"/>
    <p:sldId id="303" r:id="rId5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FFCC"/>
    <a:srgbClr val="FF66CC"/>
    <a:srgbClr val="EFE0A0"/>
    <a:srgbClr val="3399FF"/>
    <a:srgbClr val="FF9900"/>
    <a:srgbClr val="E9EDF4"/>
    <a:srgbClr val="D0D8E8"/>
    <a:srgbClr val="DB820B"/>
    <a:srgbClr val="DA8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9" autoAdjust="0"/>
    <p:restoredTop sz="76118" autoAdjust="0"/>
  </p:normalViewPr>
  <p:slideViewPr>
    <p:cSldViewPr showGuides="1">
      <p:cViewPr varScale="1">
        <p:scale>
          <a:sx n="49" d="100"/>
          <a:sy n="49" d="100"/>
        </p:scale>
        <p:origin x="1744" y="44"/>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24.06.2021</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24.06.2021</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92963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289585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17477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34</a:t>
            </a:fld>
            <a:endParaRPr lang="de-DE"/>
          </a:p>
        </p:txBody>
      </p:sp>
    </p:spTree>
    <p:extLst>
      <p:ext uri="{BB962C8B-B14F-4D97-AF65-F5344CB8AC3E}">
        <p14:creationId xmlns:p14="http://schemas.microsoft.com/office/powerpoint/2010/main" val="2763083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3156362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36</a:t>
            </a:fld>
            <a:endParaRPr lang="de-DE"/>
          </a:p>
        </p:txBody>
      </p:sp>
    </p:spTree>
    <p:extLst>
      <p:ext uri="{BB962C8B-B14F-4D97-AF65-F5344CB8AC3E}">
        <p14:creationId xmlns:p14="http://schemas.microsoft.com/office/powerpoint/2010/main" val="276788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37</a:t>
            </a:fld>
            <a:endParaRPr lang="de-DE"/>
          </a:p>
        </p:txBody>
      </p:sp>
    </p:spTree>
    <p:extLst>
      <p:ext uri="{BB962C8B-B14F-4D97-AF65-F5344CB8AC3E}">
        <p14:creationId xmlns:p14="http://schemas.microsoft.com/office/powerpoint/2010/main" val="195732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5.4: Selbstregulierte Mediennutzung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Medien und ihre Wirkungen beschreiben, kritisch reflektieren und deren Nutzung selbstverantwortlich regulieren; andere bei ihrer Mediennutzung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1.1: Medienausstattung (Hardware)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Verschiedene digitale Werkzeuge und deren Funktionsumfang kennen, auswählen sowie diese kreativ, reflektiert und zielgerichtet einsetzen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1.2: Digitale Werkzeuge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Verschiedene digitale Werkzeuge und deren Funktionsumfang kennen, auswählen sowie diese kreativ, reflektiert und zielgerichtet einsetzen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5.1: Medienanalyse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Die Vielfalt der Medien, ihre Entwicklung und Bedeutung kennen, analysieren und reflektieren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38</a:t>
            </a:fld>
            <a:endParaRPr lang="de-DE"/>
          </a:p>
        </p:txBody>
      </p:sp>
    </p:spTree>
    <p:extLst>
      <p:ext uri="{BB962C8B-B14F-4D97-AF65-F5344CB8AC3E}">
        <p14:creationId xmlns:p14="http://schemas.microsoft.com/office/powerpoint/2010/main" val="374822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D – Leben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Wohnen und Mobilität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Z2: Auseinandersetzung mit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gesellschaftlichen Einflüssen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auf Konsumentscheidungen unter Berücksichtigung verschiedener Interessen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Z6: Auseinandersetzung mit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individuellen, kollektiven und politischen Gestaltungsoptionen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des Konsums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Ü – Allgemeiner Konsum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Z1: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Reflexion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von individuellen Bedürfnissen und Bedarfen sowohl in der Gegenwart als auch in der Zukunft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B –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Ernährung und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Gesundheit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Z1: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Reflexion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von individuellen Bedürfnissen und Bedarfen sowohl in der Gegenwart als auch in der Zukunft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D – Leben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Wohnen und Mobilität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Z1: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Reflexion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von individuellen Bedürfnissen und Bedarfen sowohl in der Gegenwart als auch in der Zukunft</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84500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659734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Ihrem 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Kolleg/-innen einmal berichten würden, was sie in ihren Partnergruppen besprochen haben</a:t>
            </a:r>
            <a:r>
              <a:rPr lang="de-DE" baseline="0" dirty="0" smtClean="0"/>
              <a:t>.</a:t>
            </a: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466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49734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LP auf mittleren Abstraktionsniveau formuliert, also ungleich Stundenziel oder Aufgabenstellung (ACHTUNG: Im LP 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Schule mitnehmen können, wie man sich den Kompetenzerwartungen nähern kann, wenn man konkreten Unterricht plant.</a:t>
            </a:r>
          </a:p>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923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1685500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4169688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14052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371897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309325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80450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10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aus</a:t>
            </a:r>
            <a:r>
              <a:rPr lang="de-DE" baseline="0" dirty="0"/>
              <a:t> der </a:t>
            </a:r>
            <a:r>
              <a:rPr lang="de-DE" baseline="0" dirty="0" smtClean="0"/>
              <a:t>SEP, </a:t>
            </a:r>
            <a:r>
              <a:rPr lang="de-DE" baseline="0" dirty="0"/>
              <a:t>nämlich </a:t>
            </a:r>
            <a:r>
              <a:rPr lang="de-DE" baseline="0" dirty="0" smtClean="0"/>
              <a:t>„Klänge erforschen“. </a:t>
            </a:r>
          </a:p>
          <a:p>
            <a:pPr marL="165415" indent="-165415">
              <a:buFont typeface="Arial" panose="020B0604020202020204" pitchFamily="34" charset="0"/>
              <a:buChar char="•"/>
            </a:pPr>
            <a:r>
              <a:rPr lang="de-DE" baseline="0" dirty="0" smtClean="0"/>
              <a:t>Auswertung</a:t>
            </a:r>
            <a:r>
              <a:rPr lang="de-DE" baseline="0" dirty="0"/>
              <a:t>: Vielleicht können zwei Paare einmal etwas zu je einem Unterrichtsvorhaben sagen?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11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61574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94822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71889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82333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407012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70905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176469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dirty="0"/>
              <a:t>Lehrplanentwicklung  Grundschule</a:t>
            </a:r>
          </a:p>
          <a:p>
            <a:r>
              <a:rPr lang="de-DE" dirty="0"/>
              <a:t>Auftaktveranstaltung Soest, 20.09.2019</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Gymnasium SI Auftaktveranstaltung Soest, 19.01.2018</a:t>
            </a:r>
          </a:p>
        </p:txBody>
      </p:sp>
      <p:sp>
        <p:nvSpPr>
          <p:cNvPr id="8" name="Fußzeilenplatzhalter 7"/>
          <p:cNvSpPr>
            <a:spLocks noGrp="1"/>
          </p:cNvSpPr>
          <p:nvPr>
            <p:ph type="ftr" sz="quarter" idx="11"/>
          </p:nvPr>
        </p:nvSpPr>
        <p:spPr/>
        <p:txBody>
          <a:bodyPr/>
          <a:lstStyle/>
          <a:p>
            <a:r>
              <a:rPr lang="de-DE"/>
              <a:t>georg.trendel@qua-lis.nrw.de jens.austermann@qua-lis.nrw</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Gymnasium SI Auftaktveranstaltung Soest, 19.01.2018</a:t>
            </a:r>
          </a:p>
        </p:txBody>
      </p:sp>
      <p:sp>
        <p:nvSpPr>
          <p:cNvPr id="4" name="Fußzeilenplatzhalter 3"/>
          <p:cNvSpPr>
            <a:spLocks noGrp="1"/>
          </p:cNvSpPr>
          <p:nvPr>
            <p:ph type="ftr" sz="quarter" idx="11"/>
          </p:nvPr>
        </p:nvSpPr>
        <p:spPr/>
        <p:txBody>
          <a:bodyPr/>
          <a:lstStyle/>
          <a:p>
            <a:r>
              <a:rPr lang="de-DE"/>
              <a:t>georg.trendel@qua-lis.nrw.de jens.austermann@qua-lis.nrw</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Gymnasium SI Auftaktveranstaltung Soest, 19.01.2018</a:t>
            </a:r>
          </a:p>
        </p:txBody>
      </p:sp>
      <p:sp>
        <p:nvSpPr>
          <p:cNvPr id="3" name="Fußzeilenplatzhalter 2"/>
          <p:cNvSpPr>
            <a:spLocks noGrp="1"/>
          </p:cNvSpPr>
          <p:nvPr>
            <p:ph type="ftr" sz="quarter" idx="11"/>
          </p:nvPr>
        </p:nvSpPr>
        <p:spPr/>
        <p:txBody>
          <a:bodyPr/>
          <a:lstStyle/>
          <a:p>
            <a:r>
              <a:rPr lang="de-DE"/>
              <a:t>georg.trendel@qua-lis.nrw.de jens.austermann@qua-lis.nrw</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schulentwicklung.nrw.de/lehrplaene/lehrplannavigator-grundschul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4042971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351033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Mu, Ku,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80017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72393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a:t>
            </a:r>
            <a:r>
              <a:rPr lang="de-DE" sz="2400" dirty="0" smtClean="0"/>
              <a:t>Leistungen </a:t>
            </a:r>
            <a:r>
              <a:rPr lang="de-DE" sz="2400" dirty="0" smtClean="0"/>
              <a:t>fördern und bewerten</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Mu, Ku,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2978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6528" y="2492896"/>
            <a:ext cx="5486400" cy="2078906"/>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a:solidFill>
                  <a:srgbClr val="002060"/>
                </a:solidFill>
              </a:rPr>
              <a:t/>
            </a:r>
            <a:br>
              <a:rPr lang="de-DE" sz="4000" dirty="0">
                <a:solidFill>
                  <a:srgbClr val="002060"/>
                </a:solidFill>
              </a:rPr>
            </a:br>
            <a:r>
              <a:rPr lang="de-DE" sz="4000" dirty="0" smtClean="0">
                <a:solidFill>
                  <a:srgbClr val="002060"/>
                </a:solidFill>
              </a:rPr>
              <a:t>II. Prinzipien </a:t>
            </a:r>
            <a:r>
              <a:rPr lang="de-DE" sz="4000" dirty="0" smtClean="0">
                <a:solidFill>
                  <a:srgbClr val="002060"/>
                </a:solidFill>
              </a:rPr>
              <a:t>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156235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346544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4114380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338271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194230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216822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358451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1782" y="2852936"/>
            <a:ext cx="5486400" cy="1358826"/>
          </a:xfrm>
        </p:spPr>
        <p:txBody>
          <a:bodyPr/>
          <a:lstStyle/>
          <a:p>
            <a:pPr algn="ctr"/>
            <a:r>
              <a:rPr lang="de-DE" sz="4000" dirty="0" smtClean="0">
                <a:solidFill>
                  <a:srgbClr val="002060"/>
                </a:solidFill>
              </a:rPr>
              <a:t>Einbindung </a:t>
            </a:r>
            <a:r>
              <a:rPr lang="de-DE" sz="4000" dirty="0" smtClean="0">
                <a:solidFill>
                  <a:srgbClr val="002060"/>
                </a:solidFill>
              </a:rPr>
              <a:t>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363785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80411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346380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413466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18686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198500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386994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schulinterner Arbeitspläne</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20513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374335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157291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743924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294876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Lehrplan Musik</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4021038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Allgemeine Hinweise zum Lehrplan Musik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382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Musik – Aufgaben und Ziele des Faches</a:t>
            </a:r>
          </a:p>
        </p:txBody>
      </p:sp>
      <p:sp>
        <p:nvSpPr>
          <p:cNvPr id="3" name="Inhaltsplatzhalter 2"/>
          <p:cNvSpPr>
            <a:spLocks noGrp="1"/>
          </p:cNvSpPr>
          <p:nvPr>
            <p:ph idx="1"/>
          </p:nvPr>
        </p:nvSpPr>
        <p:spPr/>
        <p:txBody>
          <a:bodyPr>
            <a:normAutofit lnSpcReduction="10000"/>
          </a:bodyPr>
          <a:lstStyle/>
          <a:p>
            <a:pPr>
              <a:buFont typeface="Calibri" panose="020F0502020204030204" pitchFamily="34" charset="0"/>
              <a:buChar char="#"/>
            </a:pPr>
            <a:r>
              <a:rPr lang="de-DE" dirty="0">
                <a:solidFill>
                  <a:prstClr val="black"/>
                </a:solidFill>
              </a:rPr>
              <a:t>Ziel: Freude und Interesse der Schülerinnen und Schüler an Musik zu wecken und zu intensivieren</a:t>
            </a:r>
          </a:p>
          <a:p>
            <a:pPr lvl="0">
              <a:buFont typeface="Calibri" panose="020F0502020204030204" pitchFamily="34" charset="0"/>
              <a:buChar char="#"/>
            </a:pPr>
            <a:r>
              <a:rPr lang="de-DE" dirty="0">
                <a:solidFill>
                  <a:prstClr val="black"/>
                </a:solidFill>
              </a:rPr>
              <a:t>Individuelle Förderung musikbezogener Handlungs- und Urteilskompetenz</a:t>
            </a:r>
          </a:p>
          <a:p>
            <a:pPr lvl="0">
              <a:buFont typeface="Calibri" panose="020F0502020204030204" pitchFamily="34" charset="0"/>
              <a:buChar char="#"/>
            </a:pPr>
            <a:r>
              <a:rPr lang="de-DE" dirty="0">
                <a:solidFill>
                  <a:prstClr val="black"/>
                </a:solidFill>
              </a:rPr>
              <a:t>Wichtiger Beitrag zur persönlichen Entwicklung</a:t>
            </a:r>
          </a:p>
          <a:p>
            <a:pPr marL="801688" lvl="2" indent="-428625">
              <a:buFont typeface="Symbol" panose="05050102010706020507" pitchFamily="18" charset="2"/>
              <a:buChar char=""/>
            </a:pPr>
            <a:r>
              <a:rPr lang="de-DE" sz="2800" dirty="0">
                <a:solidFill>
                  <a:prstClr val="black"/>
                </a:solidFill>
              </a:rPr>
              <a:t>Anknüpfung an unterschiedliche Fähigkeiten,  Bedürfnisse und praktische Erfahrungen der Kinder </a:t>
            </a:r>
          </a:p>
          <a:p>
            <a:pPr marL="801688" lvl="2" indent="-428625">
              <a:buFont typeface="Symbol" panose="05050102010706020507" pitchFamily="18" charset="2"/>
              <a:buChar char=""/>
            </a:pPr>
            <a:r>
              <a:rPr lang="de-DE" sz="2800" dirty="0">
                <a:solidFill>
                  <a:prstClr val="black"/>
                </a:solidFill>
              </a:rPr>
              <a:t>Ermöglichen neuer Erfahrungen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3568864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Die wichtigsten Kontinuitäten</a:t>
            </a:r>
          </a:p>
        </p:txBody>
      </p:sp>
      <p:sp>
        <p:nvSpPr>
          <p:cNvPr id="3" name="Inhaltsplatzhalter 2"/>
          <p:cNvSpPr>
            <a:spLocks noGrp="1"/>
          </p:cNvSpPr>
          <p:nvPr>
            <p:ph idx="1"/>
          </p:nvPr>
        </p:nvSpPr>
        <p:spPr/>
        <p:txBody>
          <a:bodyPr>
            <a:normAutofit fontScale="55000" lnSpcReduction="20000"/>
          </a:bodyPr>
          <a:lstStyle/>
          <a:p>
            <a:pPr marL="450850" lvl="0" indent="-450850">
              <a:buNone/>
            </a:pPr>
            <a:r>
              <a:rPr lang="de-DE" sz="4400" dirty="0">
                <a:solidFill>
                  <a:prstClr val="black"/>
                </a:solidFill>
                <a:sym typeface="Wingdings" panose="05000000000000000000" pitchFamily="2" charset="2"/>
              </a:rPr>
              <a:t> Anschluss an die Bildungsgrundsätze</a:t>
            </a:r>
            <a:r>
              <a:rPr lang="de-DE" sz="4400" dirty="0">
                <a:solidFill>
                  <a:prstClr val="black"/>
                </a:solidFill>
              </a:rPr>
              <a:t>		</a:t>
            </a:r>
          </a:p>
          <a:p>
            <a:pPr lvl="0">
              <a:buFont typeface="Wingdings" pitchFamily="2" charset="2"/>
              <a:buChar char="à"/>
            </a:pPr>
            <a:r>
              <a:rPr lang="de-DE" sz="4400" dirty="0">
                <a:solidFill>
                  <a:prstClr val="black"/>
                </a:solidFill>
                <a:sym typeface="Wingdings" panose="05000000000000000000" pitchFamily="2" charset="2"/>
              </a:rPr>
              <a:t>Anschlussfähigkeit an alle KLP in der Sek. I aller Schulformen</a:t>
            </a:r>
          </a:p>
          <a:p>
            <a:pPr marL="0" lvl="0" indent="0">
              <a:buNone/>
            </a:pPr>
            <a:endParaRPr lang="de-DE" sz="2500" dirty="0">
              <a:solidFill>
                <a:prstClr val="black"/>
              </a:solidFill>
            </a:endParaRPr>
          </a:p>
          <a:p>
            <a:pPr lvl="0">
              <a:lnSpc>
                <a:spcPct val="120000"/>
              </a:lnSpc>
              <a:buFont typeface="Calibri" panose="020F0502020204030204" pitchFamily="34" charset="0"/>
              <a:buChar char="#"/>
            </a:pPr>
            <a:r>
              <a:rPr lang="de-DE" sz="4400" dirty="0" smtClean="0">
                <a:solidFill>
                  <a:prstClr val="black"/>
                </a:solidFill>
              </a:rPr>
              <a:t>Drei </a:t>
            </a:r>
            <a:r>
              <a:rPr lang="de-DE" sz="4400" dirty="0">
                <a:solidFill>
                  <a:prstClr val="black"/>
                </a:solidFill>
              </a:rPr>
              <a:t>Bereiche</a:t>
            </a:r>
          </a:p>
          <a:p>
            <a:pPr marL="627063" lvl="2">
              <a:lnSpc>
                <a:spcPct val="120000"/>
              </a:lnSpc>
              <a:buFont typeface="Wingdings" panose="05000000000000000000" pitchFamily="2" charset="2"/>
              <a:buChar char="§"/>
            </a:pPr>
            <a:r>
              <a:rPr lang="de-DE" sz="4400" dirty="0">
                <a:solidFill>
                  <a:prstClr val="black"/>
                </a:solidFill>
              </a:rPr>
              <a:t>Musik machen und gestalten (größter Bereich)</a:t>
            </a:r>
          </a:p>
          <a:p>
            <a:pPr marL="901700" lvl="4" indent="-233363">
              <a:lnSpc>
                <a:spcPct val="120000"/>
              </a:lnSpc>
              <a:buFont typeface="Symbol" panose="05050102010706020507" pitchFamily="18" charset="2"/>
              <a:buChar char=""/>
            </a:pPr>
            <a:r>
              <a:rPr lang="de-DE" sz="4400" dirty="0">
                <a:solidFill>
                  <a:prstClr val="black"/>
                </a:solidFill>
              </a:rPr>
              <a:t> Musizierpraxis als Ausgangspunkt</a:t>
            </a:r>
          </a:p>
          <a:p>
            <a:pPr marL="627063" lvl="2">
              <a:lnSpc>
                <a:spcPct val="120000"/>
              </a:lnSpc>
              <a:buFont typeface="Wingdings" panose="05000000000000000000" pitchFamily="2" charset="2"/>
              <a:buChar char="§"/>
            </a:pPr>
            <a:r>
              <a:rPr lang="de-DE" sz="4400" dirty="0">
                <a:solidFill>
                  <a:prstClr val="black"/>
                </a:solidFill>
              </a:rPr>
              <a:t>Musik hören und verstehen</a:t>
            </a:r>
          </a:p>
          <a:p>
            <a:pPr marL="627063" lvl="2">
              <a:lnSpc>
                <a:spcPct val="120000"/>
              </a:lnSpc>
              <a:buFont typeface="Wingdings" panose="05000000000000000000" pitchFamily="2" charset="2"/>
              <a:buChar char="§"/>
            </a:pPr>
            <a:r>
              <a:rPr lang="de-DE" sz="4400" dirty="0">
                <a:solidFill>
                  <a:prstClr val="black"/>
                </a:solidFill>
              </a:rPr>
              <a:t>Musik darstellen und umsetzen</a:t>
            </a:r>
          </a:p>
          <a:p>
            <a:pPr lvl="0">
              <a:lnSpc>
                <a:spcPct val="120000"/>
              </a:lnSpc>
              <a:buFont typeface="Calibri" panose="020F0502020204030204" pitchFamily="34" charset="0"/>
              <a:buChar char="#"/>
            </a:pPr>
            <a:r>
              <a:rPr lang="de-DE" sz="4400" dirty="0" smtClean="0">
                <a:solidFill>
                  <a:prstClr val="black"/>
                </a:solidFill>
              </a:rPr>
              <a:t>Fachimmanentes </a:t>
            </a:r>
            <a:r>
              <a:rPr lang="de-DE" sz="4400" dirty="0">
                <a:solidFill>
                  <a:prstClr val="black"/>
                </a:solidFill>
              </a:rPr>
              <a:t>Lernen findet auch fächerverbindend statt</a:t>
            </a:r>
          </a:p>
          <a:p>
            <a:pPr lvl="0">
              <a:lnSpc>
                <a:spcPct val="120000"/>
              </a:lnSpc>
              <a:buFont typeface="Calibri" panose="020F0502020204030204" pitchFamily="34" charset="0"/>
              <a:buChar char="#"/>
            </a:pPr>
            <a:r>
              <a:rPr lang="de-DE" sz="4400" dirty="0" smtClean="0">
                <a:solidFill>
                  <a:prstClr val="black"/>
                </a:solidFill>
              </a:rPr>
              <a:t>Musikunterricht </a:t>
            </a:r>
            <a:r>
              <a:rPr lang="de-DE" sz="4400" dirty="0">
                <a:solidFill>
                  <a:prstClr val="black"/>
                </a:solidFill>
              </a:rPr>
              <a:t>ist mehr als Transfereffekte!</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315616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Die wichtigsten Aspekte der Weiterentwicklung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77500" lnSpcReduction="20000"/>
          </a:bodyPr>
          <a:lstStyle/>
          <a:p>
            <a:pPr lvl="0">
              <a:spcBef>
                <a:spcPts val="0"/>
              </a:spcBef>
              <a:buFont typeface="Calibri" panose="020F0502020204030204" pitchFamily="34" charset="0"/>
              <a:buChar char="#"/>
            </a:pPr>
            <a:r>
              <a:rPr lang="de-DE" sz="2400" b="1" dirty="0">
                <a:solidFill>
                  <a:prstClr val="black"/>
                </a:solidFill>
                <a:cs typeface="Arial" panose="020B0604020202020204" pitchFamily="34" charset="0"/>
              </a:rPr>
              <a:t> Musikalisch-ästhetische Kompetenzen</a:t>
            </a:r>
          </a:p>
          <a:p>
            <a:pPr marL="400050" lvl="1" indent="0">
              <a:spcBef>
                <a:spcPts val="0"/>
              </a:spcBef>
              <a:buNone/>
            </a:pPr>
            <a:r>
              <a:rPr lang="de-DE" sz="2400" dirty="0">
                <a:solidFill>
                  <a:prstClr val="black"/>
                </a:solidFill>
                <a:cs typeface="Arial" panose="020B0604020202020204" pitchFamily="34" charset="0"/>
              </a:rPr>
              <a:t>sind in besonderem Maße individuell geprägt und entziehen sich weitgehend einer standardisierten Überprüfung.</a:t>
            </a:r>
          </a:p>
          <a:p>
            <a:pPr lvl="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lvl="0">
              <a:spcBef>
                <a:spcPts val="0"/>
              </a:spcBef>
              <a:buFont typeface="Calibri" panose="020F0502020204030204" pitchFamily="34" charset="0"/>
              <a:buChar char="#"/>
            </a:pPr>
            <a:r>
              <a:rPr lang="de-DE" sz="2400" b="1" dirty="0">
                <a:solidFill>
                  <a:prstClr val="black"/>
                </a:solidFill>
                <a:cs typeface="Arial" panose="020B0604020202020204" pitchFamily="34" charset="0"/>
              </a:rPr>
              <a:t> Handlungsbezogene Kompetenzen</a:t>
            </a:r>
          </a:p>
          <a:p>
            <a:pPr marL="400050" lvl="1" indent="0">
              <a:spcBef>
                <a:spcPts val="0"/>
              </a:spcBef>
              <a:buNone/>
            </a:pPr>
            <a:r>
              <a:rPr lang="de-DE" sz="2400" dirty="0">
                <a:solidFill>
                  <a:prstClr val="black"/>
                </a:solidFill>
                <a:cs typeface="Arial" panose="020B0604020202020204" pitchFamily="34" charset="0"/>
              </a:rPr>
              <a:t>sind musikbezogene Fähigkeiten und Fertigkeiten, die sich auf alle Wissens-, Erfahrungs- und Handlungsfelder im Umgang mit der Vielgestaltigkeit der Musik beziehen. </a:t>
            </a:r>
          </a:p>
          <a:p>
            <a:pPr lvl="1" indent="-34290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marL="342900" lvl="1" indent="-342900">
              <a:spcBef>
                <a:spcPts val="0"/>
              </a:spcBef>
              <a:buFont typeface="Calibri" panose="020F0502020204030204" pitchFamily="34" charset="0"/>
              <a:buChar char="#"/>
            </a:pPr>
            <a:r>
              <a:rPr lang="de-DE" sz="2400" b="1" dirty="0">
                <a:solidFill>
                  <a:prstClr val="black"/>
                </a:solidFill>
                <a:cs typeface="Arial" panose="020B0604020202020204" pitchFamily="34" charset="0"/>
              </a:rPr>
              <a:t>Musik machen und gestalten</a:t>
            </a:r>
            <a:r>
              <a:rPr lang="de-DE" sz="2400" dirty="0">
                <a:solidFill>
                  <a:prstClr val="black"/>
                </a:solidFill>
                <a:cs typeface="Arial" panose="020B0604020202020204" pitchFamily="34" charset="0"/>
              </a:rPr>
              <a:t>: Musik machen mit der Stimme und mit Instrumenten zusammengefasst</a:t>
            </a:r>
          </a:p>
          <a:p>
            <a:pPr marL="342900" lvl="1" indent="-34290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marL="342900" lvl="1" indent="-342900">
              <a:spcBef>
                <a:spcPts val="0"/>
              </a:spcBef>
              <a:buFont typeface="Calibri" panose="020F0502020204030204" pitchFamily="34" charset="0"/>
              <a:buChar char="#"/>
            </a:pPr>
            <a:r>
              <a:rPr lang="de-DE" sz="2400" dirty="0">
                <a:solidFill>
                  <a:prstClr val="black"/>
                </a:solidFill>
                <a:cs typeface="Arial" panose="020B0604020202020204" pitchFamily="34" charset="0"/>
              </a:rPr>
              <a:t>Straffung der </a:t>
            </a:r>
            <a:r>
              <a:rPr lang="de-DE" sz="2400" b="1" dirty="0">
                <a:solidFill>
                  <a:prstClr val="black"/>
                </a:solidFill>
                <a:cs typeface="Arial" panose="020B0604020202020204" pitchFamily="34" charset="0"/>
              </a:rPr>
              <a:t>Kompetenzerwartungen</a:t>
            </a:r>
          </a:p>
          <a:p>
            <a:pPr marL="342900" lvl="1" indent="-34290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marL="342900" lvl="1" indent="-342900">
              <a:spcBef>
                <a:spcPts val="0"/>
              </a:spcBef>
              <a:buFont typeface="Calibri" panose="020F0502020204030204" pitchFamily="34" charset="0"/>
              <a:buChar char="#"/>
            </a:pPr>
            <a:r>
              <a:rPr lang="de-DE" sz="2400" dirty="0">
                <a:solidFill>
                  <a:prstClr val="black"/>
                </a:solidFill>
                <a:cs typeface="Arial" panose="020B0604020202020204" pitchFamily="34" charset="0"/>
              </a:rPr>
              <a:t>Verwendung von Operatoren in den </a:t>
            </a:r>
            <a:r>
              <a:rPr lang="de-DE" sz="2400" b="1" dirty="0">
                <a:solidFill>
                  <a:prstClr val="black"/>
                </a:solidFill>
                <a:cs typeface="Arial" panose="020B0604020202020204" pitchFamily="34" charset="0"/>
              </a:rPr>
              <a:t>Kompetenzerwartungen</a:t>
            </a:r>
            <a:r>
              <a:rPr lang="de-DE" sz="2400" dirty="0">
                <a:solidFill>
                  <a:prstClr val="black"/>
                </a:solidFill>
                <a:cs typeface="Arial" panose="020B0604020202020204" pitchFamily="34" charset="0"/>
              </a:rPr>
              <a:t>, die ein überprüfbares sowie erkennbares bzw. nachvollziehbares Handeln verdeutlichen.</a:t>
            </a:r>
          </a:p>
          <a:p>
            <a:pPr marL="0" lvl="1" indent="0">
              <a:spcBef>
                <a:spcPts val="0"/>
              </a:spcBef>
              <a:buNone/>
            </a:pPr>
            <a:endParaRPr lang="de-DE" sz="2400" dirty="0">
              <a:solidFill>
                <a:prstClr val="black"/>
              </a:solidFill>
              <a:cs typeface="Arial" panose="020B0604020202020204" pitchFamily="34" charset="0"/>
            </a:endParaRPr>
          </a:p>
          <a:p>
            <a:pPr marL="342900" lvl="1" indent="-342900">
              <a:spcBef>
                <a:spcPts val="0"/>
              </a:spcBef>
              <a:buFont typeface="Arial" panose="020B0604020202020204" pitchFamily="34" charset="0"/>
              <a:buChar char="•"/>
            </a:pPr>
            <a:endParaRPr lang="de-DE" sz="2400" dirty="0">
              <a:solidFill>
                <a:prstClr val="black"/>
              </a:solidFill>
              <a:cs typeface="Arial" panose="020B0604020202020204" pitchFamily="34" charset="0"/>
            </a:endParaRPr>
          </a:p>
          <a:p>
            <a:pPr marL="400050" lvl="1" indent="0">
              <a:spcBef>
                <a:spcPts val="0"/>
              </a:spcBef>
              <a:buNone/>
            </a:pPr>
            <a:endParaRPr lang="de-DE" sz="2200" dirty="0">
              <a:solidFill>
                <a:prstClr val="black"/>
              </a:solidFill>
              <a:cs typeface="Arial" panose="020B0604020202020204" pitchFamily="34" charset="0"/>
            </a:endParaRP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232725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Operatorenwahl</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7" name="Inhaltsplatzhalter 6"/>
          <p:cNvSpPr>
            <a:spLocks noGrp="1"/>
          </p:cNvSpPr>
          <p:nvPr>
            <p:ph idx="1"/>
          </p:nvPr>
        </p:nvSpPr>
        <p:spPr/>
        <p:txBody>
          <a:bodyPr>
            <a:normAutofit fontScale="47500" lnSpcReduction="20000"/>
          </a:bodyPr>
          <a:lstStyle/>
          <a:p>
            <a:pPr>
              <a:buFont typeface="Calibri" panose="020F0502020204030204" pitchFamily="34" charset="0"/>
              <a:buChar char="#"/>
            </a:pPr>
            <a:r>
              <a:rPr lang="de-DE" sz="3800" dirty="0"/>
              <a:t>Die SuS gehen mit Stimme und Artikulation spielerisch um (z. B. verschiedene Geräusche erzeugen, Tierlaute imitieren, Menschen karikieren oder Zungenbrecher sprechen</a:t>
            </a:r>
            <a:r>
              <a:rPr lang="de-DE" sz="3800" dirty="0" smtClean="0"/>
              <a:t>) (LP 2008)</a:t>
            </a:r>
            <a:endParaRPr lang="de-DE" sz="3800"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lvl="0" indent="0">
              <a:buNone/>
            </a:pPr>
            <a:endParaRPr lang="de-DE" sz="2200" b="1" dirty="0" smtClean="0">
              <a:solidFill>
                <a:prstClr val="black"/>
              </a:solidFill>
            </a:endParaRPr>
          </a:p>
          <a:p>
            <a:pPr marL="0" lvl="0" indent="0">
              <a:buNone/>
            </a:pPr>
            <a:endParaRPr lang="de-DE" sz="2200" b="1" dirty="0" smtClean="0">
              <a:solidFill>
                <a:prstClr val="black"/>
              </a:solidFill>
            </a:endParaRPr>
          </a:p>
          <a:p>
            <a:pPr marL="0" lvl="0" indent="0">
              <a:buNone/>
            </a:pPr>
            <a:r>
              <a:rPr lang="de-DE" sz="2900" b="1" dirty="0" smtClean="0">
                <a:solidFill>
                  <a:prstClr val="black"/>
                </a:solidFill>
              </a:rPr>
              <a:t>1</a:t>
            </a:r>
            <a:r>
              <a:rPr lang="de-DE" sz="2900" b="1" dirty="0">
                <a:solidFill>
                  <a:prstClr val="black"/>
                </a:solidFill>
              </a:rPr>
              <a:t>= Akteure	2= komplexe Handlung	3=Operator	4=Situation/Kontext	5=Inhalt	6=Niveaubestimmung</a:t>
            </a:r>
          </a:p>
          <a:p>
            <a:pPr marL="0" indent="0">
              <a:buNone/>
            </a:pPr>
            <a:endParaRPr lang="de-DE" sz="3800" dirty="0"/>
          </a:p>
          <a:p>
            <a:pPr>
              <a:buFont typeface="Calibri" panose="020F0502020204030204" pitchFamily="34" charset="0"/>
              <a:buChar char="#"/>
            </a:pPr>
            <a:r>
              <a:rPr lang="de-DE" sz="3800" b="1" dirty="0"/>
              <a:t>Die </a:t>
            </a:r>
            <a:r>
              <a:rPr lang="de-DE" sz="3800" b="1" dirty="0">
                <a:solidFill>
                  <a:schemeClr val="accent6">
                    <a:lumMod val="60000"/>
                    <a:lumOff val="40000"/>
                  </a:schemeClr>
                </a:solidFill>
              </a:rPr>
              <a:t>SuS</a:t>
            </a:r>
            <a:r>
              <a:rPr lang="de-DE" sz="3800" b="1" dirty="0"/>
              <a:t> </a:t>
            </a:r>
            <a:r>
              <a:rPr lang="de-DE" sz="3800" b="1" dirty="0">
                <a:solidFill>
                  <a:srgbClr val="FF66CC"/>
                </a:solidFill>
              </a:rPr>
              <a:t>setzen</a:t>
            </a:r>
            <a:r>
              <a:rPr lang="de-DE" sz="3800" b="1" dirty="0"/>
              <a:t> </a:t>
            </a:r>
            <a:r>
              <a:rPr lang="de-DE" sz="3800" b="1" dirty="0">
                <a:solidFill>
                  <a:srgbClr val="99FF99"/>
                </a:solidFill>
              </a:rPr>
              <a:t>beim Sprechen, Singen und bei Stimmexperimenten </a:t>
            </a:r>
            <a:r>
              <a:rPr lang="de-DE" sz="3800" b="1" dirty="0"/>
              <a:t>die </a:t>
            </a:r>
            <a:r>
              <a:rPr lang="de-DE" sz="3800" b="1" dirty="0">
                <a:solidFill>
                  <a:srgbClr val="7030A0"/>
                </a:solidFill>
              </a:rPr>
              <a:t>individuellen</a:t>
            </a:r>
            <a:r>
              <a:rPr lang="de-DE" sz="3800" b="1" dirty="0"/>
              <a:t> </a:t>
            </a:r>
            <a:r>
              <a:rPr lang="de-DE" sz="3800" b="1" dirty="0">
                <a:solidFill>
                  <a:schemeClr val="bg1">
                    <a:lumMod val="50000"/>
                  </a:schemeClr>
                </a:solidFill>
                <a:effectLst>
                  <a:glow rad="127000">
                    <a:srgbClr val="FFFF00"/>
                  </a:glow>
                  <a:outerShdw blurRad="50800" dist="50800" dir="5400000" algn="ctr" rotWithShape="0">
                    <a:schemeClr val="bg1"/>
                  </a:outerShdw>
                </a:effectLst>
              </a:rPr>
              <a:t>klanglichen Möglichkeiten ihrer Stimme </a:t>
            </a:r>
            <a:r>
              <a:rPr lang="de-DE" sz="3800" b="1" dirty="0">
                <a:solidFill>
                  <a:srgbClr val="7030A0"/>
                </a:solidFill>
              </a:rPr>
              <a:t>experimentell</a:t>
            </a:r>
            <a:r>
              <a:rPr lang="de-DE" sz="3800" b="1" dirty="0"/>
              <a:t> </a:t>
            </a:r>
            <a:r>
              <a:rPr lang="de-DE" sz="3800" b="1" dirty="0">
                <a:solidFill>
                  <a:srgbClr val="FF66CC"/>
                </a:solidFill>
              </a:rPr>
              <a:t>ein</a:t>
            </a:r>
            <a:r>
              <a:rPr lang="de-DE" sz="3800" b="1" dirty="0"/>
              <a:t> (</a:t>
            </a:r>
            <a:r>
              <a:rPr lang="de-DE" sz="3800" b="1" dirty="0">
                <a:solidFill>
                  <a:srgbClr val="99FF99"/>
                </a:solidFill>
              </a:rPr>
              <a:t>in Bezug auf Stimmumfang, Intonation, Artikulation, Atmung, Körperhaltung und deren Zusammenwirkung</a:t>
            </a:r>
            <a:r>
              <a:rPr lang="de-DE" sz="3800" b="1" dirty="0"/>
              <a:t>).</a:t>
            </a:r>
          </a:p>
        </p:txBody>
      </p:sp>
      <p:pic>
        <p:nvPicPr>
          <p:cNvPr id="8" name="Grafik 7">
            <a:extLst>
              <a:ext uri="{FF2B5EF4-FFF2-40B4-BE49-F238E27FC236}">
                <a16:creationId xmlns:a16="http://schemas.microsoft.com/office/drawing/2014/main" id="{E90B4D81-8DCD-E44F-98A2-37A3180F202C}"/>
              </a:ext>
            </a:extLst>
          </p:cNvPr>
          <p:cNvPicPr>
            <a:picLocks/>
          </p:cNvPicPr>
          <p:nvPr/>
        </p:nvPicPr>
        <p:blipFill rotWithShape="1">
          <a:blip r:embed="rId3">
            <a:extLst>
              <a:ext uri="{28A0092B-C50C-407E-A947-70E740481C1C}">
                <a14:useLocalDpi xmlns:a14="http://schemas.microsoft.com/office/drawing/2010/main" val="0"/>
              </a:ext>
            </a:extLst>
          </a:blip>
          <a:srcRect b="47202"/>
          <a:stretch/>
        </p:blipFill>
        <p:spPr>
          <a:xfrm>
            <a:off x="457200" y="2420888"/>
            <a:ext cx="8136904" cy="1825100"/>
          </a:xfrm>
          <a:prstGeom prst="rect">
            <a:avLst/>
          </a:prstGeom>
        </p:spPr>
      </p:pic>
    </p:spTree>
    <p:extLst>
      <p:ext uri="{BB962C8B-B14F-4D97-AF65-F5344CB8AC3E}">
        <p14:creationId xmlns:p14="http://schemas.microsoft.com/office/powerpoint/2010/main" val="2466874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Ausschärfung der Fachlichkeit </a:t>
            </a:r>
          </a:p>
        </p:txBody>
      </p:sp>
      <p:sp>
        <p:nvSpPr>
          <p:cNvPr id="3" name="Inhaltsplatzhalter 2"/>
          <p:cNvSpPr>
            <a:spLocks noGrp="1"/>
          </p:cNvSpPr>
          <p:nvPr>
            <p:ph idx="1"/>
          </p:nvPr>
        </p:nvSpPr>
        <p:spPr/>
        <p:txBody>
          <a:bodyPr>
            <a:normAutofit fontScale="92500" lnSpcReduction="10000"/>
          </a:bodyPr>
          <a:lstStyle/>
          <a:p>
            <a:pPr marL="0" indent="0">
              <a:buNone/>
            </a:pPr>
            <a:r>
              <a:rPr lang="de-DE" sz="2000" dirty="0"/>
              <a:t>„In Klammerzusätzen werden Kompetenzerwartungen um verbindliche Inhalte und Gegenstände zur Entwicklung der Kompetenz ergänzt.“ </a:t>
            </a:r>
          </a:p>
          <a:p>
            <a:pPr marL="0" indent="0">
              <a:buNone/>
            </a:pPr>
            <a:endParaRPr lang="de-DE" sz="1000" dirty="0"/>
          </a:p>
          <a:p>
            <a:pPr marL="0" indent="0">
              <a:buNone/>
            </a:pPr>
            <a:r>
              <a:rPr lang="de-DE" sz="2200" dirty="0"/>
              <a:t>Beispiel 1 (</a:t>
            </a:r>
            <a:r>
              <a:rPr lang="de-DE" sz="2200" i="1" dirty="0"/>
              <a:t>Musik machen und gestalten, Ende SEP</a:t>
            </a:r>
            <a:r>
              <a:rPr lang="de-DE" sz="2200" dirty="0"/>
              <a:t>):  Die </a:t>
            </a:r>
            <a:r>
              <a:rPr lang="de-DE" sz="2200" i="1" dirty="0"/>
              <a:t>Schülerinnen und Schüler </a:t>
            </a:r>
            <a:r>
              <a:rPr lang="de-DE" sz="2200" b="1" dirty="0"/>
              <a:t>setzen beim Sprechen, Singen und bei Stimmexperimenten die individuellen klanglichen Möglichkeiten ihrer Stimme experimentell ein (in Bezug auf Stimmumfang, Intonation, Artikulation, Atmung, Körperhaltung und deren Zusammenwirkung).</a:t>
            </a:r>
          </a:p>
          <a:p>
            <a:pPr marL="0" indent="0">
              <a:buNone/>
            </a:pPr>
            <a:endParaRPr lang="de-DE" sz="1100" dirty="0"/>
          </a:p>
          <a:p>
            <a:pPr marL="0" indent="0">
              <a:buNone/>
            </a:pPr>
            <a:r>
              <a:rPr lang="de-DE" sz="2200" dirty="0"/>
              <a:t>Beispiel 2 (</a:t>
            </a:r>
            <a:r>
              <a:rPr lang="de-DE" sz="2200" i="1" dirty="0"/>
              <a:t>Musik hören und verstehen, Ende Klasse 4</a:t>
            </a:r>
            <a:r>
              <a:rPr lang="de-DE" sz="2200" dirty="0"/>
              <a:t>): Die </a:t>
            </a:r>
            <a:r>
              <a:rPr lang="de-DE" sz="2200" i="1" dirty="0"/>
              <a:t>Schülerinnen und Schüler </a:t>
            </a:r>
            <a:r>
              <a:rPr lang="de-DE" sz="2200" b="1" dirty="0"/>
              <a:t>benennen traditionelle und elektronische Instrumente bzw. die Instrumentengruppe unter Verwendung von Fachbegriffen </a:t>
            </a:r>
            <a:r>
              <a:rPr lang="de-DE" sz="2200" b="1" dirty="0" smtClean="0"/>
              <a:t>(Saiten-</a:t>
            </a:r>
            <a:r>
              <a:rPr lang="de-DE" sz="2200" b="1" dirty="0"/>
              <a:t>, Blas-, Tasten- und Schlaginstrumente) durch Rückgriff auf ihre Klangvorstellungen in verschiedenen musikalischen Kontexten </a:t>
            </a:r>
            <a:r>
              <a:rPr lang="de-DE" sz="2200" b="1" dirty="0" smtClean="0"/>
              <a:t>(beim </a:t>
            </a:r>
            <a:r>
              <a:rPr lang="de-DE" sz="2200" b="1" dirty="0"/>
              <a:t>Musizieren, Hören und Erfinden von Musik).</a:t>
            </a:r>
            <a:endParaRPr lang="de-DE" sz="22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3888556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Umsetzung MKR </a:t>
            </a:r>
          </a:p>
        </p:txBody>
      </p:sp>
      <p:sp>
        <p:nvSpPr>
          <p:cNvPr id="3" name="Inhaltsplatzhalter 2"/>
          <p:cNvSpPr>
            <a:spLocks noGrp="1"/>
          </p:cNvSpPr>
          <p:nvPr>
            <p:ph idx="1"/>
          </p:nvPr>
        </p:nvSpPr>
        <p:spPr/>
        <p:txBody>
          <a:bodyPr>
            <a:normAutofit lnSpcReduction="10000"/>
          </a:bodyPr>
          <a:lstStyle/>
          <a:p>
            <a:pPr marL="0" lvl="0" indent="0">
              <a:buNone/>
            </a:pPr>
            <a:r>
              <a:rPr lang="de-DE" sz="2600" i="1" dirty="0">
                <a:solidFill>
                  <a:prstClr val="black"/>
                </a:solidFill>
                <a:latin typeface="+mj-lt"/>
              </a:rPr>
              <a:t>Beispiel 1 (Musik hören und verstehen, Ende SEP): Die Schülerinnen und Schüler </a:t>
            </a:r>
            <a:r>
              <a:rPr lang="de-DE" sz="2600" b="1" dirty="0">
                <a:latin typeface="+mj-lt"/>
                <a:ea typeface="Calibri" panose="020F0502020204030204" pitchFamily="34" charset="0"/>
                <a:cs typeface="Times New Roman" panose="02020603050405020304" pitchFamily="18" charset="0"/>
              </a:rPr>
              <a:t>beschreiben subjektive Höreindrücke unter Verwendung von Fachbegriffen (u. a. piano, forte, Strophe, Refrain) unter Berücksichtigung  individueller Hörgewohnheiten. </a:t>
            </a:r>
            <a:r>
              <a:rPr lang="de-DE" sz="2600" dirty="0">
                <a:solidFill>
                  <a:prstClr val="white">
                    <a:lumMod val="50000"/>
                  </a:prstClr>
                </a:solidFill>
                <a:latin typeface="+mj-lt"/>
              </a:rPr>
              <a:t>(MKR 5.4)</a:t>
            </a:r>
            <a:endParaRPr lang="de-DE" sz="2600" dirty="0">
              <a:latin typeface="+mj-lt"/>
            </a:endParaRPr>
          </a:p>
          <a:p>
            <a:pPr marL="0" lvl="0" indent="0">
              <a:buNone/>
            </a:pPr>
            <a:endParaRPr lang="de-DE" sz="2600" dirty="0">
              <a:solidFill>
                <a:prstClr val="black"/>
              </a:solidFill>
            </a:endParaRPr>
          </a:p>
          <a:p>
            <a:pPr marL="0" lvl="0" indent="0">
              <a:buNone/>
            </a:pPr>
            <a:r>
              <a:rPr lang="de-DE" sz="2600" i="1" dirty="0">
                <a:solidFill>
                  <a:prstClr val="black"/>
                </a:solidFill>
              </a:rPr>
              <a:t>Beispiel 2 (Musik umsetzen und darstellen, Ende Klasse 4): Die Schülerinnen und Schüler </a:t>
            </a:r>
            <a:r>
              <a:rPr lang="de-DE" sz="2600" b="1" dirty="0">
                <a:solidFill>
                  <a:prstClr val="black"/>
                </a:solidFill>
              </a:rPr>
              <a:t>benennen Analogien zwischen Musik und bildender Kunst mithilfe von Fachbegriffen (u. a. in Bezug auf Farben, Formen und Bewegungen). </a:t>
            </a:r>
            <a:r>
              <a:rPr lang="de-DE" sz="2600" dirty="0">
                <a:solidFill>
                  <a:schemeClr val="bg1">
                    <a:lumMod val="50000"/>
                  </a:schemeClr>
                </a:solidFill>
              </a:rPr>
              <a:t>(MKR 1.1, 1.2, 5.1)</a:t>
            </a:r>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30543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Umsetzung Verbraucherbildung </a:t>
            </a:r>
          </a:p>
        </p:txBody>
      </p:sp>
      <p:sp>
        <p:nvSpPr>
          <p:cNvPr id="3" name="Inhaltsplatzhalter 2"/>
          <p:cNvSpPr>
            <a:spLocks noGrp="1"/>
          </p:cNvSpPr>
          <p:nvPr>
            <p:ph idx="1"/>
          </p:nvPr>
        </p:nvSpPr>
        <p:spPr/>
        <p:txBody>
          <a:bodyPr>
            <a:normAutofit fontScale="92500" lnSpcReduction="10000"/>
          </a:bodyPr>
          <a:lstStyle/>
          <a:p>
            <a:pPr marL="0" indent="0">
              <a:buNone/>
            </a:pPr>
            <a:r>
              <a:rPr lang="de-DE" sz="2600" i="1" dirty="0">
                <a:solidFill>
                  <a:prstClr val="black"/>
                </a:solidFill>
              </a:rPr>
              <a:t>Beispiel 1 (Musik umsetzen und darstellen, Ende SEP)</a:t>
            </a:r>
            <a:r>
              <a:rPr lang="de-DE" dirty="0">
                <a:solidFill>
                  <a:prstClr val="black"/>
                </a:solidFill>
              </a:rPr>
              <a:t>: Die </a:t>
            </a:r>
            <a:r>
              <a:rPr lang="de-DE" i="1" dirty="0">
                <a:solidFill>
                  <a:prstClr val="black"/>
                </a:solidFill>
              </a:rPr>
              <a:t>Schülerinnen und Schüler </a:t>
            </a:r>
            <a:r>
              <a:rPr lang="de-DE" b="1" dirty="0">
                <a:solidFill>
                  <a:prstClr val="black"/>
                </a:solidFill>
              </a:rPr>
              <a:t>realisieren selbst entwickelte und einfache vorgegebene Tänze zu Musik (u. a. Poptanz, Tänze nach historischen Vorbildern, Tänze unterschiedlicher Kulturen). </a:t>
            </a:r>
            <a:r>
              <a:rPr lang="de-DE" dirty="0">
                <a:solidFill>
                  <a:schemeClr val="bg1">
                    <a:lumMod val="65000"/>
                  </a:schemeClr>
                </a:solidFill>
              </a:rPr>
              <a:t>(VB D, Z 2/6)</a:t>
            </a:r>
          </a:p>
          <a:p>
            <a:pPr marL="0" lvl="0" indent="0">
              <a:buNone/>
            </a:pPr>
            <a:endParaRPr lang="de-DE" dirty="0">
              <a:solidFill>
                <a:prstClr val="black"/>
              </a:solidFill>
            </a:endParaRPr>
          </a:p>
          <a:p>
            <a:pPr marL="0" indent="0">
              <a:buNone/>
            </a:pPr>
            <a:r>
              <a:rPr lang="de-DE" i="1" dirty="0">
                <a:solidFill>
                  <a:prstClr val="black"/>
                </a:solidFill>
              </a:rPr>
              <a:t>Beispiel 2 (Musik hören und verstehen, Ende Klasse 4): Schülerinnen und Schüler </a:t>
            </a:r>
            <a:r>
              <a:rPr lang="de-DE" b="1" dirty="0">
                <a:solidFill>
                  <a:prstClr val="black"/>
                </a:solidFill>
              </a:rPr>
              <a:t>beurteilen ihre individuellen Hörgewohnheiten im Kontext ihrer Musikvorlieben kritisch und selbstbestimmt (u. a. im Hinblick auf Gender, Quantität, Sozialisation). </a:t>
            </a:r>
            <a:r>
              <a:rPr lang="de-DE" dirty="0">
                <a:solidFill>
                  <a:schemeClr val="bg1">
                    <a:lumMod val="65000"/>
                  </a:schemeClr>
                </a:solidFill>
              </a:rPr>
              <a:t>(VB Ü, Z 1; VB B, Z1; VB D, Z1)</a:t>
            </a:r>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81039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109394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Kapiteln des Lehrplans Musik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3347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28854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50" b="1" i="0" u="none" strike="noStrike" kern="1200" cap="none" spc="0" normalizeH="0" baseline="0" noProof="0" dirty="0">
                <a:ln>
                  <a:noFill/>
                </a:ln>
                <a:solidFill>
                  <a:prstClr val="black"/>
                </a:solidFill>
                <a:effectLst/>
                <a:uLnTx/>
                <a:uFillTx/>
                <a:latin typeface="Calibri"/>
                <a:ea typeface="+mn-ea"/>
                <a:cs typeface="+mn-cs"/>
              </a:rPr>
              <a:t>Zitate aus dem Lehrplan Musik [Auszüge aus Kap. 1]</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„Beitrag zur persönlichen Entwicklung ästhetischer Sensibilität und Offenheit, kreativen und imaginativen Potenzials, individuellen Ausdruckvermögens</a:t>
            </a:r>
            <a:r>
              <a:rPr kumimoji="0" lang="de-DE" sz="1650" b="0" i="0" u="none" strike="noStrike" kern="1200" cap="none" spc="0" normalizeH="0" noProof="0" dirty="0">
                <a:ln>
                  <a:noFill/>
                </a:ln>
                <a:solidFill>
                  <a:prstClr val="black"/>
                </a:solidFill>
                <a:effectLst/>
                <a:uLnTx/>
                <a:uFillTx/>
                <a:latin typeface="Calibri"/>
                <a:ea typeface="+mn-ea"/>
                <a:cs typeface="+mn-cs"/>
              </a:rPr>
              <a:t> sowie kultureller Identität</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„Freude und</a:t>
            </a:r>
            <a:r>
              <a:rPr kumimoji="0" lang="de-DE" sz="1650" b="0" i="0" u="none" strike="noStrike" kern="1200" cap="none" spc="0" normalizeH="0" noProof="0" dirty="0">
                <a:ln>
                  <a:noFill/>
                </a:ln>
                <a:solidFill>
                  <a:prstClr val="black"/>
                </a:solidFill>
                <a:effectLst/>
                <a:uLnTx/>
                <a:uFillTx/>
                <a:latin typeface="Calibri"/>
                <a:ea typeface="+mn-ea"/>
                <a:cs typeface="+mn-cs"/>
              </a:rPr>
              <a:t> das Interesse der Schülerinnen und Schüler an Musik […] wecken und […] intensivieren</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a:t>
            </a:r>
            <a:r>
              <a:rPr kumimoji="0" lang="de-DE" sz="1650" b="0" i="0" u="none" strike="noStrike" kern="1200" cap="none" spc="0" normalizeH="0" noProof="0" dirty="0">
                <a:ln>
                  <a:noFill/>
                </a:ln>
                <a:solidFill>
                  <a:prstClr val="black"/>
                </a:solidFill>
                <a:effectLst/>
                <a:uLnTx/>
                <a:uFillTx/>
                <a:latin typeface="Calibri"/>
                <a:ea typeface="+mn-ea"/>
                <a:cs typeface="+mn-cs"/>
              </a:rPr>
              <a:t>geschlechtersensible Lehr- und Lernprozesse</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„an den unterschiedlichen musikalischen</a:t>
            </a:r>
            <a:r>
              <a:rPr kumimoji="0" lang="de-DE" sz="1650" b="0" i="0" u="none" strike="noStrike" kern="1200" cap="none" spc="0" normalizeH="0" noProof="0" dirty="0">
                <a:ln>
                  <a:noFill/>
                </a:ln>
                <a:solidFill>
                  <a:prstClr val="black"/>
                </a:solidFill>
                <a:effectLst/>
                <a:uLnTx/>
                <a:uFillTx/>
                <a:latin typeface="Calibri"/>
                <a:ea typeface="+mn-ea"/>
                <a:cs typeface="+mn-cs"/>
              </a:rPr>
              <a:t> Fähigkeiten, individuellen Bedürfnissen und praktischen Erfahrungen [anknüpfen]</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„aktives und selbstbestimmtes Musikmachen und Musikverstehen“</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„Musikalisch-ästhetische</a:t>
            </a:r>
            <a:r>
              <a:rPr kumimoji="0" lang="de-DE" sz="1650" b="0" i="0" u="none" strike="noStrike" kern="1200" cap="none" spc="0" normalizeH="0" noProof="0" dirty="0">
                <a:ln>
                  <a:noFill/>
                </a:ln>
                <a:solidFill>
                  <a:prstClr val="black"/>
                </a:solidFill>
                <a:effectLst/>
                <a:uLnTx/>
                <a:uFillTx/>
                <a:latin typeface="Calibri"/>
                <a:ea typeface="+mn-ea"/>
                <a:cs typeface="+mn-cs"/>
              </a:rPr>
              <a:t> Kompetenzen sind im besonderen Maße individuell geprägt</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 typeface="+mj-lt"/>
              <a:buAutoNum type="alphaLcPeriod"/>
              <a:tabLst/>
              <a:defRPr/>
            </a:pPr>
            <a:r>
              <a:rPr kumimoji="0" lang="de-DE" sz="1350" b="1" i="0" u="none" strike="noStrike" kern="1200" cap="none" spc="0" normalizeH="0" baseline="0" noProof="0" dirty="0">
                <a:ln>
                  <a:noFill/>
                </a:ln>
                <a:solidFill>
                  <a:prstClr val="black"/>
                </a:solidFill>
                <a:effectLst/>
                <a:uLnTx/>
                <a:uFillTx/>
                <a:latin typeface="Calibri"/>
                <a:ea typeface="+mn-ea"/>
                <a:cs typeface="+mn-cs"/>
              </a:rPr>
              <a:t>Notieren Sie 1-2 Punkte dieser Zieldimensionen, die Ihnen persönlich in Ihrem Musikunterricht besonders am Herzen liegen.</a:t>
            </a:r>
          </a:p>
          <a:p>
            <a:pPr marL="257175" marR="0" lvl="0" indent="-257175" algn="l" defTabSz="914400" rtl="0" eaLnBrk="1" fontAlgn="auto" latinLnBrk="0" hangingPunct="1">
              <a:lnSpc>
                <a:spcPct val="100000"/>
              </a:lnSpc>
              <a:spcBef>
                <a:spcPts val="0"/>
              </a:spcBef>
              <a:spcAft>
                <a:spcPts val="0"/>
              </a:spcAft>
              <a:buClrTx/>
              <a:buSzTx/>
              <a:buFont typeface="+mj-lt"/>
              <a:buAutoNum type="alphaLcPeriod"/>
              <a:tabLst/>
              <a:defRPr/>
            </a:pPr>
            <a:r>
              <a:rPr kumimoji="0" lang="de-DE" sz="1350" b="1" i="0" u="none" strike="noStrike" kern="1200" cap="none" spc="0" normalizeH="0" baseline="0" noProof="0" dirty="0">
                <a:ln>
                  <a:noFill/>
                </a:ln>
                <a:solidFill>
                  <a:prstClr val="black"/>
                </a:solidFill>
                <a:effectLst/>
                <a:uLnTx/>
                <a:uFillTx/>
                <a:latin typeface="Calibri"/>
                <a:ea typeface="+mn-ea"/>
                <a:cs typeface="+mn-cs"/>
              </a:rPr>
              <a:t>Geben Sie ein Beispiel, wie sich diese Ziele konkret in Ihrem Unterricht zeigen.</a:t>
            </a:r>
          </a:p>
          <a:p>
            <a:pPr marL="257175" marR="0" lvl="0" indent="-257175" algn="l" defTabSz="914400" rtl="0" eaLnBrk="1" fontAlgn="auto" latinLnBrk="0" hangingPunct="1">
              <a:lnSpc>
                <a:spcPct val="100000"/>
              </a:lnSpc>
              <a:spcBef>
                <a:spcPts val="0"/>
              </a:spcBef>
              <a:spcAft>
                <a:spcPts val="0"/>
              </a:spcAft>
              <a:buClrTx/>
              <a:buSzTx/>
              <a:buFont typeface="+mj-lt"/>
              <a:buAutoNum type="alphaLcPeriod"/>
              <a:tabLst/>
              <a:defRPr/>
            </a:pPr>
            <a:r>
              <a:rPr kumimoji="0" lang="de-DE" sz="1350" b="1" i="0" u="none" strike="noStrike" kern="1200" cap="none" spc="0" normalizeH="0" baseline="0" noProof="0" dirty="0">
                <a:ln>
                  <a:noFill/>
                </a:ln>
                <a:solidFill>
                  <a:prstClr val="black"/>
                </a:solidFill>
                <a:effectLst/>
                <a:uLnTx/>
                <a:uFillTx/>
                <a:latin typeface="Calibri"/>
                <a:ea typeface="+mn-ea"/>
                <a:cs typeface="+mn-cs"/>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F0000"/>
                </a:solidFill>
                <a:effectLst/>
                <a:uLnTx/>
                <a:uFillTx/>
                <a:latin typeface="Calibri"/>
                <a:ea typeface="+mn-ea"/>
                <a:cs typeface="+mn-cs"/>
              </a:rPr>
              <a:t>Kapitel 1: </a:t>
            </a:r>
            <a:r>
              <a:rPr kumimoji="0" lang="de-DE" sz="2400" b="1" i="0" u="none" strike="noStrike" kern="1200" cap="none" spc="0" normalizeH="0" baseline="0" noProof="0" dirty="0">
                <a:ln>
                  <a:noFill/>
                </a:ln>
                <a:solidFill>
                  <a:prstClr val="black"/>
                </a:solidFill>
                <a:effectLst/>
                <a:uLnTx/>
                <a:uFillTx/>
                <a:latin typeface="Calibri"/>
                <a:ea typeface="+mn-ea"/>
                <a:cs typeface="+mn-cs"/>
              </a:rPr>
              <a:t>Aufgaben und Ziele des Faches    </a:t>
            </a:r>
          </a:p>
        </p:txBody>
      </p:sp>
    </p:spTree>
    <p:extLst>
      <p:ext uri="{BB962C8B-B14F-4D97-AF65-F5344CB8AC3E}">
        <p14:creationId xmlns:p14="http://schemas.microsoft.com/office/powerpoint/2010/main" val="60063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0000"/>
                </a:solidFill>
                <a:effectLst/>
                <a:uLnTx/>
                <a:uFillTx/>
                <a:latin typeface="Calibri"/>
                <a:ea typeface="+mn-ea"/>
                <a:cs typeface="+mn-cs"/>
              </a:rPr>
              <a:t>Kapitel 2:</a:t>
            </a:r>
            <a:r>
              <a:rPr kumimoji="0" lang="de-DE" sz="2800" b="1" i="0" u="none" strike="noStrike" kern="1200" cap="none" spc="0" normalizeH="0" baseline="0" noProof="0" dirty="0">
                <a:ln>
                  <a:noFill/>
                </a:ln>
                <a:solidFill>
                  <a:prstClr val="black"/>
                </a:solidFill>
                <a:effectLst/>
                <a:uLnTx/>
                <a:uFillTx/>
                <a:latin typeface="Calibri"/>
                <a:ea typeface="+mn-ea"/>
                <a:cs typeface="+mn-cs"/>
              </a:rPr>
              <a:t> Kompetenzerwartungen in der Praxis</a:t>
            </a:r>
          </a:p>
        </p:txBody>
      </p:sp>
      <p:sp>
        <p:nvSpPr>
          <p:cNvPr id="8" name="Textfeld 7"/>
          <p:cNvSpPr txBox="1"/>
          <p:nvPr/>
        </p:nvSpPr>
        <p:spPr>
          <a:xfrm>
            <a:off x="539552" y="1556792"/>
            <a:ext cx="8208912" cy="4588436"/>
          </a:xfrm>
          <a:prstGeom prst="rect">
            <a:avLst/>
          </a:prstGeom>
          <a:noFill/>
        </p:spPr>
        <p:txBody>
          <a:bodyPr wrap="square" rtlCol="0">
            <a:spAutoFit/>
          </a:bodyPr>
          <a:lstStyle/>
          <a:p>
            <a:pPr marL="269875" marR="0" lvl="0" algn="l" defTabSz="914400" rtl="0" eaLnBrk="1" fontAlgn="auto" latinLnBrk="0" hangingPunct="1">
              <a:lnSpc>
                <a:spcPct val="100000"/>
              </a:lnSpc>
              <a:spcBef>
                <a:spcPts val="0"/>
              </a:spcBef>
              <a:spcAft>
                <a:spcPts val="0"/>
              </a:spcAft>
              <a:buClrTx/>
              <a:buSzTx/>
              <a:defRPr/>
            </a:pPr>
            <a:r>
              <a:rPr kumimoji="0" lang="de-DE" sz="1450" b="0" i="0" u="none" strike="noStrike" kern="1200" cap="none" spc="0" normalizeH="0" baseline="0" noProof="0" dirty="0">
                <a:ln>
                  <a:noFill/>
                </a:ln>
                <a:solidFill>
                  <a:prstClr val="black"/>
                </a:solidFill>
                <a:effectLst/>
                <a:uLnTx/>
                <a:uFillTx/>
                <a:latin typeface="Calibri"/>
              </a:rPr>
              <a:t>Wählen Sie bitte in Partnerarbeit </a:t>
            </a:r>
            <a:r>
              <a:rPr kumimoji="0" lang="de-DE" sz="1450" b="1" i="0" u="none" strike="noStrike" kern="1200" cap="none" spc="0" normalizeH="0" baseline="0" noProof="0" dirty="0">
                <a:ln>
                  <a:noFill/>
                </a:ln>
                <a:solidFill>
                  <a:prstClr val="black"/>
                </a:solidFill>
                <a:effectLst/>
                <a:uLnTx/>
                <a:uFillTx/>
                <a:latin typeface="Calibri"/>
              </a:rPr>
              <a:t>eine</a:t>
            </a:r>
            <a:r>
              <a:rPr kumimoji="0" lang="de-DE" sz="1450" b="0" i="0" u="none" strike="noStrike" kern="1200" cap="none" spc="0" normalizeH="0" baseline="0" noProof="0" dirty="0">
                <a:ln>
                  <a:noFill/>
                </a:ln>
                <a:solidFill>
                  <a:prstClr val="black"/>
                </a:solidFill>
                <a:effectLst/>
                <a:uLnTx/>
                <a:uFillTx/>
                <a:latin typeface="Calibri"/>
              </a:rPr>
              <a:t> der Kompetenzerwartungen aus: </a:t>
            </a:r>
          </a:p>
          <a:p>
            <a:pPr marL="274638" marR="0" lvl="0" indent="-274638" algn="l" defTabSz="914400" rtl="0" eaLnBrk="1" fontAlgn="auto" latinLnBrk="0" hangingPunct="1">
              <a:lnSpc>
                <a:spcPct val="100000"/>
              </a:lnSpc>
              <a:spcBef>
                <a:spcPts val="0"/>
              </a:spcBef>
              <a:spcAft>
                <a:spcPts val="0"/>
              </a:spcAft>
              <a:buClrTx/>
              <a:buSzTx/>
              <a:tabLst/>
              <a:defRPr/>
            </a:pPr>
            <a:r>
              <a:rPr lang="de-DE" sz="1450" noProof="0" dirty="0">
                <a:solidFill>
                  <a:prstClr val="black"/>
                </a:solidFill>
                <a:latin typeface="Calibri"/>
                <a:ea typeface="Times New Roman"/>
              </a:rPr>
              <a:t>	</a:t>
            </a:r>
            <a:r>
              <a:rPr kumimoji="0" lang="de-DE" sz="1450" b="0" i="0" u="none" strike="noStrike" kern="1200" cap="none" spc="0" normalizeH="0" baseline="0" noProof="0" dirty="0">
                <a:ln>
                  <a:noFill/>
                </a:ln>
                <a:solidFill>
                  <a:prstClr val="black"/>
                </a:solidFill>
                <a:effectLst/>
                <a:uLnTx/>
                <a:uFillTx/>
                <a:latin typeface="Calibri"/>
                <a:ea typeface="Times New Roman"/>
              </a:rPr>
              <a:t>Die Schülerinnen und Schüler …</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600075" lvl="1" indent="-257175">
              <a:spcBef>
                <a:spcPts val="450"/>
              </a:spcBef>
              <a:buFont typeface="Symbol"/>
              <a:buChar char=""/>
              <a:tabLst>
                <a:tab pos="342900" algn="l"/>
              </a:tabLst>
              <a:defRPr/>
            </a:pPr>
            <a:r>
              <a:rPr lang="de-DE" sz="1450" dirty="0">
                <a:solidFill>
                  <a:prstClr val="black"/>
                </a:solidFill>
                <a:ea typeface="Times New Roman"/>
                <a:cs typeface="Arial"/>
              </a:rPr>
              <a:t>musizieren Lieder und Rhythmicals technisch anstrengungsfrei - auch auswendig (u.a. Lieder zum Tages- und Jahresverlauf, bestimmten Anlässen, traditionelle Volkslieder, Popsongs, Lieder unterschiedlicher Sprachen und </a:t>
            </a:r>
            <a:r>
              <a:rPr lang="de-DE" sz="1450" dirty="0" smtClean="0">
                <a:solidFill>
                  <a:prstClr val="black"/>
                </a:solidFill>
                <a:ea typeface="Times New Roman"/>
                <a:cs typeface="Arial"/>
              </a:rPr>
              <a:t>Kulturen, z.B. entsprechend einer schulinternen Liederliste). </a:t>
            </a:r>
            <a:r>
              <a:rPr kumimoji="0" lang="de-DE" sz="1450" b="0" i="1" u="none" strike="noStrike" kern="1200" cap="none" spc="0" normalizeH="0" baseline="0" noProof="0" dirty="0">
                <a:ln>
                  <a:noFill/>
                </a:ln>
                <a:solidFill>
                  <a:prstClr val="black"/>
                </a:solidFill>
                <a:effectLst/>
                <a:uLnTx/>
                <a:uFillTx/>
                <a:latin typeface="Calibri"/>
                <a:ea typeface="Times New Roman"/>
              </a:rPr>
              <a:t>(Klasse 1-4, Musik machen und gestalten)</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600075" lvl="1" indent="-257175">
              <a:spcBef>
                <a:spcPts val="450"/>
              </a:spcBef>
              <a:buFont typeface="Symbol"/>
              <a:buChar char=""/>
              <a:tabLst>
                <a:tab pos="342900" algn="l"/>
              </a:tabLst>
              <a:defRPr/>
            </a:pPr>
            <a:r>
              <a:rPr lang="de-DE" sz="1450" dirty="0">
                <a:solidFill>
                  <a:prstClr val="black"/>
                </a:solidFill>
                <a:ea typeface="Times New Roman"/>
                <a:cs typeface="Arial"/>
              </a:rPr>
              <a:t>beschreiben elementare </a:t>
            </a:r>
            <a:r>
              <a:rPr lang="de-DE" sz="1450" dirty="0" smtClean="0">
                <a:solidFill>
                  <a:prstClr val="black"/>
                </a:solidFill>
                <a:ea typeface="Times New Roman"/>
                <a:cs typeface="Arial"/>
              </a:rPr>
              <a:t>Gestaltungsprinzipien </a:t>
            </a:r>
            <a:r>
              <a:rPr lang="de-DE" sz="1450" dirty="0">
                <a:solidFill>
                  <a:prstClr val="black"/>
                </a:solidFill>
                <a:ea typeface="Times New Roman"/>
                <a:cs typeface="Arial"/>
              </a:rPr>
              <a:t>von </a:t>
            </a:r>
            <a:r>
              <a:rPr lang="de-DE" sz="1450" dirty="0" smtClean="0">
                <a:solidFill>
                  <a:prstClr val="black"/>
                </a:solidFill>
                <a:ea typeface="Times New Roman"/>
                <a:cs typeface="Arial"/>
              </a:rPr>
              <a:t>Musik verschiedener </a:t>
            </a:r>
            <a:r>
              <a:rPr lang="de-DE" sz="1450" dirty="0">
                <a:solidFill>
                  <a:prstClr val="black"/>
                </a:solidFill>
                <a:ea typeface="Times New Roman"/>
                <a:cs typeface="Arial"/>
              </a:rPr>
              <a:t>Zeiten, Absichten und Kulturen  unter Verwendung von Fachbegriffen (u.a. Wiederholung, </a:t>
            </a:r>
            <a:r>
              <a:rPr lang="de-DE" sz="1450" dirty="0" smtClean="0">
                <a:solidFill>
                  <a:prstClr val="black"/>
                </a:solidFill>
                <a:ea typeface="Times New Roman"/>
                <a:cs typeface="Arial"/>
              </a:rPr>
              <a:t>schnell - </a:t>
            </a:r>
            <a:r>
              <a:rPr lang="de-DE" sz="1450" dirty="0">
                <a:solidFill>
                  <a:prstClr val="black"/>
                </a:solidFill>
                <a:ea typeface="Times New Roman"/>
                <a:cs typeface="Arial"/>
              </a:rPr>
              <a:t>langsam sowie hoch - tief) </a:t>
            </a:r>
            <a:r>
              <a:rPr lang="de-DE" sz="1450" dirty="0" smtClean="0">
                <a:solidFill>
                  <a:prstClr val="black"/>
                </a:solidFill>
                <a:ea typeface="Times New Roman"/>
                <a:cs typeface="Arial"/>
              </a:rPr>
              <a:t>und erweitern dadurch ihr Hörrepertoire</a:t>
            </a:r>
            <a:r>
              <a:rPr kumimoji="0" lang="de-DE" sz="1450" b="0" i="0" u="none" strike="noStrike" kern="1200" cap="none" spc="0" normalizeH="0" baseline="0" noProof="0" dirty="0" smtClean="0">
                <a:ln>
                  <a:noFill/>
                </a:ln>
                <a:solidFill>
                  <a:srgbClr val="000000"/>
                </a:solidFill>
                <a:effectLst/>
                <a:uLnTx/>
                <a:uFillTx/>
                <a:latin typeface="Calibri"/>
                <a:ea typeface="Times New Roman"/>
                <a:cs typeface="Arial"/>
              </a:rPr>
              <a:t>.</a:t>
            </a:r>
            <a:r>
              <a:rPr kumimoji="0" lang="de-DE" sz="1450" b="0" i="0" u="none" strike="noStrike" kern="1200" cap="none" spc="0" normalizeH="0" baseline="0" noProof="0" dirty="0" smtClean="0">
                <a:ln>
                  <a:noFill/>
                </a:ln>
                <a:solidFill>
                  <a:prstClr val="black"/>
                </a:solidFill>
                <a:effectLst/>
                <a:uLnTx/>
                <a:uFillTx/>
                <a:latin typeface="Calibri"/>
                <a:ea typeface="Times New Roman"/>
              </a:rPr>
              <a:t> </a:t>
            </a:r>
            <a:r>
              <a:rPr kumimoji="0" lang="de-DE" sz="1450" b="0" i="1" u="none" strike="noStrike" kern="1200" cap="none" spc="0" normalizeH="0" baseline="0" noProof="0" dirty="0">
                <a:ln>
                  <a:noFill/>
                </a:ln>
                <a:solidFill>
                  <a:prstClr val="black"/>
                </a:solidFill>
                <a:effectLst/>
                <a:uLnTx/>
                <a:uFillTx/>
                <a:latin typeface="Calibri"/>
                <a:ea typeface="Times New Roman"/>
              </a:rPr>
              <a:t>(Ende Klasse 2, Musik hören und verstehen)</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50" dirty="0">
                <a:solidFill>
                  <a:prstClr val="black"/>
                </a:solidFill>
                <a:ea typeface="Times New Roman"/>
                <a:cs typeface="Arial"/>
              </a:rPr>
              <a:t>realisieren selbst entwickelte und </a:t>
            </a:r>
            <a:r>
              <a:rPr lang="de-DE" sz="1450" dirty="0" smtClean="0">
                <a:solidFill>
                  <a:prstClr val="black"/>
                </a:solidFill>
                <a:ea typeface="Times New Roman"/>
                <a:cs typeface="Arial"/>
              </a:rPr>
              <a:t>vorgegebene </a:t>
            </a:r>
            <a:r>
              <a:rPr lang="de-DE" sz="1450" dirty="0">
                <a:solidFill>
                  <a:prstClr val="black"/>
                </a:solidFill>
                <a:ea typeface="Times New Roman"/>
                <a:cs typeface="Arial"/>
              </a:rPr>
              <a:t>Performances durch verschiedene künstlerische </a:t>
            </a:r>
            <a:r>
              <a:rPr lang="de-DE" sz="1450" dirty="0" smtClean="0">
                <a:solidFill>
                  <a:prstClr val="black"/>
                </a:solidFill>
                <a:ea typeface="Times New Roman"/>
                <a:cs typeface="Arial"/>
              </a:rPr>
              <a:t>Ausdrucksmedien </a:t>
            </a:r>
            <a:r>
              <a:rPr lang="de-DE" sz="1450" dirty="0">
                <a:solidFill>
                  <a:prstClr val="black"/>
                </a:solidFill>
                <a:ea typeface="Times New Roman"/>
                <a:cs typeface="Arial"/>
              </a:rPr>
              <a:t>(Musik, Kunst, Bewegung), auch unter Nutzung digitaler Medien. </a:t>
            </a:r>
            <a:r>
              <a:rPr lang="de-DE" sz="1450" i="1" dirty="0">
                <a:solidFill>
                  <a:prstClr val="black"/>
                </a:solidFill>
                <a:ea typeface="Times New Roman"/>
              </a:rPr>
              <a:t>(Ende Klasse 4, </a:t>
            </a:r>
            <a:r>
              <a:rPr kumimoji="0" lang="de-DE" sz="1450" b="0" i="1" u="none" strike="noStrike" kern="1200" cap="none" spc="0" normalizeH="0" baseline="0" noProof="0" dirty="0">
                <a:ln>
                  <a:noFill/>
                </a:ln>
                <a:solidFill>
                  <a:prstClr val="black"/>
                </a:solidFill>
                <a:effectLst/>
                <a:uLnTx/>
                <a:uFillTx/>
                <a:latin typeface="Calibri"/>
                <a:ea typeface="Times New Roman"/>
              </a:rPr>
              <a:t>Musik umsetzen und darstellen)</a:t>
            </a:r>
            <a:r>
              <a:rPr kumimoji="0" lang="de-DE" sz="1450" b="0" i="0" u="none" strike="noStrike" kern="1200" cap="none" spc="0" normalizeH="0" baseline="0" noProof="0" dirty="0">
                <a:ln>
                  <a:noFill/>
                </a:ln>
                <a:solidFill>
                  <a:prstClr val="black"/>
                </a:solidFill>
                <a:effectLst/>
                <a:uLnTx/>
                <a:uFillTx/>
                <a:latin typeface="Calibri"/>
                <a:ea typeface="Times New Roman"/>
              </a:rPr>
              <a:t> </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257175" marR="0" lvl="0" indent="-257175" algn="l" defTabSz="914400" rtl="0" eaLnBrk="1" fontAlgn="auto" latinLnBrk="0" hangingPunct="1">
              <a:lnSpc>
                <a:spcPct val="100000"/>
              </a:lnSpc>
              <a:spcBef>
                <a:spcPts val="0"/>
              </a:spcBef>
              <a:spcAft>
                <a:spcPts val="0"/>
              </a:spcAft>
              <a:buClrTx/>
              <a:buSzTx/>
              <a:buFontTx/>
              <a:buAutoNum type="alphaLcParenR"/>
              <a:tabLst/>
              <a:defRPr/>
            </a:pPr>
            <a:r>
              <a:rPr kumimoji="0" lang="de-DE" sz="1450" b="0" i="0" u="none" strike="noStrike" kern="1200" cap="none" spc="0" normalizeH="0" baseline="0" noProof="0" dirty="0">
                <a:ln>
                  <a:noFill/>
                </a:ln>
                <a:solidFill>
                  <a:prstClr val="black"/>
                </a:solidFill>
                <a:effectLst/>
                <a:uLnTx/>
                <a:uFillTx/>
                <a:latin typeface="Calibri"/>
              </a:rPr>
              <a:t>Erörtern Sie in Ihrem Team: „Was kann eine Schülerin/ein Schüler, wenn sie/er über die (von Ihnen ausgewählte) Kompetenz verfügt?“</a:t>
            </a:r>
          </a:p>
          <a:p>
            <a:pPr marL="257175" marR="0" lvl="0" indent="-257175" algn="l" defTabSz="914400" rtl="0" eaLnBrk="1" fontAlgn="auto" latinLnBrk="0" hangingPunct="1">
              <a:lnSpc>
                <a:spcPct val="100000"/>
              </a:lnSpc>
              <a:spcBef>
                <a:spcPts val="0"/>
              </a:spcBef>
              <a:spcAft>
                <a:spcPts val="0"/>
              </a:spcAft>
              <a:buClrTx/>
              <a:buSzTx/>
              <a:buFontTx/>
              <a:buAutoNum type="alphaLcParenR"/>
              <a:tabLst/>
              <a:defRPr/>
            </a:pPr>
            <a:r>
              <a:rPr kumimoji="0" lang="de-DE" sz="1450" b="0" i="0" u="none" strike="noStrike" kern="1200" cap="none" spc="0" normalizeH="0" baseline="0" noProof="0" dirty="0">
                <a:ln>
                  <a:noFill/>
                </a:ln>
                <a:solidFill>
                  <a:prstClr val="black"/>
                </a:solidFill>
                <a:effectLst/>
                <a:uLnTx/>
                <a:uFillTx/>
                <a:latin typeface="Calibri"/>
              </a:rPr>
              <a:t>Beschreiben Sie nun bitte, über welche Kenntnisse / Fähigkeiten / Fertigkeiten / Haltungen eine Schülerin/ein Schüler mit Blick auf die (von Ihnen ausgewählte) Kompetenz </a:t>
            </a:r>
            <a:r>
              <a:rPr kumimoji="0" lang="de-DE" sz="1450" b="0" i="0" u="sng" strike="noStrike" kern="1200" cap="none" spc="0" normalizeH="0" baseline="0" noProof="0" dirty="0">
                <a:ln>
                  <a:noFill/>
                </a:ln>
                <a:solidFill>
                  <a:prstClr val="black"/>
                </a:solidFill>
                <a:effectLst/>
                <a:uLnTx/>
                <a:uFillTx/>
                <a:latin typeface="Calibri"/>
              </a:rPr>
              <a:t>mindestens</a:t>
            </a:r>
            <a:r>
              <a:rPr kumimoji="0" lang="de-DE" sz="1450" b="0" i="0" u="none" strike="noStrike" kern="1200" cap="none" spc="0" normalizeH="0" baseline="0" noProof="0" dirty="0">
                <a:ln>
                  <a:noFill/>
                </a:ln>
                <a:solidFill>
                  <a:prstClr val="black"/>
                </a:solidFill>
                <a:effectLst/>
                <a:uLnTx/>
                <a:uFillTx/>
                <a:latin typeface="Calibri"/>
              </a:rPr>
              <a:t> verfügen sollte!</a:t>
            </a:r>
          </a:p>
          <a:p>
            <a:pPr marL="257175" marR="0" lvl="0" indent="-257175" algn="l" defTabSz="914400" rtl="0" eaLnBrk="1" fontAlgn="auto" latinLnBrk="0" hangingPunct="1">
              <a:lnSpc>
                <a:spcPct val="100000"/>
              </a:lnSpc>
              <a:spcBef>
                <a:spcPts val="0"/>
              </a:spcBef>
              <a:spcAft>
                <a:spcPts val="0"/>
              </a:spcAft>
              <a:buClrTx/>
              <a:buSzTx/>
              <a:buFontTx/>
              <a:buAutoNum type="alphaLcParenR"/>
              <a:tabLst/>
              <a:defRPr/>
            </a:pPr>
            <a:r>
              <a:rPr kumimoji="0" lang="de-DE" sz="1450" b="0" i="0" u="none" strike="noStrike" kern="1200" cap="none" spc="0" normalizeH="0" baseline="0" noProof="0" dirty="0">
                <a:ln>
                  <a:noFill/>
                </a:ln>
                <a:solidFill>
                  <a:prstClr val="black"/>
                </a:solidFill>
                <a:effectLst/>
                <a:uLnTx/>
                <a:uFillTx/>
                <a:latin typeface="Calibri"/>
              </a:rPr>
              <a:t>fakultativ: Überlegen Sie bitte, in welchem Unterrichtsvorhaben Ihres bisherigen schulinternen Arbeitsplan sich diese Kompetenzen am besten fördern lassen bzw. welche Änderungen im schulinternen Arbeitsplan nötig sind.</a:t>
            </a:r>
          </a:p>
        </p:txBody>
      </p:sp>
    </p:spTree>
    <p:extLst>
      <p:ext uri="{BB962C8B-B14F-4D97-AF65-F5344CB8AC3E}">
        <p14:creationId xmlns:p14="http://schemas.microsoft.com/office/powerpoint/2010/main" val="1644506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Schulinterne </a:t>
            </a:r>
            <a:r>
              <a:rPr lang="de-DE" altLang="de-DE" sz="4400" b="1" dirty="0">
                <a:solidFill>
                  <a:srgbClr val="002060"/>
                </a:solidFill>
                <a:cs typeface="Times New Roman" pitchFamily="18" charset="0"/>
              </a:rPr>
              <a:t>Arbeitspläne und   Unterstützungsangebote</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1663750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Allgemeine Hinweise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98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Arbeitspläne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2397686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Arbeitspläne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a:t>((</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1091401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a:t>Merkmale schulinterner Arbeitspläne </a:t>
            </a:r>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Arbeitspläne</a:t>
              </a:r>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018639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schulinterner </a:t>
            </a:r>
            <a:r>
              <a:rPr lang="de-DE" dirty="0" smtClean="0"/>
              <a:t>Arbeitspläne</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buFont typeface="Calibri" panose="020F0502020204030204" pitchFamily="34" charset="0"/>
              <a:buChar char="#"/>
            </a:pPr>
            <a:r>
              <a:rPr lang="de-DE" dirty="0"/>
              <a:t>Schulbezogene Konkretisierung der Lehrpläne</a:t>
            </a:r>
          </a:p>
          <a:p>
            <a:pPr>
              <a:spcBef>
                <a:spcPts val="1200"/>
              </a:spcBef>
              <a:buFont typeface="Calibri" panose="020F0502020204030204" pitchFamily="34" charset="0"/>
              <a:buChar char="#"/>
            </a:pPr>
            <a:r>
              <a:rPr lang="de-DE" dirty="0"/>
              <a:t>Instrument zur Unterrichtsentwicklung und Unterrichtsvorbereitung</a:t>
            </a:r>
          </a:p>
          <a:p>
            <a:pPr>
              <a:spcBef>
                <a:spcPts val="1200"/>
              </a:spcBef>
              <a:buFont typeface="Calibri" panose="020F0502020204030204" pitchFamily="34" charset="0"/>
              <a:buChar char="#"/>
            </a:pPr>
            <a:r>
              <a:rPr lang="de-DE" dirty="0"/>
              <a:t>Ausgestaltung von Freiräumen</a:t>
            </a:r>
          </a:p>
          <a:p>
            <a:pPr>
              <a:spcBef>
                <a:spcPts val="1200"/>
              </a:spcBef>
              <a:buFont typeface="Calibri" panose="020F0502020204030204" pitchFamily="34" charset="0"/>
              <a:buChar char="#"/>
            </a:pPr>
            <a:endParaRPr lang="de-DE" dirty="0"/>
          </a:p>
          <a:p>
            <a:pPr>
              <a:spcBef>
                <a:spcPts val="1200"/>
              </a:spcBef>
              <a:buFont typeface="Calibri" panose="020F0502020204030204" pitchFamily="34" charset="0"/>
              <a:buChar char="#"/>
            </a:pPr>
            <a:r>
              <a:rPr lang="de-DE" dirty="0"/>
              <a:t>Grundlage der fachlichen Arbeit im Team </a:t>
            </a:r>
            <a:r>
              <a:rPr lang="de-DE" dirty="0">
                <a:sym typeface="Wingdings" panose="05000000000000000000" pitchFamily="2" charset="2"/>
              </a:rPr>
              <a:t> </a:t>
            </a:r>
            <a:r>
              <a:rPr lang="de-DE" dirty="0"/>
              <a:t> Lehrkräfte als Experten für ihr Fach UND ihre Schülerinnen und Schüler </a:t>
            </a:r>
          </a:p>
          <a:p>
            <a:pPr>
              <a:spcBef>
                <a:spcPts val="1200"/>
              </a:spcBef>
              <a:buFont typeface="Calibri" panose="020F0502020204030204" pitchFamily="34" charset="0"/>
              <a:buChar char="#"/>
            </a:pPr>
            <a:r>
              <a:rPr lang="de-DE" dirty="0"/>
              <a:t>Transparenz für alle am Bildungsprozess Beteiligten</a:t>
            </a:r>
          </a:p>
          <a:p>
            <a:pPr>
              <a:spcBef>
                <a:spcPts val="1200"/>
              </a:spcBef>
              <a:buFont typeface="Calibri" panose="020F0502020204030204" pitchFamily="34" charset="0"/>
              <a:buChar char="#"/>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38222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des schulinternen Beispielarbeitsplans </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10" name="Grafik 9"/>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75035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1040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sp>
        <p:nvSpPr>
          <p:cNvPr id="5" name="Rechteck 4"/>
          <p:cNvSpPr/>
          <p:nvPr/>
        </p:nvSpPr>
        <p:spPr>
          <a:xfrm>
            <a:off x="348935" y="5606912"/>
            <a:ext cx="8496436" cy="369332"/>
          </a:xfrm>
          <a:prstGeom prst="rect">
            <a:avLst/>
          </a:prstGeom>
        </p:spPr>
        <p:txBody>
          <a:bodyPr wrap="square">
            <a:spAutoFit/>
          </a:bodyPr>
          <a:lstStyle/>
          <a:p>
            <a:pPr algn="ctr"/>
            <a:r>
              <a:rPr lang="de-DE" dirty="0">
                <a:hlinkClick r:id="rId3"/>
              </a:rPr>
              <a:t>https://www.schulentwicklung.nrw.de/lehrplaene/lehrplannavigator-grundschule</a:t>
            </a:r>
            <a:r>
              <a:rPr lang="de-DE" dirty="0" smtClean="0">
                <a:hlinkClick r:id="rId3"/>
              </a:rPr>
              <a:t>/</a:t>
            </a:r>
            <a:r>
              <a:rPr lang="de-DE" dirty="0" smtClean="0"/>
              <a:t> </a:t>
            </a:r>
            <a:endParaRPr lang="de-DE" dirty="0"/>
          </a:p>
        </p:txBody>
      </p:sp>
      <p:pic>
        <p:nvPicPr>
          <p:cNvPr id="8" name="Grafik 7"/>
          <p:cNvPicPr>
            <a:picLocks noChangeAspect="1"/>
          </p:cNvPicPr>
          <p:nvPr/>
        </p:nvPicPr>
        <p:blipFill>
          <a:blip r:embed="rId4"/>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943382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zum schulinternen Arbeitsplan im Fach Musik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2578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18270" y="1124744"/>
            <a:ext cx="77343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0000"/>
                </a:solidFill>
                <a:effectLst/>
                <a:uLnTx/>
                <a:uFillTx/>
                <a:latin typeface="Calibri"/>
                <a:ea typeface="+mn-ea"/>
                <a:cs typeface="+mn-cs"/>
              </a:rPr>
              <a:t>Auf dem Weg zum schulinternen </a:t>
            </a:r>
            <a:r>
              <a:rPr kumimoji="0" lang="de-DE" sz="2000" b="1" i="0" u="none" strike="noStrike" kern="1200" cap="none" spc="0" normalizeH="0" baseline="0" noProof="0" dirty="0" smtClean="0">
                <a:ln>
                  <a:noFill/>
                </a:ln>
                <a:solidFill>
                  <a:srgbClr val="FF0000"/>
                </a:solidFill>
                <a:effectLst/>
                <a:uLnTx/>
                <a:uFillTx/>
                <a:latin typeface="Calibri"/>
                <a:ea typeface="+mn-ea"/>
                <a:cs typeface="+mn-cs"/>
              </a:rPr>
              <a:t>Arbeitsplan</a:t>
            </a:r>
            <a:endParaRPr kumimoji="0" lang="de-DE" altLang="de-DE"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feld 6"/>
          <p:cNvSpPr txBox="1"/>
          <p:nvPr/>
        </p:nvSpPr>
        <p:spPr>
          <a:xfrm>
            <a:off x="518270" y="1700808"/>
            <a:ext cx="8208912" cy="4308872"/>
          </a:xfrm>
          <a:prstGeom prst="rect">
            <a:avLst/>
          </a:prstGeom>
          <a:noFill/>
        </p:spPr>
        <p:txBody>
          <a:bodyPr wrap="square" rtlCol="0">
            <a:spAutoFit/>
          </a:bodyPr>
          <a:lstStyle/>
          <a:p>
            <a:pPr lvl="0">
              <a:defRPr/>
            </a:pPr>
            <a:r>
              <a:rPr lang="de-DE" sz="2300" b="1" dirty="0">
                <a:solidFill>
                  <a:prstClr val="black"/>
                </a:solidFill>
              </a:rPr>
              <a:t>Tauschen Sie sich zu dem </a:t>
            </a:r>
            <a:r>
              <a:rPr lang="de-DE" altLang="de-DE" sz="2300" b="1" dirty="0">
                <a:solidFill>
                  <a:prstClr val="black"/>
                </a:solidFill>
              </a:rPr>
              <a:t>Vorschlag für die Weiterarbeit in der Schule </a:t>
            </a:r>
            <a:r>
              <a:rPr lang="de-DE" sz="2300" b="1" dirty="0">
                <a:solidFill>
                  <a:prstClr val="black"/>
                </a:solidFill>
              </a:rPr>
              <a:t>aus und planen Sie Ihre nächsten Schritte</a:t>
            </a:r>
            <a:r>
              <a:rPr lang="de-DE" altLang="de-DE" sz="2300" b="1" dirty="0">
                <a:solidFill>
                  <a:prstClr val="black"/>
                </a:solidFill>
              </a:rPr>
              <a:t>. </a:t>
            </a:r>
          </a:p>
          <a:p>
            <a:pPr marR="0" lvl="0" algn="l" defTabSz="914400" rtl="0" eaLnBrk="1" fontAlgn="auto" latinLnBrk="0" hangingPunct="1">
              <a:lnSpc>
                <a:spcPct val="100000"/>
              </a:lnSpc>
              <a:spcBef>
                <a:spcPts val="0"/>
              </a:spcBef>
              <a:spcAft>
                <a:spcPts val="0"/>
              </a:spcAft>
              <a:buClrTx/>
              <a:buSzTx/>
              <a:tabLst/>
              <a:defRPr/>
            </a:pPr>
            <a:endParaRPr kumimoji="0" lang="de-DE" altLang="de-DE" sz="2300" b="0" i="0" u="none" strike="noStrike" kern="1200" cap="none" spc="0" normalizeH="0" baseline="0" noProof="0" dirty="0" smtClean="0">
              <a:ln>
                <a:noFill/>
              </a:ln>
              <a:solidFill>
                <a:prstClr val="black"/>
              </a:solidFill>
              <a:effectLst/>
              <a:uLnTx/>
              <a:uFillTx/>
              <a:latin typeface="Calibri"/>
            </a:endParaRPr>
          </a:p>
          <a:p>
            <a:pPr marL="385763" marR="0" lvl="0" indent="-385763" algn="l" defTabSz="914400" rtl="0" eaLnBrk="1" fontAlgn="auto" latinLnBrk="0" hangingPunct="1">
              <a:lnSpc>
                <a:spcPct val="100000"/>
              </a:lnSpc>
              <a:spcBef>
                <a:spcPts val="0"/>
              </a:spcBef>
              <a:spcAft>
                <a:spcPts val="0"/>
              </a:spcAft>
              <a:buClrTx/>
              <a:buSzTx/>
              <a:buFont typeface="+mj-lt"/>
              <a:buAutoNum type="arabicPeriod"/>
              <a:tabLst/>
              <a:defRPr/>
            </a:pPr>
            <a:r>
              <a:rPr kumimoji="0" lang="de-DE" altLang="de-DE" sz="2300" b="0" i="0" u="none" strike="noStrike" kern="1200" cap="none" spc="0" normalizeH="0" baseline="0" noProof="0" dirty="0" smtClean="0">
                <a:ln>
                  <a:noFill/>
                </a:ln>
                <a:solidFill>
                  <a:prstClr val="black"/>
                </a:solidFill>
                <a:effectLst/>
                <a:uLnTx/>
                <a:uFillTx/>
                <a:latin typeface="Calibri"/>
              </a:rPr>
              <a:t>Vorstellen </a:t>
            </a:r>
            <a:r>
              <a:rPr kumimoji="0" lang="de-DE" altLang="de-DE" sz="2300" b="0" i="0" u="none" strike="noStrike" kern="1200" cap="none" spc="0" normalizeH="0" baseline="0" noProof="0" dirty="0">
                <a:ln>
                  <a:noFill/>
                </a:ln>
                <a:solidFill>
                  <a:prstClr val="black"/>
                </a:solidFill>
                <a:effectLst/>
                <a:uLnTx/>
                <a:uFillTx/>
                <a:latin typeface="Calibri"/>
              </a:rPr>
              <a:t>des </a:t>
            </a:r>
            <a:r>
              <a:rPr kumimoji="0" lang="de-DE" altLang="de-DE" sz="2300" b="1" i="0" u="none" strike="noStrike" kern="1200" cap="none" spc="0" normalizeH="0" baseline="0" noProof="0" dirty="0">
                <a:ln>
                  <a:noFill/>
                </a:ln>
                <a:solidFill>
                  <a:prstClr val="black"/>
                </a:solidFill>
                <a:effectLst/>
                <a:uLnTx/>
                <a:uFillTx/>
                <a:latin typeface="Calibri"/>
              </a:rPr>
              <a:t>Lehrplans</a:t>
            </a:r>
            <a:r>
              <a:rPr kumimoji="0" lang="de-DE" altLang="de-DE" sz="2300" b="0" i="0" u="none" strike="noStrike" kern="1200" cap="none" spc="0" normalizeH="0" baseline="0" noProof="0" dirty="0">
                <a:ln>
                  <a:noFill/>
                </a:ln>
                <a:solidFill>
                  <a:prstClr val="black"/>
                </a:solidFill>
                <a:effectLst/>
                <a:uLnTx/>
                <a:uFillTx/>
                <a:latin typeface="Calibri"/>
              </a:rPr>
              <a:t> </a:t>
            </a:r>
            <a:r>
              <a:rPr kumimoji="0" lang="de-DE" altLang="de-DE" sz="2300" b="0" i="1" u="none" strike="noStrike" kern="1200" cap="none" spc="0" normalizeH="0" baseline="0" noProof="0" dirty="0">
                <a:ln>
                  <a:noFill/>
                </a:ln>
                <a:solidFill>
                  <a:prstClr val="black"/>
                </a:solidFill>
                <a:effectLst/>
                <a:uLnTx/>
                <a:uFillTx/>
                <a:latin typeface="Calibri"/>
              </a:rPr>
              <a:t>(Grundlage: </a:t>
            </a:r>
            <a:r>
              <a:rPr kumimoji="0" lang="de-DE" altLang="de-DE" sz="2300" b="0" i="1" u="none" strike="noStrike" kern="1200" cap="none" spc="0" normalizeH="0" baseline="0" noProof="0" dirty="0" err="1">
                <a:ln>
                  <a:noFill/>
                </a:ln>
                <a:solidFill>
                  <a:prstClr val="black"/>
                </a:solidFill>
                <a:effectLst/>
                <a:uLnTx/>
                <a:uFillTx/>
                <a:latin typeface="Calibri"/>
              </a:rPr>
              <a:t>ppt</a:t>
            </a:r>
            <a:r>
              <a:rPr kumimoji="0" lang="de-DE" altLang="de-DE" sz="2300" b="0" i="1" u="none" strike="noStrike" kern="1200" cap="none" spc="0" normalizeH="0" baseline="0" noProof="0" dirty="0">
                <a:ln>
                  <a:noFill/>
                </a:ln>
                <a:solidFill>
                  <a:prstClr val="black"/>
                </a:solidFill>
                <a:effectLst/>
                <a:uLnTx/>
                <a:uFillTx/>
                <a:latin typeface="Calibri"/>
              </a:rPr>
              <a:t>)</a:t>
            </a:r>
          </a:p>
          <a:p>
            <a:pPr marL="385763" marR="0" lvl="0" indent="-385763" algn="l" defTabSz="914400" rtl="0" eaLnBrk="1" fontAlgn="auto" latinLnBrk="0" hangingPunct="1">
              <a:lnSpc>
                <a:spcPct val="100000"/>
              </a:lnSpc>
              <a:spcBef>
                <a:spcPts val="0"/>
              </a:spcBef>
              <a:spcAft>
                <a:spcPts val="0"/>
              </a:spcAft>
              <a:buClrTx/>
              <a:buSzTx/>
              <a:buFont typeface="+mj-lt"/>
              <a:buAutoNum type="arabicPeriod"/>
              <a:tabLst/>
              <a:defRPr/>
            </a:pPr>
            <a:r>
              <a:rPr kumimoji="0" lang="de-DE" altLang="de-DE" sz="2300" b="0" i="0" u="none" strike="noStrike" kern="1200" cap="none" spc="0" normalizeH="0" baseline="0" noProof="0" dirty="0">
                <a:ln>
                  <a:noFill/>
                </a:ln>
                <a:solidFill>
                  <a:prstClr val="black"/>
                </a:solidFill>
                <a:effectLst/>
                <a:uLnTx/>
                <a:uFillTx/>
                <a:latin typeface="Calibri"/>
              </a:rPr>
              <a:t>Unterstützungsmaterialien vorstellen: </a:t>
            </a:r>
            <a:r>
              <a:rPr kumimoji="0" lang="de-DE" altLang="de-DE" sz="2300" b="1" i="0" u="none" strike="noStrike" kern="1200" cap="none" spc="0" normalizeH="0" baseline="0" noProof="0" dirty="0">
                <a:ln>
                  <a:noFill/>
                </a:ln>
                <a:solidFill>
                  <a:prstClr val="black"/>
                </a:solidFill>
                <a:effectLst/>
                <a:uLnTx/>
                <a:uFillTx/>
                <a:latin typeface="Calibri"/>
              </a:rPr>
              <a:t>Lehrplannavigator</a:t>
            </a:r>
            <a:r>
              <a:rPr kumimoji="0" lang="de-DE" altLang="de-DE" sz="2300" b="0" i="0" u="none" strike="noStrike" kern="1200" cap="none" spc="0" normalizeH="0" baseline="0" noProof="0" dirty="0">
                <a:ln>
                  <a:noFill/>
                </a:ln>
                <a:solidFill>
                  <a:prstClr val="black"/>
                </a:solidFill>
                <a:effectLst/>
                <a:uLnTx/>
                <a:uFillTx/>
                <a:latin typeface="Calibri"/>
              </a:rPr>
              <a:t> mit beispielhaftem schulinternen Lehrplan etc. </a:t>
            </a:r>
            <a:r>
              <a:rPr kumimoji="0" lang="de-DE" altLang="de-DE" sz="2300" b="0" i="1" u="none" strike="noStrike" kern="1200" cap="none" spc="0" normalizeH="0" baseline="0" noProof="0" dirty="0">
                <a:ln>
                  <a:noFill/>
                </a:ln>
                <a:solidFill>
                  <a:prstClr val="black"/>
                </a:solidFill>
                <a:effectLst/>
                <a:uLnTx/>
                <a:uFillTx/>
                <a:latin typeface="Calibri"/>
              </a:rPr>
              <a:t>(Motto: „Dazu gibt es übrigens schon etwas als Anregung!“)</a:t>
            </a:r>
            <a:r>
              <a:rPr kumimoji="0" lang="de-DE" altLang="de-DE" sz="2300" b="0" i="0" u="none" strike="noStrike" kern="1200" cap="none" spc="0" normalizeH="0" baseline="0" noProof="0" dirty="0">
                <a:ln>
                  <a:noFill/>
                </a:ln>
                <a:solidFill>
                  <a:prstClr val="black"/>
                </a:solidFill>
                <a:effectLst/>
                <a:uLnTx/>
                <a:uFillTx/>
                <a:latin typeface="Calibri"/>
              </a:rPr>
              <a:t> </a:t>
            </a:r>
          </a:p>
          <a:p>
            <a:pPr marL="385763" marR="0" lvl="0" indent="-385763" algn="l" defTabSz="914400" rtl="0" eaLnBrk="1" fontAlgn="auto" latinLnBrk="0" hangingPunct="1">
              <a:lnSpc>
                <a:spcPct val="100000"/>
              </a:lnSpc>
              <a:spcBef>
                <a:spcPts val="0"/>
              </a:spcBef>
              <a:spcAft>
                <a:spcPts val="0"/>
              </a:spcAft>
              <a:buClrTx/>
              <a:buSzTx/>
              <a:buFont typeface="+mj-lt"/>
              <a:buAutoNum type="arabicPeriod"/>
              <a:tabLst/>
              <a:defRPr/>
            </a:pPr>
            <a:r>
              <a:rPr kumimoji="0" lang="de-DE" altLang="de-DE" sz="2300" b="0" i="0" u="none" strike="noStrike" kern="1200" cap="none" spc="0" normalizeH="0" baseline="0" noProof="0" dirty="0">
                <a:ln>
                  <a:noFill/>
                </a:ln>
                <a:solidFill>
                  <a:prstClr val="black"/>
                </a:solidFill>
                <a:effectLst/>
                <a:uLnTx/>
                <a:uFillTx/>
                <a:latin typeface="Calibri"/>
              </a:rPr>
              <a:t>Den eigenen </a:t>
            </a:r>
            <a:r>
              <a:rPr kumimoji="0" lang="de-DE" altLang="de-DE" sz="2300" b="1" i="0" u="none" strike="noStrike" kern="1200" cap="none" spc="0" normalizeH="0" baseline="0" noProof="0" dirty="0">
                <a:ln>
                  <a:noFill/>
                </a:ln>
                <a:solidFill>
                  <a:prstClr val="black"/>
                </a:solidFill>
                <a:effectLst/>
                <a:uLnTx/>
                <a:uFillTx/>
                <a:latin typeface="Calibri"/>
              </a:rPr>
              <a:t>schulinternen Arbeitsplan </a:t>
            </a:r>
            <a:r>
              <a:rPr kumimoji="0" lang="de-DE" altLang="de-DE" sz="2300" b="0" i="0" u="none" strike="noStrike" kern="1200" cap="none" spc="0" normalizeH="0" baseline="0" noProof="0" dirty="0">
                <a:ln>
                  <a:noFill/>
                </a:ln>
                <a:solidFill>
                  <a:prstClr val="black"/>
                </a:solidFill>
                <a:effectLst/>
                <a:uLnTx/>
                <a:uFillTx/>
                <a:latin typeface="Calibri"/>
              </a:rPr>
              <a:t>prüfen: Was sind unsere Stärken? Wo besteht Handlungsbedarf? </a:t>
            </a:r>
            <a:r>
              <a:rPr kumimoji="0" lang="de-DE" altLang="de-DE" sz="2300" b="0" i="1" u="none" strike="noStrike" kern="1200" cap="none" spc="0" normalizeH="0" baseline="0" noProof="0" dirty="0">
                <a:ln>
                  <a:noFill/>
                </a:ln>
                <a:solidFill>
                  <a:prstClr val="black"/>
                </a:solidFill>
                <a:effectLst/>
                <a:uLnTx/>
                <a:uFillTx/>
                <a:latin typeface="Calibri"/>
              </a:rPr>
              <a:t> </a:t>
            </a:r>
          </a:p>
          <a:p>
            <a:pPr marL="385763" marR="0" lvl="0" indent="-385763" algn="l" defTabSz="914400" rtl="0" eaLnBrk="1" fontAlgn="auto" latinLnBrk="0" hangingPunct="1">
              <a:lnSpc>
                <a:spcPct val="100000"/>
              </a:lnSpc>
              <a:spcBef>
                <a:spcPts val="0"/>
              </a:spcBef>
              <a:spcAft>
                <a:spcPts val="0"/>
              </a:spcAft>
              <a:buClrTx/>
              <a:buSzTx/>
              <a:buFont typeface="+mj-lt"/>
              <a:buAutoNum type="arabicPeriod"/>
              <a:tabLst/>
              <a:defRPr/>
            </a:pPr>
            <a:r>
              <a:rPr kumimoji="0" lang="de-DE" altLang="de-DE" sz="2300" b="0" i="0" u="none" strike="noStrike" kern="1200" cap="none" spc="0" normalizeH="0" baseline="0" noProof="0" dirty="0">
                <a:ln>
                  <a:noFill/>
                </a:ln>
                <a:solidFill>
                  <a:prstClr val="black"/>
                </a:solidFill>
                <a:effectLst/>
                <a:uLnTx/>
                <a:uFillTx/>
                <a:latin typeface="Calibri"/>
              </a:rPr>
              <a:t>Konkrete </a:t>
            </a:r>
            <a:r>
              <a:rPr kumimoji="0" lang="de-DE" altLang="de-DE" sz="2300" b="1" i="0" u="none" strike="noStrike" kern="1200" cap="none" spc="0" normalizeH="0" baseline="0" noProof="0" dirty="0">
                <a:ln>
                  <a:noFill/>
                </a:ln>
                <a:solidFill>
                  <a:prstClr val="black"/>
                </a:solidFill>
                <a:effectLst/>
                <a:uLnTx/>
                <a:uFillTx/>
                <a:latin typeface="Calibri"/>
              </a:rPr>
              <a:t>Maßnahmen</a:t>
            </a:r>
            <a:r>
              <a:rPr kumimoji="0" lang="de-DE" altLang="de-DE" sz="2300" b="0" i="0" u="none" strike="noStrike" kern="1200" cap="none" spc="0" normalizeH="0" baseline="0" noProof="0" dirty="0">
                <a:ln>
                  <a:noFill/>
                </a:ln>
                <a:solidFill>
                  <a:prstClr val="black"/>
                </a:solidFill>
                <a:effectLst/>
                <a:uLnTx/>
                <a:uFillTx/>
                <a:latin typeface="Calibri"/>
              </a:rPr>
              <a:t> zur Fortschreibung des schulinternen Arbeitsplans festlegen </a:t>
            </a:r>
            <a:r>
              <a:rPr kumimoji="0" lang="de-DE" altLang="de-DE" sz="2300" b="0" i="1" u="none" strike="noStrike" kern="1200" cap="none" spc="0" normalizeH="0" baseline="0" noProof="0" dirty="0">
                <a:ln>
                  <a:noFill/>
                </a:ln>
                <a:solidFill>
                  <a:prstClr val="black"/>
                </a:solidFill>
                <a:effectLst/>
                <a:uLnTx/>
                <a:uFillTx/>
                <a:latin typeface="Calibri"/>
              </a:rPr>
              <a:t>(Was? Wer? Wann bzw. bis wann?)</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altLang="de-DE" sz="21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511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0" y="1082642"/>
            <a:ext cx="86772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0000"/>
                </a:solidFill>
                <a:effectLst/>
                <a:uLnTx/>
                <a:uFillTx/>
                <a:latin typeface="Calibri"/>
                <a:ea typeface="+mn-ea"/>
                <a:cs typeface="+mn-cs"/>
              </a:rPr>
              <a:t>Kompetenzen, Inhalte, schulische Gegebenheiten: </a:t>
            </a:r>
            <a:r>
              <a:rPr kumimoji="0" lang="de-DE" sz="2000" b="1" i="0" u="none" strike="noStrike" kern="1200" cap="none" spc="0" normalizeH="0" baseline="0" noProof="0" dirty="0">
                <a:ln>
                  <a:noFill/>
                </a:ln>
                <a:solidFill>
                  <a:prstClr val="black"/>
                </a:solidFill>
                <a:effectLst/>
                <a:uLnTx/>
                <a:uFillTx/>
                <a:latin typeface="Calibri"/>
                <a:ea typeface="+mn-ea"/>
                <a:cs typeface="+mn-cs"/>
              </a:rPr>
              <a:t>Unterrichtsvorhaben planen</a:t>
            </a:r>
          </a:p>
        </p:txBody>
      </p:sp>
      <p:sp>
        <p:nvSpPr>
          <p:cNvPr id="9" name="Textfeld 8"/>
          <p:cNvSpPr txBox="1"/>
          <p:nvPr/>
        </p:nvSpPr>
        <p:spPr>
          <a:xfrm>
            <a:off x="356757" y="1916832"/>
            <a:ext cx="248602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Entwickeln Sie mit Ihrem Nachbarn / Ihrer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Nachbarin eine Grundidee für ein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Unterrichtsvorhaben zum Thema </a:t>
            </a:r>
          </a:p>
          <a:p>
            <a:pPr lvl="0">
              <a:defRPr/>
            </a:pPr>
            <a:r>
              <a:rPr lang="de-DE" b="1" dirty="0">
                <a:solidFill>
                  <a:srgbClr val="3399FF"/>
                </a:solidFill>
              </a:rPr>
              <a:t>Klangforscherinnen und Klangforscher aufgepasst! – Instrumenten- und Stimmklänge erforschen und im gemeinsamen Musizieren </a:t>
            </a:r>
            <a:r>
              <a:rPr lang="de-DE" b="1" dirty="0" smtClean="0">
                <a:solidFill>
                  <a:srgbClr val="3399FF"/>
                </a:solidFill>
              </a:rPr>
              <a:t>erproben.</a:t>
            </a:r>
            <a:endParaRPr kumimoji="0" lang="de-DE" sz="1800" b="1" i="0" u="none" strike="noStrike" kern="1200" cap="none" spc="0" normalizeH="0" baseline="0" noProof="0" dirty="0">
              <a:ln>
                <a:noFill/>
              </a:ln>
              <a:solidFill>
                <a:srgbClr val="3399FF"/>
              </a:solidFill>
              <a:effectLst/>
              <a:uLnTx/>
              <a:uFillTx/>
              <a:latin typeface="Arial Black" panose="020B0A04020102020204" pitchFamily="34" charset="0"/>
              <a:ea typeface="+mn-ea"/>
              <a:cs typeface="+mn-cs"/>
            </a:endParaRPr>
          </a:p>
        </p:txBody>
      </p:sp>
      <p:pic>
        <p:nvPicPr>
          <p:cNvPr id="2" name="Grafik 1"/>
          <p:cNvPicPr>
            <a:picLocks noChangeAspect="1"/>
          </p:cNvPicPr>
          <p:nvPr/>
        </p:nvPicPr>
        <p:blipFill>
          <a:blip r:embed="rId3"/>
          <a:stretch>
            <a:fillRect/>
          </a:stretch>
        </p:blipFill>
        <p:spPr>
          <a:xfrm>
            <a:off x="2771800" y="1916832"/>
            <a:ext cx="5982042" cy="3678796"/>
          </a:xfrm>
          <a:prstGeom prst="rect">
            <a:avLst/>
          </a:prstGeom>
        </p:spPr>
      </p:pic>
    </p:spTree>
    <p:extLst>
      <p:ext uri="{BB962C8B-B14F-4D97-AF65-F5344CB8AC3E}">
        <p14:creationId xmlns:p14="http://schemas.microsoft.com/office/powerpoint/2010/main" val="4099936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Primarstufe </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24520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6" name="Grafik 5"/>
          <p:cNvPicPr>
            <a:picLocks noChangeAspect="1"/>
          </p:cNvPicPr>
          <p:nvPr/>
        </p:nvPicPr>
        <p:blipFill>
          <a:blip r:embed="rId2"/>
          <a:stretch>
            <a:fillRect/>
          </a:stretch>
        </p:blipFill>
        <p:spPr>
          <a:xfrm>
            <a:off x="1115268" y="1606138"/>
            <a:ext cx="6913463" cy="3645724"/>
          </a:xfrm>
          <a:prstGeom prst="rect">
            <a:avLst/>
          </a:prstGeom>
        </p:spPr>
      </p:pic>
    </p:spTree>
    <p:extLst>
      <p:ext uri="{BB962C8B-B14F-4D97-AF65-F5344CB8AC3E}">
        <p14:creationId xmlns:p14="http://schemas.microsoft.com/office/powerpoint/2010/main" val="112319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272349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fontScale="925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a:t>
            </a:r>
            <a:r>
              <a:rPr lang="de-DE" dirty="0" smtClean="0"/>
              <a:t>eine </a:t>
            </a:r>
            <a:r>
              <a:rPr lang="de-DE" dirty="0"/>
              <a:t>Bezugsnorm für das Gemeinsame Lernen dar, da die Kompetenzen in unterschiedlichem </a:t>
            </a:r>
            <a:r>
              <a:rPr lang="de-DE" dirty="0" smtClean="0"/>
              <a:t>Umfang, in unterschiedlichem Anforderungsniveau </a:t>
            </a:r>
            <a:r>
              <a:rPr lang="de-DE" dirty="0"/>
              <a:t>und in unterschiedlicher </a:t>
            </a:r>
            <a:r>
              <a:rPr lang="de-DE" dirty="0" smtClean="0"/>
              <a:t>Komplexität </a:t>
            </a:r>
            <a:r>
              <a:rPr lang="de-DE" dirty="0"/>
              <a:t>erworben </a:t>
            </a:r>
            <a:r>
              <a:rPr lang="de-DE" dirty="0" smtClean="0"/>
              <a:t>werden können.“</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203897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a:t>
            </a:r>
            <a:r>
              <a:rPr lang="de-DE" dirty="0" smtClean="0"/>
              <a:t>wichtige </a:t>
            </a:r>
            <a:r>
              <a:rPr lang="de-DE" dirty="0"/>
              <a:t>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4039579271"/>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3196</Words>
  <PresentationFormat>Bildschirmpräsentation (4:3)</PresentationFormat>
  <Paragraphs>473</Paragraphs>
  <Slides>54</Slides>
  <Notes>29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54</vt:i4>
      </vt:variant>
    </vt:vector>
  </HeadingPairs>
  <TitlesOfParts>
    <vt:vector size="62" baseType="lpstr">
      <vt:lpstr>Arial</vt:lpstr>
      <vt:lpstr>Arial Black</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vt:lpstr>
      <vt:lpstr>     II.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vt:lpstr>
      <vt:lpstr>Weitere Hinweise zu schulinternen Arbeitsplänen </vt:lpstr>
      <vt:lpstr>Gliederung des schulinternen Beispielarbeitsplans </vt:lpstr>
      <vt:lpstr>Materialien im Lehrplannavigator</vt:lpstr>
      <vt:lpstr>PowerPoint-Präsentation</vt:lpstr>
      <vt:lpstr>PowerPoint-Präsentation</vt:lpstr>
      <vt:lpstr>Musik – Aufgaben und Ziele des Faches</vt:lpstr>
      <vt:lpstr>Die wichtigsten Kontinuitäten</vt:lpstr>
      <vt:lpstr>Die wichtigsten Aspekte der Weiterentwicklung </vt:lpstr>
      <vt:lpstr>Operatorenwahl</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vt:lpstr>
      <vt:lpstr>Gliederung des schulinternen Beispielarbeitsplans </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2019-09-19T08:51:50Z</cp:lastPrinted>
  <dcterms:created xsi:type="dcterms:W3CDTF">2018-01-17T08:49:04Z</dcterms:created>
  <dcterms:modified xsi:type="dcterms:W3CDTF">2021-06-24T12:34:55Z</dcterms:modified>
</cp:coreProperties>
</file>