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71" r:id="rId17"/>
    <p:sldId id="436" r:id="rId18"/>
    <p:sldId id="437" r:id="rId19"/>
    <p:sldId id="466" r:id="rId20"/>
    <p:sldId id="467" r:id="rId21"/>
    <p:sldId id="468" r:id="rId22"/>
    <p:sldId id="442" r:id="rId23"/>
    <p:sldId id="443" r:id="rId24"/>
    <p:sldId id="444" r:id="rId25"/>
    <p:sldId id="445" r:id="rId26"/>
    <p:sldId id="446" r:id="rId27"/>
    <p:sldId id="447" r:id="rId28"/>
    <p:sldId id="438" r:id="rId29"/>
    <p:sldId id="439" r:id="rId30"/>
    <p:sldId id="440" r:id="rId31"/>
    <p:sldId id="441" r:id="rId32"/>
    <p:sldId id="448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9" r:id="rId41"/>
    <p:sldId id="458" r:id="rId42"/>
    <p:sldId id="427" r:id="rId43"/>
    <p:sldId id="429" r:id="rId44"/>
    <p:sldId id="430" r:id="rId45"/>
    <p:sldId id="431" r:id="rId46"/>
    <p:sldId id="432" r:id="rId47"/>
    <p:sldId id="433" r:id="rId48"/>
    <p:sldId id="428" r:id="rId49"/>
    <p:sldId id="460" r:id="rId50"/>
    <p:sldId id="476" r:id="rId51"/>
    <p:sldId id="477" r:id="rId52"/>
    <p:sldId id="478" r:id="rId53"/>
    <p:sldId id="479" r:id="rId54"/>
    <p:sldId id="464" r:id="rId55"/>
    <p:sldId id="469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92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  <p:cmAuthor id="3" name="medion pc" initials="mp" lastIdx="14" clrIdx="2">
    <p:extLst>
      <p:ext uri="{19B8F6BF-5375-455C-9EA6-DF929625EA0E}">
        <p15:presenceInfo xmlns:p15="http://schemas.microsoft.com/office/powerpoint/2012/main" userId="14db768dd54bed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8"/>
    <p:restoredTop sz="69257" autoAdjust="0"/>
  </p:normalViewPr>
  <p:slideViewPr>
    <p:cSldViewPr showGuides="1">
      <p:cViewPr varScale="1">
        <p:scale>
          <a:sx n="77" d="100"/>
          <a:sy n="77" d="100"/>
        </p:scale>
        <p:origin x="23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746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994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31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2629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540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874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5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</a:t>
            </a:r>
            <a:r>
              <a:rPr lang="de-DE" sz="3600"/>
              <a:t>der </a:t>
            </a:r>
            <a:r>
              <a:rPr lang="de-DE" sz="3600" smtClean="0"/>
              <a:t>Hauptschule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Englisch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</a:t>
            </a:r>
            <a:r>
              <a:rPr lang="de-DE" dirty="0"/>
              <a:t>einfache Informationsrecherchen zu einem Thema </a:t>
            </a:r>
            <a:r>
              <a:rPr lang="de-DE" dirty="0" smtClean="0"/>
              <a:t>mit Unterstützung von Strukturierungshilfen </a:t>
            </a:r>
            <a:r>
              <a:rPr lang="de-DE" dirty="0"/>
              <a:t>durchführen und die themenrelevanten Informationen </a:t>
            </a:r>
            <a:r>
              <a:rPr lang="de-DE" dirty="0" smtClean="0"/>
              <a:t>finden. (aus KLP Englisch HS, S.17)</a:t>
            </a:r>
          </a:p>
          <a:p>
            <a:r>
              <a:rPr lang="de-DE" dirty="0" smtClean="0"/>
              <a:t>Der </a:t>
            </a:r>
            <a:r>
              <a:rPr lang="de-DE" dirty="0"/>
              <a:t>MKR </a:t>
            </a:r>
            <a:r>
              <a:rPr lang="de-DE" dirty="0" smtClean="0"/>
              <a:t>bleibt </a:t>
            </a:r>
            <a:r>
              <a:rPr lang="de-DE" dirty="0"/>
              <a:t>verbindlicher </a:t>
            </a:r>
            <a:r>
              <a:rPr lang="de-DE" dirty="0" smtClean="0"/>
              <a:t>Orientierungsrahmen </a:t>
            </a:r>
            <a:r>
              <a:rPr lang="de-DE" dirty="0"/>
              <a:t>für die Weiterentwicklung des schulischen Medienkonzepts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</a:t>
            </a:r>
            <a:r>
              <a:rPr lang="de-DE" sz="2400" dirty="0" smtClean="0"/>
              <a:t>C,D, </a:t>
            </a:r>
            <a:r>
              <a:rPr lang="de-DE" sz="2400" dirty="0"/>
              <a:t>Z1, </a:t>
            </a:r>
            <a:r>
              <a:rPr lang="de-DE" sz="2400" dirty="0" smtClean="0"/>
              <a:t>Z2, Z3:</a:t>
            </a:r>
            <a:endParaRPr lang="de-DE" sz="2400" dirty="0"/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endParaRPr lang="de-DE" sz="2000" b="1" dirty="0" smtClean="0"/>
          </a:p>
          <a:p>
            <a:pPr marL="57150" indent="0">
              <a:buNone/>
            </a:pPr>
            <a:r>
              <a:rPr lang="de-DE" sz="2400" dirty="0"/>
              <a:t>persönliche Lebensgestaltung: </a:t>
            </a:r>
            <a:r>
              <a:rPr lang="de-DE" sz="2400" dirty="0" smtClean="0"/>
              <a:t>Lebenssituation, Alltag </a:t>
            </a:r>
            <a:r>
              <a:rPr lang="de-DE" sz="2400" dirty="0"/>
              <a:t>und Freizeitgestaltung von </a:t>
            </a:r>
            <a:r>
              <a:rPr lang="de-DE" sz="2400" dirty="0" smtClean="0"/>
              <a:t>Jugendlichen, Wohnen und Zusammenleben in der </a:t>
            </a:r>
            <a:r>
              <a:rPr lang="de-DE" sz="2400" dirty="0"/>
              <a:t>Familie, </a:t>
            </a:r>
            <a:r>
              <a:rPr lang="de-DE" sz="2400" dirty="0" smtClean="0"/>
              <a:t>Leben in der </a:t>
            </a:r>
            <a:r>
              <a:rPr lang="de-DE" sz="2400" i="1" dirty="0" err="1" smtClean="0"/>
              <a:t>peer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group</a:t>
            </a:r>
            <a:r>
              <a:rPr lang="de-DE" sz="2400" dirty="0" smtClean="0"/>
              <a:t>, Liebe und Freundschaften, Hobbys, </a:t>
            </a:r>
            <a:r>
              <a:rPr lang="de-DE" sz="2400" dirty="0"/>
              <a:t>Sport, </a:t>
            </a:r>
            <a:r>
              <a:rPr lang="de-DE" sz="2400" dirty="0" smtClean="0"/>
              <a:t>Musik, analoge und digitale Medien, Umweltschutz und Nachhaltigkeit </a:t>
            </a:r>
            <a:br>
              <a:rPr lang="de-DE" sz="2400" dirty="0" smtClean="0"/>
            </a:br>
            <a:r>
              <a:rPr lang="de-DE" sz="2000" dirty="0"/>
              <a:t>(</a:t>
            </a:r>
            <a:r>
              <a:rPr lang="de-DE" sz="2000" dirty="0" smtClean="0"/>
              <a:t>KLP Englisch HS, S. 36)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Englisch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299970"/>
              </p:ext>
            </p:extLst>
          </p:nvPr>
        </p:nvGraphicFramePr>
        <p:xfrm>
          <a:off x="539552" y="1844820"/>
          <a:ext cx="8147248" cy="414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977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10271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29639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zum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Ende der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Erprobungsstufe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zum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Ende der Sekundarstufe I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2.3.1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am Ende der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8</a:t>
                      </a:r>
                      <a:endParaRPr lang="de-DE" sz="1400" dirty="0">
                        <a:solidFill>
                          <a:schemeClr val="tx1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2.3.2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am Ende der Jahrgangsstufe 10</a:t>
                      </a:r>
                      <a:endParaRPr lang="de-DE" sz="1400" dirty="0">
                        <a:solidFill>
                          <a:schemeClr val="tx1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79293"/>
            <a:ext cx="8229600" cy="72008"/>
          </a:xfrm>
        </p:spPr>
        <p:txBody>
          <a:bodyPr/>
          <a:lstStyle/>
          <a:p>
            <a:r>
              <a:rPr lang="de-DE" dirty="0" smtClean="0"/>
              <a:t>Kompetenzerwartungen bis zum Ende der S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beschriebenen Kompetenzerwartungen orientieren sich am Ersten erweiterten Schulabschluss (EESA) nach Klasse 10.</a:t>
            </a:r>
          </a:p>
          <a:p>
            <a:r>
              <a:rPr lang="de-DE" dirty="0" smtClean="0"/>
              <a:t>Die Kompetenzen sind in unterschiedlichem Umfang und auf unterschiedlichem Niveau erreichbar.</a:t>
            </a:r>
          </a:p>
          <a:p>
            <a:r>
              <a:rPr lang="de-DE" dirty="0" smtClean="0"/>
              <a:t>Einzelne Kompetenzerwartungen und fachliche Konkretisierungen für den Mittleren Schulabschluss (MSA) werden explizit ausgewiesen.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7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1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</a:t>
            </a:r>
            <a:r>
              <a:rPr lang="de-DE" dirty="0" smtClean="0"/>
              <a:t>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Beibehalten der „Doppeljahrgangsstufen“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Ausweis </a:t>
            </a:r>
            <a:r>
              <a:rPr lang="de-DE" dirty="0"/>
              <a:t>der </a:t>
            </a:r>
            <a:r>
              <a:rPr lang="de-DE" dirty="0" err="1" smtClean="0"/>
              <a:t>GeR</a:t>
            </a:r>
            <a:r>
              <a:rPr lang="de-DE" dirty="0" smtClean="0"/>
              <a:t>-Niveaus: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    - Englisch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/>
              <a:t>am Ende der Jg.10</a:t>
            </a:r>
            <a:r>
              <a:rPr lang="de-DE" dirty="0" smtClean="0"/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      Erster erweiterter Schulabschluss: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      A2 </a:t>
            </a:r>
            <a:r>
              <a:rPr lang="de-DE" dirty="0"/>
              <a:t>mit Anteilen von B1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 </a:t>
            </a:r>
            <a:r>
              <a:rPr lang="de-DE" dirty="0" smtClean="0"/>
              <a:t>     Mittlerer </a:t>
            </a:r>
            <a:r>
              <a:rPr lang="de-DE" dirty="0"/>
              <a:t>Schulabschluss: B1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</a:t>
            </a:r>
            <a:br>
              <a:rPr lang="de-DE" dirty="0" smtClean="0"/>
            </a:br>
            <a:endParaRPr lang="de-DE" strike="sngStrike" dirty="0"/>
          </a:p>
          <a:p>
            <a:endParaRPr lang="de-DE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Englisch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die Fähigkeiten,</a:t>
            </a:r>
            <a:endParaRPr lang="de-DE" altLang="de-DE" sz="2000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zurückzugreifen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nutzen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</a:rPr>
              <a:t>Sensibilität</a:t>
            </a:r>
            <a:r>
              <a:rPr lang="de-DE" sz="2400" dirty="0">
                <a:solidFill>
                  <a:srgbClr val="000000"/>
                </a:solidFill>
              </a:rPr>
              <a:t> für die Struktur und den Gebrauch von Sprache und sprachlich vermittelter </a:t>
            </a:r>
            <a:r>
              <a:rPr lang="de-DE" sz="2400" dirty="0" smtClean="0">
                <a:solidFill>
                  <a:srgbClr val="000000"/>
                </a:solidFill>
              </a:rPr>
              <a:t>Kommunikation </a:t>
            </a:r>
            <a:endParaRPr lang="de-DE" sz="2400" dirty="0">
              <a:solidFill>
                <a:srgbClr val="000000"/>
              </a:solidFill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</a:rPr>
              <a:t>variabler und bewusster </a:t>
            </a:r>
            <a:r>
              <a:rPr lang="de-DE" sz="2400" b="1" dirty="0">
                <a:solidFill>
                  <a:srgbClr val="000000"/>
                </a:solidFill>
              </a:rPr>
              <a:t>Gebrauch</a:t>
            </a:r>
            <a:r>
              <a:rPr lang="de-DE" sz="24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</a:rPr>
              <a:t>Reflexion</a:t>
            </a:r>
            <a:r>
              <a:rPr lang="de-DE" sz="24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0000"/>
                </a:solidFill>
              </a:rPr>
              <a:t>die sprachlich </a:t>
            </a:r>
            <a:r>
              <a:rPr lang="de-DE" sz="2400" b="1" dirty="0">
                <a:solidFill>
                  <a:srgbClr val="000000"/>
                </a:solidFill>
              </a:rPr>
              <a:t>sensible Gestaltung</a:t>
            </a:r>
            <a:r>
              <a:rPr lang="de-DE" sz="2400" dirty="0">
                <a:solidFill>
                  <a:srgbClr val="000000"/>
                </a:solidFill>
              </a:rPr>
              <a:t> von Kommunikationssituationen</a:t>
            </a:r>
            <a:endParaRPr lang="de-DE" sz="4000" dirty="0">
              <a:solidFill>
                <a:prstClr val="black"/>
              </a:solidFill>
            </a:endParaRP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2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5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27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7288"/>
              </p:ext>
            </p:extLst>
          </p:nvPr>
        </p:nvGraphicFramePr>
        <p:xfrm>
          <a:off x="467360" y="1844675"/>
          <a:ext cx="8065135" cy="4388970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316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 Schülerinnen und Schüler können in vertrauten Alltagssituationen ein einfaches grammatisches Grundinventar für die Textrezeption und die Realisierung von einfachen und gelenkten Sprech- und Schreibabsichten nutzen, wobei elementare Fehler vorkommen können.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22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031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  <a:r>
                        <a:rPr lang="de-DE" sz="1600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einfacher und angeleiteter Form über gegenwärtige, vergangene und zukünftige Ereignisse aus dem eigenen Erfahrungsbereich berichten und erzählen,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einfacher und angeleiteter Form Erlaubnis, Bitten und Verpflichtungen ausdrücken,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)</a:t>
                      </a: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simple present, present progressive, simple past, will-future</a:t>
                      </a: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modal auxiliaries: can/cannot, must</a:t>
                      </a:r>
                      <a:endParaRPr lang="de-DE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:pr="smNativeData" xmlns="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:pr="smNativeData" xmlns="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  <p:sp>
        <p:nvSpPr>
          <p:cNvPr id="13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Fachliche Konkretisierung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didaktisierte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und kurze, klar strukturierte authentische Texte, Lesetexte, Hör-/Hörsehtexte, mehrfach kodierte Texte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Ausgangstexte: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Alltagsgespräche, Sprachnachrichten; Briefe, E-Mails, Postkarten,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Alltagsgespräche,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Beschreibungen, Briefe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E-Mails, Postkarten,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2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</a:t>
            </a:r>
            <a:r>
              <a:rPr lang="de-DE" dirty="0" smtClean="0"/>
              <a:t>Standards</a:t>
            </a:r>
            <a:r>
              <a:rPr lang="de-DE" dirty="0"/>
              <a:t> 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 </a:t>
            </a:r>
            <a:r>
              <a:rPr lang="de-DE" dirty="0"/>
              <a:t>Im letzten Schuljahr wird eine schriftliche Klassenarbeit durch eine gleichwertige Form der mündlichen Leistungsüberprüfung ersetzt.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42484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im Verlauf der Sek I frühzeitiges Einüben von Aufgabenformaten, die im Rahmen der zentralen Prüfungen von Bedeutung sind </a:t>
            </a:r>
            <a:endParaRPr lang="de-DE" sz="2400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fachdidaktischen und fachmethodischen Arbeit</a:t>
            </a:r>
          </a:p>
          <a:p>
            <a:pPr marL="400050" lvl="1" indent="0" defTabSz="536575">
              <a:buNone/>
            </a:pPr>
            <a:r>
              <a:rPr lang="de-DE" sz="2600" dirty="0" smtClean="0"/>
              <a:t>2.3</a:t>
            </a:r>
            <a:r>
              <a:rPr lang="de-DE" sz="2600" dirty="0"/>
              <a:t>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Englisch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Lehrplan</a:t>
            </a:r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457200" y="1700809"/>
          <a:ext cx="8229600" cy="438719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153815809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5.1-1 “</a:t>
                      </a:r>
                      <a:r>
                        <a:rPr lang="en-GB" sz="1400" b="1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 there” </a:t>
                      </a:r>
                      <a:r>
                        <a:rPr lang="en-GB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945916"/>
                  </a:ext>
                </a:extLst>
              </a:tr>
              <a:tr h="253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326231"/>
                  </a:ext>
                </a:extLst>
              </a:tr>
              <a:tr h="1101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Hör-/Hörsehverstehen</a:t>
                      </a:r>
                      <a:r>
                        <a:rPr lang="de-DE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kurzen Unterrichtsbeiträgen die wesentlichen Informationen entnehmen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 – an Gesprächen teilnehmen:</a:t>
                      </a:r>
                      <a:r>
                        <a:rPr lang="de-DE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classroom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discourse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teilnehmen;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einfachen Gesprächen in vertrauten Situationen des Alltags aktiv teilnehmen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 – zusammenhängendes Sprechen: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notizengestützt eine einfache Präsentation strukturiert vortragen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Wortschatz:</a:t>
                      </a:r>
                      <a:r>
                        <a:rPr lang="de-DE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classroom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phrases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verstehen und situationsangemessen anwenden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336855"/>
                  </a:ext>
                </a:extLst>
              </a:tr>
              <a:tr h="195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985001"/>
                  </a:ext>
                </a:extLst>
              </a:tr>
              <a:tr h="953013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persönliche Lebensgestaltung:</a:t>
                      </a: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Alltag und Freizeitgestaltung von Kindern: Familie, Freunde, Hobbys; Teilhabe am gesellschaftlichen Leben: Lebenswirklichkeiten von Familien und Kindern am Beispiel einer Region in Großbritannien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Grammatik: </a:t>
                      </a:r>
                      <a:r>
                        <a:rPr lang="en-GB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nouns: singular, plural; pronouns; chunks: statements, questions, negations, short answers 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TMK: </a:t>
                      </a:r>
                      <a:r>
                        <a:rPr lang="de-DE" sz="1050" u="sng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Ausgangstexte: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Alltagsgespräche, informierende Texte, Bilder, Bildergeschichten, Plakate </a:t>
                      </a:r>
                      <a:r>
                        <a:rPr lang="de-DE" sz="1050" u="sng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 Plakate, Präsentationen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437276"/>
                  </a:ext>
                </a:extLst>
              </a:tr>
              <a:tr h="355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83667"/>
                  </a:ext>
                </a:extLst>
              </a:tr>
              <a:tr h="953013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Anknüpfung an bereits erworbene Kompetenzen: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speaking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u.a. über sich und die Familie Auskunft geben und entsprechende Fragen stellen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Umsetzung im Unterricht: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Erstellen eines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-Posters (analog oder digital) oder eines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-Books (digital, ggf. auch mit Audiodatei); schriftliche Aufgaben zur Wortschatzarbeit 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Medienbildung: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Medienprodukte (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-Poster oder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-Book) adressatengerecht planen, gestalten und präsentieren (MKR 4.1)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78872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ein Unterrichtsvorhaben (1)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725162" y="3007833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55676" y="4306451"/>
            <a:ext cx="483783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752020" y="5590135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3297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47593"/>
              </p:ext>
            </p:extLst>
          </p:nvPr>
        </p:nvGraphicFramePr>
        <p:xfrm>
          <a:off x="827584" y="1916831"/>
          <a:ext cx="7488832" cy="3424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4285418035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5.1-1 “</a:t>
                      </a:r>
                      <a:r>
                        <a:rPr lang="en-US" sz="18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 there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”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29492"/>
                  </a:ext>
                </a:extLst>
              </a:tr>
              <a:tr h="498337">
                <a:tc>
                  <a:txBody>
                    <a:bodyPr/>
                    <a:lstStyle/>
                    <a:p>
                      <a:pPr algn="ctr"/>
                      <a:r>
                        <a:rPr lang="de-DE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Schwerpunkte der Kompetenzentwicklung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859906"/>
                  </a:ext>
                </a:extLst>
              </a:tr>
              <a:tr h="2069929"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kurzen Unterrichtsbeiträgen die wesentlichen Informationen entnehmen</a:t>
                      </a:r>
                    </a:p>
                    <a:p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an Gesprächen teilnehmen: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discourse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teilnehmen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einfachen Gesprächen in vertrauten Situationen des Alltags aktiv teilnehmen</a:t>
                      </a:r>
                    </a:p>
                    <a:p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zusammenhängendes Sprechen: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notizengestützt eine einfache Präsentation strukturiert vortragen</a:t>
                      </a:r>
                    </a:p>
                    <a:p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Wortschatz: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phrases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verstehen und situationsangemessen anwenden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40944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41601"/>
              </p:ext>
            </p:extLst>
          </p:nvPr>
        </p:nvGraphicFramePr>
        <p:xfrm>
          <a:off x="457200" y="1772816"/>
          <a:ext cx="8229600" cy="419474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  <a:endParaRPr lang="de-DE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persönliche Lebensgestaltung: Alltag und Freizeitgestaltung von Kindern: Familie, Freunde, Hobbys; Teilhabe am gesellschaftlichen Leben: Lebenswirklichkeiten von Familien und Kindern am Beispiel einer Region in Großbritannien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Grammatik: </a:t>
                      </a:r>
                      <a:r>
                        <a:rPr lang="en-GB" sz="20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nouns: singular, plural; pronouns; chunks: statements, questions, negations, short answers 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Ausgangstexte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Alltagsgespräche, informierende Texte, Bilder, Bildergeschichten, Plakate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Plakate, Präsentationen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3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85322"/>
              </p:ext>
            </p:extLst>
          </p:nvPr>
        </p:nvGraphicFramePr>
        <p:xfrm>
          <a:off x="457200" y="1925415"/>
          <a:ext cx="8229600" cy="353942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Anknüpfung an bereits erworbene Kompetenzen: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speaking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u.a. über sich und die Familie Auskunft geben und entsprechende Fragen stellen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Umsetzung im Unterricht: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Erstellen eines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-Posters (analog oder digital) oder eines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-Books (digital, ggf. auch mit Audiodatei); schriftliche Aufgaben zur Wortschatzarbeit 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Medienbildung: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Medienprodukte adressatengerecht planen, gestalten und präsentieren (MKR 4.1)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5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3200" dirty="0" smtClean="0"/>
          </a:p>
          <a:p>
            <a:endParaRPr lang="de-DE" sz="3200" dirty="0"/>
          </a:p>
          <a:p>
            <a:endParaRPr lang="de-DE" sz="3200" dirty="0" smtClean="0"/>
          </a:p>
          <a:p>
            <a:pPr marL="0" indent="0" algn="ctr">
              <a:buNone/>
            </a:pPr>
            <a:r>
              <a:rPr lang="de-DE" sz="3200" dirty="0" smtClean="0"/>
              <a:t> </a:t>
            </a:r>
            <a:r>
              <a:rPr lang="de-DE" sz="3600" dirty="0" smtClean="0"/>
              <a:t>Herzlichen Dank für Ihre Aufmerksamkeit!</a:t>
            </a:r>
            <a:endParaRPr lang="de-DE" sz="3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smtClean="0"/>
              <a:t>Bezug </a:t>
            </a:r>
            <a:r>
              <a:rPr lang="de-DE" dirty="0" smtClean="0"/>
              <a:t>auf fachübergreifende 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55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539552" y="6228568"/>
            <a:ext cx="2880320" cy="620688"/>
          </a:xfrm>
        </p:spPr>
        <p:txBody>
          <a:bodyPr vert="horz" lIns="91440" tIns="45720" rIns="91440" bIns="45720" rtlCol="0" anchor="ctr"/>
          <a:lstStyle/>
          <a:p>
            <a:pPr algn="l"/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56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3658</Words>
  <PresentationFormat>Bildschirmpräsentation (4:3)</PresentationFormat>
  <Paragraphs>717</Paragraphs>
  <Slides>55</Slides>
  <Notes>54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4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Hauptschule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Kompetenzerwartungen bis zum Ende der S I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2022-06-13T06:54:58Z</dcterms:modified>
</cp:coreProperties>
</file>