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479" r:id="rId3"/>
    <p:sldId id="480" r:id="rId4"/>
    <p:sldId id="481" r:id="rId5"/>
    <p:sldId id="482" r:id="rId6"/>
    <p:sldId id="483" r:id="rId7"/>
    <p:sldId id="484"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02" r:id="rId26"/>
    <p:sldId id="503" r:id="rId27"/>
    <p:sldId id="504" r:id="rId28"/>
    <p:sldId id="505" r:id="rId29"/>
    <p:sldId id="506" r:id="rId30"/>
    <p:sldId id="507" r:id="rId31"/>
    <p:sldId id="508" r:id="rId32"/>
    <p:sldId id="509" r:id="rId33"/>
    <p:sldId id="510" r:id="rId34"/>
    <p:sldId id="511" r:id="rId35"/>
    <p:sldId id="512" r:id="rId36"/>
    <p:sldId id="513" r:id="rId37"/>
    <p:sldId id="514" r:id="rId38"/>
    <p:sldId id="515" r:id="rId39"/>
    <p:sldId id="516" r:id="rId40"/>
    <p:sldId id="517" r:id="rId41"/>
    <p:sldId id="518" r:id="rId42"/>
    <p:sldId id="519" r:id="rId43"/>
    <p:sldId id="303" r:id="rId4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83377" autoAdjust="0"/>
  </p:normalViewPr>
  <p:slideViewPr>
    <p:cSldViewPr showGuides="1">
      <p:cViewPr varScale="1">
        <p:scale>
          <a:sx n="97" d="100"/>
          <a:sy n="97" d="100"/>
        </p:scale>
        <p:origin x="1602" y="90"/>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Eßer" userId="1ad698ef6125e06d" providerId="LiveId" clId="{14125ECF-8D70-4797-B8B0-00B5F68B1178}"/>
    <pc:docChg chg="modSld">
      <pc:chgData name="Susanne Eßer" userId="1ad698ef6125e06d" providerId="LiveId" clId="{14125ECF-8D70-4797-B8B0-00B5F68B1178}" dt="2022-07-29T07:28:07.152" v="1" actId="20577"/>
      <pc:docMkLst>
        <pc:docMk/>
      </pc:docMkLst>
      <pc:sldChg chg="modSp mod">
        <pc:chgData name="Susanne Eßer" userId="1ad698ef6125e06d" providerId="LiveId" clId="{14125ECF-8D70-4797-B8B0-00B5F68B1178}" dt="2022-07-29T07:28:07.152" v="1" actId="20577"/>
        <pc:sldMkLst>
          <pc:docMk/>
          <pc:sldMk cId="3070786504" sldId="256"/>
        </pc:sldMkLst>
        <pc:spChg chg="mod">
          <ac:chgData name="Susanne Eßer" userId="1ad698ef6125e06d" providerId="LiveId" clId="{14125ECF-8D70-4797-B8B0-00B5F68B1178}" dt="2022-07-29T07:28:07.152" v="1" actId="20577"/>
          <ac:spMkLst>
            <pc:docMk/>
            <pc:sldMk cId="3070786504" sldId="25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1"/>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29.07.2022</a:t>
            </a:fld>
            <a:endParaRPr lang="de-DE"/>
          </a:p>
        </p:txBody>
      </p:sp>
      <p:sp>
        <p:nvSpPr>
          <p:cNvPr id="4" name="Fußzeilenplatzhalter 3"/>
          <p:cNvSpPr>
            <a:spLocks noGrp="1"/>
          </p:cNvSpPr>
          <p:nvPr>
            <p:ph type="ftr" sz="quarter" idx="2"/>
          </p:nvPr>
        </p:nvSpPr>
        <p:spPr>
          <a:xfrm>
            <a:off x="0" y="9428630"/>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30"/>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6"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29.07.2022</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4"/>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4"/>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a:p>
        </p:txBody>
      </p:sp>
      <p:sp>
        <p:nvSpPr>
          <p:cNvPr id="4" name="Foliennummernplatzhalter 3"/>
          <p:cNvSpPr>
            <a:spLocks noGrp="1"/>
          </p:cNvSpPr>
          <p:nvPr>
            <p:ph type="sldNum" sz="quarter" idx="5"/>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655213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111019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1" dirty="0"/>
              <a:t>2.1</a:t>
            </a:r>
            <a:r>
              <a:rPr lang="de-DE" sz="1200" dirty="0"/>
              <a:t> Informationsrecherchen zielgerichtet durchführen und dabei Suchstrategien anwenden.</a:t>
            </a:r>
          </a:p>
          <a:p>
            <a:pPr marL="0" indent="0">
              <a:buNone/>
            </a:pPr>
            <a:r>
              <a:rPr lang="de-DE" sz="1200" b="1" dirty="0"/>
              <a:t>1.2</a:t>
            </a:r>
            <a:r>
              <a:rPr lang="de-DE" sz="1200" dirty="0"/>
              <a:t> Verschiedene digitale Werkzeuge und deren Funktionsumfang kennen, auswählen sowie diese kreativ, reflektiert und zielgerichtet einsetzen.</a:t>
            </a:r>
          </a:p>
          <a:p>
            <a:pPr marL="0" indent="0">
              <a:buNone/>
            </a:pPr>
            <a:r>
              <a:rPr lang="de-DE" sz="1200" b="1" dirty="0"/>
              <a:t>4.1</a:t>
            </a:r>
            <a:r>
              <a:rPr lang="de-DE" sz="1200" dirty="0"/>
              <a:t> Medienprodukte adressatengerecht planen, gestalten und Präsentieren; Möglichkeiten des Veröffentlichens und Teilens kennen und nutzen.</a:t>
            </a:r>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93101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C, Z1 Medienwahrnehmung, -analyse, -nutzung und -sicherheit </a:t>
            </a:r>
          </a:p>
          <a:p>
            <a:pPr marL="0" indent="0">
              <a:buNone/>
            </a:pPr>
            <a:r>
              <a:rPr lang="de-DE" dirty="0"/>
              <a:t>•	A, Z4 Verträge, Geld, Zahlungsverkehr</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23</a:t>
            </a:fld>
            <a:endParaRPr lang="de-DE"/>
          </a:p>
        </p:txBody>
      </p:sp>
    </p:spTree>
    <p:extLst>
      <p:ext uri="{BB962C8B-B14F-4D97-AF65-F5344CB8AC3E}">
        <p14:creationId xmlns:p14="http://schemas.microsoft.com/office/powerpoint/2010/main" val="2641674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23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38243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3682428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ea typeface="Calibri" panose="020F0502020204030204" pitchFamily="34" charset="0"/>
                <a:cs typeface="Times New Roman" panose="02020603050405020304" pitchFamily="18" charset="0"/>
              </a:rPr>
              <a:t>Damit wird sichergestellt, dass die Schülerinnen und Schüler im Laufe ihrer Schulbiografie an allen Themenfeldern und den aufgezeigten Bereichen/ Inhalten/ fachlichen Aspekten partizipieren und gleichzeitig keine Redundanzen hinsichtlich der Themenfelder beim mehrjährigem Verbleib in einer jahrgangsübergreifenden Lerngruppe entstehen.</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186645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ea typeface="Calibri" panose="020F0502020204030204" pitchFamily="34" charset="0"/>
                <a:cs typeface="Times New Roman" panose="02020603050405020304" pitchFamily="18" charset="0"/>
              </a:rPr>
              <a:t>Damit wird sichergestellt, dass die Schülerinnen und Schüler im Laufe ihrer Schulbiografie an allen Themenfeldern und den aufgezeigten Bereichen/ Inhalten/ fachlichen Aspekten partizipieren und gleichzeitig keine Redundanzen hinsichtlich der Themenfelder beim mehrjährigem Verbleib in einer jahrgangsübergreifenden Lerngruppe entstehen.</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Tree>
    <p:extLst>
      <p:ext uri="{BB962C8B-B14F-4D97-AF65-F5344CB8AC3E}">
        <p14:creationId xmlns:p14="http://schemas.microsoft.com/office/powerpoint/2010/main" val="49803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ea typeface="Calibri" panose="020F0502020204030204" pitchFamily="34" charset="0"/>
                <a:cs typeface="Times New Roman" panose="02020603050405020304" pitchFamily="18" charset="0"/>
              </a:rPr>
              <a:t>Damit wird sichergestellt, dass die Schülerinnen und Schüler im Laufe ihrer Schulbiografie an allen Themenfeldern und den aufgezeigten Bereichen/ Inhalten/ fachlichen Aspekten partizipieren und gleichzeitig keine Redundanzen hinsichtlich der Themenfelder beim mehrjährigem Verbleib in einer jahrgangsübergreifenden Lerngruppe entstehen.</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100809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562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Gliederung folgt damit der der Lehrpläne der allgemeinbildenden</a:t>
            </a:r>
            <a:r>
              <a:rPr lang="de-DE" baseline="0" dirty="0"/>
              <a:t> Schulen.</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a:t>
            </a:fld>
            <a:endParaRPr lang="de-DE"/>
          </a:p>
        </p:txBody>
      </p:sp>
    </p:spTree>
    <p:extLst>
      <p:ext uri="{BB962C8B-B14F-4D97-AF65-F5344CB8AC3E}">
        <p14:creationId xmlns:p14="http://schemas.microsoft.com/office/powerpoint/2010/main" val="881750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2663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Diese Aufgabe könnte auch so gestaltet werden, dass auf der Grundlage eines Themenfeldes, welches für die</a:t>
            </a:r>
            <a:r>
              <a:rPr lang="de-DE" baseline="0" dirty="0"/>
              <a:t> eigenen schulischen Gegebenheiten geplant wurde, konkreter Unterricht geplant würde.</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308113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391308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Aft>
                <a:spcPts val="600"/>
              </a:spcAft>
            </a:pPr>
            <a:r>
              <a:rPr lang="de-DE" sz="1800" b="1" i="1" dirty="0">
                <a:effectLst/>
                <a:latin typeface="Arial" panose="020B0604020202020204" pitchFamily="34" charset="0"/>
                <a:ea typeface="Calibri" panose="020F0502020204030204" pitchFamily="34" charset="0"/>
                <a:cs typeface="Times New Roman" panose="02020603050405020304" pitchFamily="18" charset="0"/>
              </a:rPr>
              <a:t>Kompetenzbereiche (Prozesse)</a:t>
            </a:r>
            <a:r>
              <a:rPr lang="de-DE" sz="1800" dirty="0">
                <a:effectLst/>
                <a:latin typeface="Arial" panose="020B0604020202020204" pitchFamily="34" charset="0"/>
                <a:ea typeface="Calibri" panose="020F0502020204030204" pitchFamily="34" charset="0"/>
                <a:cs typeface="Times New Roman" panose="02020603050405020304" pitchFamily="18" charset="0"/>
              </a:rPr>
              <a:t> repräsentieren die Grunddimensionen des fachlichen Handelns. Sie dienen dazu, die einzelnen Teiloperationen entlang der fachlichen Kerne zu strukturieren und den Zugriff für die am Lehr-Lernprozess Beteiligten zu verdeutlichen.</a:t>
            </a:r>
          </a:p>
          <a:p>
            <a:pPr algn="just">
              <a:lnSpc>
                <a:spcPct val="115000"/>
              </a:lnSpc>
              <a:spcAft>
                <a:spcPts val="600"/>
              </a:spcAft>
            </a:pPr>
            <a:r>
              <a:rPr lang="de-DE" sz="1800" b="1" i="1" dirty="0">
                <a:effectLst/>
                <a:latin typeface="Arial" panose="020B0604020202020204" pitchFamily="34" charset="0"/>
                <a:ea typeface="Calibri" panose="020F0502020204030204" pitchFamily="34" charset="0"/>
                <a:cs typeface="Times New Roman" panose="02020603050405020304" pitchFamily="18" charset="0"/>
              </a:rPr>
              <a:t>Inhalte</a:t>
            </a:r>
            <a:r>
              <a:rPr lang="de-DE" sz="1800" dirty="0">
                <a:effectLst/>
                <a:latin typeface="Arial" panose="020B0604020202020204" pitchFamily="34" charset="0"/>
                <a:ea typeface="Calibri" panose="020F0502020204030204" pitchFamily="34" charset="0"/>
                <a:cs typeface="Times New Roman" panose="02020603050405020304" pitchFamily="18" charset="0"/>
              </a:rPr>
              <a:t> systematisieren die im Unterricht verbindlichen und unverzichtbaren Gegenstände und liefern Hinweise für die inhaltliche Ausrichtung des Lehrens und Lernens.</a:t>
            </a:r>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34549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Calibri" panose="020F0502020204030204" pitchFamily="34" charset="0"/>
                <a:cs typeface="Times New Roman" panose="02020603050405020304" pitchFamily="18" charset="0"/>
              </a:rPr>
              <a:t>Angestrebte Kompetenzen auf der Ebene der Prozesse unterstützen den verständigen Erwerb der angestrebten Kompetenzen bezogen auf die Inhalte. Die Abbildung gibt einen Überblick über die Kompetenzbereiche (Prozesse) und die Inhalte des Aufgabenfeldes Mathematik im zieldifferenten Bildungsgang Geistige Entwicklung. </a:t>
            </a:r>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295146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Verhalten wird in unterschiedlichen Modi sichtbar: </a:t>
            </a:r>
            <a:r>
              <a:rPr lang="de-DE" sz="1200" dirty="0"/>
              <a:t>z. B. Veränderungen im Antlitz (Glossar), Augenbewegungen, Körperspannung),</a:t>
            </a:r>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392450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326440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dirty="0">
                <a:effectLst/>
                <a:latin typeface="Arial" panose="020B0604020202020204" pitchFamily="34" charset="0"/>
                <a:ea typeface="Calibri" panose="020F0502020204030204" pitchFamily="34" charset="0"/>
                <a:cs typeface="Times New Roman" panose="02020603050405020304" pitchFamily="18" charset="0"/>
              </a:rPr>
              <a:t>Vor dem Hintergrund der ganzheitlich angelegten Bildung im zieldifferenten Bildungsgang Geistige Entwicklung wird eine mögliche Verzahnung des fachlichen Kompetenzerwerbs mit der Entwicklung in den basalen Entwicklungsbereichen durch </a:t>
            </a:r>
            <a:r>
              <a:rPr lang="de-DE" sz="1800" b="1" dirty="0">
                <a:effectLst/>
                <a:latin typeface="Arial" panose="020B0604020202020204" pitchFamily="34" charset="0"/>
                <a:ea typeface="Calibri" panose="020F0502020204030204" pitchFamily="34" charset="0"/>
                <a:cs typeface="Times New Roman" panose="02020603050405020304" pitchFamily="18" charset="0"/>
              </a:rPr>
              <a:t>Entwicklungschancen </a:t>
            </a:r>
            <a:r>
              <a:rPr lang="de-DE" sz="1800" dirty="0">
                <a:effectLst/>
                <a:latin typeface="Arial" panose="020B0604020202020204" pitchFamily="34" charset="0"/>
                <a:ea typeface="Calibri" panose="020F0502020204030204" pitchFamily="34" charset="0"/>
                <a:cs typeface="Times New Roman" panose="02020603050405020304" pitchFamily="18" charset="0"/>
              </a:rPr>
              <a:t>markiert. Anknüpfend an die Unterrichtsvorgaben der Entwicklungsbereiche werden assoziierte Entwicklungsaspekte exemplarisch mit angestrebten Kompetenzen auf der Inhaltsebene der vorliegenden Unterrichtsvorgaben vernetzt.</a:t>
            </a: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249599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Aft>
                <a:spcPts val="6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Kompetenzbereiche (Prozesse) sowie Inhalte der Unterrichtsvorgaben Mathematik im zieldifferenten Bildungsgang Geistige Entwicklung korrespondieren mit der Systematik des Lehrplans für die Primarstufe. Gleichwohl sind sie auf die individuellen und heterogenen Voraussetzungen und Bedürfnisse im zieldifferenten Bildungsgang Geistige Entwicklung ausgerichtet und entsprechend formuliert. Durch die Markierung von </a:t>
            </a:r>
            <a:r>
              <a:rPr lang="de-DE" sz="1800" b="1" dirty="0">
                <a:effectLst/>
                <a:latin typeface="Arial" panose="020B0604020202020204" pitchFamily="34" charset="0"/>
                <a:ea typeface="Calibri" panose="020F0502020204030204" pitchFamily="34" charset="0"/>
                <a:cs typeface="Times New Roman" panose="02020603050405020304" pitchFamily="18" charset="0"/>
              </a:rPr>
              <a:t>Verknüpfungsmöglichkeiten</a:t>
            </a:r>
            <a:r>
              <a:rPr lang="de-DE" sz="1800" dirty="0">
                <a:effectLst/>
                <a:latin typeface="Arial" panose="020B0604020202020204" pitchFamily="34" charset="0"/>
                <a:ea typeface="Calibri" panose="020F0502020204030204" pitchFamily="34" charset="0"/>
                <a:cs typeface="Times New Roman" panose="02020603050405020304" pitchFamily="18" charset="0"/>
              </a:rPr>
              <a:t> mit dem Lehrplan für die Primarstufe und dem der Hauptschule werden mögliche Anschlussperspektiven aufgezeigt und eine inklusive Unterrichtsplanung</a:t>
            </a:r>
            <a:r>
              <a:rPr lang="de-DE"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dirty="0">
                <a:effectLst/>
                <a:latin typeface="Arial" panose="020B0604020202020204" pitchFamily="34" charset="0"/>
                <a:ea typeface="Calibri" panose="020F0502020204030204" pitchFamily="34" charset="0"/>
                <a:cs typeface="Times New Roman" panose="02020603050405020304" pitchFamily="18" charset="0"/>
              </a:rPr>
              <a:t>ermöglicht.</a:t>
            </a:r>
          </a:p>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290313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Unterrichtsvorgabe für den zieldifferenten Bildungsgang Geistige Entwicklung - Aufgabenfeld Mathematik</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Unterrichtsvorgabe für den zieldifferenten Bildungsgang Geistige Entwicklung - Aufgabenfeld Mathematik</a:t>
            </a:r>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Unterrichtsvorgabe für den zieldifferenten Bildungsgang Geistige Entwicklung - Aufgabenfeld Mathematik</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Unterrichtsvorgabe für den zieldifferenten Bildungsgang Geistige Entwicklung - Aufgabenfeld Mathematik</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Unterrichtsvorgabe für den zieldifferenten Bildungsgang Geistige Entwicklung - Aufgabenfeld Mathematik</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Unterrichtsvorgabe für den zieldifferenten Bildungsgang Geistige Entwicklung - Aufgabenfeld Mathematik</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sldNum="0" hdr="0" ft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2708920"/>
            <a:ext cx="7772400" cy="1470025"/>
          </a:xfrm>
        </p:spPr>
        <p:txBody>
          <a:bodyPr/>
          <a:lstStyle/>
          <a:p>
            <a:pPr algn="ctr"/>
            <a:br>
              <a:rPr lang="de-DE" dirty="0"/>
            </a:br>
            <a:r>
              <a:rPr lang="de-DE" dirty="0"/>
              <a:t> </a:t>
            </a:r>
            <a:br>
              <a:rPr lang="de-DE"/>
            </a:br>
            <a:r>
              <a:rPr lang="de-DE"/>
              <a:t>Unterrichtsvorgabe </a:t>
            </a:r>
            <a:r>
              <a:rPr lang="de-DE" dirty="0"/>
              <a:t>für den zieldifferenten Bildungsgang Geistige Entwicklung an allen Lernorten </a:t>
            </a:r>
            <a:r>
              <a:rPr lang="de-DE"/>
              <a:t>– </a:t>
            </a:r>
            <a:br>
              <a:rPr lang="de-DE"/>
            </a:br>
            <a:r>
              <a:rPr lang="de-DE"/>
              <a:t>Aufgabenfeld </a:t>
            </a:r>
            <a:r>
              <a:rPr lang="de-DE" dirty="0"/>
              <a:t>Mathematik</a:t>
            </a:r>
            <a:br>
              <a:rPr lang="de-DE" dirty="0"/>
            </a:br>
            <a:br>
              <a:rPr lang="de-DE" dirty="0"/>
            </a:br>
            <a:endParaRPr lang="de-DE" dirty="0"/>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a:t>Unterteilung der Inhalte in </a:t>
            </a:r>
            <a:r>
              <a:rPr lang="de-DE" sz="1900" b="1"/>
              <a:t>Schwerpunkte</a:t>
            </a:r>
          </a:p>
        </p:txBody>
      </p:sp>
      <p:pic>
        <p:nvPicPr>
          <p:cNvPr id="11" name="Grafik 10">
            <a:extLst>
              <a:ext uri="{FF2B5EF4-FFF2-40B4-BE49-F238E27FC236}">
                <a16:creationId xmlns:a16="http://schemas.microsoft.com/office/drawing/2014/main" id="{ED355E7B-D0D0-2DC0-386A-5D71EB9F3833}"/>
              </a:ext>
            </a:extLst>
          </p:cNvPr>
          <p:cNvPicPr>
            <a:picLocks noChangeAspect="1"/>
          </p:cNvPicPr>
          <p:nvPr/>
        </p:nvPicPr>
        <p:blipFill>
          <a:blip r:embed="rId2"/>
          <a:stretch>
            <a:fillRect/>
          </a:stretch>
        </p:blipFill>
        <p:spPr>
          <a:xfrm>
            <a:off x="1187624" y="1504184"/>
            <a:ext cx="6624736" cy="4551747"/>
          </a:xfrm>
          <a:prstGeom prst="rect">
            <a:avLst/>
          </a:prstGeom>
          <a:noFill/>
        </p:spPr>
      </p:pic>
      <p:sp>
        <p:nvSpPr>
          <p:cNvPr id="13" name="Ellipse 12">
            <a:extLst>
              <a:ext uri="{FF2B5EF4-FFF2-40B4-BE49-F238E27FC236}">
                <a16:creationId xmlns:a16="http://schemas.microsoft.com/office/drawing/2014/main" id="{3DFC6F9C-F5A7-98E1-D479-19B35CD4789D}"/>
              </a:ext>
            </a:extLst>
          </p:cNvPr>
          <p:cNvSpPr/>
          <p:nvPr/>
        </p:nvSpPr>
        <p:spPr>
          <a:xfrm flipV="1">
            <a:off x="323528" y="2420888"/>
            <a:ext cx="8448109" cy="2448271"/>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11757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Fachliche Aspekte</a:t>
            </a:r>
          </a:p>
        </p:txBody>
      </p:sp>
      <p:sp>
        <p:nvSpPr>
          <p:cNvPr id="3" name="Inhaltsplatzhalter 2"/>
          <p:cNvSpPr>
            <a:spLocks noGrp="1"/>
          </p:cNvSpPr>
          <p:nvPr>
            <p:ph idx="1"/>
          </p:nvPr>
        </p:nvSpPr>
        <p:spPr>
          <a:xfrm>
            <a:off x="5004048" y="1993295"/>
            <a:ext cx="3498560" cy="3334671"/>
          </a:xfrm>
        </p:spPr>
        <p:txBody>
          <a:bodyPr>
            <a:normAutofit fontScale="92500" lnSpcReduction="20000"/>
          </a:bodyPr>
          <a:lstStyle/>
          <a:p>
            <a:pPr marL="0" indent="0">
              <a:buNone/>
            </a:pPr>
            <a:r>
              <a:rPr lang="de-DE" sz="2400" b="1" dirty="0"/>
              <a:t>Fachliche Aspekte</a:t>
            </a:r>
            <a:r>
              <a:rPr lang="de-DE" sz="2400" dirty="0"/>
              <a:t> gliedern die Kompetenzbereiche und die Schwerpunkte der Inhalte entsprechend fachlicher Modelle oder beschreiben unterschiedliche Aspekte von Kompetenzen. </a:t>
            </a:r>
            <a:br>
              <a:rPr lang="de-DE" sz="2400" dirty="0"/>
            </a:br>
            <a:r>
              <a:rPr lang="de-DE" sz="2400" dirty="0"/>
              <a:t>Durch die fachlichen Aspekte werden die angestrebten Kompetenzen inhaltslogisch gebündelt. </a:t>
            </a:r>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grpSp>
        <p:nvGrpSpPr>
          <p:cNvPr id="9" name="Gruppieren 8">
            <a:extLst>
              <a:ext uri="{FF2B5EF4-FFF2-40B4-BE49-F238E27FC236}">
                <a16:creationId xmlns:a16="http://schemas.microsoft.com/office/drawing/2014/main" id="{EE0745F9-F192-0050-8EE0-45AD15618245}"/>
              </a:ext>
            </a:extLst>
          </p:cNvPr>
          <p:cNvGrpSpPr/>
          <p:nvPr/>
        </p:nvGrpSpPr>
        <p:grpSpPr>
          <a:xfrm>
            <a:off x="621565" y="2112585"/>
            <a:ext cx="3888432" cy="3094882"/>
            <a:chOff x="0" y="0"/>
            <a:chExt cx="3702050" cy="2451735"/>
          </a:xfrm>
        </p:grpSpPr>
        <p:grpSp>
          <p:nvGrpSpPr>
            <p:cNvPr id="10" name="Group 8">
              <a:extLst>
                <a:ext uri="{FF2B5EF4-FFF2-40B4-BE49-F238E27FC236}">
                  <a16:creationId xmlns:a16="http://schemas.microsoft.com/office/drawing/2014/main" id="{18672714-EFBD-C699-7770-3597E5CC0EFC}"/>
                </a:ext>
              </a:extLst>
            </p:cNvPr>
            <p:cNvGrpSpPr>
              <a:grpSpLocks/>
            </p:cNvGrpSpPr>
            <p:nvPr/>
          </p:nvGrpSpPr>
          <p:grpSpPr bwMode="auto">
            <a:xfrm>
              <a:off x="0" y="0"/>
              <a:ext cx="3695700" cy="2451735"/>
              <a:chOff x="3161" y="4881"/>
              <a:chExt cx="5820" cy="3861"/>
            </a:xfrm>
          </p:grpSpPr>
          <p:sp>
            <p:nvSpPr>
              <p:cNvPr id="16" name="AutoShape 3">
                <a:extLst>
                  <a:ext uri="{FF2B5EF4-FFF2-40B4-BE49-F238E27FC236}">
                    <a16:creationId xmlns:a16="http://schemas.microsoft.com/office/drawing/2014/main" id="{78AE5F31-86BC-E39B-8FB6-90BC801A271B}"/>
                  </a:ext>
                </a:extLst>
              </p:cNvPr>
              <p:cNvSpPr>
                <a:spLocks noChangeArrowheads="1"/>
              </p:cNvSpPr>
              <p:nvPr/>
            </p:nvSpPr>
            <p:spPr bwMode="auto">
              <a:xfrm>
                <a:off x="3161" y="4881"/>
                <a:ext cx="5820" cy="72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Aufgabenfeld Mathematik</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AutoShape 5">
                <a:extLst>
                  <a:ext uri="{FF2B5EF4-FFF2-40B4-BE49-F238E27FC236}">
                    <a16:creationId xmlns:a16="http://schemas.microsoft.com/office/drawing/2014/main" id="{0101618C-1BE1-FFD1-F413-9525ED2CCA52}"/>
                  </a:ext>
                </a:extLst>
              </p:cNvPr>
              <p:cNvSpPr>
                <a:spLocks noChangeArrowheads="1"/>
              </p:cNvSpPr>
              <p:nvPr/>
            </p:nvSpPr>
            <p:spPr bwMode="auto">
              <a:xfrm>
                <a:off x="3161" y="5642"/>
                <a:ext cx="2889" cy="1518"/>
              </a:xfrm>
              <a:prstGeom prst="downArrowCallout">
                <a:avLst>
                  <a:gd name="adj1" fmla="val 21290"/>
                  <a:gd name="adj2" fmla="val 26666"/>
                  <a:gd name="adj3" fmla="val 11122"/>
                  <a:gd name="adj4" fmla="val 3231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Kompetenzbereiche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7">
                <a:extLst>
                  <a:ext uri="{FF2B5EF4-FFF2-40B4-BE49-F238E27FC236}">
                    <a16:creationId xmlns:a16="http://schemas.microsoft.com/office/drawing/2014/main" id="{5B848FB2-F460-03C6-A45C-BCCFF64C6AB3}"/>
                  </a:ext>
                </a:extLst>
              </p:cNvPr>
              <p:cNvSpPr>
                <a:spLocks noChangeArrowheads="1"/>
              </p:cNvSpPr>
              <p:nvPr/>
            </p:nvSpPr>
            <p:spPr bwMode="auto">
              <a:xfrm>
                <a:off x="3161" y="7986"/>
                <a:ext cx="5796" cy="7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gn="ctr">
                  <a:lnSpc>
                    <a:spcPct val="115000"/>
                  </a:lnSpc>
                  <a:spcAft>
                    <a:spcPts val="300"/>
                  </a:spcAft>
                </a:pPr>
                <a:r>
                  <a:rPr lang="de-DE" sz="1000">
                    <a:effectLst/>
                    <a:latin typeface="Arial" panose="020B0604020202020204" pitchFamily="34" charset="0"/>
                    <a:ea typeface="Calibri" panose="020F0502020204030204" pitchFamily="34" charset="0"/>
                    <a:cs typeface="Times New Roman" panose="02020603050405020304" pitchFamily="18" charset="0"/>
                  </a:rPr>
                  <a:t>Angestrebte Kompetenzen</a:t>
                </a:r>
              </a:p>
              <a:p>
                <a:pPr algn="ctr">
                  <a:lnSpc>
                    <a:spcPct val="115000"/>
                  </a:lnSpc>
                  <a:spcAft>
                    <a:spcPts val="300"/>
                  </a:spcAft>
                </a:pPr>
                <a:r>
                  <a:rPr lang="de-DE" sz="900">
                    <a:effectLst/>
                    <a:latin typeface="Arial" panose="020B0604020202020204" pitchFamily="34" charset="0"/>
                    <a:ea typeface="Calibri" panose="020F0502020204030204" pitchFamily="34" charset="0"/>
                    <a:cs typeface="Times New Roman" panose="02020603050405020304" pitchFamily="18" charset="0"/>
                  </a:rPr>
                  <a:t>mit </a:t>
                </a:r>
                <a:r>
                  <a:rPr lang="de-DE" sz="800">
                    <a:effectLst/>
                    <a:latin typeface="Arial" panose="020B0604020202020204" pitchFamily="34" charset="0"/>
                    <a:ea typeface="Calibri" panose="020F0502020204030204" pitchFamily="34" charset="0"/>
                    <a:cs typeface="Times New Roman" panose="02020603050405020304" pitchFamily="18" charset="0"/>
                  </a:rPr>
                  <a:t>Entwicklungschancen und Verknüpfungsmöglichkeiten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0408F198-DC6E-546D-704E-7E66D9F35749}"/>
                </a:ext>
              </a:extLst>
            </p:cNvPr>
            <p:cNvSpPr>
              <a:spLocks noChangeArrowheads="1"/>
            </p:cNvSpPr>
            <p:nvPr/>
          </p:nvSpPr>
          <p:spPr bwMode="auto">
            <a:xfrm>
              <a:off x="1860550" y="48260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Inhalte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utoShape 5">
              <a:extLst>
                <a:ext uri="{FF2B5EF4-FFF2-40B4-BE49-F238E27FC236}">
                  <a16:creationId xmlns:a16="http://schemas.microsoft.com/office/drawing/2014/main" id="{D6821843-7EB0-6D39-375B-24FC72718DA2}"/>
                </a:ext>
              </a:extLst>
            </p:cNvPr>
            <p:cNvSpPr>
              <a:spLocks noChangeArrowheads="1"/>
            </p:cNvSpPr>
            <p:nvPr/>
          </p:nvSpPr>
          <p:spPr bwMode="auto">
            <a:xfrm>
              <a:off x="1860550" y="98425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Schwerpunkte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utoShape 3">
              <a:extLst>
                <a:ext uri="{FF2B5EF4-FFF2-40B4-BE49-F238E27FC236}">
                  <a16:creationId xmlns:a16="http://schemas.microsoft.com/office/drawing/2014/main" id="{4C82A4C1-9048-8A6D-CB28-9CE990CF70F0}"/>
                </a:ext>
              </a:extLst>
            </p:cNvPr>
            <p:cNvSpPr>
              <a:spLocks noChangeArrowheads="1"/>
            </p:cNvSpPr>
            <p:nvPr/>
          </p:nvSpPr>
          <p:spPr bwMode="auto">
            <a:xfrm>
              <a:off x="6350" y="1479550"/>
              <a:ext cx="3695700" cy="45720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Fachliche Aspekte</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4" name="Ellipse 13"/>
          <p:cNvSpPr/>
          <p:nvPr/>
        </p:nvSpPr>
        <p:spPr>
          <a:xfrm flipV="1">
            <a:off x="1187624" y="3970660"/>
            <a:ext cx="2808312" cy="314321"/>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7011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a:t>Fachliche Aspekte (Beispiel I zu den Kompetenzbereichen)</a:t>
            </a:r>
          </a:p>
        </p:txBody>
      </p:sp>
      <p:pic>
        <p:nvPicPr>
          <p:cNvPr id="11" name="Grafik 10">
            <a:extLst>
              <a:ext uri="{FF2B5EF4-FFF2-40B4-BE49-F238E27FC236}">
                <a16:creationId xmlns:a16="http://schemas.microsoft.com/office/drawing/2014/main" id="{105708E0-ABEE-1808-E3D6-D3E2F18F6A2D}"/>
              </a:ext>
            </a:extLst>
          </p:cNvPr>
          <p:cNvPicPr>
            <a:picLocks noChangeAspect="1"/>
          </p:cNvPicPr>
          <p:nvPr/>
        </p:nvPicPr>
        <p:blipFill>
          <a:blip r:embed="rId2"/>
          <a:stretch>
            <a:fillRect/>
          </a:stretch>
        </p:blipFill>
        <p:spPr>
          <a:xfrm>
            <a:off x="623583" y="1700808"/>
            <a:ext cx="7896834" cy="4205064"/>
          </a:xfrm>
          <a:prstGeom prst="rect">
            <a:avLst/>
          </a:prstGeom>
          <a:noFill/>
        </p:spPr>
      </p:pic>
      <p:sp>
        <p:nvSpPr>
          <p:cNvPr id="12" name="Ellipse 11">
            <a:extLst>
              <a:ext uri="{FF2B5EF4-FFF2-40B4-BE49-F238E27FC236}">
                <a16:creationId xmlns:a16="http://schemas.microsoft.com/office/drawing/2014/main" id="{93D3709D-EA3E-805A-6E31-8CD138487993}"/>
              </a:ext>
            </a:extLst>
          </p:cNvPr>
          <p:cNvSpPr/>
          <p:nvPr/>
        </p:nvSpPr>
        <p:spPr>
          <a:xfrm flipV="1">
            <a:off x="215516" y="2996952"/>
            <a:ext cx="8712967" cy="2448272"/>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7474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a:t>Fachliche Aspekte (Beispiel II zu den Schwerpunkten der Inhalte)</a:t>
            </a:r>
          </a:p>
        </p:txBody>
      </p:sp>
      <p:pic>
        <p:nvPicPr>
          <p:cNvPr id="11" name="Grafik 10">
            <a:extLst>
              <a:ext uri="{FF2B5EF4-FFF2-40B4-BE49-F238E27FC236}">
                <a16:creationId xmlns:a16="http://schemas.microsoft.com/office/drawing/2014/main" id="{61732F4D-D201-5E5B-B513-EC4CD361683C}"/>
              </a:ext>
            </a:extLst>
          </p:cNvPr>
          <p:cNvPicPr>
            <a:picLocks noChangeAspect="1"/>
          </p:cNvPicPr>
          <p:nvPr/>
        </p:nvPicPr>
        <p:blipFill>
          <a:blip r:embed="rId2"/>
          <a:stretch>
            <a:fillRect/>
          </a:stretch>
        </p:blipFill>
        <p:spPr>
          <a:xfrm>
            <a:off x="1297195" y="1628800"/>
            <a:ext cx="6587173" cy="4455754"/>
          </a:xfrm>
          <a:prstGeom prst="rect">
            <a:avLst/>
          </a:prstGeom>
          <a:noFill/>
        </p:spPr>
      </p:pic>
      <p:sp>
        <p:nvSpPr>
          <p:cNvPr id="12" name="Ellipse 11">
            <a:extLst>
              <a:ext uri="{FF2B5EF4-FFF2-40B4-BE49-F238E27FC236}">
                <a16:creationId xmlns:a16="http://schemas.microsoft.com/office/drawing/2014/main" id="{0CE81D50-6571-5A04-82C7-C670BAB6D26B}"/>
              </a:ext>
            </a:extLst>
          </p:cNvPr>
          <p:cNvSpPr/>
          <p:nvPr/>
        </p:nvSpPr>
        <p:spPr>
          <a:xfrm flipV="1">
            <a:off x="612431" y="3212976"/>
            <a:ext cx="8531569" cy="2376264"/>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6571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Angestrebte Kompetenzen</a:t>
            </a:r>
          </a:p>
        </p:txBody>
      </p:sp>
      <p:sp>
        <p:nvSpPr>
          <p:cNvPr id="3" name="Inhaltsplatzhalter 2"/>
          <p:cNvSpPr>
            <a:spLocks noGrp="1"/>
          </p:cNvSpPr>
          <p:nvPr>
            <p:ph idx="1"/>
          </p:nvPr>
        </p:nvSpPr>
        <p:spPr>
          <a:xfrm>
            <a:off x="4103948" y="1578467"/>
            <a:ext cx="5040052" cy="4392488"/>
          </a:xfrm>
        </p:spPr>
        <p:txBody>
          <a:bodyPr>
            <a:normAutofit fontScale="25000" lnSpcReduction="20000"/>
          </a:bodyPr>
          <a:lstStyle/>
          <a:p>
            <a:pPr marL="0" indent="0">
              <a:buNone/>
            </a:pPr>
            <a:r>
              <a:rPr lang="de-DE" sz="8000" b="1" dirty="0"/>
              <a:t>Angestrebte Kompetenzen</a:t>
            </a:r>
            <a:endParaRPr lang="de-DE" sz="8000" dirty="0"/>
          </a:p>
          <a:p>
            <a:pPr marL="0" indent="0">
              <a:buNone/>
            </a:pPr>
            <a:r>
              <a:rPr lang="de-DE" sz="8000" dirty="0"/>
              <a:t>• beschreiben fachliche Entwicklungsschritte, </a:t>
            </a:r>
          </a:p>
          <a:p>
            <a:pPr marL="0" indent="0">
              <a:buNone/>
            </a:pPr>
            <a:r>
              <a:rPr lang="de-DE" sz="8000" dirty="0"/>
              <a:t>• berücksichtigen elementare Fähigkeiten  </a:t>
            </a:r>
            <a:br>
              <a:rPr lang="de-DE" sz="8000" dirty="0"/>
            </a:br>
            <a:r>
              <a:rPr lang="de-DE" sz="8000" dirty="0"/>
              <a:t>   und Vorläuferfähigkeiten,</a:t>
            </a:r>
          </a:p>
          <a:p>
            <a:pPr marL="0" indent="0">
              <a:buNone/>
            </a:pPr>
            <a:r>
              <a:rPr lang="de-DE" sz="8000" dirty="0"/>
              <a:t>• sind innerhalb eines offen angelegten </a:t>
            </a:r>
            <a:br>
              <a:rPr lang="de-DE" sz="8000" dirty="0"/>
            </a:br>
            <a:r>
              <a:rPr lang="de-DE" sz="8000" dirty="0"/>
              <a:t>   entwicklungsbezogenen Kontinuums </a:t>
            </a:r>
            <a:br>
              <a:rPr lang="de-DE" sz="8000" dirty="0"/>
            </a:br>
            <a:r>
              <a:rPr lang="de-DE" sz="8000" dirty="0"/>
              <a:t>   konzipiert, 	</a:t>
            </a:r>
          </a:p>
          <a:p>
            <a:pPr marL="0" indent="0">
              <a:buNone/>
            </a:pPr>
            <a:r>
              <a:rPr lang="de-DE" sz="8000" dirty="0"/>
              <a:t>• beziehen sich auf Verhalten, das in jeweils </a:t>
            </a:r>
            <a:br>
              <a:rPr lang="de-DE" sz="8000" dirty="0"/>
            </a:br>
            <a:r>
              <a:rPr lang="de-DE" sz="8000" dirty="0"/>
              <a:t>   unterschiedlichen Modi sichtbar werden</a:t>
            </a:r>
            <a:br>
              <a:rPr lang="de-DE" sz="8000" dirty="0"/>
            </a:br>
            <a:r>
              <a:rPr lang="de-DE" sz="8000" dirty="0"/>
              <a:t>   kann,</a:t>
            </a:r>
          </a:p>
          <a:p>
            <a:pPr marL="0" indent="0">
              <a:buNone/>
            </a:pPr>
            <a:r>
              <a:rPr lang="de-DE" sz="8000" dirty="0"/>
              <a:t>• konkretisieren die fachliche und</a:t>
            </a:r>
            <a:br>
              <a:rPr lang="de-DE" sz="8000" dirty="0"/>
            </a:br>
            <a:r>
              <a:rPr lang="de-DE" sz="8000" dirty="0"/>
              <a:t>   entwicklungsorientierte Systematik,</a:t>
            </a:r>
          </a:p>
          <a:p>
            <a:pPr marL="0" indent="0">
              <a:buNone/>
            </a:pPr>
            <a:r>
              <a:rPr lang="de-DE" sz="8000" dirty="0"/>
              <a:t>• bilden die Grundlage für die Formulierung</a:t>
            </a:r>
            <a:br>
              <a:rPr lang="de-DE" sz="8000" dirty="0"/>
            </a:br>
            <a:r>
              <a:rPr lang="de-DE" sz="8000" dirty="0"/>
              <a:t>   individuell angestrebter Lernergebnisse  </a:t>
            </a:r>
            <a:br>
              <a:rPr lang="de-DE" sz="8000" dirty="0"/>
            </a:br>
            <a:r>
              <a:rPr lang="de-DE" sz="8000" dirty="0"/>
              <a:t>   und die Planung eines individuell </a:t>
            </a:r>
            <a:br>
              <a:rPr lang="de-DE" sz="8000" dirty="0"/>
            </a:br>
            <a:r>
              <a:rPr lang="de-DE" sz="8000" dirty="0"/>
              <a:t>   ausgerichteten Unterrichts.</a:t>
            </a:r>
          </a:p>
          <a:p>
            <a:pPr marL="0" indent="0">
              <a:buNone/>
            </a:pPr>
            <a:endParaRPr lang="de-DE" sz="2400" dirty="0"/>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grpSp>
        <p:nvGrpSpPr>
          <p:cNvPr id="9" name="Gruppieren 8">
            <a:extLst>
              <a:ext uri="{FF2B5EF4-FFF2-40B4-BE49-F238E27FC236}">
                <a16:creationId xmlns:a16="http://schemas.microsoft.com/office/drawing/2014/main" id="{9AC29DD1-B28C-5AEA-06B6-856AC25A3214}"/>
              </a:ext>
            </a:extLst>
          </p:cNvPr>
          <p:cNvGrpSpPr/>
          <p:nvPr/>
        </p:nvGrpSpPr>
        <p:grpSpPr>
          <a:xfrm>
            <a:off x="621565" y="2276871"/>
            <a:ext cx="3482383" cy="2930595"/>
            <a:chOff x="0" y="0"/>
            <a:chExt cx="3702050" cy="2451735"/>
          </a:xfrm>
        </p:grpSpPr>
        <p:grpSp>
          <p:nvGrpSpPr>
            <p:cNvPr id="10" name="Group 8">
              <a:extLst>
                <a:ext uri="{FF2B5EF4-FFF2-40B4-BE49-F238E27FC236}">
                  <a16:creationId xmlns:a16="http://schemas.microsoft.com/office/drawing/2014/main" id="{31143440-BEFD-E1E6-2117-48A7F7F28FB5}"/>
                </a:ext>
              </a:extLst>
            </p:cNvPr>
            <p:cNvGrpSpPr>
              <a:grpSpLocks/>
            </p:cNvGrpSpPr>
            <p:nvPr/>
          </p:nvGrpSpPr>
          <p:grpSpPr bwMode="auto">
            <a:xfrm>
              <a:off x="0" y="0"/>
              <a:ext cx="3695700" cy="2451735"/>
              <a:chOff x="3161" y="4881"/>
              <a:chExt cx="5820" cy="3861"/>
            </a:xfrm>
          </p:grpSpPr>
          <p:sp>
            <p:nvSpPr>
              <p:cNvPr id="16" name="AutoShape 3">
                <a:extLst>
                  <a:ext uri="{FF2B5EF4-FFF2-40B4-BE49-F238E27FC236}">
                    <a16:creationId xmlns:a16="http://schemas.microsoft.com/office/drawing/2014/main" id="{A09DE777-C09C-4F51-FCA0-659417382E4F}"/>
                  </a:ext>
                </a:extLst>
              </p:cNvPr>
              <p:cNvSpPr>
                <a:spLocks noChangeArrowheads="1"/>
              </p:cNvSpPr>
              <p:nvPr/>
            </p:nvSpPr>
            <p:spPr bwMode="auto">
              <a:xfrm>
                <a:off x="3161" y="4881"/>
                <a:ext cx="5820" cy="72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Aufgabenfeld Mathematik</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AutoShape 5">
                <a:extLst>
                  <a:ext uri="{FF2B5EF4-FFF2-40B4-BE49-F238E27FC236}">
                    <a16:creationId xmlns:a16="http://schemas.microsoft.com/office/drawing/2014/main" id="{D5259101-E4F5-06F2-658C-F0FADE73FB05}"/>
                  </a:ext>
                </a:extLst>
              </p:cNvPr>
              <p:cNvSpPr>
                <a:spLocks noChangeArrowheads="1"/>
              </p:cNvSpPr>
              <p:nvPr/>
            </p:nvSpPr>
            <p:spPr bwMode="auto">
              <a:xfrm>
                <a:off x="3161" y="5642"/>
                <a:ext cx="2889" cy="1518"/>
              </a:xfrm>
              <a:prstGeom prst="downArrowCallout">
                <a:avLst>
                  <a:gd name="adj1" fmla="val 21290"/>
                  <a:gd name="adj2" fmla="val 26666"/>
                  <a:gd name="adj3" fmla="val 11122"/>
                  <a:gd name="adj4" fmla="val 3231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Kompetenzbereiche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7">
                <a:extLst>
                  <a:ext uri="{FF2B5EF4-FFF2-40B4-BE49-F238E27FC236}">
                    <a16:creationId xmlns:a16="http://schemas.microsoft.com/office/drawing/2014/main" id="{57D025EF-D408-2BE1-669F-487319C98C6F}"/>
                  </a:ext>
                </a:extLst>
              </p:cNvPr>
              <p:cNvSpPr>
                <a:spLocks noChangeArrowheads="1"/>
              </p:cNvSpPr>
              <p:nvPr/>
            </p:nvSpPr>
            <p:spPr bwMode="auto">
              <a:xfrm>
                <a:off x="3161" y="7986"/>
                <a:ext cx="5796" cy="7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gn="ctr">
                  <a:lnSpc>
                    <a:spcPct val="115000"/>
                  </a:lnSpc>
                  <a:spcAft>
                    <a:spcPts val="300"/>
                  </a:spcAft>
                </a:pPr>
                <a:r>
                  <a:rPr lang="de-DE" sz="1000">
                    <a:effectLst/>
                    <a:latin typeface="Arial" panose="020B0604020202020204" pitchFamily="34" charset="0"/>
                    <a:ea typeface="Calibri" panose="020F0502020204030204" pitchFamily="34" charset="0"/>
                    <a:cs typeface="Times New Roman" panose="02020603050405020304" pitchFamily="18" charset="0"/>
                  </a:rPr>
                  <a:t>Angestrebte Kompetenzen</a:t>
                </a:r>
              </a:p>
              <a:p>
                <a:pPr algn="ctr">
                  <a:lnSpc>
                    <a:spcPct val="115000"/>
                  </a:lnSpc>
                  <a:spcAft>
                    <a:spcPts val="300"/>
                  </a:spcAft>
                </a:pPr>
                <a:r>
                  <a:rPr lang="de-DE" sz="900">
                    <a:effectLst/>
                    <a:latin typeface="Arial" panose="020B0604020202020204" pitchFamily="34" charset="0"/>
                    <a:ea typeface="Calibri" panose="020F0502020204030204" pitchFamily="34" charset="0"/>
                    <a:cs typeface="Times New Roman" panose="02020603050405020304" pitchFamily="18" charset="0"/>
                  </a:rPr>
                  <a:t>mit </a:t>
                </a:r>
                <a:r>
                  <a:rPr lang="de-DE" sz="800">
                    <a:effectLst/>
                    <a:latin typeface="Arial" panose="020B0604020202020204" pitchFamily="34" charset="0"/>
                    <a:ea typeface="Calibri" panose="020F0502020204030204" pitchFamily="34" charset="0"/>
                    <a:cs typeface="Times New Roman" panose="02020603050405020304" pitchFamily="18" charset="0"/>
                  </a:rPr>
                  <a:t>Entwicklungschancen und Verknüpfungsmöglichkeiten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0FD139AC-587F-B989-E3BD-14D3CEE4D6B0}"/>
                </a:ext>
              </a:extLst>
            </p:cNvPr>
            <p:cNvSpPr>
              <a:spLocks noChangeArrowheads="1"/>
            </p:cNvSpPr>
            <p:nvPr/>
          </p:nvSpPr>
          <p:spPr bwMode="auto">
            <a:xfrm>
              <a:off x="1860550" y="48260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Inhalte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utoShape 5">
              <a:extLst>
                <a:ext uri="{FF2B5EF4-FFF2-40B4-BE49-F238E27FC236}">
                  <a16:creationId xmlns:a16="http://schemas.microsoft.com/office/drawing/2014/main" id="{EC0BD454-97A1-0729-EDF4-A093A2620997}"/>
                </a:ext>
              </a:extLst>
            </p:cNvPr>
            <p:cNvSpPr>
              <a:spLocks noChangeArrowheads="1"/>
            </p:cNvSpPr>
            <p:nvPr/>
          </p:nvSpPr>
          <p:spPr bwMode="auto">
            <a:xfrm>
              <a:off x="1860550" y="98425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Schwerpunkte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utoShape 3">
              <a:extLst>
                <a:ext uri="{FF2B5EF4-FFF2-40B4-BE49-F238E27FC236}">
                  <a16:creationId xmlns:a16="http://schemas.microsoft.com/office/drawing/2014/main" id="{AFBE6026-E8BE-4961-2C94-FBD6FC13EAF2}"/>
                </a:ext>
              </a:extLst>
            </p:cNvPr>
            <p:cNvSpPr>
              <a:spLocks noChangeArrowheads="1"/>
            </p:cNvSpPr>
            <p:nvPr/>
          </p:nvSpPr>
          <p:spPr bwMode="auto">
            <a:xfrm>
              <a:off x="6350" y="1479550"/>
              <a:ext cx="3695700" cy="45720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Fachliche Aspekte</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4" name="Ellipse 13"/>
          <p:cNvSpPr/>
          <p:nvPr/>
        </p:nvSpPr>
        <p:spPr>
          <a:xfrm flipV="1">
            <a:off x="862330" y="4633643"/>
            <a:ext cx="3024336" cy="505003"/>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258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991" y="980728"/>
            <a:ext cx="8229600" cy="720080"/>
          </a:xfrm>
        </p:spPr>
        <p:txBody>
          <a:bodyPr/>
          <a:lstStyle/>
          <a:p>
            <a:r>
              <a:rPr lang="de-DE" sz="2200" b="1" dirty="0"/>
              <a:t>Entwicklungschancen und Verknüpfungsmöglichkeiten</a:t>
            </a:r>
          </a:p>
        </p:txBody>
      </p:sp>
      <p:sp>
        <p:nvSpPr>
          <p:cNvPr id="3" name="Inhaltsplatzhalter 2"/>
          <p:cNvSpPr>
            <a:spLocks noGrp="1"/>
          </p:cNvSpPr>
          <p:nvPr>
            <p:ph idx="1"/>
          </p:nvPr>
        </p:nvSpPr>
        <p:spPr>
          <a:xfrm>
            <a:off x="457200" y="2060848"/>
            <a:ext cx="8229600" cy="3744416"/>
          </a:xfrm>
        </p:spPr>
        <p:txBody>
          <a:bodyPr>
            <a:normAutofit/>
          </a:bodyPr>
          <a:lstStyle/>
          <a:p>
            <a:pPr lvl="1">
              <a:buFont typeface="Wingdings" panose="05000000000000000000" pitchFamily="2" charset="2"/>
              <a:buChar char="§"/>
            </a:pPr>
            <a:r>
              <a:rPr lang="de-DE" sz="2200" dirty="0">
                <a:effectLst/>
                <a:ea typeface="Calibri" panose="020F0502020204030204" pitchFamily="34" charset="0"/>
                <a:cs typeface="Arial" panose="020B0604020202020204" pitchFamily="34" charset="0"/>
              </a:rPr>
              <a:t>Exemplarische Vernetzungen zwischen dem fachlichen und dem entwicklungsbezogenen Kompetenzerwerb, </a:t>
            </a:r>
            <a:r>
              <a:rPr lang="de-DE" sz="2200" dirty="0">
                <a:ea typeface="Calibri" panose="020F0502020204030204" pitchFamily="34" charset="0"/>
                <a:cs typeface="Arial" panose="020B0604020202020204" pitchFamily="34" charset="0"/>
              </a:rPr>
              <a:t>wodurch </a:t>
            </a:r>
            <a:r>
              <a:rPr lang="de-DE" sz="2200" b="1" dirty="0">
                <a:effectLst/>
                <a:ea typeface="Calibri" panose="020F0502020204030204" pitchFamily="34" charset="0"/>
                <a:cs typeface="Arial" panose="020B0604020202020204" pitchFamily="34" charset="0"/>
              </a:rPr>
              <a:t>Entwicklungschancen</a:t>
            </a:r>
            <a:r>
              <a:rPr lang="de-DE" sz="2200" dirty="0">
                <a:effectLst/>
                <a:ea typeface="Calibri" panose="020F0502020204030204" pitchFamily="34" charset="0"/>
                <a:cs typeface="Arial" panose="020B0604020202020204" pitchFamily="34" charset="0"/>
              </a:rPr>
              <a:t> ermöglicht werden können. </a:t>
            </a:r>
          </a:p>
          <a:p>
            <a:pPr marL="457200" lvl="1" indent="0">
              <a:buNone/>
            </a:pPr>
            <a:endParaRPr lang="de-DE" sz="2200" dirty="0">
              <a:effectLst/>
              <a:ea typeface="Calibri" panose="020F0502020204030204" pitchFamily="34" charset="0"/>
              <a:cs typeface="Arial" panose="020B0604020202020204" pitchFamily="34" charset="0"/>
            </a:endParaRPr>
          </a:p>
          <a:p>
            <a:pPr lvl="1">
              <a:buFont typeface="Wingdings" panose="05000000000000000000" pitchFamily="2" charset="2"/>
              <a:buChar char="§"/>
            </a:pPr>
            <a:r>
              <a:rPr lang="de-DE" sz="2200" dirty="0">
                <a:ea typeface="Calibri" panose="020F0502020204030204" pitchFamily="34" charset="0"/>
                <a:cs typeface="Arial" panose="020B0604020202020204" pitchFamily="34" charset="0"/>
              </a:rPr>
              <a:t>I</a:t>
            </a:r>
            <a:r>
              <a:rPr lang="de-DE" sz="2200" dirty="0">
                <a:effectLst/>
                <a:ea typeface="Calibri" panose="020F0502020204030204" pitchFamily="34" charset="0"/>
                <a:cs typeface="Arial" panose="020B0604020202020204" pitchFamily="34" charset="0"/>
              </a:rPr>
              <a:t>m Sinne einer Anschlussorientierung exemplarische </a:t>
            </a:r>
            <a:r>
              <a:rPr lang="de-DE" sz="2200" b="1" dirty="0">
                <a:effectLst/>
                <a:ea typeface="Calibri" panose="020F0502020204030204" pitchFamily="34" charset="0"/>
                <a:cs typeface="Arial" panose="020B0604020202020204" pitchFamily="34" charset="0"/>
              </a:rPr>
              <a:t>Verknüpfungsmöglichkeiten</a:t>
            </a:r>
            <a:r>
              <a:rPr lang="de-DE" sz="2200" dirty="0">
                <a:effectLst/>
                <a:ea typeface="Calibri" panose="020F0502020204030204" pitchFamily="34" charset="0"/>
                <a:cs typeface="Arial" panose="020B0604020202020204" pitchFamily="34" charset="0"/>
              </a:rPr>
              <a:t> zu den Lehrplänen der Primarstufe und den Kernlehrplänen der Hauptschule.</a:t>
            </a:r>
            <a:endParaRPr lang="de-DE" sz="2200" dirty="0">
              <a:solidFill>
                <a:srgbClr val="000000"/>
              </a:solidFill>
              <a:effectLst/>
              <a:ea typeface="Calibri" panose="020F0502020204030204" pitchFamily="34" charset="0"/>
              <a:cs typeface="Arial" panose="020B0604020202020204" pitchFamily="34" charset="0"/>
            </a:endParaRPr>
          </a:p>
          <a:p>
            <a:pPr marL="0" indent="0">
              <a:buNone/>
            </a:pPr>
            <a:endParaRPr lang="de-DE" dirty="0"/>
          </a:p>
          <a:p>
            <a:endParaRPr lang="de-DE" dirty="0"/>
          </a:p>
          <a:p>
            <a:endParaRPr lang="de-DE" dirty="0"/>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custDataLst>
      <p:tags r:id="rId1"/>
    </p:custDataLst>
    <p:extLst>
      <p:ext uri="{BB962C8B-B14F-4D97-AF65-F5344CB8AC3E}">
        <p14:creationId xmlns:p14="http://schemas.microsoft.com/office/powerpoint/2010/main" val="564884004"/>
      </p:ext>
    </p:extLst>
  </p:cSld>
  <p:clrMapOvr>
    <a:masterClrMapping/>
  </p:clrMapOvr>
  <mc:AlternateContent xmlns:mc="http://schemas.openxmlformats.org/markup-compatibility/2006" xmlns:p14="http://schemas.microsoft.com/office/powerpoint/2010/main">
    <mc:Choice Requires="p14">
      <p:transition spd="slow" p14:dur="2000" advTm="60637"/>
    </mc:Choice>
    <mc:Fallback xmlns="">
      <p:transition spd="slow" advTm="606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3335"/>
            <a:ext cx="8848328" cy="360040"/>
          </a:xfrm>
        </p:spPr>
        <p:txBody>
          <a:bodyPr/>
          <a:lstStyle/>
          <a:p>
            <a:r>
              <a:rPr lang="de-DE" sz="2200" b="1" dirty="0">
                <a:solidFill>
                  <a:prstClr val="black"/>
                </a:solidFill>
                <a:latin typeface="Calibri"/>
              </a:rPr>
              <a:t>Vernetzung von fachlichem und entwicklungsbezogenem Kompetenzerwerb</a:t>
            </a:r>
            <a:endParaRPr lang="de-DE" sz="2200" b="1" dirty="0"/>
          </a:p>
        </p:txBody>
      </p:sp>
      <p:sp>
        <p:nvSpPr>
          <p:cNvPr id="3" name="Inhaltsplatzhalter 2"/>
          <p:cNvSpPr>
            <a:spLocks noGrp="1"/>
          </p:cNvSpPr>
          <p:nvPr>
            <p:ph idx="1"/>
          </p:nvPr>
        </p:nvSpPr>
        <p:spPr/>
        <p:txBody>
          <a:bodyPr>
            <a:normAutofit/>
          </a:bodyPr>
          <a:lstStyle/>
          <a:p>
            <a:pPr marL="0" indent="0">
              <a:buNone/>
            </a:pPr>
            <a:endParaRPr lang="de-DE" dirty="0"/>
          </a:p>
          <a:p>
            <a:pPr marL="0" indent="0">
              <a:buNone/>
            </a:pPr>
            <a:r>
              <a:rPr lang="de-DE" dirty="0"/>
              <a:t>		</a:t>
            </a:r>
          </a:p>
        </p:txBody>
      </p:sp>
      <p:sp>
        <p:nvSpPr>
          <p:cNvPr id="11" name="Textfeld 10"/>
          <p:cNvSpPr txBox="1"/>
          <p:nvPr/>
        </p:nvSpPr>
        <p:spPr>
          <a:xfrm>
            <a:off x="5220072" y="1588626"/>
            <a:ext cx="2818656" cy="255240"/>
          </a:xfrm>
          <a:prstGeom prst="rect">
            <a:avLst/>
          </a:prstGeom>
          <a:solidFill>
            <a:schemeClr val="bg1"/>
          </a:solidFill>
        </p:spPr>
        <p:txBody>
          <a:bodyPr wrap="square" rtlCol="0">
            <a:spAutoFit/>
          </a:bodyPr>
          <a:lstStyle/>
          <a:p>
            <a:endParaRPr lang="de-DE" dirty="0"/>
          </a:p>
        </p:txBody>
      </p:sp>
      <p:graphicFrame>
        <p:nvGraphicFramePr>
          <p:cNvPr id="5" name="Tabelle 4">
            <a:extLst>
              <a:ext uri="{FF2B5EF4-FFF2-40B4-BE49-F238E27FC236}">
                <a16:creationId xmlns:a16="http://schemas.microsoft.com/office/drawing/2014/main" id="{378D7B83-A25D-31BE-489F-9B499C3CA659}"/>
              </a:ext>
            </a:extLst>
          </p:cNvPr>
          <p:cNvGraphicFramePr>
            <a:graphicFrameLocks noGrp="1"/>
          </p:cNvGraphicFramePr>
          <p:nvPr/>
        </p:nvGraphicFramePr>
        <p:xfrm>
          <a:off x="539552" y="1946973"/>
          <a:ext cx="8147249" cy="3809873"/>
        </p:xfrm>
        <a:graphic>
          <a:graphicData uri="http://schemas.openxmlformats.org/drawingml/2006/table">
            <a:tbl>
              <a:tblPr/>
              <a:tblGrid>
                <a:gridCol w="1030752">
                  <a:extLst>
                    <a:ext uri="{9D8B030D-6E8A-4147-A177-3AD203B41FA5}">
                      <a16:colId xmlns:a16="http://schemas.microsoft.com/office/drawing/2014/main" val="3278123834"/>
                    </a:ext>
                  </a:extLst>
                </a:gridCol>
                <a:gridCol w="4697710">
                  <a:extLst>
                    <a:ext uri="{9D8B030D-6E8A-4147-A177-3AD203B41FA5}">
                      <a16:colId xmlns:a16="http://schemas.microsoft.com/office/drawing/2014/main" val="450726474"/>
                    </a:ext>
                  </a:extLst>
                </a:gridCol>
                <a:gridCol w="1209062">
                  <a:extLst>
                    <a:ext uri="{9D8B030D-6E8A-4147-A177-3AD203B41FA5}">
                      <a16:colId xmlns:a16="http://schemas.microsoft.com/office/drawing/2014/main" val="460699179"/>
                    </a:ext>
                  </a:extLst>
                </a:gridCol>
                <a:gridCol w="1209725">
                  <a:extLst>
                    <a:ext uri="{9D8B030D-6E8A-4147-A177-3AD203B41FA5}">
                      <a16:colId xmlns:a16="http://schemas.microsoft.com/office/drawing/2014/main" val="1359096430"/>
                    </a:ext>
                  </a:extLst>
                </a:gridCol>
              </a:tblGrid>
              <a:tr h="0">
                <a:tc gridSpan="4">
                  <a:txBody>
                    <a:bodyPr/>
                    <a:lstStyle/>
                    <a:p>
                      <a:pPr marR="828040" algn="just">
                        <a:lnSpc>
                          <a:spcPct val="115000"/>
                        </a:lnSpc>
                        <a:spcAft>
                          <a:spcPts val="1000"/>
                        </a:spcAft>
                      </a:pPr>
                      <a:r>
                        <a:rPr lang="de-DE" sz="1100" b="1">
                          <a:effectLst/>
                          <a:latin typeface="Arial" panose="020B0604020202020204" pitchFamily="34" charset="0"/>
                          <a:ea typeface="Calibri" panose="020F0502020204030204" pitchFamily="34" charset="0"/>
                          <a:cs typeface="Arial" panose="020B0604020202020204" pitchFamily="34" charset="0"/>
                        </a:rPr>
                        <a:t>Inhalt: Zahlen und Operationen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a:p>
                      <a:pPr marR="828040" algn="just">
                        <a:lnSpc>
                          <a:spcPct val="115000"/>
                        </a:lnSpc>
                        <a:spcAft>
                          <a:spcPts val="1000"/>
                        </a:spcAft>
                      </a:pPr>
                      <a:r>
                        <a:rPr lang="de-DE" sz="1100" b="1">
                          <a:effectLst/>
                          <a:latin typeface="Arial" panose="020B0604020202020204" pitchFamily="34" charset="0"/>
                          <a:ea typeface="Calibri" panose="020F0502020204030204" pitchFamily="34" charset="0"/>
                          <a:cs typeface="Arial" panose="020B0604020202020204" pitchFamily="34" charset="0"/>
                        </a:rPr>
                        <a:t>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80690639"/>
                  </a:ext>
                </a:extLst>
              </a:tr>
              <a:tr h="0">
                <a:tc gridSpan="4">
                  <a:txBody>
                    <a:bodyPr/>
                    <a:lstStyle/>
                    <a:p>
                      <a:pPr algn="just">
                        <a:lnSpc>
                          <a:spcPct val="115000"/>
                        </a:lnSpc>
                        <a:spcAft>
                          <a:spcPts val="1000"/>
                        </a:spcAft>
                      </a:pPr>
                      <a:r>
                        <a:rPr lang="de-DE" sz="1100" b="1">
                          <a:effectLst/>
                          <a:latin typeface="Arial" panose="020B0604020202020204" pitchFamily="34" charset="0"/>
                          <a:ea typeface="Calibri" panose="020F0502020204030204" pitchFamily="34" charset="0"/>
                          <a:cs typeface="Arial" panose="020B0604020202020204" pitchFamily="34" charset="0"/>
                        </a:rPr>
                        <a:t>Schwerpunkt: Kategorienbildung und Mengenverständnis</a:t>
                      </a:r>
                      <a:endParaRPr lang="de-DE" sz="120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de-DE" sz="1100" b="1">
                          <a:effectLst/>
                          <a:latin typeface="Arial" panose="020B0604020202020204" pitchFamily="34" charset="0"/>
                          <a:ea typeface="Calibri" panose="020F0502020204030204" pitchFamily="34" charset="0"/>
                          <a:cs typeface="Arial" panose="020B0604020202020204" pitchFamily="34" charset="0"/>
                        </a:rPr>
                        <a:t>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739735523"/>
                  </a:ext>
                </a:extLst>
              </a:tr>
              <a:tr h="611505">
                <a:tc>
                  <a:txBody>
                    <a:bodyPr/>
                    <a:lstStyle/>
                    <a:p>
                      <a:pPr algn="l">
                        <a:lnSpc>
                          <a:spcPct val="115000"/>
                        </a:lnSpc>
                        <a:spcAft>
                          <a:spcPts val="1000"/>
                        </a:spcAft>
                      </a:pPr>
                      <a:r>
                        <a:rPr lang="de-DE" sz="1100" b="1" i="1">
                          <a:effectLst/>
                          <a:latin typeface="Arial" panose="020B0604020202020204" pitchFamily="34" charset="0"/>
                          <a:ea typeface="Calibri" panose="020F0502020204030204" pitchFamily="34" charset="0"/>
                          <a:cs typeface="Arial" panose="020B0604020202020204" pitchFamily="34" charset="0"/>
                        </a:rPr>
                        <a:t>Fachlicher Aspekt</a:t>
                      </a:r>
                      <a:endParaRPr lang="de-DE"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de-DE" sz="1100" b="1" i="1" dirty="0">
                          <a:effectLst/>
                          <a:latin typeface="Arial" panose="020B0604020202020204" pitchFamily="34" charset="0"/>
                          <a:ea typeface="Calibri" panose="020F0502020204030204" pitchFamily="34" charset="0"/>
                          <a:cs typeface="Arial" panose="020B0604020202020204" pitchFamily="34" charset="0"/>
                        </a:rPr>
                        <a:t>Angestrebte Kompetenzen</a:t>
                      </a:r>
                      <a:endParaRPr lang="de-DE" sz="1200"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de-DE" sz="1100" b="1" dirty="0">
                          <a:effectLst/>
                          <a:latin typeface="Arial" panose="020B0604020202020204" pitchFamily="34" charset="0"/>
                          <a:ea typeface="Calibri" panose="020F0502020204030204" pitchFamily="34" charset="0"/>
                          <a:cs typeface="Arial" panose="020B0604020202020204" pitchFamily="34" charset="0"/>
                        </a:rPr>
                        <a:t> </a:t>
                      </a:r>
                      <a:endParaRPr lang="de-DE" sz="1200" b="1"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de-DE" sz="1100" b="1" dirty="0">
                          <a:effectLst/>
                          <a:latin typeface="Arial" panose="020B0604020202020204" pitchFamily="34" charset="0"/>
                          <a:ea typeface="Calibri" panose="020F0502020204030204" pitchFamily="34" charset="0"/>
                          <a:cs typeface="Arial" panose="020B0604020202020204" pitchFamily="34" charset="0"/>
                        </a:rPr>
                        <a:t>Die Schülerin/der Schüler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100" b="1" dirty="0">
                          <a:effectLst/>
                          <a:latin typeface="Arial" panose="020B0604020202020204" pitchFamily="34" charset="0"/>
                          <a:ea typeface="Calibri" panose="020F0502020204030204" pitchFamily="34" charset="0"/>
                          <a:cs typeface="Arial" panose="020B0604020202020204" pitchFamily="34" charset="0"/>
                        </a:rPr>
                        <a:t>Entwicklungs-chancen</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100" b="1" dirty="0">
                          <a:effectLst/>
                          <a:latin typeface="Arial" panose="020B0604020202020204" pitchFamily="34" charset="0"/>
                          <a:ea typeface="Calibri" panose="020F0502020204030204" pitchFamily="34" charset="0"/>
                          <a:cs typeface="Arial" panose="020B0604020202020204" pitchFamily="34" charset="0"/>
                        </a:rPr>
                        <a:t>Verknüpfungs-möglichkeiten</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521506"/>
                  </a:ext>
                </a:extLst>
              </a:tr>
              <a:tr h="269875">
                <a:tc>
                  <a:txBody>
                    <a:bodyPr/>
                    <a:lstStyle/>
                    <a:p>
                      <a:pPr marL="228600" indent="-228600" algn="just">
                        <a:lnSpc>
                          <a:spcPct val="115000"/>
                        </a:lnSpc>
                      </a:pPr>
                      <a:r>
                        <a:rPr lang="de-DE" sz="1100">
                          <a:effectLst/>
                          <a:latin typeface="Arial" panose="020B0604020202020204" pitchFamily="34" charset="0"/>
                          <a:ea typeface="Calibri" panose="020F0502020204030204" pitchFamily="34" charset="0"/>
                          <a:cs typeface="Arial" panose="020B0604020202020204" pitchFamily="34" charset="0"/>
                        </a:rPr>
                        <a:t>Klassifikation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nimmt Vergleichsmerkmale sensorisch wahr</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erkennt und unterscheidet Merkmale von Gegenständen</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ordnet Gegenstände und strukturierte Materialien Vergleichsmerkmalen zu</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sortiert Gegenstände und strukturierte Materialien nach Vergleichsmerkmalen</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fasst Gegenstände oder strukturierte Materialien nach Vergleichsmerkmalen in Gruppen zusammen</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erkennt und benennt Vergleichsmerkmale von Objekten</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l">
                        <a:lnSpc>
                          <a:spcPct val="115000"/>
                        </a:lnSpc>
                      </a:pPr>
                      <a:r>
                        <a:rPr lang="de-DE" sz="1100">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l">
                        <a:lnSpc>
                          <a:spcPct val="115000"/>
                        </a:lnSpc>
                      </a:pPr>
                      <a:r>
                        <a:rPr lang="de-DE" sz="1400" b="1">
                          <a:effectLst/>
                          <a:latin typeface="Arial" panose="020B0604020202020204" pitchFamily="34" charset="0"/>
                          <a:ea typeface="Calibri" panose="020F0502020204030204" pitchFamily="34" charset="0"/>
                          <a:cs typeface="Arial" panose="020B0604020202020204" pitchFamily="34" charset="0"/>
                        </a:rPr>
                        <a: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l">
                        <a:lnSpc>
                          <a:spcPct val="115000"/>
                        </a:lnSpc>
                      </a:pPr>
                      <a:r>
                        <a:rPr lang="de-DE" sz="1100" u="sng">
                          <a:effectLst/>
                          <a:latin typeface="Arial" panose="020B0604020202020204" pitchFamily="34" charset="0"/>
                          <a:ea typeface="Calibri" panose="020F0502020204030204" pitchFamily="34" charset="0"/>
                          <a:cs typeface="Arial" panose="020B0604020202020204" pitchFamily="34" charset="0"/>
                        </a:rPr>
                        <a:t>Wahrnehmung</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l">
                        <a:lnSpc>
                          <a:spcPct val="115000"/>
                        </a:lnSpc>
                      </a:pPr>
                      <a:r>
                        <a:rPr lang="de-DE" sz="1100">
                          <a:effectLst/>
                          <a:latin typeface="Arial" panose="020B0604020202020204" pitchFamily="34" charset="0"/>
                          <a:ea typeface="Calibri" panose="020F0502020204030204" pitchFamily="34" charset="0"/>
                          <a:cs typeface="Arial" panose="020B0604020202020204" pitchFamily="34" charset="0"/>
                        </a:rPr>
                        <a:t>4.2, 8.7, 8.8</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l">
                        <a:lnSpc>
                          <a:spcPct val="115000"/>
                        </a:lnSpc>
                      </a:pPr>
                      <a:r>
                        <a:rPr lang="de-DE" sz="110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de-DE" sz="1100" u="sng">
                          <a:effectLst/>
                          <a:latin typeface="Arial" panose="020B0604020202020204" pitchFamily="34" charset="0"/>
                          <a:ea typeface="Calibri" panose="020F0502020204030204" pitchFamily="34" charset="0"/>
                          <a:cs typeface="Arial" panose="020B0604020202020204" pitchFamily="34" charset="0"/>
                        </a:rPr>
                        <a:t>Kognition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de-DE" sz="1100">
                          <a:effectLst/>
                          <a:latin typeface="Arial" panose="020B0604020202020204" pitchFamily="34" charset="0"/>
                          <a:ea typeface="Calibri" panose="020F0502020204030204" pitchFamily="34" charset="0"/>
                          <a:cs typeface="Arial" panose="020B0604020202020204" pitchFamily="34" charset="0"/>
                        </a:rPr>
                        <a:t>2.2, 3.5, 3.6</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de-DE" sz="1100">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de-DE" sz="1100" b="1">
                          <a:effectLst/>
                          <a:latin typeface="Arial" panose="020B0604020202020204" pitchFamily="34" charset="0"/>
                          <a:ea typeface="Calibri" panose="020F0502020204030204" pitchFamily="34" charset="0"/>
                          <a:cs typeface="Arial" panose="020B0604020202020204" pitchFamily="34" charset="0"/>
                        </a:rPr>
                        <a: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a:lnSpc>
                          <a:spcPct val="115000"/>
                        </a:lnSpc>
                        <a:spcAft>
                          <a:spcPts val="1000"/>
                        </a:spcAft>
                      </a:pPr>
                      <a:r>
                        <a:rPr lang="de-DE" sz="1100" dirty="0">
                          <a:effectLst/>
                          <a:latin typeface="Arial" panose="020B0604020202020204" pitchFamily="34" charset="0"/>
                          <a:ea typeface="Calibri" panose="020F0502020204030204" pitchFamily="34" charset="0"/>
                          <a:cs typeface="Arial" panose="020B0604020202020204" pitchFamily="34" charset="0"/>
                        </a:rPr>
                        <a:t>Vorläuferfähig-</a:t>
                      </a:r>
                      <a:r>
                        <a:rPr lang="de-DE" sz="1100" dirty="0" err="1">
                          <a:effectLst/>
                          <a:latin typeface="Arial" panose="020B0604020202020204" pitchFamily="34" charset="0"/>
                          <a:ea typeface="Calibri" panose="020F0502020204030204" pitchFamily="34" charset="0"/>
                          <a:cs typeface="Arial" panose="020B0604020202020204" pitchFamily="34" charset="0"/>
                        </a:rPr>
                        <a:t>keiten</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095628"/>
                  </a:ext>
                </a:extLst>
              </a:tr>
            </a:tbl>
          </a:graphicData>
        </a:graphic>
      </p:graphicFrame>
      <p:sp>
        <p:nvSpPr>
          <p:cNvPr id="10" name="Ellipse 9">
            <a:extLst>
              <a:ext uri="{FF2B5EF4-FFF2-40B4-BE49-F238E27FC236}">
                <a16:creationId xmlns:a16="http://schemas.microsoft.com/office/drawing/2014/main" id="{099338A7-5A8A-DCF7-3CAB-10E570569A4D}"/>
              </a:ext>
            </a:extLst>
          </p:cNvPr>
          <p:cNvSpPr/>
          <p:nvPr/>
        </p:nvSpPr>
        <p:spPr>
          <a:xfrm>
            <a:off x="6156176" y="2492896"/>
            <a:ext cx="1296144" cy="34129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atumsplatzhalter 8">
            <a:extLst>
              <a:ext uri="{FF2B5EF4-FFF2-40B4-BE49-F238E27FC236}">
                <a16:creationId xmlns:a16="http://schemas.microsoft.com/office/drawing/2014/main" id="{C6F419FC-5F7F-B74A-D030-5DD8A6DFB068}"/>
              </a:ext>
            </a:extLst>
          </p:cNvPr>
          <p:cNvSpPr>
            <a:spLocks noGrp="1"/>
          </p:cNvSpPr>
          <p:nvPr>
            <p:ph type="dt" sz="half" idx="10"/>
          </p:nvPr>
        </p:nvSpPr>
        <p:spPr>
          <a:xfrm>
            <a:off x="457200" y="6356350"/>
            <a:ext cx="5266928" cy="365125"/>
          </a:xfrm>
        </p:spPr>
        <p:txBody>
          <a:bodyPr/>
          <a:lstStyle/>
          <a:p>
            <a:r>
              <a:rPr lang="de-DE"/>
              <a:t>Unterrichtsvorgabe für den zieldifferenten Bildungsgang Geistige Entwicklung - Aufgabenfeld Mathematik</a:t>
            </a:r>
            <a:endParaRPr lang="de-DE" dirty="0"/>
          </a:p>
        </p:txBody>
      </p:sp>
    </p:spTree>
    <p:custDataLst>
      <p:tags r:id="rId1"/>
    </p:custDataLst>
    <p:extLst>
      <p:ext uri="{BB962C8B-B14F-4D97-AF65-F5344CB8AC3E}">
        <p14:creationId xmlns:p14="http://schemas.microsoft.com/office/powerpoint/2010/main" val="1156197765"/>
      </p:ext>
    </p:extLst>
  </p:cSld>
  <p:clrMapOvr>
    <a:masterClrMapping/>
  </p:clrMapOvr>
  <mc:AlternateContent xmlns:mc="http://schemas.openxmlformats.org/markup-compatibility/2006" xmlns:p14="http://schemas.microsoft.com/office/powerpoint/2010/main">
    <mc:Choice Requires="p14">
      <p:transition spd="slow" p14:dur="2000" advTm="53810"/>
    </mc:Choice>
    <mc:Fallback xmlns="">
      <p:transition spd="slow" advTm="5381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Autofit/>
          </a:bodyPr>
          <a:lstStyle/>
          <a:p>
            <a:pPr>
              <a:lnSpc>
                <a:spcPct val="90000"/>
              </a:lnSpc>
            </a:pPr>
            <a:r>
              <a:rPr lang="de-DE" sz="2200" b="1" dirty="0"/>
              <a:t>Exemplarische Verknüpfungen zum Lehrplan Primarstufe / Kernlehrplan Hauptschule</a:t>
            </a:r>
          </a:p>
        </p:txBody>
      </p:sp>
      <p:pic>
        <p:nvPicPr>
          <p:cNvPr id="14" name="Grafik 13">
            <a:extLst>
              <a:ext uri="{FF2B5EF4-FFF2-40B4-BE49-F238E27FC236}">
                <a16:creationId xmlns:a16="http://schemas.microsoft.com/office/drawing/2014/main" id="{25039F61-FB16-36C6-E9FD-0F80F59CBD34}"/>
              </a:ext>
            </a:extLst>
          </p:cNvPr>
          <p:cNvPicPr>
            <a:picLocks noChangeAspect="1"/>
          </p:cNvPicPr>
          <p:nvPr/>
        </p:nvPicPr>
        <p:blipFill>
          <a:blip r:embed="rId4"/>
          <a:stretch>
            <a:fillRect/>
          </a:stretch>
        </p:blipFill>
        <p:spPr>
          <a:xfrm>
            <a:off x="1079170" y="1562810"/>
            <a:ext cx="7021222" cy="4458478"/>
          </a:xfrm>
          <a:prstGeom prst="rect">
            <a:avLst/>
          </a:prstGeom>
          <a:noFill/>
        </p:spPr>
      </p:pic>
      <p:sp>
        <p:nvSpPr>
          <p:cNvPr id="16" name="Date Placeholder 3">
            <a:extLst>
              <a:ext uri="{FF2B5EF4-FFF2-40B4-BE49-F238E27FC236}">
                <a16:creationId xmlns:a16="http://schemas.microsoft.com/office/drawing/2014/main" id="{04D435F3-DD50-6F0C-DC9A-F6DE7944D45F}"/>
              </a:ext>
            </a:extLst>
          </p:cNvPr>
          <p:cNvSpPr>
            <a:spLocks noGrp="1"/>
          </p:cNvSpPr>
          <p:nvPr>
            <p:ph type="dt" sz="half" idx="10"/>
          </p:nvPr>
        </p:nvSpPr>
        <p:spPr>
          <a:xfrm>
            <a:off x="457200" y="6356350"/>
            <a:ext cx="5122912" cy="365125"/>
          </a:xfrm>
        </p:spPr>
        <p:txBody>
          <a:bodyPr/>
          <a:lstStyle/>
          <a:p>
            <a:pPr>
              <a:spcAft>
                <a:spcPts val="600"/>
              </a:spcAft>
            </a:pPr>
            <a:r>
              <a:rPr lang="de-DE"/>
              <a:t>Unterrichtsvorgabe für den zieldifferenten Bildungsgang Geistige Entwicklung - Aufgabenfeld Mathematik</a:t>
            </a:r>
            <a:endParaRPr lang="de-DE" dirty="0"/>
          </a:p>
        </p:txBody>
      </p:sp>
      <p:sp>
        <p:nvSpPr>
          <p:cNvPr id="20" name="Ellipse 19">
            <a:extLst>
              <a:ext uri="{FF2B5EF4-FFF2-40B4-BE49-F238E27FC236}">
                <a16:creationId xmlns:a16="http://schemas.microsoft.com/office/drawing/2014/main" id="{450316AF-A91C-44FA-D9B7-68E2831482AD}"/>
              </a:ext>
            </a:extLst>
          </p:cNvPr>
          <p:cNvSpPr/>
          <p:nvPr/>
        </p:nvSpPr>
        <p:spPr>
          <a:xfrm>
            <a:off x="6660232" y="1834419"/>
            <a:ext cx="1584176" cy="44584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131641126"/>
      </p:ext>
    </p:extLst>
  </p:cSld>
  <p:clrMapOvr>
    <a:masterClrMapping/>
  </p:clrMapOvr>
  <mc:AlternateContent xmlns:mc="http://schemas.openxmlformats.org/markup-compatibility/2006" xmlns:p14="http://schemas.microsoft.com/office/powerpoint/2010/main">
    <mc:Choice Requires="p14">
      <p:transition spd="slow" p14:dur="2000" advTm="52742"/>
    </mc:Choice>
    <mc:Fallback xmlns="">
      <p:transition spd="slow" advTm="527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I. b	Vorschlag für teilnehmeraktivierende Elemente bei </a:t>
            </a:r>
          </a:p>
          <a:p>
            <a:pPr marL="0" indent="0">
              <a:buNone/>
            </a:pPr>
            <a:r>
              <a:rPr lang="de-DE" altLang="de-DE" sz="2200" b="1" dirty="0">
                <a:solidFill>
                  <a:srgbClr val="002060"/>
                </a:solidFill>
                <a:cs typeface="Times New Roman" pitchFamily="18" charset="0"/>
              </a:rPr>
              <a:t>	Implementationsveranstaltungen zum Verständnis der 	Systematik der Unterrichtsvorgabe für das Aufgabenfeld 	Mathematik</a:t>
            </a:r>
            <a:br>
              <a:rPr lang="de-DE" sz="3600" b="1" dirty="0"/>
            </a:b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3970075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B5FE1-2852-994A-A0BD-1058C80D5B12}"/>
              </a:ext>
            </a:extLst>
          </p:cNvPr>
          <p:cNvSpPr>
            <a:spLocks noGrp="1"/>
          </p:cNvSpPr>
          <p:nvPr>
            <p:ph type="title"/>
          </p:nvPr>
        </p:nvSpPr>
        <p:spPr/>
        <p:txBody>
          <a:bodyPr/>
          <a:lstStyle/>
          <a:p>
            <a:r>
              <a:rPr lang="de-DE" sz="2200" b="1" dirty="0"/>
              <a:t>Arbeitsaufträge zum Verständnis der Systematik der Unterrichtsvorgaben</a:t>
            </a:r>
          </a:p>
        </p:txBody>
      </p:sp>
      <p:sp>
        <p:nvSpPr>
          <p:cNvPr id="3" name="Inhaltsplatzhalter 2">
            <a:extLst>
              <a:ext uri="{FF2B5EF4-FFF2-40B4-BE49-F238E27FC236}">
                <a16:creationId xmlns:a16="http://schemas.microsoft.com/office/drawing/2014/main" id="{01106019-7C71-734A-A4D5-C1D2826E6426}"/>
              </a:ext>
            </a:extLst>
          </p:cNvPr>
          <p:cNvSpPr>
            <a:spLocks noGrp="1"/>
          </p:cNvSpPr>
          <p:nvPr>
            <p:ph idx="1"/>
          </p:nvPr>
        </p:nvSpPr>
        <p:spPr/>
        <p:txBody>
          <a:bodyPr>
            <a:normAutofit/>
          </a:bodyPr>
          <a:lstStyle/>
          <a:p>
            <a:pPr marL="514350" indent="-514350">
              <a:buFont typeface="+mj-lt"/>
              <a:buAutoNum type="arabicPeriod"/>
            </a:pPr>
            <a:endParaRPr lang="de-DE" sz="2200" dirty="0"/>
          </a:p>
          <a:p>
            <a:pPr marL="514350" indent="-514350">
              <a:buFont typeface="+mj-lt"/>
              <a:buAutoNum type="arabicPeriod"/>
            </a:pPr>
            <a:r>
              <a:rPr lang="de-DE" sz="2200" dirty="0"/>
              <a:t>Den vorgestellten Pfad zu einer anderen angestrebten Kompetenz über die verschiedenen Ebenen nachvollziehen und skizzieren.</a:t>
            </a:r>
          </a:p>
          <a:p>
            <a:pPr marL="514350" indent="-514350">
              <a:buFont typeface="+mj-lt"/>
              <a:buAutoNum type="arabicPeriod"/>
            </a:pPr>
            <a:endParaRPr lang="de-DE" sz="2200" dirty="0"/>
          </a:p>
          <a:p>
            <a:pPr marL="514350" indent="-514350">
              <a:buFont typeface="+mj-lt"/>
              <a:buAutoNum type="arabicPeriod"/>
            </a:pPr>
            <a:r>
              <a:rPr lang="de-DE" sz="2200" dirty="0"/>
              <a:t>Für eine/n konkrete/n (fiktive/n) Schüler/in angestrebte Kompetenzen zur Lern- und Entwicklungsplanung identifizieren.</a:t>
            </a:r>
          </a:p>
        </p:txBody>
      </p:sp>
      <p:sp>
        <p:nvSpPr>
          <p:cNvPr id="4" name="Datumsplatzhalter 3">
            <a:extLst>
              <a:ext uri="{FF2B5EF4-FFF2-40B4-BE49-F238E27FC236}">
                <a16:creationId xmlns:a16="http://schemas.microsoft.com/office/drawing/2014/main" id="{B6B2630E-6402-FA4D-88BD-647C9843F9E6}"/>
              </a:ext>
            </a:extLst>
          </p:cNvPr>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341196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642368"/>
            <a:ext cx="8229600" cy="4378920"/>
          </a:xfrm>
        </p:spPr>
        <p:txBody>
          <a:bodyPr>
            <a:normAutofit fontScale="40000" lnSpcReduction="20000"/>
          </a:bodyPr>
          <a:lstStyle/>
          <a:p>
            <a:pPr marL="0" indent="0">
              <a:buNone/>
            </a:pPr>
            <a:r>
              <a:rPr lang="de-DE" altLang="de-DE" sz="5900" b="1" dirty="0">
                <a:solidFill>
                  <a:srgbClr val="002060"/>
                </a:solidFill>
                <a:cs typeface="Times New Roman" pitchFamily="18" charset="0"/>
              </a:rPr>
              <a:t>I	Spezifische Erläuterungen zur Unterrichtsvorgabe für 	das Aufgabenfeld Mathematik</a:t>
            </a:r>
          </a:p>
          <a:p>
            <a:pPr marL="0" indent="0">
              <a:buNone/>
            </a:pPr>
            <a:r>
              <a:rPr lang="de-DE" altLang="de-DE" sz="4500" b="1" dirty="0">
                <a:solidFill>
                  <a:srgbClr val="002060"/>
                </a:solidFill>
                <a:cs typeface="Times New Roman" pitchFamily="18" charset="0"/>
              </a:rPr>
              <a:t>I. a	Aufbau und Systematik der Unterrichtsvorgabe für das Aufgabenfeld 	Mathematik</a:t>
            </a:r>
          </a:p>
          <a:p>
            <a:pPr marL="0" indent="0">
              <a:buNone/>
            </a:pPr>
            <a:r>
              <a:rPr lang="de-DE" altLang="de-DE" sz="4500" dirty="0">
                <a:solidFill>
                  <a:srgbClr val="002060"/>
                </a:solidFill>
                <a:cs typeface="Times New Roman" pitchFamily="18" charset="0"/>
              </a:rPr>
              <a:t>I. b</a:t>
            </a:r>
            <a:r>
              <a:rPr lang="de-DE" altLang="de-DE" sz="4500" b="1" dirty="0">
                <a:solidFill>
                  <a:srgbClr val="002060"/>
                </a:solidFill>
                <a:cs typeface="Times New Roman" pitchFamily="18" charset="0"/>
              </a:rPr>
              <a:t>	</a:t>
            </a:r>
            <a:r>
              <a:rPr lang="de-DE" altLang="de-DE" sz="4500" dirty="0">
                <a:solidFill>
                  <a:srgbClr val="002060"/>
                </a:solidFill>
                <a:cs typeface="Times New Roman" pitchFamily="18" charset="0"/>
              </a:rPr>
              <a:t>Vorschlag für teilnehmeraktivierende Elemente bei 	Implementationsveranstaltungen zum Verständnis der Systematik der 	Unterrichtsvorgabe für das Aufgabenfeld Mathematik</a:t>
            </a:r>
          </a:p>
          <a:p>
            <a:pPr marL="0" indent="0">
              <a:buNone/>
            </a:pPr>
            <a:r>
              <a:rPr lang="de-DE" altLang="de-DE" sz="4500" b="1" dirty="0">
                <a:solidFill>
                  <a:srgbClr val="002060"/>
                </a:solidFill>
                <a:cs typeface="Times New Roman" pitchFamily="18" charset="0"/>
              </a:rPr>
              <a:t>I. c	Allgemeine Hinweise zur Unterrichtsvorgabe für das Aufgabenfeld 	Mathematik</a:t>
            </a:r>
          </a:p>
          <a:p>
            <a:pPr marL="0" indent="0">
              <a:buNone/>
            </a:pPr>
            <a:r>
              <a:rPr lang="de-DE" altLang="de-DE" sz="4500" dirty="0">
                <a:solidFill>
                  <a:srgbClr val="002060"/>
                </a:solidFill>
                <a:cs typeface="Times New Roman" pitchFamily="18" charset="0"/>
              </a:rPr>
              <a:t>I. d</a:t>
            </a:r>
            <a:r>
              <a:rPr lang="de-DE" altLang="de-DE" sz="4500" i="1" dirty="0">
                <a:solidFill>
                  <a:srgbClr val="002060"/>
                </a:solidFill>
                <a:cs typeface="Times New Roman" pitchFamily="18" charset="0"/>
              </a:rPr>
              <a:t>	</a:t>
            </a:r>
            <a:r>
              <a:rPr lang="de-DE" altLang="de-DE" sz="4500" dirty="0">
                <a:solidFill>
                  <a:srgbClr val="002060"/>
                </a:solidFill>
                <a:cs typeface="Times New Roman" pitchFamily="18" charset="0"/>
              </a:rPr>
              <a:t>Vorschlag für ein teilnehmeraktivierendes Element bei 	Implementationsveranstaltungen passend zu einem einzelnen Kapitel der 	Unterrichtsvorgabe für das Aufgabenfeld Mathematik</a:t>
            </a:r>
          </a:p>
          <a:p>
            <a:pPr marL="0" indent="0">
              <a:buNone/>
            </a:pPr>
            <a:r>
              <a:rPr lang="de-DE" altLang="de-DE" sz="4500" b="1" dirty="0">
                <a:solidFill>
                  <a:srgbClr val="002060"/>
                </a:solidFill>
                <a:cs typeface="Times New Roman" pitchFamily="18" charset="0"/>
              </a:rPr>
              <a:t>I. e 	Schulinterner Arbeitsplan und Unterstützungsangebote für das 	Aufgabenfeld Mathematik</a:t>
            </a:r>
          </a:p>
          <a:p>
            <a:pPr marL="0" indent="0">
              <a:buNone/>
            </a:pPr>
            <a:r>
              <a:rPr lang="de-DE" altLang="de-DE" sz="4500" dirty="0">
                <a:solidFill>
                  <a:srgbClr val="002060"/>
                </a:solidFill>
                <a:cs typeface="Times New Roman" pitchFamily="18" charset="0"/>
              </a:rPr>
              <a:t>I. f	Vorschlag für teilnehmeraktivierende Elemente zum schulinternen 	Arbeitsplan für das Aufgabenfeld Mathematik</a:t>
            </a: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686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br>
              <a:rPr lang="de-DE" sz="3600" dirty="0"/>
            </a:br>
            <a:br>
              <a:rPr lang="de-DE" sz="3600" dirty="0"/>
            </a:br>
            <a:endParaRPr lang="de-DE" sz="4400" dirty="0"/>
          </a:p>
          <a:p>
            <a:pPr marL="0" indent="0">
              <a:buNone/>
            </a:pPr>
            <a:r>
              <a:rPr lang="de-DE" altLang="de-DE" sz="2200" b="1" dirty="0">
                <a:solidFill>
                  <a:srgbClr val="002060"/>
                </a:solidFill>
                <a:cs typeface="Times New Roman" pitchFamily="18" charset="0"/>
              </a:rPr>
              <a:t>I. c	Allgemeine Hinweise zur Unterrichtsvorgabe für das 	Aufgabenfeld Mathematik</a:t>
            </a:r>
            <a:endParaRPr lang="de-DE" sz="2200"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991216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278" y="1267373"/>
            <a:ext cx="8229600" cy="360040"/>
          </a:xfrm>
        </p:spPr>
        <p:txBody>
          <a:bodyPr/>
          <a:lstStyle/>
          <a:p>
            <a:r>
              <a:rPr lang="de-DE" sz="2200" b="1" dirty="0"/>
              <a:t>im zieldifferenten Bildungsgang Geistige Entwicklung</a:t>
            </a:r>
          </a:p>
        </p:txBody>
      </p:sp>
      <p:sp>
        <p:nvSpPr>
          <p:cNvPr id="3" name="Inhaltsplatzhalter 2"/>
          <p:cNvSpPr>
            <a:spLocks noGrp="1"/>
          </p:cNvSpPr>
          <p:nvPr>
            <p:ph idx="1"/>
          </p:nvPr>
        </p:nvSpPr>
        <p:spPr>
          <a:xfrm>
            <a:off x="354278" y="1844224"/>
            <a:ext cx="8229600" cy="3907026"/>
          </a:xfrm>
        </p:spPr>
        <p:txBody>
          <a:bodyPr>
            <a:noAutofit/>
          </a:bodyPr>
          <a:lstStyle/>
          <a:p>
            <a:r>
              <a:rPr lang="de-DE" sz="1800" dirty="0">
                <a:effectLst/>
                <a:latin typeface="Arial" panose="020B0604020202020204" pitchFamily="34" charset="0"/>
                <a:ea typeface="Calibri" panose="020F0502020204030204" pitchFamily="34" charset="0"/>
              </a:rPr>
              <a:t>Mathematische Phänomene sind Bestandteil des alltäglichen Lebens. Um diese in persönlichen Lebensumständen, Situationen und Verhältnissen wahrzunehmen und zu (</a:t>
            </a:r>
            <a:r>
              <a:rPr lang="de-DE" sz="1800" dirty="0" err="1">
                <a:effectLst/>
                <a:latin typeface="Arial" panose="020B0604020202020204" pitchFamily="34" charset="0"/>
                <a:ea typeface="Calibri" panose="020F0502020204030204" pitchFamily="34" charset="0"/>
              </a:rPr>
              <a:t>be</a:t>
            </a:r>
            <a:r>
              <a:rPr lang="de-DE" sz="1800" dirty="0">
                <a:effectLst/>
                <a:latin typeface="Arial" panose="020B0604020202020204" pitchFamily="34" charset="0"/>
                <a:ea typeface="Calibri" panose="020F0502020204030204" pitchFamily="34" charset="0"/>
              </a:rPr>
              <a:t>-)greifen, sind mathematische Kompetenzen hilfreich. Die Orientierung in Raum und Zeit sowie der Umgang mit Mengen, Zahlen, Operationen, Formen und Größen, bildet damit die Grundlage für eine erfolgreiche Alltagsbewältigung und aktive Teilhabe am gesellschaftlichen Leben. </a:t>
            </a:r>
            <a:br>
              <a:rPr lang="de-DE" sz="1800" dirty="0">
                <a:effectLst/>
                <a:latin typeface="Arial" panose="020B0604020202020204" pitchFamily="34" charset="0"/>
                <a:ea typeface="Calibri" panose="020F0502020204030204" pitchFamily="34" charset="0"/>
              </a:rPr>
            </a:br>
            <a:endParaRPr lang="de-DE" sz="1800" dirty="0">
              <a:effectLst/>
              <a:latin typeface="Arial" panose="020B0604020202020204" pitchFamily="34" charset="0"/>
              <a:ea typeface="Calibri" panose="020F0502020204030204" pitchFamily="34" charset="0"/>
            </a:endParaRPr>
          </a:p>
          <a:p>
            <a:r>
              <a:rPr lang="de-DE" sz="1800" dirty="0">
                <a:effectLst/>
                <a:latin typeface="Arial" panose="020B0604020202020204" pitchFamily="34" charset="0"/>
                <a:ea typeface="Calibri" panose="020F0502020204030204" pitchFamily="34" charset="0"/>
              </a:rPr>
              <a:t>Die vielfältigen Strukturen im Alltag lassen sich durch mathematische Vorgehensweisen wie Ordnen, Vergleichen, Einteilen oder Gliedern sowie durch mathematische Begriffe und Zeichen erfassen und beschreiben. Die Schülerinnen und Schüler erfahren Mathematik als nützliches Werkzeug mit vielfältigen Anwendungsmöglichkeiten im Alltag und einer größtmöglichen gesellschaftlichen und kulturellen Teilhabe. </a:t>
            </a:r>
            <a:endParaRPr lang="de-DE" sz="2000" dirty="0"/>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
        <p:nvSpPr>
          <p:cNvPr id="7" name="Titel 1"/>
          <p:cNvSpPr txBox="1">
            <a:spLocks/>
          </p:cNvSpPr>
          <p:nvPr/>
        </p:nvSpPr>
        <p:spPr>
          <a:xfrm>
            <a:off x="354278" y="946374"/>
            <a:ext cx="864096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Mathematik– Beitrag des Aufgabenfeldes zur Bildung</a:t>
            </a:r>
          </a:p>
        </p:txBody>
      </p:sp>
    </p:spTree>
    <p:extLst>
      <p:ext uri="{BB962C8B-B14F-4D97-AF65-F5344CB8AC3E}">
        <p14:creationId xmlns:p14="http://schemas.microsoft.com/office/powerpoint/2010/main" val="624546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Umsetzung des Medienkompetenzrahmens (MKR) im Aufgabenfeld </a:t>
            </a:r>
            <a:br>
              <a:rPr lang="de-DE" sz="2200" b="1" dirty="0"/>
            </a:br>
            <a:r>
              <a:rPr lang="de-DE" sz="2200" b="1" dirty="0"/>
              <a:t>- Beispiele -</a:t>
            </a:r>
          </a:p>
        </p:txBody>
      </p:sp>
      <p:sp>
        <p:nvSpPr>
          <p:cNvPr id="3" name="Inhaltsplatzhalter 2"/>
          <p:cNvSpPr>
            <a:spLocks noGrp="1"/>
          </p:cNvSpPr>
          <p:nvPr>
            <p:ph idx="1"/>
          </p:nvPr>
        </p:nvSpPr>
        <p:spPr>
          <a:xfrm>
            <a:off x="457200" y="1801803"/>
            <a:ext cx="8229600" cy="4205064"/>
          </a:xfrm>
        </p:spPr>
        <p:txBody>
          <a:bodyPr>
            <a:normAutofit/>
          </a:bodyPr>
          <a:lstStyle/>
          <a:p>
            <a:r>
              <a:rPr lang="de-DE" sz="2000" dirty="0"/>
              <a:t>… wählt geeignete Arbeitsmittel (auch unter Verwendung digitaler Werkzeuge zum Lösen von mathematischen Problemstellungen (MKR 1.2)</a:t>
            </a:r>
            <a:br>
              <a:rPr lang="de-DE" sz="2000" dirty="0"/>
            </a:br>
            <a:endParaRPr lang="de-DE" sz="2000" dirty="0"/>
          </a:p>
          <a:p>
            <a:r>
              <a:rPr lang="de-DE" sz="2000" dirty="0"/>
              <a:t>… sammelt (digitale) Informationen zur Lösung einer mathematischen Problemstellung (MKR 2.1)</a:t>
            </a:r>
            <a:br>
              <a:rPr lang="de-DE" sz="2000" dirty="0"/>
            </a:br>
            <a:endParaRPr lang="de-DE" sz="2000" dirty="0"/>
          </a:p>
          <a:p>
            <a:r>
              <a:rPr lang="de-DE" sz="2000" dirty="0"/>
              <a:t>… nutzt geeignete Darstellungen (u.a. Tabelle, Skizze, Diagramm, digitale Werkzeuge) (MKR 4.1)</a:t>
            </a:r>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740329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200" b="1" dirty="0" err="1"/>
              <a:t>Umsetzung</a:t>
            </a:r>
            <a:r>
              <a:rPr lang="en-US" sz="2200" b="1" dirty="0"/>
              <a:t> </a:t>
            </a:r>
            <a:r>
              <a:rPr lang="en-US" sz="2200" b="1" dirty="0" err="1"/>
              <a:t>Rahmenvorgabe</a:t>
            </a:r>
            <a:r>
              <a:rPr lang="en-US" sz="2200" b="1" dirty="0"/>
              <a:t> </a:t>
            </a:r>
            <a:r>
              <a:rPr lang="en-US" sz="2200" b="1" dirty="0" err="1"/>
              <a:t>Verbraucherbildung</a:t>
            </a:r>
            <a:r>
              <a:rPr lang="en-US" sz="2200" b="1" dirty="0"/>
              <a:t> (VB) im </a:t>
            </a:r>
            <a:r>
              <a:rPr lang="en-US" sz="2200" b="1" dirty="0" err="1"/>
              <a:t>Aufgabenfeld</a:t>
            </a:r>
            <a:r>
              <a:rPr lang="en-US" sz="2200" b="1" dirty="0"/>
              <a:t> –</a:t>
            </a:r>
            <a:r>
              <a:rPr lang="en-US" sz="2200" b="1" dirty="0" err="1"/>
              <a:t>Beispiele</a:t>
            </a:r>
            <a:r>
              <a:rPr lang="en-US" sz="2200" b="1" dirty="0"/>
              <a:t> - </a:t>
            </a:r>
            <a:endParaRPr lang="de-DE" sz="2200" b="1" dirty="0"/>
          </a:p>
        </p:txBody>
      </p:sp>
      <p:sp>
        <p:nvSpPr>
          <p:cNvPr id="3" name="Inhaltsplatzhalter 2"/>
          <p:cNvSpPr>
            <a:spLocks noGrp="1"/>
          </p:cNvSpPr>
          <p:nvPr>
            <p:ph idx="1"/>
          </p:nvPr>
        </p:nvSpPr>
        <p:spPr>
          <a:xfrm>
            <a:off x="457200" y="1916832"/>
            <a:ext cx="8229600" cy="4104456"/>
          </a:xfrm>
        </p:spPr>
        <p:txBody>
          <a:bodyPr/>
          <a:lstStyle/>
          <a:p>
            <a:pPr marL="0" indent="0">
              <a:buNone/>
            </a:pPr>
            <a:r>
              <a:rPr lang="en-US" sz="2000" dirty="0"/>
              <a:t>Die </a:t>
            </a:r>
            <a:r>
              <a:rPr lang="en-US" sz="2000" dirty="0" err="1"/>
              <a:t>Schülerin</a:t>
            </a:r>
            <a:r>
              <a:rPr lang="en-US" sz="2000" dirty="0"/>
              <a:t> / der </a:t>
            </a:r>
            <a:r>
              <a:rPr lang="en-US" sz="2000" dirty="0" err="1"/>
              <a:t>Schüler</a:t>
            </a:r>
            <a:r>
              <a:rPr lang="en-US" sz="2000" dirty="0"/>
              <a:t>…</a:t>
            </a:r>
            <a:br>
              <a:rPr lang="en-US" sz="2000" dirty="0"/>
            </a:br>
            <a:endParaRPr lang="de-DE" sz="2000" dirty="0"/>
          </a:p>
          <a:p>
            <a:r>
              <a:rPr lang="de-DE" sz="2000" dirty="0"/>
              <a:t>erkundet die Übertragungsgeschwindigkeiten von digitalen Daten in Alltagssituationen (z. B. digitaler Austausch von Textdateien, Fotos, Musikdateien, Streamen von Videofilmen) (VB C, Z1) </a:t>
            </a:r>
            <a:br>
              <a:rPr lang="de-DE" sz="2000" dirty="0"/>
            </a:br>
            <a:endParaRPr lang="de-DE" sz="2000" dirty="0"/>
          </a:p>
          <a:p>
            <a:r>
              <a:rPr lang="de-DE" sz="2000" dirty="0"/>
              <a:t>kennt den grundlegenden Ablauf einer Kartenzahlung und Kontoabbuchung (VB A, Z4) </a:t>
            </a:r>
          </a:p>
          <a:p>
            <a:pPr marL="0" indent="0">
              <a:buNone/>
            </a:pPr>
            <a:endParaRPr lang="de-DE" dirty="0"/>
          </a:p>
        </p:txBody>
      </p:sp>
      <p:sp>
        <p:nvSpPr>
          <p:cNvPr id="4"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35971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I. d	Vorschlag für ein teilnehmeraktivierendes Element bei </a:t>
            </a:r>
          </a:p>
          <a:p>
            <a:pPr marL="0" indent="0">
              <a:buNone/>
            </a:pPr>
            <a:r>
              <a:rPr lang="de-DE" altLang="de-DE" sz="2200" b="1" dirty="0">
                <a:solidFill>
                  <a:srgbClr val="002060"/>
                </a:solidFill>
                <a:cs typeface="Times New Roman" pitchFamily="18" charset="0"/>
              </a:rPr>
              <a:t>	Implementationsveranstaltungen passend zu einem 	einzelnen Kapitel der Unterrichtsvorgaben zum Aufgabenfeld 	Mathematik</a:t>
            </a:r>
            <a:br>
              <a:rPr lang="de-DE" sz="3600" dirty="0"/>
            </a:b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04853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92088" y="980728"/>
            <a:ext cx="8159824" cy="430887"/>
          </a:xfrm>
          <a:prstGeom prst="rect">
            <a:avLst/>
          </a:prstGeom>
          <a:noFill/>
        </p:spPr>
        <p:txBody>
          <a:bodyPr wrap="square" rtlCol="0">
            <a:spAutoFit/>
          </a:bodyPr>
          <a:lstStyle/>
          <a:p>
            <a:pPr>
              <a:defRPr/>
            </a:pPr>
            <a:r>
              <a:rPr lang="de-DE" sz="2200" b="1" dirty="0">
                <a:solidFill>
                  <a:srgbClr val="FF0000"/>
                </a:solidFill>
                <a:latin typeface="Calibri"/>
              </a:rPr>
              <a:t>Kapitel 2:</a:t>
            </a:r>
            <a:r>
              <a:rPr lang="de-DE" sz="2200" b="1" dirty="0">
                <a:solidFill>
                  <a:prstClr val="black"/>
                </a:solidFill>
                <a:latin typeface="Calibri"/>
              </a:rPr>
              <a:t> </a:t>
            </a:r>
            <a:r>
              <a:rPr lang="de-DE" sz="2200" b="1" i="1" dirty="0">
                <a:solidFill>
                  <a:prstClr val="black"/>
                </a:solidFill>
                <a:latin typeface="Calibri"/>
              </a:rPr>
              <a:t>Angestrebte Kompetenzen </a:t>
            </a:r>
            <a:r>
              <a:rPr lang="de-DE" sz="2200" b="1" dirty="0">
                <a:solidFill>
                  <a:prstClr val="black"/>
                </a:solidFill>
                <a:latin typeface="Calibri"/>
              </a:rPr>
              <a:t>in der Praxis</a:t>
            </a:r>
          </a:p>
        </p:txBody>
      </p:sp>
      <p:sp>
        <p:nvSpPr>
          <p:cNvPr id="8" name="Textfeld 7"/>
          <p:cNvSpPr txBox="1"/>
          <p:nvPr/>
        </p:nvSpPr>
        <p:spPr>
          <a:xfrm>
            <a:off x="457200" y="1538790"/>
            <a:ext cx="8229600" cy="4405052"/>
          </a:xfrm>
          <a:prstGeom prst="rect">
            <a:avLst/>
          </a:prstGeom>
          <a:noFill/>
        </p:spPr>
        <p:txBody>
          <a:bodyPr wrap="square" rtlCol="0">
            <a:spAutoFit/>
          </a:bodyPr>
          <a:lstStyle/>
          <a:p>
            <a:pPr>
              <a:defRPr/>
            </a:pPr>
            <a:r>
              <a:rPr lang="de-DE" dirty="0"/>
              <a:t>„Bildung im zieldifferenten Bildungsgang Geistige Entwicklung ist angelegt in einem Dreiklang von Fachorientierung, Entwicklungsorientierung und Lebensweltbezug und zielt auf persönliche Entfaltung, eine selbstständige Lebensgestaltung und Partizipation in allen Lebensbereichen. Dies spiegelt sich in den Unterrichtsvorgaben der Aufgabenfelder (Fächer) und der Entwicklungsbereiche.“</a:t>
            </a:r>
          </a:p>
          <a:p>
            <a:pPr>
              <a:defRPr/>
            </a:pPr>
            <a:endParaRPr lang="de-DE" sz="1425" dirty="0">
              <a:solidFill>
                <a:prstClr val="black"/>
              </a:solidFill>
              <a:latin typeface="Calibri"/>
            </a:endParaRPr>
          </a:p>
          <a:p>
            <a:pPr marL="257175" indent="-257175">
              <a:buFontTx/>
              <a:buAutoNum type="alphaLcParenR"/>
              <a:defRPr/>
            </a:pPr>
            <a:r>
              <a:rPr lang="de-DE" sz="1600" dirty="0">
                <a:solidFill>
                  <a:prstClr val="black"/>
                </a:solidFill>
                <a:latin typeface="Calibri"/>
              </a:rPr>
              <a:t>Sichten Sie die für den Bereich Zahlen und Operationen formulierten </a:t>
            </a:r>
            <a:r>
              <a:rPr lang="de-DE" sz="1600" i="1" dirty="0">
                <a:solidFill>
                  <a:prstClr val="black"/>
                </a:solidFill>
                <a:latin typeface="Calibri"/>
              </a:rPr>
              <a:t>angestrebten Kompetenzen</a:t>
            </a:r>
            <a:r>
              <a:rPr lang="de-DE" sz="1600" dirty="0">
                <a:solidFill>
                  <a:prstClr val="black"/>
                </a:solidFill>
                <a:latin typeface="Calibri"/>
              </a:rPr>
              <a:t> vor dem Hintergrund </a:t>
            </a:r>
            <a:r>
              <a:rPr lang="de-DE" sz="1600" dirty="0">
                <a:solidFill>
                  <a:prstClr val="black"/>
                </a:solidFill>
              </a:rPr>
              <a:t>der Lern- und Entwicklungsplanung (Förderplanung) </a:t>
            </a:r>
            <a:r>
              <a:rPr lang="de-DE" sz="1600" dirty="0">
                <a:solidFill>
                  <a:prstClr val="black"/>
                </a:solidFill>
                <a:latin typeface="Calibri"/>
              </a:rPr>
              <a:t>von zwei Schülerinnen bzw. Schülern ihrer Lerngruppe.</a:t>
            </a:r>
            <a:endParaRPr lang="de-DE" sz="1600" dirty="0">
              <a:solidFill>
                <a:prstClr val="black"/>
              </a:solidFill>
              <a:latin typeface="Times New Roman"/>
              <a:ea typeface="Times New Roman"/>
            </a:endParaRPr>
          </a:p>
          <a:p>
            <a:pPr marL="257175" indent="-257175">
              <a:buFontTx/>
              <a:buAutoNum type="alphaLcParenR"/>
              <a:defRPr/>
            </a:pPr>
            <a:r>
              <a:rPr lang="de-DE" sz="1600" dirty="0">
                <a:solidFill>
                  <a:prstClr val="black"/>
                </a:solidFill>
                <a:latin typeface="Calibri"/>
              </a:rPr>
              <a:t>Welche Kompetenzen sind für die ausgewählte Schülerin / den Schüler aktuell und mit Orientierung auf den Lebensweltbezug anzustreben?</a:t>
            </a:r>
          </a:p>
          <a:p>
            <a:pPr marL="257175" indent="-257175">
              <a:buFontTx/>
              <a:buAutoNum type="alphaLcParenR"/>
              <a:defRPr/>
            </a:pPr>
            <a:r>
              <a:rPr lang="de-DE" sz="1600" dirty="0">
                <a:solidFill>
                  <a:prstClr val="black"/>
                </a:solidFill>
                <a:latin typeface="Calibri"/>
              </a:rPr>
              <a:t>Was müssten Sie in Ihrer Unterrichtsplanung berücksichtigen, um den Kompetenzerwerb zu ermöglichen?</a:t>
            </a:r>
          </a:p>
          <a:p>
            <a:pPr marL="257175" indent="-257175">
              <a:buFontTx/>
              <a:buAutoNum type="alphaLcParenR"/>
              <a:defRPr/>
            </a:pPr>
            <a:r>
              <a:rPr lang="de-DE" sz="1600" dirty="0">
                <a:solidFill>
                  <a:prstClr val="black"/>
                </a:solidFill>
                <a:latin typeface="Calibri"/>
              </a:rPr>
              <a:t>Wie könnten Sie den fachlichen Kompetenzerwerb mit der Entwicklung in den basalen Entwicklungsbereichen verzahnen, um Entwicklungschancen zu ermöglichen?</a:t>
            </a:r>
          </a:p>
          <a:p>
            <a:pPr marL="257175" indent="-257175">
              <a:buFontTx/>
              <a:buAutoNum type="alphaLcParenR"/>
              <a:defRPr/>
            </a:pPr>
            <a:r>
              <a:rPr lang="de-DE" sz="1600" dirty="0">
                <a:solidFill>
                  <a:prstClr val="black"/>
                </a:solidFill>
                <a:latin typeface="Calibri"/>
              </a:rPr>
              <a:t>Welche Maßnahmen zur Unterstützten Kommunikation wären einzubinden?</a:t>
            </a:r>
          </a:p>
          <a:p>
            <a:pPr marL="257175" indent="-257175">
              <a:buFontTx/>
              <a:buAutoNum type="alphaLcParenR"/>
              <a:defRPr/>
            </a:pPr>
            <a:r>
              <a:rPr lang="de-DE" sz="1600" dirty="0">
                <a:solidFill>
                  <a:prstClr val="black"/>
                </a:solidFill>
                <a:latin typeface="Calibri"/>
              </a:rPr>
              <a:t>Welche </a:t>
            </a:r>
            <a:r>
              <a:rPr lang="de-DE" sz="1600" dirty="0" err="1">
                <a:solidFill>
                  <a:prstClr val="black"/>
                </a:solidFill>
                <a:latin typeface="Calibri"/>
              </a:rPr>
              <a:t>Assistiven</a:t>
            </a:r>
            <a:r>
              <a:rPr lang="de-DE" sz="1600" dirty="0">
                <a:solidFill>
                  <a:prstClr val="black"/>
                </a:solidFill>
                <a:latin typeface="Calibri"/>
              </a:rPr>
              <a:t> Technologien könnten unterstützend wirken?</a:t>
            </a:r>
          </a:p>
        </p:txBody>
      </p:sp>
      <p:sp>
        <p:nvSpPr>
          <p:cNvPr id="2" name="Datumsplatzhalter 1"/>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3260558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DE" altLang="de-DE" sz="4400" b="1" dirty="0">
              <a:solidFill>
                <a:srgbClr val="002060"/>
              </a:solidFill>
              <a:cs typeface="Times New Roman" pitchFamily="18" charset="0"/>
            </a:endParaRPr>
          </a:p>
          <a:p>
            <a:pPr marL="0" indent="0">
              <a:buNone/>
            </a:pPr>
            <a:endParaRPr lang="de-DE" altLang="de-DE" sz="44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I. e 	Schulinterner Arbeitsplan und Unterstützungsangebote für 	das Aufgabenfeld Mathematik</a:t>
            </a:r>
          </a:p>
          <a:p>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27107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124397"/>
            <a:ext cx="8158606" cy="504403"/>
          </a:xfrm>
        </p:spPr>
        <p:txBody>
          <a:bodyPr/>
          <a:lstStyle/>
          <a:p>
            <a:r>
              <a:rPr lang="de-DE" sz="2400" b="1" dirty="0"/>
              <a:t>Entwicklungs-, fach- und lebensweltbezogene Kompetenzen</a:t>
            </a:r>
            <a:endParaRPr lang="de-DE" sz="2400" dirty="0"/>
          </a:p>
        </p:txBody>
      </p:sp>
      <p:grpSp>
        <p:nvGrpSpPr>
          <p:cNvPr id="3" name="Gruppieren 2"/>
          <p:cNvGrpSpPr/>
          <p:nvPr/>
        </p:nvGrpSpPr>
        <p:grpSpPr>
          <a:xfrm>
            <a:off x="457200" y="3085803"/>
            <a:ext cx="1770759" cy="1868889"/>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361453" y="5512248"/>
              <a:ext cx="2160000" cy="761527"/>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Richtlinien für den FÖS GG</a:t>
              </a:r>
            </a:p>
          </p:txBody>
        </p:sp>
        <p:pic>
          <p:nvPicPr>
            <p:cNvPr id="13"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724128" y="3450819"/>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71149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Schulinterner</a:t>
              </a:r>
            </a:p>
            <a:p>
              <a:pPr algn="ctr"/>
              <a:r>
                <a:rPr lang="de-DE" altLang="de-DE" dirty="0"/>
                <a:t>Arbeitsplan</a:t>
              </a:r>
            </a:p>
          </p:txBody>
        </p:sp>
        <p:pic>
          <p:nvPicPr>
            <p:cNvPr id="1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384995"/>
          </a:xfrm>
          <a:prstGeom prst="rect">
            <a:avLst/>
          </a:prstGeom>
          <a:noFill/>
        </p:spPr>
        <p:txBody>
          <a:bodyPr wrap="square" rtlCol="0">
            <a:spAutoFit/>
          </a:bodyPr>
          <a:lstStyle/>
          <a:p>
            <a:pPr algn="ctr"/>
            <a:r>
              <a:rPr lang="de-DE" sz="2400" b="1" dirty="0">
                <a:solidFill>
                  <a:srgbClr val="003CB4"/>
                </a:solidFill>
              </a:rPr>
              <a:t>Angestrebte </a:t>
            </a:r>
          </a:p>
          <a:p>
            <a:pPr algn="ctr"/>
            <a:r>
              <a:rPr lang="de-DE" sz="2400" b="1" dirty="0">
                <a:solidFill>
                  <a:srgbClr val="003CB4"/>
                </a:solidFill>
              </a:rPr>
              <a:t>Kompetenzen</a:t>
            </a:r>
            <a:endParaRPr lang="de-DE" b="1" dirty="0"/>
          </a:p>
          <a:p>
            <a:pPr algn="ctr"/>
            <a:r>
              <a:rPr lang="de-DE" b="1" dirty="0"/>
              <a:t>Was?</a:t>
            </a:r>
          </a:p>
          <a:p>
            <a:pPr algn="ctr"/>
            <a:r>
              <a:rPr lang="de-DE" b="1" dirty="0"/>
              <a:t>Wofür?</a:t>
            </a:r>
          </a:p>
        </p:txBody>
      </p:sp>
      <p:sp>
        <p:nvSpPr>
          <p:cNvPr id="20" name="Textfeld 19"/>
          <p:cNvSpPr txBox="1"/>
          <p:nvPr/>
        </p:nvSpPr>
        <p:spPr>
          <a:xfrm>
            <a:off x="5563264" y="1700808"/>
            <a:ext cx="1960823" cy="1384995"/>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Womit?</a:t>
            </a:r>
          </a:p>
        </p:txBody>
      </p:sp>
      <p:sp>
        <p:nvSpPr>
          <p:cNvPr id="7" name="Datumsplatzhalter 6"/>
          <p:cNvSpPr>
            <a:spLocks noGrp="1"/>
          </p:cNvSpPr>
          <p:nvPr>
            <p:ph type="dt" sz="half" idx="10"/>
          </p:nvPr>
        </p:nvSpPr>
        <p:spPr>
          <a:xfrm>
            <a:off x="457200" y="6356350"/>
            <a:ext cx="5106064" cy="365125"/>
          </a:xfrm>
        </p:spPr>
        <p:txBody>
          <a:bodyPr/>
          <a:lstStyle/>
          <a:p>
            <a:r>
              <a:rPr lang="de-DE"/>
              <a:t>Unterrichtsvorgabe für den zieldifferenten Bildungsgang Geistige Entwicklung - Aufgabenfeld Mathematik</a:t>
            </a:r>
            <a:endParaRPr lang="de-DE" dirty="0"/>
          </a:p>
        </p:txBody>
      </p:sp>
      <p:sp>
        <p:nvSpPr>
          <p:cNvPr id="5" name="Pfeil nach rechts 4"/>
          <p:cNvSpPr/>
          <p:nvPr/>
        </p:nvSpPr>
        <p:spPr>
          <a:xfrm>
            <a:off x="4465514" y="2726326"/>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4492742" y="4374707"/>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p:cNvGrpSpPr/>
          <p:nvPr/>
        </p:nvGrpSpPr>
        <p:grpSpPr>
          <a:xfrm>
            <a:off x="2338775" y="3717035"/>
            <a:ext cx="1964586" cy="2064262"/>
            <a:chOff x="361453" y="3978650"/>
            <a:chExt cx="2160000" cy="2340000"/>
          </a:xfrm>
        </p:grpSpPr>
        <p:sp>
          <p:nvSpPr>
            <p:cNvPr id="24"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25" name="Text Box 10"/>
            <p:cNvSpPr txBox="1">
              <a:spLocks noChangeArrowheads="1"/>
            </p:cNvSpPr>
            <p:nvPr/>
          </p:nvSpPr>
          <p:spPr bwMode="auto">
            <a:xfrm>
              <a:off x="361453" y="5376651"/>
              <a:ext cx="2160000" cy="941999"/>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Unterrichtsvor-gaben für den Bildungsgang GG</a:t>
              </a:r>
            </a:p>
          </p:txBody>
        </p:sp>
        <p:pic>
          <p:nvPicPr>
            <p:cNvPr id="26"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6536" y="4059451"/>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15153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sz="2200" b="1" dirty="0"/>
              <a:t>Schulinterne Arbeitspläne</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a:bodyPr>
          <a:lstStyle/>
          <a:p>
            <a:pPr>
              <a:spcBef>
                <a:spcPts val="1200"/>
              </a:spcBef>
            </a:pPr>
            <a:r>
              <a:rPr lang="de-DE" sz="2000" dirty="0"/>
              <a:t>Umsetzung der Richtlinien und Unterrichtsvorgaben unter spezifischen Bedingungen einer Schule</a:t>
            </a:r>
          </a:p>
          <a:p>
            <a:pPr>
              <a:spcBef>
                <a:spcPts val="1200"/>
              </a:spcBef>
            </a:pPr>
            <a:r>
              <a:rPr lang="de-DE" sz="2000" dirty="0"/>
              <a:t>Ausgestaltung von Freiräumen</a:t>
            </a:r>
          </a:p>
          <a:p>
            <a:pPr>
              <a:spcBef>
                <a:spcPts val="1200"/>
              </a:spcBef>
            </a:pPr>
            <a:r>
              <a:rPr lang="de-DE" sz="2000" dirty="0"/>
              <a:t>Instrumente zur Unterrichtsentwicklung und Unterrichtsgestaltung</a:t>
            </a:r>
          </a:p>
          <a:p>
            <a:pPr>
              <a:spcBef>
                <a:spcPts val="1200"/>
              </a:spcBef>
            </a:pPr>
            <a:r>
              <a:rPr lang="de-DE" sz="2000" dirty="0"/>
              <a:t>Grundlage der fachlichen und entwicklungsbezogenen Arbeit im Team</a:t>
            </a:r>
          </a:p>
          <a:p>
            <a:pPr>
              <a:spcBef>
                <a:spcPts val="1200"/>
              </a:spcBef>
            </a:pPr>
            <a:r>
              <a:rPr lang="de-DE" sz="2000" dirty="0"/>
              <a:t>Transparenz für alle am Bildungsprozess Beteiligten</a:t>
            </a:r>
          </a:p>
          <a:p>
            <a:pPr>
              <a:spcBef>
                <a:spcPts val="1200"/>
              </a:spcBef>
            </a:pPr>
            <a:r>
              <a:rPr lang="de-DE" sz="2000" dirty="0"/>
              <a:t>Grundlage für Reflexion und Evaluation</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481575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a:xfrm>
            <a:off x="457200" y="1124744"/>
            <a:ext cx="8229600" cy="360040"/>
          </a:xfrm>
        </p:spPr>
        <p:txBody>
          <a:bodyPr anchor="ctr">
            <a:noAutofit/>
          </a:bodyPr>
          <a:lstStyle/>
          <a:p>
            <a:pPr>
              <a:lnSpc>
                <a:spcPct val="90000"/>
              </a:lnSpc>
            </a:pPr>
            <a:r>
              <a:rPr lang="de-DE" sz="2200" b="1" dirty="0"/>
              <a:t>Gliederung des schulinternen Beispiel-Arbeitsplans </a:t>
            </a:r>
          </a:p>
        </p:txBody>
      </p:sp>
      <p:pic>
        <p:nvPicPr>
          <p:cNvPr id="7" name="Grafik 6">
            <a:extLst>
              <a:ext uri="{FF2B5EF4-FFF2-40B4-BE49-F238E27FC236}">
                <a16:creationId xmlns:a16="http://schemas.microsoft.com/office/drawing/2014/main" id="{0C123811-75C8-4CC3-1050-3C694AAC194D}"/>
              </a:ext>
            </a:extLst>
          </p:cNvPr>
          <p:cNvPicPr>
            <a:picLocks noChangeAspect="1"/>
          </p:cNvPicPr>
          <p:nvPr/>
        </p:nvPicPr>
        <p:blipFill>
          <a:blip r:embed="rId3"/>
          <a:stretch>
            <a:fillRect/>
          </a:stretch>
        </p:blipFill>
        <p:spPr>
          <a:xfrm>
            <a:off x="1187624" y="1628800"/>
            <a:ext cx="4739326" cy="4176464"/>
          </a:xfrm>
          <a:prstGeom prst="rect">
            <a:avLst/>
          </a:prstGeom>
          <a:noFill/>
        </p:spPr>
      </p:pic>
      <p:sp>
        <p:nvSpPr>
          <p:cNvPr id="8"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48081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400" b="1" dirty="0">
              <a:solidFill>
                <a:srgbClr val="002060"/>
              </a:solidFill>
              <a:cs typeface="Times New Roman" pitchFamily="18" charset="0"/>
            </a:endParaRPr>
          </a:p>
          <a:p>
            <a:pPr marL="0" indent="0">
              <a:buNone/>
            </a:pPr>
            <a:endParaRPr lang="de-DE" altLang="de-DE" sz="24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I. a	Aufbau und Systematik der Unterrichtsvorgabe für das 	Aufgabenfeld Mathematik</a:t>
            </a:r>
            <a:br>
              <a:rPr lang="de-DE" sz="2400" b="1" dirty="0"/>
            </a:b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557792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Systematik des schulinternen Beispiel-Arbeitsplans (I)</a:t>
            </a:r>
          </a:p>
        </p:txBody>
      </p:sp>
      <p:pic>
        <p:nvPicPr>
          <p:cNvPr id="8" name="Inhaltsplatzhalter 7">
            <a:extLst>
              <a:ext uri="{FF2B5EF4-FFF2-40B4-BE49-F238E27FC236}">
                <a16:creationId xmlns:a16="http://schemas.microsoft.com/office/drawing/2014/main" id="{4EF28BA8-6976-1F44-86D8-1F32C8FD05A7}"/>
              </a:ext>
            </a:extLst>
          </p:cNvPr>
          <p:cNvPicPr>
            <a:picLocks noGrp="1" noChangeAspect="1"/>
          </p:cNvPicPr>
          <p:nvPr>
            <p:ph idx="1"/>
          </p:nvPr>
        </p:nvPicPr>
        <p:blipFill>
          <a:blip r:embed="rId3"/>
          <a:stretch>
            <a:fillRect/>
          </a:stretch>
        </p:blipFill>
        <p:spPr>
          <a:xfrm>
            <a:off x="2410014" y="1700808"/>
            <a:ext cx="4323972" cy="4205064"/>
          </a:xfrm>
          <a:noFill/>
        </p:spPr>
      </p:pic>
      <p:sp>
        <p:nvSpPr>
          <p:cNvPr id="9"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468420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Systematik des schulinternen Beispiel-Arbeitsplans (II a)</a:t>
            </a:r>
          </a:p>
        </p:txBody>
      </p:sp>
      <p:pic>
        <p:nvPicPr>
          <p:cNvPr id="14" name="Inhaltsplatzhalter 13">
            <a:extLst>
              <a:ext uri="{FF2B5EF4-FFF2-40B4-BE49-F238E27FC236}">
                <a16:creationId xmlns:a16="http://schemas.microsoft.com/office/drawing/2014/main" id="{E8DDAC88-F619-7682-8404-0E2CC62712D9}"/>
              </a:ext>
            </a:extLst>
          </p:cNvPr>
          <p:cNvPicPr>
            <a:picLocks noGrp="1" noChangeAspect="1"/>
          </p:cNvPicPr>
          <p:nvPr>
            <p:ph idx="1"/>
          </p:nvPr>
        </p:nvPicPr>
        <p:blipFill>
          <a:blip r:embed="rId3"/>
          <a:stretch>
            <a:fillRect/>
          </a:stretch>
        </p:blipFill>
        <p:spPr>
          <a:xfrm>
            <a:off x="2387551" y="1585493"/>
            <a:ext cx="4488705" cy="4320379"/>
          </a:xfrm>
          <a:noFill/>
        </p:spPr>
      </p:pic>
      <p:sp>
        <p:nvSpPr>
          <p:cNvPr id="7"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11749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Systematik des schulinternen Beispiel-Arbeitsplans (II b)</a:t>
            </a:r>
          </a:p>
        </p:txBody>
      </p:sp>
      <p:pic>
        <p:nvPicPr>
          <p:cNvPr id="8" name="Inhaltsplatzhalter 7">
            <a:extLst>
              <a:ext uri="{FF2B5EF4-FFF2-40B4-BE49-F238E27FC236}">
                <a16:creationId xmlns:a16="http://schemas.microsoft.com/office/drawing/2014/main" id="{98C107E1-D2D1-0325-AD3D-A5E929722096}"/>
              </a:ext>
            </a:extLst>
          </p:cNvPr>
          <p:cNvPicPr>
            <a:picLocks noGrp="1" noChangeAspect="1"/>
          </p:cNvPicPr>
          <p:nvPr>
            <p:ph idx="1"/>
          </p:nvPr>
        </p:nvPicPr>
        <p:blipFill>
          <a:blip r:embed="rId3"/>
          <a:stretch>
            <a:fillRect/>
          </a:stretch>
        </p:blipFill>
        <p:spPr>
          <a:xfrm>
            <a:off x="1916200" y="1897691"/>
            <a:ext cx="5311600" cy="3810330"/>
          </a:xfrm>
        </p:spPr>
      </p:pic>
      <p:sp>
        <p:nvSpPr>
          <p:cNvPr id="7"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868952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199" y="6356350"/>
            <a:ext cx="5122913"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Beispiel-Arbeitsplan – lehrgangsorientiert  - (I)</a:t>
            </a:r>
          </a:p>
        </p:txBody>
      </p:sp>
      <p:pic>
        <p:nvPicPr>
          <p:cNvPr id="7" name="Grafik 6"/>
          <p:cNvPicPr>
            <a:picLocks noChangeAspect="1"/>
          </p:cNvPicPr>
          <p:nvPr/>
        </p:nvPicPr>
        <p:blipFill>
          <a:blip r:embed="rId2"/>
          <a:stretch>
            <a:fillRect/>
          </a:stretch>
        </p:blipFill>
        <p:spPr>
          <a:xfrm>
            <a:off x="683568" y="1628800"/>
            <a:ext cx="7617615" cy="4502857"/>
          </a:xfrm>
          <a:prstGeom prst="rect">
            <a:avLst/>
          </a:prstGeom>
        </p:spPr>
      </p:pic>
    </p:spTree>
    <p:extLst>
      <p:ext uri="{BB962C8B-B14F-4D97-AF65-F5344CB8AC3E}">
        <p14:creationId xmlns:p14="http://schemas.microsoft.com/office/powerpoint/2010/main" val="246848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Beispiel-Arbeitsplan – lehrgangsorientiert  - (II)</a:t>
            </a:r>
          </a:p>
        </p:txBody>
      </p:sp>
      <p:pic>
        <p:nvPicPr>
          <p:cNvPr id="5" name="Grafik 4"/>
          <p:cNvPicPr>
            <a:picLocks noChangeAspect="1"/>
          </p:cNvPicPr>
          <p:nvPr/>
        </p:nvPicPr>
        <p:blipFill>
          <a:blip r:embed="rId2"/>
          <a:stretch>
            <a:fillRect/>
          </a:stretch>
        </p:blipFill>
        <p:spPr>
          <a:xfrm>
            <a:off x="755576" y="1628800"/>
            <a:ext cx="7632848" cy="4529680"/>
          </a:xfrm>
          <a:prstGeom prst="rect">
            <a:avLst/>
          </a:prstGeom>
        </p:spPr>
      </p:pic>
    </p:spTree>
    <p:extLst>
      <p:ext uri="{BB962C8B-B14F-4D97-AF65-F5344CB8AC3E}">
        <p14:creationId xmlns:p14="http://schemas.microsoft.com/office/powerpoint/2010/main" val="577096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Beispiel-Arbeitsplan – lehrgangsorientiert  - (III)</a:t>
            </a:r>
          </a:p>
        </p:txBody>
      </p:sp>
      <p:pic>
        <p:nvPicPr>
          <p:cNvPr id="7" name="Grafik 6"/>
          <p:cNvPicPr>
            <a:picLocks noChangeAspect="1"/>
          </p:cNvPicPr>
          <p:nvPr/>
        </p:nvPicPr>
        <p:blipFill>
          <a:blip r:embed="rId2"/>
          <a:stretch>
            <a:fillRect/>
          </a:stretch>
        </p:blipFill>
        <p:spPr>
          <a:xfrm>
            <a:off x="401464" y="1700808"/>
            <a:ext cx="8638800" cy="4418434"/>
          </a:xfrm>
          <a:prstGeom prst="rect">
            <a:avLst/>
          </a:prstGeom>
        </p:spPr>
      </p:pic>
    </p:spTree>
    <p:extLst>
      <p:ext uri="{BB962C8B-B14F-4D97-AF65-F5344CB8AC3E}">
        <p14:creationId xmlns:p14="http://schemas.microsoft.com/office/powerpoint/2010/main" val="408291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a:t>
            </a:r>
            <a:r>
              <a:rPr lang="de-DE" sz="2200" b="1"/>
              <a:t>Beispiel-Arbeitsplan </a:t>
            </a:r>
            <a:br>
              <a:rPr lang="de-DE" sz="2200" b="1"/>
            </a:br>
            <a:r>
              <a:rPr lang="de-DE" sz="2200" b="1"/>
              <a:t>- stufenbezogen </a:t>
            </a:r>
            <a:r>
              <a:rPr lang="de-DE" sz="2200" b="1" dirty="0"/>
              <a:t>- (I)</a:t>
            </a:r>
          </a:p>
        </p:txBody>
      </p:sp>
      <p:pic>
        <p:nvPicPr>
          <p:cNvPr id="5" name="Grafik 4"/>
          <p:cNvPicPr>
            <a:picLocks noChangeAspect="1"/>
          </p:cNvPicPr>
          <p:nvPr/>
        </p:nvPicPr>
        <p:blipFill>
          <a:blip r:embed="rId2"/>
          <a:stretch>
            <a:fillRect/>
          </a:stretch>
        </p:blipFill>
        <p:spPr>
          <a:xfrm>
            <a:off x="661364" y="1628800"/>
            <a:ext cx="7777863" cy="4521054"/>
          </a:xfrm>
          <a:prstGeom prst="rect">
            <a:avLst/>
          </a:prstGeom>
        </p:spPr>
      </p:pic>
    </p:spTree>
    <p:extLst>
      <p:ext uri="{BB962C8B-B14F-4D97-AF65-F5344CB8AC3E}">
        <p14:creationId xmlns:p14="http://schemas.microsoft.com/office/powerpoint/2010/main" val="3010469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Beispiel-Arbeitsplan </a:t>
            </a:r>
            <a:br>
              <a:rPr lang="de-DE" sz="2200" b="1" dirty="0"/>
            </a:br>
            <a:r>
              <a:rPr lang="de-DE" sz="2200" b="1" dirty="0"/>
              <a:t>- stufenbezogen - (II)</a:t>
            </a:r>
          </a:p>
        </p:txBody>
      </p:sp>
      <p:pic>
        <p:nvPicPr>
          <p:cNvPr id="8" name="Grafik 7"/>
          <p:cNvPicPr>
            <a:picLocks noChangeAspect="1"/>
          </p:cNvPicPr>
          <p:nvPr/>
        </p:nvPicPr>
        <p:blipFill>
          <a:blip r:embed="rId2"/>
          <a:stretch>
            <a:fillRect/>
          </a:stretch>
        </p:blipFill>
        <p:spPr>
          <a:xfrm>
            <a:off x="323528" y="1772816"/>
            <a:ext cx="8488903" cy="3940472"/>
          </a:xfrm>
          <a:prstGeom prst="rect">
            <a:avLst/>
          </a:prstGeom>
        </p:spPr>
      </p:pic>
    </p:spTree>
    <p:extLst>
      <p:ext uri="{BB962C8B-B14F-4D97-AF65-F5344CB8AC3E}">
        <p14:creationId xmlns:p14="http://schemas.microsoft.com/office/powerpoint/2010/main" val="3555693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Beispiel-Arbeitsplan  </a:t>
            </a:r>
            <a:br>
              <a:rPr lang="de-DE" sz="2200" b="1" dirty="0"/>
            </a:br>
            <a:r>
              <a:rPr lang="de-DE" sz="2200" b="1" dirty="0"/>
              <a:t>- stufenbezogen - (III)</a:t>
            </a:r>
          </a:p>
        </p:txBody>
      </p:sp>
      <p:pic>
        <p:nvPicPr>
          <p:cNvPr id="5" name="Grafik 4"/>
          <p:cNvPicPr>
            <a:picLocks noChangeAspect="1"/>
          </p:cNvPicPr>
          <p:nvPr/>
        </p:nvPicPr>
        <p:blipFill>
          <a:blip r:embed="rId2"/>
          <a:stretch>
            <a:fillRect/>
          </a:stretch>
        </p:blipFill>
        <p:spPr>
          <a:xfrm>
            <a:off x="251520" y="2204864"/>
            <a:ext cx="8761238" cy="2118528"/>
          </a:xfrm>
          <a:prstGeom prst="rect">
            <a:avLst/>
          </a:prstGeom>
        </p:spPr>
      </p:pic>
    </p:spTree>
    <p:extLst>
      <p:ext uri="{BB962C8B-B14F-4D97-AF65-F5344CB8AC3E}">
        <p14:creationId xmlns:p14="http://schemas.microsoft.com/office/powerpoint/2010/main" val="97878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400" dirty="0">
              <a:solidFill>
                <a:srgbClr val="002060"/>
              </a:solidFill>
              <a:cs typeface="Times New Roman" pitchFamily="18" charset="0"/>
            </a:endParaRPr>
          </a:p>
          <a:p>
            <a:pPr marL="0" indent="0">
              <a:buNone/>
            </a:pPr>
            <a:endParaRPr lang="de-DE" altLang="de-DE" sz="2400"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I. f	Vorschlag für teilnehmeraktivierende Elemente zum 	schulinternen Arbeitsplan für das Aufgabenfeld 	Mathematik</a:t>
            </a:r>
            <a:br>
              <a:rPr lang="de-DE" sz="2400" dirty="0"/>
            </a:br>
            <a:br>
              <a:rPr lang="de-DE" sz="2400" dirty="0"/>
            </a:br>
            <a:endParaRPr lang="de-DE" sz="2400" dirty="0"/>
          </a:p>
          <a:p>
            <a:pPr marL="0" indent="0">
              <a:buNone/>
            </a:pPr>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62733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Gliederung </a:t>
            </a:r>
            <a:r>
              <a:rPr lang="de-DE" sz="2200" b="1"/>
              <a:t>der Unterrichtsvorgabe</a:t>
            </a:r>
            <a:endParaRPr lang="de-DE" sz="2200" b="1" dirty="0"/>
          </a:p>
        </p:txBody>
      </p:sp>
      <p:sp>
        <p:nvSpPr>
          <p:cNvPr id="3" name="Datumsplatzhalter 2"/>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graphicFrame>
        <p:nvGraphicFramePr>
          <p:cNvPr id="6" name="Group 50"/>
          <p:cNvGraphicFramePr>
            <a:graphicFrameLocks/>
          </p:cNvGraphicFramePr>
          <p:nvPr/>
        </p:nvGraphicFramePr>
        <p:xfrm>
          <a:off x="452698" y="1628800"/>
          <a:ext cx="8079742" cy="4392488"/>
        </p:xfrm>
        <a:graphic>
          <a:graphicData uri="http://schemas.openxmlformats.org/drawingml/2006/table">
            <a:tbl>
              <a:tblPr/>
              <a:tblGrid>
                <a:gridCol w="123898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345762">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Vorbemerkungen:</a:t>
                      </a:r>
                      <a:r>
                        <a:rPr kumimoji="0" lang="de-DE" altLang="de-DE" sz="2000" b="0" i="0" u="none" strike="noStrike" cap="none" normalizeH="0" baseline="0" dirty="0">
                          <a:ln>
                            <a:noFill/>
                          </a:ln>
                          <a:solidFill>
                            <a:schemeClr val="tx1"/>
                          </a:solidFill>
                          <a:effectLst/>
                          <a:latin typeface="Arial" charset="0"/>
                        </a:rPr>
                        <a:t> </a:t>
                      </a:r>
                      <a:br>
                        <a:rPr kumimoji="0" lang="de-DE" altLang="de-DE" sz="2000" b="0" i="0" u="none" strike="noStrike" cap="none" normalizeH="0" baseline="0" dirty="0">
                          <a:ln>
                            <a:noFill/>
                          </a:ln>
                          <a:solidFill>
                            <a:schemeClr val="tx1"/>
                          </a:solidFill>
                          <a:effectLst/>
                          <a:latin typeface="Arial" charset="0"/>
                        </a:rPr>
                      </a:br>
                      <a:r>
                        <a:rPr lang="de-DE" sz="2000" kern="1200" dirty="0">
                          <a:solidFill>
                            <a:schemeClr val="tx1"/>
                          </a:solidFill>
                          <a:effectLst/>
                          <a:latin typeface="Arial" charset="0"/>
                          <a:ea typeface="+mn-ea"/>
                          <a:cs typeface="+mn-cs"/>
                        </a:rPr>
                        <a:t>Unterrichtsvorgaben für den zieldifferenten Bildungsgang Geistige Entwicklung an allen Lernorten als kompetenzorientierte Unterrichtsvorgaben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1655">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r>
                        <a:rPr lang="de-DE" sz="2000" b="0" dirty="0"/>
                        <a:t>Der Beitrag des Aufgabenfeldes Mathematik zur </a:t>
                      </a:r>
                      <a:r>
                        <a:rPr lang="de-DE" sz="2000" b="0" kern="1200" dirty="0">
                          <a:solidFill>
                            <a:schemeClr val="tx1"/>
                          </a:solidFill>
                          <a:latin typeface="Arial" charset="0"/>
                          <a:ea typeface="+mn-ea"/>
                          <a:cs typeface="+mn-cs"/>
                        </a:rPr>
                        <a:t>Bildung im zieldifferenten Bildungsgang Geistige Entwicklung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987">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Kompetenzbereiche, Inhalte, Schwerpunkte, fachliche Aspekte und </a:t>
                      </a:r>
                      <a:r>
                        <a:rPr kumimoji="0" lang="de-DE" altLang="de-DE" sz="2000" b="0" i="1" u="none" strike="noStrike" cap="none" normalizeH="0" baseline="0" dirty="0">
                          <a:ln>
                            <a:noFill/>
                          </a:ln>
                          <a:solidFill>
                            <a:srgbClr val="000000"/>
                          </a:solidFill>
                          <a:effectLst/>
                          <a:latin typeface="Arial" charset="0"/>
                          <a:ea typeface="ヒラギノ角ゴ Pro W3" charset="-128"/>
                        </a:rPr>
                        <a:t>angestrebte Kompetenzen.</a:t>
                      </a:r>
                      <a:endParaRPr kumimoji="0" lang="de-DE" altLang="de-DE"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1542">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Leistungen ermöglichen, erkennen, einschätzen und rückmelden</a:t>
                      </a:r>
                      <a:endParaRPr kumimoji="0" lang="de-DE" altLang="de-DE"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41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Arial" charset="0"/>
                        </a:rPr>
                        <a:t>Glossar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425338"/>
                  </a:ext>
                </a:extLst>
              </a:tr>
            </a:tbl>
          </a:graphicData>
        </a:graphic>
      </p:graphicFrame>
    </p:spTree>
    <p:extLst>
      <p:ext uri="{BB962C8B-B14F-4D97-AF65-F5344CB8AC3E}">
        <p14:creationId xmlns:p14="http://schemas.microsoft.com/office/powerpoint/2010/main" val="1061017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080824"/>
            <a:ext cx="7734300" cy="430887"/>
          </a:xfrm>
          <a:prstGeom prst="rect">
            <a:avLst/>
          </a:prstGeom>
          <a:noFill/>
        </p:spPr>
        <p:txBody>
          <a:bodyPr wrap="square" rtlCol="0">
            <a:spAutoFit/>
          </a:bodyPr>
          <a:lstStyle/>
          <a:p>
            <a:pPr>
              <a:defRPr/>
            </a:pPr>
            <a:r>
              <a:rPr lang="de-DE" sz="2200" b="1" dirty="0">
                <a:solidFill>
                  <a:srgbClr val="FF0000"/>
                </a:solidFill>
                <a:latin typeface="Calibri"/>
              </a:rPr>
              <a:t>Auf dem Weg zum schulinternen Arbeitsplan:</a:t>
            </a:r>
            <a:endParaRPr lang="de-DE" altLang="de-DE" sz="2200" b="1" dirty="0">
              <a:solidFill>
                <a:prstClr val="black"/>
              </a:solidFill>
              <a:latin typeface="Calibri"/>
            </a:endParaRPr>
          </a:p>
        </p:txBody>
      </p:sp>
      <p:sp>
        <p:nvSpPr>
          <p:cNvPr id="7" name="Textfeld 6"/>
          <p:cNvSpPr txBox="1"/>
          <p:nvPr/>
        </p:nvSpPr>
        <p:spPr>
          <a:xfrm>
            <a:off x="395536" y="2420888"/>
            <a:ext cx="8229600" cy="3477875"/>
          </a:xfrm>
          <a:prstGeom prst="rect">
            <a:avLst/>
          </a:prstGeom>
          <a:noFill/>
        </p:spPr>
        <p:txBody>
          <a:bodyPr wrap="square" rtlCol="0">
            <a:spAutoFit/>
          </a:bodyPr>
          <a:lstStyle/>
          <a:p>
            <a:pPr marL="385763" indent="-385763">
              <a:buFont typeface="+mj-lt"/>
              <a:buAutoNum type="arabicPeriod"/>
              <a:defRPr/>
            </a:pPr>
            <a:r>
              <a:rPr lang="de-DE" altLang="de-DE" sz="2000" dirty="0">
                <a:solidFill>
                  <a:prstClr val="black"/>
                </a:solidFill>
                <a:latin typeface="Calibri"/>
              </a:rPr>
              <a:t>Vorstellen der </a:t>
            </a:r>
            <a:r>
              <a:rPr lang="de-DE" altLang="de-DE" sz="2000" b="1" dirty="0">
                <a:solidFill>
                  <a:prstClr val="black"/>
                </a:solidFill>
                <a:latin typeface="Calibri"/>
              </a:rPr>
              <a:t>Unterrichtvorgaben</a:t>
            </a:r>
            <a:r>
              <a:rPr lang="de-DE" altLang="de-DE" sz="2000" dirty="0">
                <a:solidFill>
                  <a:prstClr val="black"/>
                </a:solidFill>
                <a:latin typeface="Calibri"/>
              </a:rPr>
              <a:t> </a:t>
            </a:r>
            <a:r>
              <a:rPr lang="de-DE" altLang="de-DE" sz="2000" i="1" dirty="0">
                <a:solidFill>
                  <a:prstClr val="black"/>
                </a:solidFill>
                <a:latin typeface="Calibri"/>
              </a:rPr>
              <a:t>(Grundlage: </a:t>
            </a:r>
            <a:r>
              <a:rPr lang="de-DE" altLang="de-DE" sz="2000" i="1" dirty="0" err="1">
                <a:solidFill>
                  <a:prstClr val="black"/>
                </a:solidFill>
                <a:latin typeface="Calibri"/>
              </a:rPr>
              <a:t>ppt</a:t>
            </a:r>
            <a:r>
              <a:rPr lang="de-DE" altLang="de-DE" sz="2000" i="1" dirty="0">
                <a:solidFill>
                  <a:prstClr val="black"/>
                </a:solidFill>
                <a:latin typeface="Calibri"/>
              </a:rPr>
              <a:t>)</a:t>
            </a:r>
            <a:br>
              <a:rPr lang="de-DE" altLang="de-DE" sz="2000" i="1" dirty="0">
                <a:solidFill>
                  <a:prstClr val="black"/>
                </a:solidFill>
                <a:latin typeface="Calibri"/>
              </a:rPr>
            </a:br>
            <a:endParaRPr lang="de-DE" altLang="de-DE" sz="2000" i="1"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Unterstützungsmaterialien vorstellen: </a:t>
            </a:r>
            <a:r>
              <a:rPr lang="de-DE" altLang="de-DE" sz="2000" b="1" dirty="0">
                <a:solidFill>
                  <a:prstClr val="black"/>
                </a:solidFill>
                <a:latin typeface="Calibri"/>
              </a:rPr>
              <a:t>Lehrplannavigator</a:t>
            </a:r>
            <a:r>
              <a:rPr lang="de-DE" altLang="de-DE" sz="2000" dirty="0">
                <a:solidFill>
                  <a:prstClr val="black"/>
                </a:solidFill>
                <a:latin typeface="Calibri"/>
              </a:rPr>
              <a:t> mit beispielhaftem schulinternen  Arbeitsplan etc. </a:t>
            </a:r>
            <a:r>
              <a:rPr lang="de-DE" altLang="de-DE" sz="2000" i="1" dirty="0">
                <a:solidFill>
                  <a:prstClr val="black"/>
                </a:solidFill>
                <a:latin typeface="Calibri"/>
              </a:rPr>
              <a:t>(Motto: „Dazu gibt es übrigens schon etwas als Anregung!“)</a:t>
            </a:r>
            <a:r>
              <a:rPr lang="de-DE" altLang="de-DE" sz="2000" dirty="0">
                <a:solidFill>
                  <a:prstClr val="black"/>
                </a:solidFill>
                <a:latin typeface="Calibri"/>
              </a:rPr>
              <a:t> </a:t>
            </a:r>
            <a:br>
              <a:rPr lang="de-DE" altLang="de-DE" sz="2000" dirty="0">
                <a:solidFill>
                  <a:prstClr val="black"/>
                </a:solidFill>
                <a:latin typeface="Calibri"/>
              </a:rPr>
            </a:br>
            <a:endParaRPr lang="de-DE" altLang="de-DE" sz="2000"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Den eigenen </a:t>
            </a:r>
            <a:r>
              <a:rPr lang="de-DE" altLang="de-DE" sz="2000" b="1" dirty="0">
                <a:solidFill>
                  <a:prstClr val="black"/>
                </a:solidFill>
                <a:latin typeface="Calibri"/>
              </a:rPr>
              <a:t>schulinternen Arbeitsplan (schulinterne Curricula) </a:t>
            </a:r>
            <a:r>
              <a:rPr lang="de-DE" altLang="de-DE" sz="2000" dirty="0">
                <a:solidFill>
                  <a:prstClr val="black"/>
                </a:solidFill>
                <a:latin typeface="Calibri"/>
              </a:rPr>
              <a:t>prüfen: Was sind unsere Stärken? Wo besteht Handlungsbedarf? </a:t>
            </a:r>
            <a:r>
              <a:rPr lang="de-DE" altLang="de-DE" sz="2000" i="1" dirty="0">
                <a:solidFill>
                  <a:prstClr val="black"/>
                </a:solidFill>
                <a:latin typeface="Calibri"/>
              </a:rPr>
              <a:t> </a:t>
            </a:r>
            <a:br>
              <a:rPr lang="de-DE" altLang="de-DE" sz="2000" i="1" dirty="0">
                <a:solidFill>
                  <a:prstClr val="black"/>
                </a:solidFill>
                <a:latin typeface="Calibri"/>
              </a:rPr>
            </a:br>
            <a:endParaRPr lang="de-DE" altLang="de-DE" sz="2000" i="1"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Konkrete </a:t>
            </a:r>
            <a:r>
              <a:rPr lang="de-DE" altLang="de-DE" sz="2000" b="1" dirty="0">
                <a:solidFill>
                  <a:prstClr val="black"/>
                </a:solidFill>
                <a:latin typeface="Calibri"/>
              </a:rPr>
              <a:t>Maßnahmen</a:t>
            </a:r>
            <a:r>
              <a:rPr lang="de-DE" altLang="de-DE" sz="2000" dirty="0">
                <a:solidFill>
                  <a:prstClr val="black"/>
                </a:solidFill>
                <a:latin typeface="Calibri"/>
              </a:rPr>
              <a:t> zur Fortschreibung des schulinternen Arbeitsplans festlegen </a:t>
            </a:r>
            <a:r>
              <a:rPr lang="de-DE" altLang="de-DE" sz="2000" i="1" dirty="0">
                <a:solidFill>
                  <a:prstClr val="black"/>
                </a:solidFill>
                <a:latin typeface="Calibri"/>
              </a:rPr>
              <a:t>(Was? Wer? Wann bzw. bis wann?)</a:t>
            </a:r>
          </a:p>
        </p:txBody>
      </p:sp>
      <p:sp>
        <p:nvSpPr>
          <p:cNvPr id="2" name="Datumsplatzhalter 1"/>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p>
        </p:txBody>
      </p:sp>
      <p:sp>
        <p:nvSpPr>
          <p:cNvPr id="6" name="Textfeld 5"/>
          <p:cNvSpPr txBox="1"/>
          <p:nvPr/>
        </p:nvSpPr>
        <p:spPr>
          <a:xfrm>
            <a:off x="395536" y="1537771"/>
            <a:ext cx="8229600" cy="707886"/>
          </a:xfrm>
          <a:prstGeom prst="rect">
            <a:avLst/>
          </a:prstGeom>
          <a:noFill/>
        </p:spPr>
        <p:txBody>
          <a:bodyPr wrap="square" rtlCol="0">
            <a:spAutoFit/>
          </a:bodyPr>
          <a:lstStyle/>
          <a:p>
            <a:r>
              <a:rPr lang="de-DE" sz="2000" b="1" dirty="0">
                <a:solidFill>
                  <a:prstClr val="black"/>
                </a:solidFill>
              </a:rPr>
              <a:t>Tauschen Sie sich zu dem </a:t>
            </a:r>
            <a:r>
              <a:rPr lang="de-DE" altLang="de-DE" sz="2000" b="1" dirty="0">
                <a:solidFill>
                  <a:prstClr val="black"/>
                </a:solidFill>
              </a:rPr>
              <a:t>Vorschlag für die Weiterarbeit in der Schule </a:t>
            </a:r>
            <a:r>
              <a:rPr lang="de-DE" sz="2000" b="1" dirty="0">
                <a:solidFill>
                  <a:prstClr val="black"/>
                </a:solidFill>
              </a:rPr>
              <a:t>aus und planen Sie Ihre nächsten Schritte</a:t>
            </a:r>
            <a:r>
              <a:rPr lang="de-DE" altLang="de-DE" sz="2000" b="1" dirty="0">
                <a:solidFill>
                  <a:prstClr val="black"/>
                </a:solidFill>
              </a:rPr>
              <a:t>.</a:t>
            </a:r>
            <a:endParaRPr lang="de-DE" sz="2000" dirty="0"/>
          </a:p>
        </p:txBody>
      </p:sp>
    </p:spTree>
    <p:extLst>
      <p:ext uri="{BB962C8B-B14F-4D97-AF65-F5344CB8AC3E}">
        <p14:creationId xmlns:p14="http://schemas.microsoft.com/office/powerpoint/2010/main" val="1088939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124744"/>
            <a:ext cx="8229600" cy="3600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de-DE" sz="1900" b="1" kern="1200">
                <a:latin typeface="+mj-lt"/>
                <a:ea typeface="+mj-ea"/>
                <a:cs typeface="+mj-cs"/>
              </a:rPr>
              <a:t>Themenfelder auf der Basis schuleigener Gegebenheiten planen:</a:t>
            </a:r>
          </a:p>
        </p:txBody>
      </p:sp>
      <p:sp>
        <p:nvSpPr>
          <p:cNvPr id="9" name="Textfeld 8"/>
          <p:cNvSpPr txBox="1"/>
          <p:nvPr/>
        </p:nvSpPr>
        <p:spPr>
          <a:xfrm>
            <a:off x="457200" y="1700808"/>
            <a:ext cx="4038600" cy="4176464"/>
          </a:xfrm>
          <a:prstGeom prst="rect">
            <a:avLst/>
          </a:prstGeom>
          <a:solidFill>
            <a:schemeClr val="bg1"/>
          </a:solidFill>
          <a:effectLst/>
        </p:spPr>
        <p:txBody>
          <a:bodyPr vert="horz" lIns="91440" tIns="45720" rIns="91440" bIns="45720" rtlCol="0">
            <a:normAutofit/>
          </a:bodyPr>
          <a:lstStyle/>
          <a:p>
            <a:pPr>
              <a:spcBef>
                <a:spcPct val="20000"/>
              </a:spcBef>
              <a:buFont typeface="Arial" panose="020B0604020202020204" pitchFamily="34" charset="0"/>
            </a:pPr>
            <a:r>
              <a:rPr lang="de-DE" sz="2000" dirty="0"/>
              <a:t>Planen Sie mit </a:t>
            </a:r>
            <a:r>
              <a:rPr lang="de-DE" sz="2000"/>
              <a:t>Ihrer Nachbarin / Ihrem Nachbarn ein </a:t>
            </a:r>
            <a:br>
              <a:rPr lang="de-DE" sz="2000" dirty="0"/>
            </a:br>
            <a:r>
              <a:rPr lang="de-DE" sz="2000" dirty="0"/>
              <a:t>Themenfeld auf der Basis Ihrer schuleigenen Gegebenheiten.</a:t>
            </a:r>
          </a:p>
        </p:txBody>
      </p:sp>
      <p:pic>
        <p:nvPicPr>
          <p:cNvPr id="8" name="Grafik 7">
            <a:extLst>
              <a:ext uri="{FF2B5EF4-FFF2-40B4-BE49-F238E27FC236}">
                <a16:creationId xmlns:a16="http://schemas.microsoft.com/office/drawing/2014/main" id="{5E5801E6-A625-8BAB-C834-8A3DE820E715}"/>
              </a:ext>
            </a:extLst>
          </p:cNvPr>
          <p:cNvPicPr>
            <a:picLocks noChangeAspect="1"/>
          </p:cNvPicPr>
          <p:nvPr/>
        </p:nvPicPr>
        <p:blipFill>
          <a:blip r:embed="rId3"/>
          <a:stretch>
            <a:fillRect/>
          </a:stretch>
        </p:blipFill>
        <p:spPr>
          <a:xfrm>
            <a:off x="4251705" y="1700808"/>
            <a:ext cx="4759851" cy="3240360"/>
          </a:xfrm>
          <a:prstGeom prst="rect">
            <a:avLst/>
          </a:prstGeom>
          <a:noFill/>
        </p:spPr>
      </p:pic>
      <p:sp>
        <p:nvSpPr>
          <p:cNvPr id="10"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91890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124744"/>
            <a:ext cx="8229600" cy="3600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de-DE" sz="1900" b="1" kern="1200">
                <a:latin typeface="+mj-lt"/>
                <a:ea typeface="+mj-ea"/>
                <a:cs typeface="+mj-cs"/>
              </a:rPr>
              <a:t>Unterricht für eine Lerngruppe auf der Basis eines Themenfeldes planen:</a:t>
            </a:r>
          </a:p>
        </p:txBody>
      </p:sp>
      <p:sp>
        <p:nvSpPr>
          <p:cNvPr id="9" name="Textfeld 8"/>
          <p:cNvSpPr txBox="1"/>
          <p:nvPr/>
        </p:nvSpPr>
        <p:spPr>
          <a:xfrm>
            <a:off x="457200" y="1700808"/>
            <a:ext cx="3682752" cy="4176464"/>
          </a:xfrm>
          <a:prstGeom prst="rect">
            <a:avLst/>
          </a:prstGeom>
          <a:solidFill>
            <a:schemeClr val="bg1"/>
          </a:solidFill>
          <a:effectLst/>
        </p:spPr>
        <p:txBody>
          <a:bodyPr vert="horz" lIns="91440" tIns="45720" rIns="91440" bIns="45720" rtlCol="0">
            <a:normAutofit/>
          </a:bodyPr>
          <a:lstStyle/>
          <a:p>
            <a:pPr>
              <a:spcBef>
                <a:spcPct val="20000"/>
              </a:spcBef>
              <a:buFont typeface="Arial" panose="020B0604020202020204" pitchFamily="34" charset="0"/>
            </a:pPr>
            <a:r>
              <a:rPr lang="de-DE" sz="2000" dirty="0"/>
              <a:t>Planen Sie mit Ihrer Nachbarin / Ihrem Nachbarn für eine </a:t>
            </a:r>
            <a:br>
              <a:rPr lang="de-DE" sz="2000" dirty="0"/>
            </a:br>
            <a:r>
              <a:rPr lang="de-DE" sz="2000" dirty="0"/>
              <a:t>konkrete Lerngruppe eine Unterrichtssequenz auf der Basis eines Themenfeldes des Beispielarbeitsplanes.</a:t>
            </a:r>
          </a:p>
        </p:txBody>
      </p:sp>
      <p:pic>
        <p:nvPicPr>
          <p:cNvPr id="8" name="Grafik 7">
            <a:extLst>
              <a:ext uri="{FF2B5EF4-FFF2-40B4-BE49-F238E27FC236}">
                <a16:creationId xmlns:a16="http://schemas.microsoft.com/office/drawing/2014/main" id="{80321CF9-441C-CF9A-50A8-FE94A0A5E998}"/>
              </a:ext>
            </a:extLst>
          </p:cNvPr>
          <p:cNvPicPr>
            <a:picLocks noChangeAspect="1"/>
          </p:cNvPicPr>
          <p:nvPr/>
        </p:nvPicPr>
        <p:blipFill>
          <a:blip r:embed="rId3"/>
          <a:stretch>
            <a:fillRect/>
          </a:stretch>
        </p:blipFill>
        <p:spPr>
          <a:xfrm>
            <a:off x="3982456" y="1831974"/>
            <a:ext cx="4910024" cy="3148453"/>
          </a:xfrm>
          <a:prstGeom prst="rect">
            <a:avLst/>
          </a:prstGeom>
          <a:noFill/>
        </p:spPr>
      </p:pic>
      <p:sp>
        <p:nvSpPr>
          <p:cNvPr id="10"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953955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a:xfrm>
            <a:off x="457200" y="6356350"/>
            <a:ext cx="4258816"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45206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Entwicklung der neuen Vorgaben - RAHMENSETZUNG</a:t>
            </a:r>
          </a:p>
        </p:txBody>
      </p:sp>
      <p:sp>
        <p:nvSpPr>
          <p:cNvPr id="3" name="Inhaltsplatzhalter 2"/>
          <p:cNvSpPr>
            <a:spLocks noGrp="1"/>
          </p:cNvSpPr>
          <p:nvPr>
            <p:ph idx="1"/>
          </p:nvPr>
        </p:nvSpPr>
        <p:spPr>
          <a:xfrm>
            <a:off x="457200" y="1724323"/>
            <a:ext cx="8075240" cy="4296965"/>
          </a:xfrm>
        </p:spPr>
        <p:txBody>
          <a:bodyPr>
            <a:normAutofit/>
          </a:bodyPr>
          <a:lstStyle/>
          <a:p>
            <a:pPr marL="0" indent="0">
              <a:spcBef>
                <a:spcPts val="580"/>
              </a:spcBef>
              <a:buNone/>
            </a:pPr>
            <a:r>
              <a:rPr lang="de-DE" sz="2000" dirty="0"/>
              <a:t>Orientierung an </a:t>
            </a:r>
          </a:p>
          <a:p>
            <a:pPr>
              <a:spcBef>
                <a:spcPts val="580"/>
              </a:spcBef>
              <a:buFont typeface="Symbol" panose="05050102010706020507" pitchFamily="18" charset="2"/>
              <a:buChar char="-"/>
            </a:pPr>
            <a:r>
              <a:rPr lang="de-DE" sz="2000" dirty="0"/>
              <a:t>Empfehlungen der Kultusministerkonferenz (KMK) zur schulischen Bildung, Beratung und Unterstützung von Kindern und Jugendlichen im sonderpädagogischen Schwerpunkt Geistige Entwicklung (KMK 2021) </a:t>
            </a:r>
          </a:p>
          <a:p>
            <a:pPr>
              <a:spcBef>
                <a:spcPts val="580"/>
              </a:spcBef>
              <a:buFont typeface="Symbol" panose="05050102010706020507" pitchFamily="18" charset="2"/>
              <a:buChar char="-"/>
            </a:pPr>
            <a:r>
              <a:rPr lang="de-DE" sz="2000" dirty="0"/>
              <a:t>Empfehlungen der KMK zur inklusiven Bildung von Kindern und Jugendlichen mit Behinderungen in Schulen (KMK 2011)</a:t>
            </a:r>
          </a:p>
          <a:p>
            <a:pPr>
              <a:spcBef>
                <a:spcPts val="580"/>
              </a:spcBef>
              <a:buFont typeface="Symbol" panose="05050102010706020507" pitchFamily="18" charset="2"/>
              <a:buChar char="-"/>
            </a:pPr>
            <a:r>
              <a:rPr lang="de-DE" sz="2000" dirty="0"/>
              <a:t>an Format, Systematik, Inhalt der Lehrpläne der Primarstufe und den Kernlehrplänen der Hauptschule. U. a. mit den Zielen: </a:t>
            </a:r>
          </a:p>
          <a:p>
            <a:pPr>
              <a:spcBef>
                <a:spcPts val="580"/>
              </a:spcBef>
              <a:buFont typeface="Symbol" panose="05050102010706020507" pitchFamily="18" charset="2"/>
              <a:buChar char="Þ"/>
            </a:pPr>
            <a:r>
              <a:rPr lang="de-DE" sz="2000" dirty="0"/>
              <a:t>Anschlussorientierung </a:t>
            </a:r>
          </a:p>
          <a:p>
            <a:pPr>
              <a:spcBef>
                <a:spcPts val="580"/>
              </a:spcBef>
              <a:buFont typeface="Symbol" panose="05050102010706020507" pitchFamily="18" charset="2"/>
              <a:buChar char="Þ"/>
            </a:pPr>
            <a:r>
              <a:rPr lang="de-DE" sz="2000" dirty="0"/>
              <a:t>Ermöglichen von Partizipation auf allen Ebenen</a:t>
            </a:r>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19293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Gliederung der Unterrichtsvorgaben</a:t>
            </a:r>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grpSp>
        <p:nvGrpSpPr>
          <p:cNvPr id="9" name="Gruppieren 8">
            <a:extLst>
              <a:ext uri="{FF2B5EF4-FFF2-40B4-BE49-F238E27FC236}">
                <a16:creationId xmlns:a16="http://schemas.microsoft.com/office/drawing/2014/main" id="{23B3C99F-C485-81A9-E0AC-05E1849B313A}"/>
              </a:ext>
            </a:extLst>
          </p:cNvPr>
          <p:cNvGrpSpPr/>
          <p:nvPr/>
        </p:nvGrpSpPr>
        <p:grpSpPr>
          <a:xfrm>
            <a:off x="1763688" y="1772817"/>
            <a:ext cx="5400600" cy="3816424"/>
            <a:chOff x="0" y="0"/>
            <a:chExt cx="3702050" cy="2451735"/>
          </a:xfrm>
        </p:grpSpPr>
        <p:grpSp>
          <p:nvGrpSpPr>
            <p:cNvPr id="10" name="Group 8">
              <a:extLst>
                <a:ext uri="{FF2B5EF4-FFF2-40B4-BE49-F238E27FC236}">
                  <a16:creationId xmlns:a16="http://schemas.microsoft.com/office/drawing/2014/main" id="{D5F50243-2704-7AE8-6A18-04C0C527C301}"/>
                </a:ext>
              </a:extLst>
            </p:cNvPr>
            <p:cNvGrpSpPr>
              <a:grpSpLocks/>
            </p:cNvGrpSpPr>
            <p:nvPr/>
          </p:nvGrpSpPr>
          <p:grpSpPr bwMode="auto">
            <a:xfrm>
              <a:off x="0" y="0"/>
              <a:ext cx="3695700" cy="2451735"/>
              <a:chOff x="3161" y="4881"/>
              <a:chExt cx="5820" cy="3861"/>
            </a:xfrm>
          </p:grpSpPr>
          <p:sp>
            <p:nvSpPr>
              <p:cNvPr id="14" name="AutoShape 3">
                <a:extLst>
                  <a:ext uri="{FF2B5EF4-FFF2-40B4-BE49-F238E27FC236}">
                    <a16:creationId xmlns:a16="http://schemas.microsoft.com/office/drawing/2014/main" id="{28A48CDB-CF42-8ED1-F6E9-CEB8377F61E2}"/>
                  </a:ext>
                </a:extLst>
              </p:cNvPr>
              <p:cNvSpPr>
                <a:spLocks noChangeArrowheads="1"/>
              </p:cNvSpPr>
              <p:nvPr/>
            </p:nvSpPr>
            <p:spPr bwMode="auto">
              <a:xfrm>
                <a:off x="3161" y="4881"/>
                <a:ext cx="5820" cy="72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Aufgabenfeld Mathematik</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utoShape 5">
                <a:extLst>
                  <a:ext uri="{FF2B5EF4-FFF2-40B4-BE49-F238E27FC236}">
                    <a16:creationId xmlns:a16="http://schemas.microsoft.com/office/drawing/2014/main" id="{31305DC4-B839-F7DA-BE19-194514297E3B}"/>
                  </a:ext>
                </a:extLst>
              </p:cNvPr>
              <p:cNvSpPr>
                <a:spLocks noChangeArrowheads="1"/>
              </p:cNvSpPr>
              <p:nvPr/>
            </p:nvSpPr>
            <p:spPr bwMode="auto">
              <a:xfrm>
                <a:off x="3161" y="5642"/>
                <a:ext cx="2889" cy="1518"/>
              </a:xfrm>
              <a:prstGeom prst="downArrowCallout">
                <a:avLst>
                  <a:gd name="adj1" fmla="val 21290"/>
                  <a:gd name="adj2" fmla="val 26666"/>
                  <a:gd name="adj3" fmla="val 11122"/>
                  <a:gd name="adj4" fmla="val 3231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Kompetenzbereiche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7">
                <a:extLst>
                  <a:ext uri="{FF2B5EF4-FFF2-40B4-BE49-F238E27FC236}">
                    <a16:creationId xmlns:a16="http://schemas.microsoft.com/office/drawing/2014/main" id="{6FF411E8-64E5-4CD5-A300-52870789BC6F}"/>
                  </a:ext>
                </a:extLst>
              </p:cNvPr>
              <p:cNvSpPr>
                <a:spLocks noChangeArrowheads="1"/>
              </p:cNvSpPr>
              <p:nvPr/>
            </p:nvSpPr>
            <p:spPr bwMode="auto">
              <a:xfrm>
                <a:off x="3161" y="7986"/>
                <a:ext cx="5796" cy="7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gn="ctr">
                  <a:lnSpc>
                    <a:spcPct val="115000"/>
                  </a:lnSpc>
                  <a:spcAft>
                    <a:spcPts val="300"/>
                  </a:spcAft>
                </a:pPr>
                <a:r>
                  <a:rPr lang="de-DE" sz="1000">
                    <a:effectLst/>
                    <a:latin typeface="Arial" panose="020B0604020202020204" pitchFamily="34" charset="0"/>
                    <a:ea typeface="Calibri" panose="020F0502020204030204" pitchFamily="34" charset="0"/>
                    <a:cs typeface="Times New Roman" panose="02020603050405020304" pitchFamily="18" charset="0"/>
                  </a:rPr>
                  <a:t>Angestrebte Kompetenzen</a:t>
                </a:r>
              </a:p>
              <a:p>
                <a:pPr algn="ctr">
                  <a:lnSpc>
                    <a:spcPct val="115000"/>
                  </a:lnSpc>
                  <a:spcAft>
                    <a:spcPts val="300"/>
                  </a:spcAft>
                </a:pPr>
                <a:r>
                  <a:rPr lang="de-DE" sz="900">
                    <a:effectLst/>
                    <a:latin typeface="Arial" panose="020B0604020202020204" pitchFamily="34" charset="0"/>
                    <a:ea typeface="Calibri" panose="020F0502020204030204" pitchFamily="34" charset="0"/>
                    <a:cs typeface="Times New Roman" panose="02020603050405020304" pitchFamily="18" charset="0"/>
                  </a:rPr>
                  <a:t>mit </a:t>
                </a:r>
                <a:r>
                  <a:rPr lang="de-DE" sz="800">
                    <a:effectLst/>
                    <a:latin typeface="Arial" panose="020B0604020202020204" pitchFamily="34" charset="0"/>
                    <a:ea typeface="Calibri" panose="020F0502020204030204" pitchFamily="34" charset="0"/>
                    <a:cs typeface="Times New Roman" panose="02020603050405020304" pitchFamily="18" charset="0"/>
                  </a:rPr>
                  <a:t>Entwicklungschancen und Verknüpfungsmöglichkeiten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1A0BD1DF-1D1A-5122-88E8-1415CA55E437}"/>
                </a:ext>
              </a:extLst>
            </p:cNvPr>
            <p:cNvSpPr>
              <a:spLocks noChangeArrowheads="1"/>
            </p:cNvSpPr>
            <p:nvPr/>
          </p:nvSpPr>
          <p:spPr bwMode="auto">
            <a:xfrm>
              <a:off x="1860550" y="48260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Inhalte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utoShape 5">
              <a:extLst>
                <a:ext uri="{FF2B5EF4-FFF2-40B4-BE49-F238E27FC236}">
                  <a16:creationId xmlns:a16="http://schemas.microsoft.com/office/drawing/2014/main" id="{9F95A229-599D-AD3B-EEC7-7EEF1CD05BFD}"/>
                </a:ext>
              </a:extLst>
            </p:cNvPr>
            <p:cNvSpPr>
              <a:spLocks noChangeArrowheads="1"/>
            </p:cNvSpPr>
            <p:nvPr/>
          </p:nvSpPr>
          <p:spPr bwMode="auto">
            <a:xfrm>
              <a:off x="1860550" y="98425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Schwerpunkte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AutoShape 3">
              <a:extLst>
                <a:ext uri="{FF2B5EF4-FFF2-40B4-BE49-F238E27FC236}">
                  <a16:creationId xmlns:a16="http://schemas.microsoft.com/office/drawing/2014/main" id="{CE978B4A-142D-4BC0-A4E2-CE2D699547D1}"/>
                </a:ext>
              </a:extLst>
            </p:cNvPr>
            <p:cNvSpPr>
              <a:spLocks noChangeArrowheads="1"/>
            </p:cNvSpPr>
            <p:nvPr/>
          </p:nvSpPr>
          <p:spPr bwMode="auto">
            <a:xfrm>
              <a:off x="6350" y="1479550"/>
              <a:ext cx="3695700" cy="45720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Fachliche Aspekte</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8522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Kompetenzbereiche (Prozesse) und Inhalte</a:t>
            </a:r>
          </a:p>
        </p:txBody>
      </p:sp>
      <p:sp>
        <p:nvSpPr>
          <p:cNvPr id="3" name="Inhaltsplatzhalter 2"/>
          <p:cNvSpPr>
            <a:spLocks noGrp="1"/>
          </p:cNvSpPr>
          <p:nvPr>
            <p:ph idx="1"/>
          </p:nvPr>
        </p:nvSpPr>
        <p:spPr>
          <a:xfrm>
            <a:off x="4896036" y="2422885"/>
            <a:ext cx="3888432" cy="3454387"/>
          </a:xfrm>
        </p:spPr>
        <p:txBody>
          <a:bodyPr>
            <a:normAutofit/>
          </a:bodyPr>
          <a:lstStyle/>
          <a:p>
            <a:pPr marL="0" indent="0">
              <a:buNone/>
            </a:pPr>
            <a:r>
              <a:rPr lang="de-DE" sz="2400" dirty="0"/>
              <a:t>Untergliederung der Unterrichtsvorgaben in </a:t>
            </a:r>
            <a:r>
              <a:rPr lang="de-DE" sz="2400" b="1" dirty="0"/>
              <a:t>Kompetenzbereiche (Prozesse) </a:t>
            </a:r>
            <a:r>
              <a:rPr lang="de-DE" sz="2400" dirty="0"/>
              <a:t>und </a:t>
            </a:r>
            <a:r>
              <a:rPr lang="de-DE" sz="2400" b="1" dirty="0"/>
              <a:t>Inhalte.</a:t>
            </a:r>
            <a:r>
              <a:rPr lang="de-DE" sz="2400" dirty="0"/>
              <a:t> </a:t>
            </a:r>
          </a:p>
          <a:p>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grpSp>
        <p:nvGrpSpPr>
          <p:cNvPr id="9" name="Gruppieren 8">
            <a:extLst>
              <a:ext uri="{FF2B5EF4-FFF2-40B4-BE49-F238E27FC236}">
                <a16:creationId xmlns:a16="http://schemas.microsoft.com/office/drawing/2014/main" id="{BCC9C866-B24D-DBAF-D5BF-BED14FA7FFCF}"/>
              </a:ext>
            </a:extLst>
          </p:cNvPr>
          <p:cNvGrpSpPr/>
          <p:nvPr/>
        </p:nvGrpSpPr>
        <p:grpSpPr>
          <a:xfrm>
            <a:off x="539552" y="2134318"/>
            <a:ext cx="3888432" cy="3094882"/>
            <a:chOff x="0" y="0"/>
            <a:chExt cx="3702050" cy="2451735"/>
          </a:xfrm>
        </p:grpSpPr>
        <p:grpSp>
          <p:nvGrpSpPr>
            <p:cNvPr id="10" name="Group 8">
              <a:extLst>
                <a:ext uri="{FF2B5EF4-FFF2-40B4-BE49-F238E27FC236}">
                  <a16:creationId xmlns:a16="http://schemas.microsoft.com/office/drawing/2014/main" id="{00B12556-F36B-A08C-D01F-ABB77484C2A5}"/>
                </a:ext>
              </a:extLst>
            </p:cNvPr>
            <p:cNvGrpSpPr>
              <a:grpSpLocks/>
            </p:cNvGrpSpPr>
            <p:nvPr/>
          </p:nvGrpSpPr>
          <p:grpSpPr bwMode="auto">
            <a:xfrm>
              <a:off x="0" y="0"/>
              <a:ext cx="3695700" cy="2451735"/>
              <a:chOff x="3161" y="4881"/>
              <a:chExt cx="5820" cy="3861"/>
            </a:xfrm>
          </p:grpSpPr>
          <p:sp>
            <p:nvSpPr>
              <p:cNvPr id="16" name="AutoShape 3">
                <a:extLst>
                  <a:ext uri="{FF2B5EF4-FFF2-40B4-BE49-F238E27FC236}">
                    <a16:creationId xmlns:a16="http://schemas.microsoft.com/office/drawing/2014/main" id="{3BCB4B02-4B63-A9C9-0D95-63955406B65F}"/>
                  </a:ext>
                </a:extLst>
              </p:cNvPr>
              <p:cNvSpPr>
                <a:spLocks noChangeArrowheads="1"/>
              </p:cNvSpPr>
              <p:nvPr/>
            </p:nvSpPr>
            <p:spPr bwMode="auto">
              <a:xfrm>
                <a:off x="3161" y="4881"/>
                <a:ext cx="5820" cy="72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Aufgabenfeld Mathematik</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AutoShape 5">
                <a:extLst>
                  <a:ext uri="{FF2B5EF4-FFF2-40B4-BE49-F238E27FC236}">
                    <a16:creationId xmlns:a16="http://schemas.microsoft.com/office/drawing/2014/main" id="{7D742905-E69D-EBA9-38DB-7A4C401382A2}"/>
                  </a:ext>
                </a:extLst>
              </p:cNvPr>
              <p:cNvSpPr>
                <a:spLocks noChangeArrowheads="1"/>
              </p:cNvSpPr>
              <p:nvPr/>
            </p:nvSpPr>
            <p:spPr bwMode="auto">
              <a:xfrm>
                <a:off x="3161" y="5642"/>
                <a:ext cx="2889" cy="1518"/>
              </a:xfrm>
              <a:prstGeom prst="downArrowCallout">
                <a:avLst>
                  <a:gd name="adj1" fmla="val 21290"/>
                  <a:gd name="adj2" fmla="val 26666"/>
                  <a:gd name="adj3" fmla="val 11122"/>
                  <a:gd name="adj4" fmla="val 3231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Kompetenzbereiche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7">
                <a:extLst>
                  <a:ext uri="{FF2B5EF4-FFF2-40B4-BE49-F238E27FC236}">
                    <a16:creationId xmlns:a16="http://schemas.microsoft.com/office/drawing/2014/main" id="{D67C93E2-4828-C1E7-E5DF-B3370BF59FF8}"/>
                  </a:ext>
                </a:extLst>
              </p:cNvPr>
              <p:cNvSpPr>
                <a:spLocks noChangeArrowheads="1"/>
              </p:cNvSpPr>
              <p:nvPr/>
            </p:nvSpPr>
            <p:spPr bwMode="auto">
              <a:xfrm>
                <a:off x="3161" y="7986"/>
                <a:ext cx="5796" cy="7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gn="ctr">
                  <a:lnSpc>
                    <a:spcPct val="115000"/>
                  </a:lnSpc>
                  <a:spcAft>
                    <a:spcPts val="300"/>
                  </a:spcAft>
                </a:pPr>
                <a:r>
                  <a:rPr lang="de-DE" sz="1000">
                    <a:effectLst/>
                    <a:latin typeface="Arial" panose="020B0604020202020204" pitchFamily="34" charset="0"/>
                    <a:ea typeface="Calibri" panose="020F0502020204030204" pitchFamily="34" charset="0"/>
                    <a:cs typeface="Times New Roman" panose="02020603050405020304" pitchFamily="18" charset="0"/>
                  </a:rPr>
                  <a:t>Angestrebte Kompetenzen</a:t>
                </a:r>
              </a:p>
              <a:p>
                <a:pPr algn="ctr">
                  <a:lnSpc>
                    <a:spcPct val="115000"/>
                  </a:lnSpc>
                  <a:spcAft>
                    <a:spcPts val="300"/>
                  </a:spcAft>
                </a:pPr>
                <a:r>
                  <a:rPr lang="de-DE" sz="900">
                    <a:effectLst/>
                    <a:latin typeface="Arial" panose="020B0604020202020204" pitchFamily="34" charset="0"/>
                    <a:ea typeface="Calibri" panose="020F0502020204030204" pitchFamily="34" charset="0"/>
                    <a:cs typeface="Times New Roman" panose="02020603050405020304" pitchFamily="18" charset="0"/>
                  </a:rPr>
                  <a:t>mit </a:t>
                </a:r>
                <a:r>
                  <a:rPr lang="de-DE" sz="800">
                    <a:effectLst/>
                    <a:latin typeface="Arial" panose="020B0604020202020204" pitchFamily="34" charset="0"/>
                    <a:ea typeface="Calibri" panose="020F0502020204030204" pitchFamily="34" charset="0"/>
                    <a:cs typeface="Times New Roman" panose="02020603050405020304" pitchFamily="18" charset="0"/>
                  </a:rPr>
                  <a:t>Entwicklungschancen und Verknüpfungsmöglichkeiten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D9246155-6534-953E-2F06-C27364E0EEEB}"/>
                </a:ext>
              </a:extLst>
            </p:cNvPr>
            <p:cNvSpPr>
              <a:spLocks noChangeArrowheads="1"/>
            </p:cNvSpPr>
            <p:nvPr/>
          </p:nvSpPr>
          <p:spPr bwMode="auto">
            <a:xfrm>
              <a:off x="1860550" y="48260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Inhalte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utoShape 5">
              <a:extLst>
                <a:ext uri="{FF2B5EF4-FFF2-40B4-BE49-F238E27FC236}">
                  <a16:creationId xmlns:a16="http://schemas.microsoft.com/office/drawing/2014/main" id="{77437427-BCA8-64B3-F73D-5E80991D8CBF}"/>
                </a:ext>
              </a:extLst>
            </p:cNvPr>
            <p:cNvSpPr>
              <a:spLocks noChangeArrowheads="1"/>
            </p:cNvSpPr>
            <p:nvPr/>
          </p:nvSpPr>
          <p:spPr bwMode="auto">
            <a:xfrm>
              <a:off x="1860550" y="98425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Schwerpunkte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utoShape 3">
              <a:extLst>
                <a:ext uri="{FF2B5EF4-FFF2-40B4-BE49-F238E27FC236}">
                  <a16:creationId xmlns:a16="http://schemas.microsoft.com/office/drawing/2014/main" id="{69ACA023-2246-C7D4-9440-F523C14DB1FE}"/>
                </a:ext>
              </a:extLst>
            </p:cNvPr>
            <p:cNvSpPr>
              <a:spLocks noChangeArrowheads="1"/>
            </p:cNvSpPr>
            <p:nvPr/>
          </p:nvSpPr>
          <p:spPr bwMode="auto">
            <a:xfrm>
              <a:off x="6350" y="1479550"/>
              <a:ext cx="3695700" cy="45720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Fachliche Aspekte</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4" name="Ellipse 13"/>
          <p:cNvSpPr/>
          <p:nvPr/>
        </p:nvSpPr>
        <p:spPr>
          <a:xfrm flipV="1">
            <a:off x="755576" y="2692213"/>
            <a:ext cx="3384376" cy="448753"/>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91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Kompetenzbereiche (Prozesse) und Inhalte des Aufgabenfeldes</a:t>
            </a:r>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pic>
        <p:nvPicPr>
          <p:cNvPr id="17" name="Grafik 16">
            <a:extLst>
              <a:ext uri="{FF2B5EF4-FFF2-40B4-BE49-F238E27FC236}">
                <a16:creationId xmlns:a16="http://schemas.microsoft.com/office/drawing/2014/main" id="{6B182254-211F-89B4-A687-160E17EAB6D1}"/>
              </a:ext>
            </a:extLst>
          </p:cNvPr>
          <p:cNvPicPr>
            <a:picLocks noChangeAspect="1"/>
          </p:cNvPicPr>
          <p:nvPr/>
        </p:nvPicPr>
        <p:blipFill>
          <a:blip r:embed="rId3"/>
          <a:stretch>
            <a:fillRect/>
          </a:stretch>
        </p:blipFill>
        <p:spPr>
          <a:xfrm>
            <a:off x="2052320" y="1700808"/>
            <a:ext cx="5039360" cy="4225925"/>
          </a:xfrm>
          <a:prstGeom prst="rect">
            <a:avLst/>
          </a:prstGeom>
        </p:spPr>
      </p:pic>
    </p:spTree>
    <p:extLst>
      <p:ext uri="{BB962C8B-B14F-4D97-AF65-F5344CB8AC3E}">
        <p14:creationId xmlns:p14="http://schemas.microsoft.com/office/powerpoint/2010/main" val="387375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Unterteilung der Inhalte in Schwerpunkte</a:t>
            </a:r>
          </a:p>
        </p:txBody>
      </p:sp>
      <p:sp>
        <p:nvSpPr>
          <p:cNvPr id="3" name="Inhaltsplatzhalter 2"/>
          <p:cNvSpPr>
            <a:spLocks noGrp="1"/>
          </p:cNvSpPr>
          <p:nvPr>
            <p:ph idx="1"/>
          </p:nvPr>
        </p:nvSpPr>
        <p:spPr>
          <a:xfrm>
            <a:off x="4896036" y="2743515"/>
            <a:ext cx="3888432" cy="2125645"/>
          </a:xfrm>
        </p:spPr>
        <p:txBody>
          <a:bodyPr>
            <a:normAutofit/>
          </a:bodyPr>
          <a:lstStyle/>
          <a:p>
            <a:pPr marL="0" indent="0">
              <a:buNone/>
            </a:pPr>
            <a:r>
              <a:rPr lang="de-DE" sz="2200" dirty="0"/>
              <a:t>Untergliederung der Inhalte in </a:t>
            </a:r>
            <a:r>
              <a:rPr lang="de-DE" sz="2200" b="1" dirty="0"/>
              <a:t>Schwerpunkte.</a:t>
            </a:r>
          </a:p>
          <a:p>
            <a:pPr marL="0" indent="0">
              <a:buNone/>
            </a:pPr>
            <a:r>
              <a:rPr lang="de-DE" sz="2200" dirty="0"/>
              <a:t>Schwerpunkte strukturieren die Teiloperationen.</a:t>
            </a:r>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grpSp>
        <p:nvGrpSpPr>
          <p:cNvPr id="9" name="Gruppieren 8">
            <a:extLst>
              <a:ext uri="{FF2B5EF4-FFF2-40B4-BE49-F238E27FC236}">
                <a16:creationId xmlns:a16="http://schemas.microsoft.com/office/drawing/2014/main" id="{BCC9C866-B24D-DBAF-D5BF-BED14FA7FFCF}"/>
              </a:ext>
            </a:extLst>
          </p:cNvPr>
          <p:cNvGrpSpPr/>
          <p:nvPr/>
        </p:nvGrpSpPr>
        <p:grpSpPr>
          <a:xfrm>
            <a:off x="539552" y="2134318"/>
            <a:ext cx="3888432" cy="3094882"/>
            <a:chOff x="0" y="0"/>
            <a:chExt cx="3702050" cy="2451735"/>
          </a:xfrm>
        </p:grpSpPr>
        <p:grpSp>
          <p:nvGrpSpPr>
            <p:cNvPr id="10" name="Group 8">
              <a:extLst>
                <a:ext uri="{FF2B5EF4-FFF2-40B4-BE49-F238E27FC236}">
                  <a16:creationId xmlns:a16="http://schemas.microsoft.com/office/drawing/2014/main" id="{00B12556-F36B-A08C-D01F-ABB77484C2A5}"/>
                </a:ext>
              </a:extLst>
            </p:cNvPr>
            <p:cNvGrpSpPr>
              <a:grpSpLocks/>
            </p:cNvGrpSpPr>
            <p:nvPr/>
          </p:nvGrpSpPr>
          <p:grpSpPr bwMode="auto">
            <a:xfrm>
              <a:off x="0" y="0"/>
              <a:ext cx="3695700" cy="2451735"/>
              <a:chOff x="3161" y="4881"/>
              <a:chExt cx="5820" cy="3861"/>
            </a:xfrm>
          </p:grpSpPr>
          <p:sp>
            <p:nvSpPr>
              <p:cNvPr id="16" name="AutoShape 3">
                <a:extLst>
                  <a:ext uri="{FF2B5EF4-FFF2-40B4-BE49-F238E27FC236}">
                    <a16:creationId xmlns:a16="http://schemas.microsoft.com/office/drawing/2014/main" id="{3BCB4B02-4B63-A9C9-0D95-63955406B65F}"/>
                  </a:ext>
                </a:extLst>
              </p:cNvPr>
              <p:cNvSpPr>
                <a:spLocks noChangeArrowheads="1"/>
              </p:cNvSpPr>
              <p:nvPr/>
            </p:nvSpPr>
            <p:spPr bwMode="auto">
              <a:xfrm>
                <a:off x="3161" y="4881"/>
                <a:ext cx="5820" cy="72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Aufgabenfeld Mathematik</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AutoShape 5">
                <a:extLst>
                  <a:ext uri="{FF2B5EF4-FFF2-40B4-BE49-F238E27FC236}">
                    <a16:creationId xmlns:a16="http://schemas.microsoft.com/office/drawing/2014/main" id="{7D742905-E69D-EBA9-38DB-7A4C401382A2}"/>
                  </a:ext>
                </a:extLst>
              </p:cNvPr>
              <p:cNvSpPr>
                <a:spLocks noChangeArrowheads="1"/>
              </p:cNvSpPr>
              <p:nvPr/>
            </p:nvSpPr>
            <p:spPr bwMode="auto">
              <a:xfrm>
                <a:off x="3161" y="5642"/>
                <a:ext cx="2889" cy="1518"/>
              </a:xfrm>
              <a:prstGeom prst="downArrowCallout">
                <a:avLst>
                  <a:gd name="adj1" fmla="val 21290"/>
                  <a:gd name="adj2" fmla="val 26666"/>
                  <a:gd name="adj3" fmla="val 11122"/>
                  <a:gd name="adj4" fmla="val 3231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Kompetenzbereiche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7">
                <a:extLst>
                  <a:ext uri="{FF2B5EF4-FFF2-40B4-BE49-F238E27FC236}">
                    <a16:creationId xmlns:a16="http://schemas.microsoft.com/office/drawing/2014/main" id="{D67C93E2-4828-C1E7-E5DF-B3370BF59FF8}"/>
                  </a:ext>
                </a:extLst>
              </p:cNvPr>
              <p:cNvSpPr>
                <a:spLocks noChangeArrowheads="1"/>
              </p:cNvSpPr>
              <p:nvPr/>
            </p:nvSpPr>
            <p:spPr bwMode="auto">
              <a:xfrm>
                <a:off x="3161" y="7986"/>
                <a:ext cx="5796" cy="7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gn="ctr">
                  <a:lnSpc>
                    <a:spcPct val="115000"/>
                  </a:lnSpc>
                  <a:spcAft>
                    <a:spcPts val="300"/>
                  </a:spcAft>
                </a:pPr>
                <a:r>
                  <a:rPr lang="de-DE" sz="1000">
                    <a:effectLst/>
                    <a:latin typeface="Arial" panose="020B0604020202020204" pitchFamily="34" charset="0"/>
                    <a:ea typeface="Calibri" panose="020F0502020204030204" pitchFamily="34" charset="0"/>
                    <a:cs typeface="Times New Roman" panose="02020603050405020304" pitchFamily="18" charset="0"/>
                  </a:rPr>
                  <a:t>Angestrebte Kompetenzen</a:t>
                </a:r>
              </a:p>
              <a:p>
                <a:pPr algn="ctr">
                  <a:lnSpc>
                    <a:spcPct val="115000"/>
                  </a:lnSpc>
                  <a:spcAft>
                    <a:spcPts val="300"/>
                  </a:spcAft>
                </a:pPr>
                <a:r>
                  <a:rPr lang="de-DE" sz="900">
                    <a:effectLst/>
                    <a:latin typeface="Arial" panose="020B0604020202020204" pitchFamily="34" charset="0"/>
                    <a:ea typeface="Calibri" panose="020F0502020204030204" pitchFamily="34" charset="0"/>
                    <a:cs typeface="Times New Roman" panose="02020603050405020304" pitchFamily="18" charset="0"/>
                  </a:rPr>
                  <a:t>mit </a:t>
                </a:r>
                <a:r>
                  <a:rPr lang="de-DE" sz="800">
                    <a:effectLst/>
                    <a:latin typeface="Arial" panose="020B0604020202020204" pitchFamily="34" charset="0"/>
                    <a:ea typeface="Calibri" panose="020F0502020204030204" pitchFamily="34" charset="0"/>
                    <a:cs typeface="Times New Roman" panose="02020603050405020304" pitchFamily="18" charset="0"/>
                  </a:rPr>
                  <a:t>Entwicklungschancen und Verknüpfungsmöglichkeiten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D9246155-6534-953E-2F06-C27364E0EEEB}"/>
                </a:ext>
              </a:extLst>
            </p:cNvPr>
            <p:cNvSpPr>
              <a:spLocks noChangeArrowheads="1"/>
            </p:cNvSpPr>
            <p:nvPr/>
          </p:nvSpPr>
          <p:spPr bwMode="auto">
            <a:xfrm>
              <a:off x="1860550" y="48260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Inhalte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utoShape 5">
              <a:extLst>
                <a:ext uri="{FF2B5EF4-FFF2-40B4-BE49-F238E27FC236}">
                  <a16:creationId xmlns:a16="http://schemas.microsoft.com/office/drawing/2014/main" id="{77437427-BCA8-64B3-F73D-5E80991D8CBF}"/>
                </a:ext>
              </a:extLst>
            </p:cNvPr>
            <p:cNvSpPr>
              <a:spLocks noChangeArrowheads="1"/>
            </p:cNvSpPr>
            <p:nvPr/>
          </p:nvSpPr>
          <p:spPr bwMode="auto">
            <a:xfrm>
              <a:off x="1860550" y="98425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Schwerpunkte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utoShape 3">
              <a:extLst>
                <a:ext uri="{FF2B5EF4-FFF2-40B4-BE49-F238E27FC236}">
                  <a16:creationId xmlns:a16="http://schemas.microsoft.com/office/drawing/2014/main" id="{69ACA023-2246-C7D4-9440-F523C14DB1FE}"/>
                </a:ext>
              </a:extLst>
            </p:cNvPr>
            <p:cNvSpPr>
              <a:spLocks noChangeArrowheads="1"/>
            </p:cNvSpPr>
            <p:nvPr/>
          </p:nvSpPr>
          <p:spPr bwMode="auto">
            <a:xfrm>
              <a:off x="6350" y="1479550"/>
              <a:ext cx="3695700" cy="45720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Fachliche Aspekte</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4" name="Ellipse 13"/>
          <p:cNvSpPr/>
          <p:nvPr/>
        </p:nvSpPr>
        <p:spPr>
          <a:xfrm flipV="1">
            <a:off x="2239240" y="3387981"/>
            <a:ext cx="2361264" cy="360041"/>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20.9|18.3"/>
</p:tagLst>
</file>

<file path=ppt/tags/tag2.xml><?xml version="1.0" encoding="utf-8"?>
<p:tagLst xmlns:a="http://schemas.openxmlformats.org/drawingml/2006/main" xmlns:r="http://schemas.openxmlformats.org/officeDocument/2006/relationships" xmlns:p="http://schemas.openxmlformats.org/presentationml/2006/main">
  <p:tag name="TIMING" val="|24.2|3.6|18.6"/>
</p:tagLst>
</file>

<file path=ppt/tags/tag3.xml><?xml version="1.0" encoding="utf-8"?>
<p:tagLst xmlns:a="http://schemas.openxmlformats.org/drawingml/2006/main" xmlns:r="http://schemas.openxmlformats.org/officeDocument/2006/relationships" xmlns:p="http://schemas.openxmlformats.org/presentationml/2006/main">
  <p:tag name="TIMING" val="|26.7|8.9|13.8"/>
</p:tagLst>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2489</Words>
  <PresentationFormat>Bildschirmpräsentation (4:3)</PresentationFormat>
  <Paragraphs>283</Paragraphs>
  <Slides>43</Slides>
  <Notes>21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43</vt:i4>
      </vt:variant>
    </vt:vector>
  </HeadingPairs>
  <TitlesOfParts>
    <vt:vector size="49" baseType="lpstr">
      <vt:lpstr>Arial</vt:lpstr>
      <vt:lpstr>Calibri</vt:lpstr>
      <vt:lpstr>Symbol</vt:lpstr>
      <vt:lpstr>Times New Roman</vt:lpstr>
      <vt:lpstr>Wingdings</vt:lpstr>
      <vt:lpstr>QUA-LiS_Vorlage_weiss</vt:lpstr>
      <vt:lpstr>   Unterrichtsvorgabe für den zieldifferenten Bildungsgang Geistige Entwicklung an allen Lernorten –  Aufgabenfeld Mathematik  </vt:lpstr>
      <vt:lpstr>PowerPoint-Präsentation</vt:lpstr>
      <vt:lpstr>PowerPoint-Präsentation</vt:lpstr>
      <vt:lpstr>Gliederung der Unterrichtsvorgabe</vt:lpstr>
      <vt:lpstr>Entwicklung der neuen Vorgaben - RAHMENSETZUNG</vt:lpstr>
      <vt:lpstr>Gliederung der Unterrichtsvorgaben</vt:lpstr>
      <vt:lpstr>Kompetenzbereiche (Prozesse) und Inhalte</vt:lpstr>
      <vt:lpstr>Kompetenzbereiche (Prozesse) und Inhalte des Aufgabenfeldes</vt:lpstr>
      <vt:lpstr>Unterteilung der Inhalte in Schwerpunkte</vt:lpstr>
      <vt:lpstr>Unterteilung der Inhalte in Schwerpunkte</vt:lpstr>
      <vt:lpstr>Fachliche Aspekte</vt:lpstr>
      <vt:lpstr>Fachliche Aspekte (Beispiel I zu den Kompetenzbereichen)</vt:lpstr>
      <vt:lpstr>Fachliche Aspekte (Beispiel II zu den Schwerpunkten der Inhalte)</vt:lpstr>
      <vt:lpstr>Angestrebte Kompetenzen</vt:lpstr>
      <vt:lpstr>Entwicklungschancen und Verknüpfungsmöglichkeiten</vt:lpstr>
      <vt:lpstr>Vernetzung von fachlichem und entwicklungsbezogenem Kompetenzerwerb</vt:lpstr>
      <vt:lpstr>Exemplarische Verknüpfungen zum Lehrplan Primarstufe / Kernlehrplan Hauptschule</vt:lpstr>
      <vt:lpstr>PowerPoint-Präsentation</vt:lpstr>
      <vt:lpstr>Arbeitsaufträge zum Verständnis der Systematik der Unterrichtsvorgaben</vt:lpstr>
      <vt:lpstr>PowerPoint-Präsentation</vt:lpstr>
      <vt:lpstr>im zieldifferenten Bildungsgang Geistige Entwicklung</vt:lpstr>
      <vt:lpstr>Umsetzung des Medienkompetenzrahmens (MKR) im Aufgabenfeld  - Beispiele -</vt:lpstr>
      <vt:lpstr>Umsetzung Rahmenvorgabe Verbraucherbildung (VB) im Aufgabenfeld –Beispiele - </vt:lpstr>
      <vt:lpstr>PowerPoint-Präsentation</vt:lpstr>
      <vt:lpstr>PowerPoint-Präsentation</vt:lpstr>
      <vt:lpstr>PowerPoint-Präsentation</vt:lpstr>
      <vt:lpstr>Entwicklungs-, fach- und lebensweltbezogene Kompetenzen</vt:lpstr>
      <vt:lpstr>Schulinterne Arbeitspläne</vt:lpstr>
      <vt:lpstr>Gliederung des schulinternen Beispiel-Arbeitsplans </vt:lpstr>
      <vt:lpstr>Systematik des schulinternen Beispiel-Arbeitsplans (I)</vt:lpstr>
      <vt:lpstr>Systematik des schulinternen Beispiel-Arbeitsplans (II a)</vt:lpstr>
      <vt:lpstr>Systematik des schulinternen Beispiel-Arbeitsplans (II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2022-05-19T13:58:39Z</cp:lastPrinted>
  <dcterms:created xsi:type="dcterms:W3CDTF">2018-01-17T08:49:04Z</dcterms:created>
  <dcterms:modified xsi:type="dcterms:W3CDTF">2022-07-29T07:28:11Z</dcterms:modified>
</cp:coreProperties>
</file>