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98" r:id="rId1"/>
    <p:sldMasterId id="2147484246" r:id="rId2"/>
  </p:sldMasterIdLst>
  <p:notesMasterIdLst>
    <p:notesMasterId r:id="rId66"/>
  </p:notesMasterIdLst>
  <p:handoutMasterIdLst>
    <p:handoutMasterId r:id="rId67"/>
  </p:handoutMasterIdLst>
  <p:sldIdLst>
    <p:sldId id="719" r:id="rId3"/>
    <p:sldId id="720" r:id="rId4"/>
    <p:sldId id="721" r:id="rId5"/>
    <p:sldId id="722" r:id="rId6"/>
    <p:sldId id="723" r:id="rId7"/>
    <p:sldId id="724" r:id="rId8"/>
    <p:sldId id="725" r:id="rId9"/>
    <p:sldId id="726" r:id="rId10"/>
    <p:sldId id="727" r:id="rId11"/>
    <p:sldId id="728" r:id="rId12"/>
    <p:sldId id="729" r:id="rId13"/>
    <p:sldId id="730" r:id="rId14"/>
    <p:sldId id="745" r:id="rId15"/>
    <p:sldId id="732" r:id="rId16"/>
    <p:sldId id="733" r:id="rId17"/>
    <p:sldId id="734" r:id="rId18"/>
    <p:sldId id="735" r:id="rId19"/>
    <p:sldId id="736" r:id="rId20"/>
    <p:sldId id="737" r:id="rId21"/>
    <p:sldId id="738" r:id="rId22"/>
    <p:sldId id="739" r:id="rId23"/>
    <p:sldId id="740" r:id="rId24"/>
    <p:sldId id="741" r:id="rId25"/>
    <p:sldId id="658" r:id="rId26"/>
    <p:sldId id="659" r:id="rId27"/>
    <p:sldId id="607"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78" r:id="rId44"/>
    <p:sldId id="679" r:id="rId45"/>
    <p:sldId id="711" r:id="rId46"/>
    <p:sldId id="681" r:id="rId47"/>
    <p:sldId id="683" r:id="rId48"/>
    <p:sldId id="684" r:id="rId49"/>
    <p:sldId id="685" r:id="rId50"/>
    <p:sldId id="712" r:id="rId51"/>
    <p:sldId id="687" r:id="rId52"/>
    <p:sldId id="688" r:id="rId53"/>
    <p:sldId id="689" r:id="rId54"/>
    <p:sldId id="690" r:id="rId55"/>
    <p:sldId id="691" r:id="rId56"/>
    <p:sldId id="713" r:id="rId57"/>
    <p:sldId id="714" r:id="rId58"/>
    <p:sldId id="715" r:id="rId59"/>
    <p:sldId id="698" r:id="rId60"/>
    <p:sldId id="701" r:id="rId61"/>
    <p:sldId id="703" r:id="rId62"/>
    <p:sldId id="706" r:id="rId63"/>
    <p:sldId id="718" r:id="rId64"/>
    <p:sldId id="708" r:id="rId65"/>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B3682-4BDE-4997-B72F-A57DD47DF01E}" v="2" dt="2023-06-22T08:48:36.18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2" autoAdjust="0"/>
    <p:restoredTop sz="71724" autoAdjust="0"/>
  </p:normalViewPr>
  <p:slideViewPr>
    <p:cSldViewPr>
      <p:cViewPr varScale="1">
        <p:scale>
          <a:sx n="84" d="100"/>
          <a:sy n="84" d="100"/>
        </p:scale>
        <p:origin x="2418"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10" d="100"/>
        <a:sy n="110" d="100"/>
      </p:scale>
      <p:origin x="0" y="-10452"/>
    </p:cViewPr>
  </p:sorterViewPr>
  <p:notesViewPr>
    <p:cSldViewPr>
      <p:cViewPr varScale="1">
        <p:scale>
          <a:sx n="59" d="100"/>
          <a:sy n="59" d="100"/>
        </p:scale>
        <p:origin x="-1752" y="-72"/>
      </p:cViewPr>
      <p:guideLst>
        <p:guide orient="horz" pos="2880"/>
        <p:guide pos="22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A94D6-DF33-4DFD-8774-5BED01840DA7}"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de-DE"/>
        </a:p>
      </dgm:t>
    </dgm:pt>
    <dgm:pt modelId="{972D163A-ED4A-4805-AA86-D62328BE2909}">
      <dgm:prSet phldrT="[Text]"/>
      <dgm:spPr/>
      <dgm:t>
        <a:bodyPr/>
        <a:lstStyle/>
        <a:p>
          <a:r>
            <a:rPr lang="de-DE" dirty="0"/>
            <a:t>Grundlegend und rahmengebend</a:t>
          </a:r>
        </a:p>
        <a:p>
          <a:endParaRPr lang="de-DE" dirty="0"/>
        </a:p>
        <a:p>
          <a:r>
            <a:rPr lang="de-DE" dirty="0"/>
            <a:t>Weiterhin neben KLP verbindlich und zu berücksichtigen</a:t>
          </a:r>
        </a:p>
        <a:p>
          <a:endParaRPr lang="de-DE" dirty="0"/>
        </a:p>
        <a:p>
          <a:r>
            <a:rPr lang="de-DE" dirty="0"/>
            <a:t>Ggf. in KLP konkretisiert und ausgestaltet</a:t>
          </a:r>
        </a:p>
      </dgm:t>
    </dgm:pt>
    <dgm:pt modelId="{F97856E8-1DED-44A8-B16C-9E389A78CB9E}" type="parTrans" cxnId="{E1242A75-19BF-43EE-9AF6-ED0735AEC4FB}">
      <dgm:prSet/>
      <dgm:spPr/>
      <dgm:t>
        <a:bodyPr/>
        <a:lstStyle/>
        <a:p>
          <a:endParaRPr lang="de-DE"/>
        </a:p>
      </dgm:t>
    </dgm:pt>
    <dgm:pt modelId="{CC64CA40-BA1E-4D41-94BC-B9839E91FA55}" type="sibTrans" cxnId="{E1242A75-19BF-43EE-9AF6-ED0735AEC4FB}">
      <dgm:prSet/>
      <dgm:spPr/>
      <dgm:t>
        <a:bodyPr/>
        <a:lstStyle/>
        <a:p>
          <a:endParaRPr lang="de-DE"/>
        </a:p>
      </dgm:t>
    </dgm:pt>
    <dgm:pt modelId="{DB959090-1C39-40C7-BEBA-47397B24745B}">
      <dgm:prSet phldrT="[Text]" custT="1"/>
      <dgm:spPr/>
      <dgm:t>
        <a:bodyPr/>
        <a:lstStyle/>
        <a:p>
          <a:r>
            <a:rPr lang="de-DE" sz="1600" dirty="0"/>
            <a:t>SchulG NRW, Erlasse, Rechtsnormen</a:t>
          </a:r>
        </a:p>
      </dgm:t>
    </dgm:pt>
    <dgm:pt modelId="{277E80AC-2BBE-4053-830C-765C8544CC8F}" type="parTrans" cxnId="{7D0E4C99-5E7F-46B6-8F7D-FEBCF9AC0760}">
      <dgm:prSet/>
      <dgm:spPr/>
      <dgm:t>
        <a:bodyPr/>
        <a:lstStyle/>
        <a:p>
          <a:endParaRPr lang="de-DE"/>
        </a:p>
      </dgm:t>
    </dgm:pt>
    <dgm:pt modelId="{52813E6A-D4FA-4328-AB55-96DFF9F42D8C}" type="sibTrans" cxnId="{7D0E4C99-5E7F-46B6-8F7D-FEBCF9AC0760}">
      <dgm:prSet/>
      <dgm:spPr/>
      <dgm:t>
        <a:bodyPr/>
        <a:lstStyle/>
        <a:p>
          <a:endParaRPr lang="de-DE"/>
        </a:p>
      </dgm:t>
    </dgm:pt>
    <dgm:pt modelId="{441158F1-6DE3-4F77-8268-6DCDD9B96E2E}">
      <dgm:prSet phldrT="[Text]" custT="1"/>
      <dgm:spPr/>
      <dgm:t>
        <a:bodyPr/>
        <a:lstStyle/>
        <a:p>
          <a:r>
            <a:rPr lang="de-DE" sz="1600" dirty="0"/>
            <a:t>Prüfungsordnungen</a:t>
          </a:r>
        </a:p>
      </dgm:t>
    </dgm:pt>
    <dgm:pt modelId="{EEAB0087-712C-471E-8D2A-15857A567C6C}" type="parTrans" cxnId="{452D3326-FAB2-43CD-827A-C34AB0FEFAA8}">
      <dgm:prSet/>
      <dgm:spPr/>
      <dgm:t>
        <a:bodyPr/>
        <a:lstStyle/>
        <a:p>
          <a:endParaRPr lang="de-DE"/>
        </a:p>
      </dgm:t>
    </dgm:pt>
    <dgm:pt modelId="{E9EA3145-4BFA-43D8-944C-5888DAAFA372}" type="sibTrans" cxnId="{452D3326-FAB2-43CD-827A-C34AB0FEFAA8}">
      <dgm:prSet/>
      <dgm:spPr/>
      <dgm:t>
        <a:bodyPr/>
        <a:lstStyle/>
        <a:p>
          <a:endParaRPr lang="de-DE"/>
        </a:p>
      </dgm:t>
    </dgm:pt>
    <dgm:pt modelId="{7450B05E-C059-4894-84DD-7D5BE215D929}">
      <dgm:prSet phldrT="[Text]"/>
      <dgm:spPr/>
      <dgm:t>
        <a:bodyPr/>
        <a:lstStyle/>
        <a:p>
          <a:r>
            <a:rPr lang="de-DE" dirty="0"/>
            <a:t>In KLP landesspezifisch berücksichtigt bzw. überführt</a:t>
          </a:r>
        </a:p>
        <a:p>
          <a:r>
            <a:rPr lang="de-DE" dirty="0"/>
            <a:t>Umfassend in </a:t>
          </a:r>
          <a:r>
            <a:rPr lang="de-DE" dirty="0" err="1"/>
            <a:t>Obligatorik</a:t>
          </a:r>
          <a:r>
            <a:rPr lang="de-DE" dirty="0"/>
            <a:t> abgebildet. </a:t>
          </a:r>
        </a:p>
      </dgm:t>
    </dgm:pt>
    <dgm:pt modelId="{65A5CAD1-38DF-4229-B9E5-FA5B85343184}" type="parTrans" cxnId="{3511BC61-0889-41F2-AFBE-7EC131D8C54B}">
      <dgm:prSet/>
      <dgm:spPr/>
      <dgm:t>
        <a:bodyPr/>
        <a:lstStyle/>
        <a:p>
          <a:endParaRPr lang="de-DE"/>
        </a:p>
      </dgm:t>
    </dgm:pt>
    <dgm:pt modelId="{74A36051-0BC1-45F6-AEFE-176D9CC54E38}" type="sibTrans" cxnId="{3511BC61-0889-41F2-AFBE-7EC131D8C54B}">
      <dgm:prSet/>
      <dgm:spPr/>
      <dgm:t>
        <a:bodyPr/>
        <a:lstStyle/>
        <a:p>
          <a:endParaRPr lang="de-DE"/>
        </a:p>
      </dgm:t>
    </dgm:pt>
    <dgm:pt modelId="{72D49811-45A3-4CFB-8435-11F2C6F9D239}">
      <dgm:prSet phldrT="[Text]" custT="1"/>
      <dgm:spPr/>
      <dgm:t>
        <a:bodyPr/>
        <a:lstStyle/>
        <a:p>
          <a:r>
            <a:rPr lang="de-DE" sz="1600" dirty="0"/>
            <a:t>Bildungsstandards</a:t>
          </a:r>
        </a:p>
      </dgm:t>
    </dgm:pt>
    <dgm:pt modelId="{B50772BF-18E0-45BA-99CC-28DDDB029132}" type="parTrans" cxnId="{E127BEAB-CB8D-4E0E-B206-D5A927A80283}">
      <dgm:prSet/>
      <dgm:spPr/>
      <dgm:t>
        <a:bodyPr/>
        <a:lstStyle/>
        <a:p>
          <a:endParaRPr lang="de-DE"/>
        </a:p>
      </dgm:t>
    </dgm:pt>
    <dgm:pt modelId="{7E16543F-5DC9-40D6-8085-9A6E1B0FFF72}" type="sibTrans" cxnId="{E127BEAB-CB8D-4E0E-B206-D5A927A80283}">
      <dgm:prSet/>
      <dgm:spPr/>
      <dgm:t>
        <a:bodyPr/>
        <a:lstStyle/>
        <a:p>
          <a:endParaRPr lang="de-DE"/>
        </a:p>
      </dgm:t>
    </dgm:pt>
    <dgm:pt modelId="{AD946C23-2517-48CD-BFC2-91EA9ECDA35D}">
      <dgm:prSet phldrT="[Text]" custT="1"/>
      <dgm:spPr/>
      <dgm:t>
        <a:bodyPr/>
        <a:lstStyle/>
        <a:p>
          <a:r>
            <a:rPr lang="de-DE" sz="1600" dirty="0"/>
            <a:t>EPA (</a:t>
          </a:r>
          <a:r>
            <a:rPr lang="de-DE" sz="1600" dirty="0" err="1"/>
            <a:t>Einheitl</a:t>
          </a:r>
          <a:r>
            <a:rPr lang="de-DE" sz="1600" dirty="0"/>
            <a:t>. Prüfungsanforderungen Abitur)</a:t>
          </a:r>
        </a:p>
      </dgm:t>
    </dgm:pt>
    <dgm:pt modelId="{26360E96-970C-43DA-B560-95E188253B66}" type="parTrans" cxnId="{9DA92C71-B293-442D-8560-9F730CD74994}">
      <dgm:prSet/>
      <dgm:spPr/>
      <dgm:t>
        <a:bodyPr/>
        <a:lstStyle/>
        <a:p>
          <a:endParaRPr lang="de-DE"/>
        </a:p>
      </dgm:t>
    </dgm:pt>
    <dgm:pt modelId="{1E4ADAAA-67AD-44AE-B86D-02F65F6C6352}" type="sibTrans" cxnId="{9DA92C71-B293-442D-8560-9F730CD74994}">
      <dgm:prSet/>
      <dgm:spPr/>
      <dgm:t>
        <a:bodyPr/>
        <a:lstStyle/>
        <a:p>
          <a:endParaRPr lang="de-DE"/>
        </a:p>
      </dgm:t>
    </dgm:pt>
    <dgm:pt modelId="{B555AFCC-FCD4-4DB7-9D8B-8C37D7624782}">
      <dgm:prSet phldrT="[Text]" custT="1"/>
      <dgm:spPr/>
      <dgm:t>
        <a:bodyPr/>
        <a:lstStyle/>
        <a:p>
          <a:r>
            <a:rPr lang="de-DE" sz="1600" dirty="0"/>
            <a:t>Richtlinien, Rahmenvorgaben</a:t>
          </a:r>
        </a:p>
      </dgm:t>
    </dgm:pt>
    <dgm:pt modelId="{1B0D93C1-8CE6-4EA9-8A3B-23BBB9D1B88C}" type="parTrans" cxnId="{A42027E3-76EA-40BB-8B41-062F515B9B3B}">
      <dgm:prSet/>
      <dgm:spPr/>
      <dgm:t>
        <a:bodyPr/>
        <a:lstStyle/>
        <a:p>
          <a:endParaRPr lang="de-DE"/>
        </a:p>
      </dgm:t>
    </dgm:pt>
    <dgm:pt modelId="{4B5DD714-B688-4DE3-9E01-1623D626BA8B}" type="sibTrans" cxnId="{A42027E3-76EA-40BB-8B41-062F515B9B3B}">
      <dgm:prSet/>
      <dgm:spPr/>
      <dgm:t>
        <a:bodyPr/>
        <a:lstStyle/>
        <a:p>
          <a:endParaRPr lang="de-DE"/>
        </a:p>
      </dgm:t>
    </dgm:pt>
    <dgm:pt modelId="{A9F94B52-37C8-4CAD-8074-7EDE2D8B1BAF}">
      <dgm:prSet phldrT="[Text]"/>
      <dgm:spPr/>
      <dgm:t>
        <a:bodyPr/>
        <a:lstStyle/>
        <a:p>
          <a:endParaRPr lang="de-DE" sz="1500" dirty="0"/>
        </a:p>
      </dgm:t>
    </dgm:pt>
    <dgm:pt modelId="{AB05ABAE-EAA3-4F36-9827-A33ED8AC81C1}" type="parTrans" cxnId="{959179D1-722A-490E-8AF2-9956B0CF91F2}">
      <dgm:prSet/>
      <dgm:spPr/>
      <dgm:t>
        <a:bodyPr/>
        <a:lstStyle/>
        <a:p>
          <a:endParaRPr lang="de-DE"/>
        </a:p>
      </dgm:t>
    </dgm:pt>
    <dgm:pt modelId="{360345D3-CDF7-46C3-AB4F-9776C5ED4945}" type="sibTrans" cxnId="{959179D1-722A-490E-8AF2-9956B0CF91F2}">
      <dgm:prSet/>
      <dgm:spPr/>
      <dgm:t>
        <a:bodyPr/>
        <a:lstStyle/>
        <a:p>
          <a:endParaRPr lang="de-DE"/>
        </a:p>
      </dgm:t>
    </dgm:pt>
    <dgm:pt modelId="{E32D5EF4-46F9-4E22-9856-C8541A717E51}">
      <dgm:prSet phldrT="[Text]" custT="1"/>
      <dgm:spPr/>
      <dgm:t>
        <a:bodyPr/>
        <a:lstStyle/>
        <a:p>
          <a:r>
            <a:rPr lang="de-DE" sz="1600" dirty="0"/>
            <a:t>Vereinbarungen und Beschlüsse der KMK</a:t>
          </a:r>
        </a:p>
      </dgm:t>
    </dgm:pt>
    <dgm:pt modelId="{DC742621-DECC-419A-9965-9CBBA4C6881A}" type="parTrans" cxnId="{F49DE823-53EA-4D98-8E5B-A4AD90317FAD}">
      <dgm:prSet/>
      <dgm:spPr/>
      <dgm:t>
        <a:bodyPr/>
        <a:lstStyle/>
        <a:p>
          <a:endParaRPr lang="de-DE"/>
        </a:p>
      </dgm:t>
    </dgm:pt>
    <dgm:pt modelId="{B56DF04B-C2FA-4328-95A1-A4A57CC56221}" type="sibTrans" cxnId="{F49DE823-53EA-4D98-8E5B-A4AD90317FAD}">
      <dgm:prSet/>
      <dgm:spPr/>
      <dgm:t>
        <a:bodyPr/>
        <a:lstStyle/>
        <a:p>
          <a:endParaRPr lang="de-DE"/>
        </a:p>
      </dgm:t>
    </dgm:pt>
    <dgm:pt modelId="{7FE4F696-AD31-4DFF-A41E-4B5082ED521C}">
      <dgm:prSet phldrT="[Text]" custT="1"/>
      <dgm:spPr/>
      <dgm:t>
        <a:bodyPr/>
        <a:lstStyle/>
        <a:p>
          <a:r>
            <a:rPr lang="de-DE" sz="1600" dirty="0"/>
            <a:t>Weitere ministerielle Vorgaben</a:t>
          </a:r>
        </a:p>
      </dgm:t>
    </dgm:pt>
    <dgm:pt modelId="{51C1A5C2-B0FC-409C-8FD9-94E46FE53B6C}" type="parTrans" cxnId="{7948D7AF-1F61-4016-88EB-D9DA6EABFD86}">
      <dgm:prSet/>
      <dgm:spPr/>
      <dgm:t>
        <a:bodyPr/>
        <a:lstStyle/>
        <a:p>
          <a:endParaRPr lang="de-DE"/>
        </a:p>
      </dgm:t>
    </dgm:pt>
    <dgm:pt modelId="{66B95B33-CFE2-41D8-AB09-8B76795C1D49}" type="sibTrans" cxnId="{7948D7AF-1F61-4016-88EB-D9DA6EABFD86}">
      <dgm:prSet/>
      <dgm:spPr/>
      <dgm:t>
        <a:bodyPr/>
        <a:lstStyle/>
        <a:p>
          <a:endParaRPr lang="de-DE"/>
        </a:p>
      </dgm:t>
    </dgm:pt>
    <dgm:pt modelId="{14B04B1E-210B-4AF2-B6FC-498C5F748034}" type="pres">
      <dgm:prSet presAssocID="{66CA94D6-DF33-4DFD-8774-5BED01840DA7}" presName="Name0" presStyleCnt="0">
        <dgm:presLayoutVars>
          <dgm:dir/>
          <dgm:animLvl val="lvl"/>
          <dgm:resizeHandles/>
        </dgm:presLayoutVars>
      </dgm:prSet>
      <dgm:spPr/>
    </dgm:pt>
    <dgm:pt modelId="{289E2B89-B205-4290-8486-444E2409D617}" type="pres">
      <dgm:prSet presAssocID="{972D163A-ED4A-4805-AA86-D62328BE2909}" presName="linNode" presStyleCnt="0"/>
      <dgm:spPr/>
    </dgm:pt>
    <dgm:pt modelId="{EB2ED4DA-7AC1-4220-8A34-FF455B65719D}" type="pres">
      <dgm:prSet presAssocID="{972D163A-ED4A-4805-AA86-D62328BE2909}" presName="parentShp" presStyleLbl="node1" presStyleIdx="0" presStyleCnt="2">
        <dgm:presLayoutVars>
          <dgm:bulletEnabled val="1"/>
        </dgm:presLayoutVars>
      </dgm:prSet>
      <dgm:spPr/>
    </dgm:pt>
    <dgm:pt modelId="{B489164F-CA99-4A66-9464-96CC6953ABCC}" type="pres">
      <dgm:prSet presAssocID="{972D163A-ED4A-4805-AA86-D62328BE2909}" presName="childShp" presStyleLbl="bgAccFollowNode1" presStyleIdx="0" presStyleCnt="2">
        <dgm:presLayoutVars>
          <dgm:bulletEnabled val="1"/>
        </dgm:presLayoutVars>
      </dgm:prSet>
      <dgm:spPr/>
    </dgm:pt>
    <dgm:pt modelId="{4F2144F4-278C-428F-9242-9535DCE0F118}" type="pres">
      <dgm:prSet presAssocID="{CC64CA40-BA1E-4D41-94BC-B9839E91FA55}" presName="spacing" presStyleCnt="0"/>
      <dgm:spPr/>
    </dgm:pt>
    <dgm:pt modelId="{7815BE2C-32F9-4598-AF41-A1658A1488A3}" type="pres">
      <dgm:prSet presAssocID="{7450B05E-C059-4894-84DD-7D5BE215D929}" presName="linNode" presStyleCnt="0"/>
      <dgm:spPr/>
    </dgm:pt>
    <dgm:pt modelId="{25D6C7F6-58E0-4E3F-B037-DFBE386EFF86}" type="pres">
      <dgm:prSet presAssocID="{7450B05E-C059-4894-84DD-7D5BE215D929}" presName="parentShp" presStyleLbl="node1" presStyleIdx="1" presStyleCnt="2">
        <dgm:presLayoutVars>
          <dgm:bulletEnabled val="1"/>
        </dgm:presLayoutVars>
      </dgm:prSet>
      <dgm:spPr/>
    </dgm:pt>
    <dgm:pt modelId="{9D609A06-8C13-4043-A6C6-A9804F81C2E3}" type="pres">
      <dgm:prSet presAssocID="{7450B05E-C059-4894-84DD-7D5BE215D929}" presName="childShp" presStyleLbl="bgAccFollowNode1" presStyleIdx="1" presStyleCnt="2">
        <dgm:presLayoutVars>
          <dgm:bulletEnabled val="1"/>
        </dgm:presLayoutVars>
      </dgm:prSet>
      <dgm:spPr/>
    </dgm:pt>
  </dgm:ptLst>
  <dgm:cxnLst>
    <dgm:cxn modelId="{8A812A22-9550-4A67-B3F8-981E232B28DA}" type="presOf" srcId="{72D49811-45A3-4CFB-8435-11F2C6F9D239}" destId="{9D609A06-8C13-4043-A6C6-A9804F81C2E3}" srcOrd="0" destOrd="0" presId="urn:microsoft.com/office/officeart/2005/8/layout/vList6"/>
    <dgm:cxn modelId="{F49DE823-53EA-4D98-8E5B-A4AD90317FAD}" srcId="{7450B05E-C059-4894-84DD-7D5BE215D929}" destId="{E32D5EF4-46F9-4E22-9856-C8541A717E51}" srcOrd="2" destOrd="0" parTransId="{DC742621-DECC-419A-9965-9CBBA4C6881A}" sibTransId="{B56DF04B-C2FA-4328-95A1-A4A57CC56221}"/>
    <dgm:cxn modelId="{452D3326-FAB2-43CD-827A-C34AB0FEFAA8}" srcId="{972D163A-ED4A-4805-AA86-D62328BE2909}" destId="{441158F1-6DE3-4F77-8268-6DCDD9B96E2E}" srcOrd="1" destOrd="0" parTransId="{EEAB0087-712C-471E-8D2A-15857A567C6C}" sibTransId="{E9EA3145-4BFA-43D8-944C-5888DAAFA372}"/>
    <dgm:cxn modelId="{80930B5B-460F-476D-8EF5-C304B7DD14D8}" type="presOf" srcId="{972D163A-ED4A-4805-AA86-D62328BE2909}" destId="{EB2ED4DA-7AC1-4220-8A34-FF455B65719D}" srcOrd="0" destOrd="0" presId="urn:microsoft.com/office/officeart/2005/8/layout/vList6"/>
    <dgm:cxn modelId="{3511BC61-0889-41F2-AFBE-7EC131D8C54B}" srcId="{66CA94D6-DF33-4DFD-8774-5BED01840DA7}" destId="{7450B05E-C059-4894-84DD-7D5BE215D929}" srcOrd="1" destOrd="0" parTransId="{65A5CAD1-38DF-4229-B9E5-FA5B85343184}" sibTransId="{74A36051-0BC1-45F6-AEFE-176D9CC54E38}"/>
    <dgm:cxn modelId="{8AC02962-3784-49E2-BF32-2C2709545760}" type="presOf" srcId="{441158F1-6DE3-4F77-8268-6DCDD9B96E2E}" destId="{B489164F-CA99-4A66-9464-96CC6953ABCC}" srcOrd="0" destOrd="1" presId="urn:microsoft.com/office/officeart/2005/8/layout/vList6"/>
    <dgm:cxn modelId="{B21B6145-F91A-45EF-B263-D4B481D3BE65}" type="presOf" srcId="{E32D5EF4-46F9-4E22-9856-C8541A717E51}" destId="{9D609A06-8C13-4043-A6C6-A9804F81C2E3}" srcOrd="0" destOrd="2" presId="urn:microsoft.com/office/officeart/2005/8/layout/vList6"/>
    <dgm:cxn modelId="{CED4144D-B5ED-4615-854F-63882D99DC6B}" type="presOf" srcId="{B555AFCC-FCD4-4DB7-9D8B-8C37D7624782}" destId="{B489164F-CA99-4A66-9464-96CC6953ABCC}" srcOrd="0" destOrd="2" presId="urn:microsoft.com/office/officeart/2005/8/layout/vList6"/>
    <dgm:cxn modelId="{9DA92C71-B293-442D-8560-9F730CD74994}" srcId="{7450B05E-C059-4894-84DD-7D5BE215D929}" destId="{AD946C23-2517-48CD-BFC2-91EA9ECDA35D}" srcOrd="1" destOrd="0" parTransId="{26360E96-970C-43DA-B560-95E188253B66}" sibTransId="{1E4ADAAA-67AD-44AE-B86D-02F65F6C6352}"/>
    <dgm:cxn modelId="{E1242A75-19BF-43EE-9AF6-ED0735AEC4FB}" srcId="{66CA94D6-DF33-4DFD-8774-5BED01840DA7}" destId="{972D163A-ED4A-4805-AA86-D62328BE2909}" srcOrd="0" destOrd="0" parTransId="{F97856E8-1DED-44A8-B16C-9E389A78CB9E}" sibTransId="{CC64CA40-BA1E-4D41-94BC-B9839E91FA55}"/>
    <dgm:cxn modelId="{2E33E075-7B3D-44FA-8520-9821DEEB1F53}" type="presOf" srcId="{AD946C23-2517-48CD-BFC2-91EA9ECDA35D}" destId="{9D609A06-8C13-4043-A6C6-A9804F81C2E3}" srcOrd="0" destOrd="1" presId="urn:microsoft.com/office/officeart/2005/8/layout/vList6"/>
    <dgm:cxn modelId="{99E7B576-9EFD-4250-B978-C146A2F34A03}" type="presOf" srcId="{66CA94D6-DF33-4DFD-8774-5BED01840DA7}" destId="{14B04B1E-210B-4AF2-B6FC-498C5F748034}" srcOrd="0" destOrd="0" presId="urn:microsoft.com/office/officeart/2005/8/layout/vList6"/>
    <dgm:cxn modelId="{F81CBF7F-404F-4D49-B6C6-72DF45980174}" type="presOf" srcId="{7450B05E-C059-4894-84DD-7D5BE215D929}" destId="{25D6C7F6-58E0-4E3F-B037-DFBE386EFF86}" srcOrd="0" destOrd="0" presId="urn:microsoft.com/office/officeart/2005/8/layout/vList6"/>
    <dgm:cxn modelId="{C3DEE692-EC42-4163-9C4D-C396F4CA4057}" type="presOf" srcId="{DB959090-1C39-40C7-BEBA-47397B24745B}" destId="{B489164F-CA99-4A66-9464-96CC6953ABCC}" srcOrd="0" destOrd="0" presId="urn:microsoft.com/office/officeart/2005/8/layout/vList6"/>
    <dgm:cxn modelId="{7D0E4C99-5E7F-46B6-8F7D-FEBCF9AC0760}" srcId="{972D163A-ED4A-4805-AA86-D62328BE2909}" destId="{DB959090-1C39-40C7-BEBA-47397B24745B}" srcOrd="0" destOrd="0" parTransId="{277E80AC-2BBE-4053-830C-765C8544CC8F}" sibTransId="{52813E6A-D4FA-4328-AB55-96DFF9F42D8C}"/>
    <dgm:cxn modelId="{C887409A-6992-42DF-959B-52B4C3DFDB5D}" type="presOf" srcId="{A9F94B52-37C8-4CAD-8074-7EDE2D8B1BAF}" destId="{B489164F-CA99-4A66-9464-96CC6953ABCC}" srcOrd="0" destOrd="4" presId="urn:microsoft.com/office/officeart/2005/8/layout/vList6"/>
    <dgm:cxn modelId="{CEDC32A8-F227-4E43-A500-6F1BB1B2C12C}" type="presOf" srcId="{7FE4F696-AD31-4DFF-A41E-4B5082ED521C}" destId="{B489164F-CA99-4A66-9464-96CC6953ABCC}" srcOrd="0" destOrd="3" presId="urn:microsoft.com/office/officeart/2005/8/layout/vList6"/>
    <dgm:cxn modelId="{E127BEAB-CB8D-4E0E-B206-D5A927A80283}" srcId="{7450B05E-C059-4894-84DD-7D5BE215D929}" destId="{72D49811-45A3-4CFB-8435-11F2C6F9D239}" srcOrd="0" destOrd="0" parTransId="{B50772BF-18E0-45BA-99CC-28DDDB029132}" sibTransId="{7E16543F-5DC9-40D6-8085-9A6E1B0FFF72}"/>
    <dgm:cxn modelId="{7948D7AF-1F61-4016-88EB-D9DA6EABFD86}" srcId="{972D163A-ED4A-4805-AA86-D62328BE2909}" destId="{7FE4F696-AD31-4DFF-A41E-4B5082ED521C}" srcOrd="3" destOrd="0" parTransId="{51C1A5C2-B0FC-409C-8FD9-94E46FE53B6C}" sibTransId="{66B95B33-CFE2-41D8-AB09-8B76795C1D49}"/>
    <dgm:cxn modelId="{959179D1-722A-490E-8AF2-9956B0CF91F2}" srcId="{972D163A-ED4A-4805-AA86-D62328BE2909}" destId="{A9F94B52-37C8-4CAD-8074-7EDE2D8B1BAF}" srcOrd="4" destOrd="0" parTransId="{AB05ABAE-EAA3-4F36-9827-A33ED8AC81C1}" sibTransId="{360345D3-CDF7-46C3-AB4F-9776C5ED4945}"/>
    <dgm:cxn modelId="{A42027E3-76EA-40BB-8B41-062F515B9B3B}" srcId="{972D163A-ED4A-4805-AA86-D62328BE2909}" destId="{B555AFCC-FCD4-4DB7-9D8B-8C37D7624782}" srcOrd="2" destOrd="0" parTransId="{1B0D93C1-8CE6-4EA9-8A3B-23BBB9D1B88C}" sibTransId="{4B5DD714-B688-4DE3-9E01-1623D626BA8B}"/>
    <dgm:cxn modelId="{C86A579C-6347-4129-AC80-F995596ACE19}" type="presParOf" srcId="{14B04B1E-210B-4AF2-B6FC-498C5F748034}" destId="{289E2B89-B205-4290-8486-444E2409D617}" srcOrd="0" destOrd="0" presId="urn:microsoft.com/office/officeart/2005/8/layout/vList6"/>
    <dgm:cxn modelId="{B529C6CC-7868-4D61-9158-846F1F2FB409}" type="presParOf" srcId="{289E2B89-B205-4290-8486-444E2409D617}" destId="{EB2ED4DA-7AC1-4220-8A34-FF455B65719D}" srcOrd="0" destOrd="0" presId="urn:microsoft.com/office/officeart/2005/8/layout/vList6"/>
    <dgm:cxn modelId="{8221986D-9EBA-4CAA-8AD0-C32096A87813}" type="presParOf" srcId="{289E2B89-B205-4290-8486-444E2409D617}" destId="{B489164F-CA99-4A66-9464-96CC6953ABCC}" srcOrd="1" destOrd="0" presId="urn:microsoft.com/office/officeart/2005/8/layout/vList6"/>
    <dgm:cxn modelId="{F9FF73BE-958B-4F21-A066-74BF5DA9F775}" type="presParOf" srcId="{14B04B1E-210B-4AF2-B6FC-498C5F748034}" destId="{4F2144F4-278C-428F-9242-9535DCE0F118}" srcOrd="1" destOrd="0" presId="urn:microsoft.com/office/officeart/2005/8/layout/vList6"/>
    <dgm:cxn modelId="{6D32C855-29CB-453F-A734-F0CC3A8640E1}" type="presParOf" srcId="{14B04B1E-210B-4AF2-B6FC-498C5F748034}" destId="{7815BE2C-32F9-4598-AF41-A1658A1488A3}" srcOrd="2" destOrd="0" presId="urn:microsoft.com/office/officeart/2005/8/layout/vList6"/>
    <dgm:cxn modelId="{57F53843-04ED-476B-AD71-AD433D60EB29}" type="presParOf" srcId="{7815BE2C-32F9-4598-AF41-A1658A1488A3}" destId="{25D6C7F6-58E0-4E3F-B037-DFBE386EFF86}" srcOrd="0" destOrd="0" presId="urn:microsoft.com/office/officeart/2005/8/layout/vList6"/>
    <dgm:cxn modelId="{886FE8F3-02A8-4E02-AD3C-A98CE9114E6E}" type="presParOf" srcId="{7815BE2C-32F9-4598-AF41-A1658A1488A3}" destId="{9D609A06-8C13-4043-A6C6-A9804F81C2E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colorful2" csCatId="colorful" phldr="1"/>
      <dgm:spPr/>
    </dgm:pt>
    <dgm:pt modelId="{1C12CDDC-47EE-45C3-8358-01CBCEA6089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Zentraler Implementations-auftakt</a:t>
          </a:r>
        </a:p>
        <a:p>
          <a:pPr lvl="0" defTabSz="2178050">
            <a:lnSpc>
              <a:spcPct val="90000"/>
            </a:lnSpc>
            <a:spcBef>
              <a:spcPct val="0"/>
            </a:spcBef>
            <a:spcAft>
              <a:spcPct val="35000"/>
            </a:spcAft>
          </a:pP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Dezentrale Implementations-</a:t>
          </a:r>
          <a:r>
            <a:rPr lang="de-DE" sz="2000" dirty="0" err="1"/>
            <a:t>maßnahmen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Schulinterne Implementation</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accent2_2" csCatId="accent2" phldr="1"/>
      <dgm:spPr/>
    </dgm:pt>
    <dgm:pt modelId="{1C12CDDC-47EE-45C3-8358-01CBCEA6089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Ministerielle Vorgaben</a:t>
          </a: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Schuleigene Vorgaben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Unterricht</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accent2_2" csCatId="accent2" phldr="1"/>
      <dgm:spPr/>
    </dgm:pt>
    <dgm:pt modelId="{1C12CDDC-47EE-45C3-8358-01CBCEA6089E}">
      <dgm:prSet phldrT="[Text]"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Ministerielle Vorgaben</a:t>
          </a: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Schuleigene Vorgaben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Unterricht</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F0BD3C-497A-47CA-8CBC-080B42A69019}" type="doc">
      <dgm:prSet loTypeId="urn:microsoft.com/office/officeart/2005/8/layout/process1" loCatId="process" qsTypeId="urn:microsoft.com/office/officeart/2005/8/quickstyle/simple1" qsCatId="simple" csTypeId="urn:microsoft.com/office/officeart/2005/8/colors/accent2_2" csCatId="accent2" phldr="1"/>
      <dgm:spPr/>
    </dgm:pt>
    <dgm:pt modelId="{1C12CDDC-47EE-45C3-8358-01CBCEA6089E}">
      <dgm:prSet phldrT="[Text]"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Ministerielle Vorgaben</a:t>
          </a:r>
          <a:endParaRPr lang="de-DE" dirty="0"/>
        </a:p>
      </dgm:t>
    </dgm:pt>
    <dgm:pt modelId="{7CA70A45-FCBC-47A8-B8A9-5B85D2A3CC5B}" type="parTrans" cxnId="{4A4CE90C-559F-4D3D-95EE-5742542F3CCE}">
      <dgm:prSet/>
      <dgm:spPr/>
      <dgm:t>
        <a:bodyPr/>
        <a:lstStyle/>
        <a:p>
          <a:endParaRPr lang="de-DE"/>
        </a:p>
      </dgm:t>
    </dgm:pt>
    <dgm:pt modelId="{DC27DD39-D97B-44CB-82F6-35EE727292CF}" type="sibTrans" cxnId="{4A4CE90C-559F-4D3D-95EE-5742542F3CCE}">
      <dgm:prSet/>
      <dgm:spPr/>
      <dgm:t>
        <a:bodyPr/>
        <a:lstStyle/>
        <a:p>
          <a:endParaRPr lang="de-DE"/>
        </a:p>
      </dgm:t>
    </dgm:pt>
    <dgm:pt modelId="{168AC04B-39DA-4AB1-A042-0A10C537805B}">
      <dgm:prSet phldrT="[Text]" custT="1"/>
      <dgm:spPr>
        <a:solidFill>
          <a:schemeClr val="accent2">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000" dirty="0"/>
            <a:t>Schuleigene Vorgaben</a:t>
          </a:r>
          <a:endParaRPr lang="de-DE" sz="1400" dirty="0"/>
        </a:p>
      </dgm:t>
    </dgm:pt>
    <dgm:pt modelId="{C05C12E1-1FF4-44CD-85A1-D632031515DE}" type="parTrans" cxnId="{245B5B81-E728-43EC-9C23-9D24C375A94D}">
      <dgm:prSet/>
      <dgm:spPr/>
      <dgm:t>
        <a:bodyPr/>
        <a:lstStyle/>
        <a:p>
          <a:endParaRPr lang="de-DE"/>
        </a:p>
      </dgm:t>
    </dgm:pt>
    <dgm:pt modelId="{7C8103A4-E5C3-4553-BED3-0ED15E107687}" type="sibTrans" cxnId="{245B5B81-E728-43EC-9C23-9D24C375A94D}">
      <dgm:prSet/>
      <dgm:spPr/>
      <dgm:t>
        <a:bodyPr/>
        <a:lstStyle/>
        <a:p>
          <a:endParaRPr lang="de-DE"/>
        </a:p>
      </dgm:t>
    </dgm:pt>
    <dgm:pt modelId="{4FF2D3E9-2B22-4398-A4D5-E08B8B8B3783}">
      <dgm:prSet phldrT="[Text]"/>
      <dgm:spPr>
        <a:solidFill>
          <a:schemeClr val="accent2">
            <a:lumMod val="75000"/>
          </a:schemeClr>
        </a:solidFill>
        <a:ln>
          <a:solidFill>
            <a:schemeClr val="accent2">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800" dirty="0"/>
            <a:t>Unterricht</a:t>
          </a:r>
          <a:endParaRPr lang="de-DE" dirty="0"/>
        </a:p>
      </dgm:t>
    </dgm:pt>
    <dgm:pt modelId="{3198F22F-D4DE-4A16-BD07-FA8420BD2B37}" type="parTrans" cxnId="{852881A8-5570-4EFA-8A48-89EAFAD4B725}">
      <dgm:prSet/>
      <dgm:spPr/>
      <dgm:t>
        <a:bodyPr/>
        <a:lstStyle/>
        <a:p>
          <a:endParaRPr lang="de-DE"/>
        </a:p>
      </dgm:t>
    </dgm:pt>
    <dgm:pt modelId="{7F0EBF03-8EB9-434B-84C0-5F5FC0307874}" type="sibTrans" cxnId="{852881A8-5570-4EFA-8A48-89EAFAD4B725}">
      <dgm:prSet/>
      <dgm:spPr/>
      <dgm:t>
        <a:bodyPr/>
        <a:lstStyle/>
        <a:p>
          <a:endParaRPr lang="de-DE"/>
        </a:p>
      </dgm:t>
    </dgm:pt>
    <dgm:pt modelId="{C584973E-249D-4433-87BE-5C5B0FFC9E1F}" type="pres">
      <dgm:prSet presAssocID="{FDF0BD3C-497A-47CA-8CBC-080B42A69019}" presName="Name0" presStyleCnt="0">
        <dgm:presLayoutVars>
          <dgm:dir/>
          <dgm:resizeHandles val="exact"/>
        </dgm:presLayoutVars>
      </dgm:prSet>
      <dgm:spPr/>
    </dgm:pt>
    <dgm:pt modelId="{59805EA5-C11C-4026-B2E6-B16387586643}" type="pres">
      <dgm:prSet presAssocID="{1C12CDDC-47EE-45C3-8358-01CBCEA6089E}" presName="node" presStyleLbl="node1" presStyleIdx="0" presStyleCnt="3">
        <dgm:presLayoutVars>
          <dgm:bulletEnabled val="1"/>
        </dgm:presLayoutVars>
      </dgm:prSet>
      <dgm:spPr/>
    </dgm:pt>
    <dgm:pt modelId="{1ED8CD63-AC7D-42B5-9C63-A2A91E78B0CD}" type="pres">
      <dgm:prSet presAssocID="{DC27DD39-D97B-44CB-82F6-35EE727292CF}" presName="sibTrans" presStyleLbl="sibTrans2D1" presStyleIdx="0" presStyleCnt="2"/>
      <dgm:spPr/>
    </dgm:pt>
    <dgm:pt modelId="{03DF7E26-2BF2-48AF-99E8-36EAA70BBB48}" type="pres">
      <dgm:prSet presAssocID="{DC27DD39-D97B-44CB-82F6-35EE727292CF}" presName="connectorText" presStyleLbl="sibTrans2D1" presStyleIdx="0" presStyleCnt="2"/>
      <dgm:spPr/>
    </dgm:pt>
    <dgm:pt modelId="{883517A5-75A4-40A8-907B-C555638C0D74}" type="pres">
      <dgm:prSet presAssocID="{168AC04B-39DA-4AB1-A042-0A10C537805B}" presName="node" presStyleLbl="node1" presStyleIdx="1" presStyleCnt="3">
        <dgm:presLayoutVars>
          <dgm:bulletEnabled val="1"/>
        </dgm:presLayoutVars>
      </dgm:prSet>
      <dgm:spPr/>
    </dgm:pt>
    <dgm:pt modelId="{97A0AFC5-C65C-4292-9F9C-4DAF51BED3C5}" type="pres">
      <dgm:prSet presAssocID="{7C8103A4-E5C3-4553-BED3-0ED15E107687}" presName="sibTrans" presStyleLbl="sibTrans2D1" presStyleIdx="1" presStyleCnt="2"/>
      <dgm:spPr/>
    </dgm:pt>
    <dgm:pt modelId="{8CEAA22C-8FC3-4245-922F-B3FFDDBE7ED7}" type="pres">
      <dgm:prSet presAssocID="{7C8103A4-E5C3-4553-BED3-0ED15E107687}" presName="connectorText" presStyleLbl="sibTrans2D1" presStyleIdx="1" presStyleCnt="2"/>
      <dgm:spPr/>
    </dgm:pt>
    <dgm:pt modelId="{57BC13AC-6970-49BD-8BD3-0E822B7D2638}" type="pres">
      <dgm:prSet presAssocID="{4FF2D3E9-2B22-4398-A4D5-E08B8B8B3783}" presName="node" presStyleLbl="node1" presStyleIdx="2" presStyleCnt="3">
        <dgm:presLayoutVars>
          <dgm:bulletEnabled val="1"/>
        </dgm:presLayoutVars>
      </dgm:prSet>
      <dgm:spPr/>
    </dgm:pt>
  </dgm:ptLst>
  <dgm:cxnLst>
    <dgm:cxn modelId="{4A4CE90C-559F-4D3D-95EE-5742542F3CCE}" srcId="{FDF0BD3C-497A-47CA-8CBC-080B42A69019}" destId="{1C12CDDC-47EE-45C3-8358-01CBCEA6089E}" srcOrd="0" destOrd="0" parTransId="{7CA70A45-FCBC-47A8-B8A9-5B85D2A3CC5B}" sibTransId="{DC27DD39-D97B-44CB-82F6-35EE727292CF}"/>
    <dgm:cxn modelId="{8B238359-FFC4-4BB4-84BC-6EA77CE9C821}" type="presOf" srcId="{168AC04B-39DA-4AB1-A042-0A10C537805B}" destId="{883517A5-75A4-40A8-907B-C555638C0D74}" srcOrd="0" destOrd="0" presId="urn:microsoft.com/office/officeart/2005/8/layout/process1"/>
    <dgm:cxn modelId="{245B5B81-E728-43EC-9C23-9D24C375A94D}" srcId="{FDF0BD3C-497A-47CA-8CBC-080B42A69019}" destId="{168AC04B-39DA-4AB1-A042-0A10C537805B}" srcOrd="1" destOrd="0" parTransId="{C05C12E1-1FF4-44CD-85A1-D632031515DE}" sibTransId="{7C8103A4-E5C3-4553-BED3-0ED15E107687}"/>
    <dgm:cxn modelId="{CFCCA38F-A060-4441-BCCB-4AD0C09BB7CB}" type="presOf" srcId="{DC27DD39-D97B-44CB-82F6-35EE727292CF}" destId="{1ED8CD63-AC7D-42B5-9C63-A2A91E78B0CD}" srcOrd="0" destOrd="0" presId="urn:microsoft.com/office/officeart/2005/8/layout/process1"/>
    <dgm:cxn modelId="{852881A8-5570-4EFA-8A48-89EAFAD4B725}" srcId="{FDF0BD3C-497A-47CA-8CBC-080B42A69019}" destId="{4FF2D3E9-2B22-4398-A4D5-E08B8B8B3783}" srcOrd="2" destOrd="0" parTransId="{3198F22F-D4DE-4A16-BD07-FA8420BD2B37}" sibTransId="{7F0EBF03-8EB9-434B-84C0-5F5FC0307874}"/>
    <dgm:cxn modelId="{31A2EFA9-D5A8-479D-B18E-E732C7D7F88C}" type="presOf" srcId="{7C8103A4-E5C3-4553-BED3-0ED15E107687}" destId="{8CEAA22C-8FC3-4245-922F-B3FFDDBE7ED7}" srcOrd="1" destOrd="0" presId="urn:microsoft.com/office/officeart/2005/8/layout/process1"/>
    <dgm:cxn modelId="{83EB42B3-D384-4CF2-8C34-DC9C8A75BE83}" type="presOf" srcId="{4FF2D3E9-2B22-4398-A4D5-E08B8B8B3783}" destId="{57BC13AC-6970-49BD-8BD3-0E822B7D2638}" srcOrd="0" destOrd="0" presId="urn:microsoft.com/office/officeart/2005/8/layout/process1"/>
    <dgm:cxn modelId="{131AFABC-3E40-416C-93D7-C0A6469859B5}" type="presOf" srcId="{1C12CDDC-47EE-45C3-8358-01CBCEA6089E}" destId="{59805EA5-C11C-4026-B2E6-B16387586643}" srcOrd="0" destOrd="0" presId="urn:microsoft.com/office/officeart/2005/8/layout/process1"/>
    <dgm:cxn modelId="{15103ACF-5E61-49E7-B181-E03A98123576}" type="presOf" srcId="{DC27DD39-D97B-44CB-82F6-35EE727292CF}" destId="{03DF7E26-2BF2-48AF-99E8-36EAA70BBB48}" srcOrd="1" destOrd="0" presId="urn:microsoft.com/office/officeart/2005/8/layout/process1"/>
    <dgm:cxn modelId="{F15E00E9-3227-4B51-8A96-F4DD0CE490F2}" type="presOf" srcId="{FDF0BD3C-497A-47CA-8CBC-080B42A69019}" destId="{C584973E-249D-4433-87BE-5C5B0FFC9E1F}" srcOrd="0" destOrd="0" presId="urn:microsoft.com/office/officeart/2005/8/layout/process1"/>
    <dgm:cxn modelId="{A1F229F3-AFFF-4AE1-B5D6-1E904EAFEABE}" type="presOf" srcId="{7C8103A4-E5C3-4553-BED3-0ED15E107687}" destId="{97A0AFC5-C65C-4292-9F9C-4DAF51BED3C5}" srcOrd="0" destOrd="0" presId="urn:microsoft.com/office/officeart/2005/8/layout/process1"/>
    <dgm:cxn modelId="{23D99517-9CD9-4C44-99E0-B53628F81670}" type="presParOf" srcId="{C584973E-249D-4433-87BE-5C5B0FFC9E1F}" destId="{59805EA5-C11C-4026-B2E6-B16387586643}" srcOrd="0" destOrd="0" presId="urn:microsoft.com/office/officeart/2005/8/layout/process1"/>
    <dgm:cxn modelId="{4F30AC7F-AE70-4D66-B37E-9C05BFF1C1F4}" type="presParOf" srcId="{C584973E-249D-4433-87BE-5C5B0FFC9E1F}" destId="{1ED8CD63-AC7D-42B5-9C63-A2A91E78B0CD}" srcOrd="1" destOrd="0" presId="urn:microsoft.com/office/officeart/2005/8/layout/process1"/>
    <dgm:cxn modelId="{B77AD1EC-838D-4B23-AE6D-0A736F88E383}" type="presParOf" srcId="{1ED8CD63-AC7D-42B5-9C63-A2A91E78B0CD}" destId="{03DF7E26-2BF2-48AF-99E8-36EAA70BBB48}" srcOrd="0" destOrd="0" presId="urn:microsoft.com/office/officeart/2005/8/layout/process1"/>
    <dgm:cxn modelId="{F5A5BC98-48AB-4745-9F0D-B358FA01C76C}" type="presParOf" srcId="{C584973E-249D-4433-87BE-5C5B0FFC9E1F}" destId="{883517A5-75A4-40A8-907B-C555638C0D74}" srcOrd="2" destOrd="0" presId="urn:microsoft.com/office/officeart/2005/8/layout/process1"/>
    <dgm:cxn modelId="{3AC2C060-9E8E-403E-B7F6-D9AC816B00EB}" type="presParOf" srcId="{C584973E-249D-4433-87BE-5C5B0FFC9E1F}" destId="{97A0AFC5-C65C-4292-9F9C-4DAF51BED3C5}" srcOrd="3" destOrd="0" presId="urn:microsoft.com/office/officeart/2005/8/layout/process1"/>
    <dgm:cxn modelId="{135A602B-642A-4809-A836-B2D1E6E8A323}" type="presParOf" srcId="{97A0AFC5-C65C-4292-9F9C-4DAF51BED3C5}" destId="{8CEAA22C-8FC3-4245-922F-B3FFDDBE7ED7}" srcOrd="0" destOrd="0" presId="urn:microsoft.com/office/officeart/2005/8/layout/process1"/>
    <dgm:cxn modelId="{F48488C4-767D-43CF-8A85-65DC825FE77B}" type="presParOf" srcId="{C584973E-249D-4433-87BE-5C5B0FFC9E1F}" destId="{57BC13AC-6970-49BD-8BD3-0E822B7D263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9164F-CA99-4A66-9464-96CC6953ABCC}">
      <dsp:nvSpPr>
        <dsp:cNvPr id="0" name=""/>
        <dsp:cNvSpPr/>
      </dsp:nvSpPr>
      <dsp:spPr>
        <a:xfrm>
          <a:off x="2605890" y="548"/>
          <a:ext cx="3908836" cy="214045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SchulG NRW, Erlasse, Rechtsnormen</a:t>
          </a:r>
        </a:p>
        <a:p>
          <a:pPr marL="171450" lvl="1" indent="-171450" algn="l" defTabSz="711200">
            <a:lnSpc>
              <a:spcPct val="90000"/>
            </a:lnSpc>
            <a:spcBef>
              <a:spcPct val="0"/>
            </a:spcBef>
            <a:spcAft>
              <a:spcPct val="15000"/>
            </a:spcAft>
            <a:buChar char="•"/>
          </a:pPr>
          <a:r>
            <a:rPr lang="de-DE" sz="1600" kern="1200" dirty="0"/>
            <a:t>Prüfungsordnungen</a:t>
          </a:r>
        </a:p>
        <a:p>
          <a:pPr marL="171450" lvl="1" indent="-171450" algn="l" defTabSz="711200">
            <a:lnSpc>
              <a:spcPct val="90000"/>
            </a:lnSpc>
            <a:spcBef>
              <a:spcPct val="0"/>
            </a:spcBef>
            <a:spcAft>
              <a:spcPct val="15000"/>
            </a:spcAft>
            <a:buChar char="•"/>
          </a:pPr>
          <a:r>
            <a:rPr lang="de-DE" sz="1600" kern="1200" dirty="0"/>
            <a:t>Richtlinien, Rahmenvorgaben</a:t>
          </a:r>
        </a:p>
        <a:p>
          <a:pPr marL="171450" lvl="1" indent="-171450" algn="l" defTabSz="711200">
            <a:lnSpc>
              <a:spcPct val="90000"/>
            </a:lnSpc>
            <a:spcBef>
              <a:spcPct val="0"/>
            </a:spcBef>
            <a:spcAft>
              <a:spcPct val="15000"/>
            </a:spcAft>
            <a:buChar char="•"/>
          </a:pPr>
          <a:r>
            <a:rPr lang="de-DE" sz="1600" kern="1200" dirty="0"/>
            <a:t>Weitere ministerielle Vorgaben</a:t>
          </a:r>
        </a:p>
        <a:p>
          <a:pPr marL="114300" lvl="1" indent="-114300" algn="l" defTabSz="666750">
            <a:lnSpc>
              <a:spcPct val="90000"/>
            </a:lnSpc>
            <a:spcBef>
              <a:spcPct val="0"/>
            </a:spcBef>
            <a:spcAft>
              <a:spcPct val="15000"/>
            </a:spcAft>
            <a:buChar char="•"/>
          </a:pPr>
          <a:endParaRPr lang="de-DE" sz="1500" kern="1200" dirty="0"/>
        </a:p>
      </dsp:txBody>
      <dsp:txXfrm>
        <a:off x="2605890" y="268105"/>
        <a:ext cx="3106167" cy="1605339"/>
      </dsp:txXfrm>
    </dsp:sp>
    <dsp:sp modelId="{EB2ED4DA-7AC1-4220-8A34-FF455B65719D}">
      <dsp:nvSpPr>
        <dsp:cNvPr id="0" name=""/>
        <dsp:cNvSpPr/>
      </dsp:nvSpPr>
      <dsp:spPr>
        <a:xfrm>
          <a:off x="0" y="548"/>
          <a:ext cx="2605890" cy="21404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de-DE" sz="1300" kern="1200" dirty="0"/>
            <a:t>Grundlegend und rahmengebend</a:t>
          </a:r>
        </a:p>
        <a:p>
          <a:pPr marL="0" lvl="0" indent="0" algn="ctr" defTabSz="577850">
            <a:lnSpc>
              <a:spcPct val="90000"/>
            </a:lnSpc>
            <a:spcBef>
              <a:spcPct val="0"/>
            </a:spcBef>
            <a:spcAft>
              <a:spcPct val="35000"/>
            </a:spcAft>
            <a:buNone/>
          </a:pPr>
          <a:endParaRPr lang="de-DE" sz="1300" kern="1200" dirty="0"/>
        </a:p>
        <a:p>
          <a:pPr marL="0" lvl="0" indent="0" algn="ctr" defTabSz="577850">
            <a:lnSpc>
              <a:spcPct val="90000"/>
            </a:lnSpc>
            <a:spcBef>
              <a:spcPct val="0"/>
            </a:spcBef>
            <a:spcAft>
              <a:spcPct val="35000"/>
            </a:spcAft>
            <a:buNone/>
          </a:pPr>
          <a:r>
            <a:rPr lang="de-DE" sz="1300" kern="1200" dirty="0"/>
            <a:t>Weiterhin neben KLP verbindlich und zu berücksichtigen</a:t>
          </a:r>
        </a:p>
        <a:p>
          <a:pPr marL="0" lvl="0" indent="0" algn="ctr" defTabSz="577850">
            <a:lnSpc>
              <a:spcPct val="90000"/>
            </a:lnSpc>
            <a:spcBef>
              <a:spcPct val="0"/>
            </a:spcBef>
            <a:spcAft>
              <a:spcPct val="35000"/>
            </a:spcAft>
            <a:buNone/>
          </a:pPr>
          <a:endParaRPr lang="de-DE" sz="1300" kern="1200" dirty="0"/>
        </a:p>
        <a:p>
          <a:pPr marL="0" lvl="0" indent="0" algn="ctr" defTabSz="577850">
            <a:lnSpc>
              <a:spcPct val="90000"/>
            </a:lnSpc>
            <a:spcBef>
              <a:spcPct val="0"/>
            </a:spcBef>
            <a:spcAft>
              <a:spcPct val="35000"/>
            </a:spcAft>
            <a:buNone/>
          </a:pPr>
          <a:r>
            <a:rPr lang="de-DE" sz="1300" kern="1200" dirty="0"/>
            <a:t>Ggf. in KLP konkretisiert und ausgestaltet</a:t>
          </a:r>
        </a:p>
      </dsp:txBody>
      <dsp:txXfrm>
        <a:off x="104488" y="105036"/>
        <a:ext cx="2396914" cy="1931476"/>
      </dsp:txXfrm>
    </dsp:sp>
    <dsp:sp modelId="{9D609A06-8C13-4043-A6C6-A9804F81C2E3}">
      <dsp:nvSpPr>
        <dsp:cNvPr id="0" name=""/>
        <dsp:cNvSpPr/>
      </dsp:nvSpPr>
      <dsp:spPr>
        <a:xfrm>
          <a:off x="2605890" y="2355046"/>
          <a:ext cx="3908836" cy="2140452"/>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de-DE" sz="1600" kern="1200" dirty="0"/>
            <a:t>Bildungsstandards</a:t>
          </a:r>
        </a:p>
        <a:p>
          <a:pPr marL="171450" lvl="1" indent="-171450" algn="l" defTabSz="711200">
            <a:lnSpc>
              <a:spcPct val="90000"/>
            </a:lnSpc>
            <a:spcBef>
              <a:spcPct val="0"/>
            </a:spcBef>
            <a:spcAft>
              <a:spcPct val="15000"/>
            </a:spcAft>
            <a:buChar char="•"/>
          </a:pPr>
          <a:r>
            <a:rPr lang="de-DE" sz="1600" kern="1200" dirty="0"/>
            <a:t>EPA (</a:t>
          </a:r>
          <a:r>
            <a:rPr lang="de-DE" sz="1600" kern="1200" dirty="0" err="1"/>
            <a:t>Einheitl</a:t>
          </a:r>
          <a:r>
            <a:rPr lang="de-DE" sz="1600" kern="1200" dirty="0"/>
            <a:t>. Prüfungsanforderungen Abitur)</a:t>
          </a:r>
        </a:p>
        <a:p>
          <a:pPr marL="171450" lvl="1" indent="-171450" algn="l" defTabSz="711200">
            <a:lnSpc>
              <a:spcPct val="90000"/>
            </a:lnSpc>
            <a:spcBef>
              <a:spcPct val="0"/>
            </a:spcBef>
            <a:spcAft>
              <a:spcPct val="15000"/>
            </a:spcAft>
            <a:buChar char="•"/>
          </a:pPr>
          <a:r>
            <a:rPr lang="de-DE" sz="1600" kern="1200" dirty="0"/>
            <a:t>Vereinbarungen und Beschlüsse der KMK</a:t>
          </a:r>
        </a:p>
      </dsp:txBody>
      <dsp:txXfrm>
        <a:off x="2605890" y="2622603"/>
        <a:ext cx="3106167" cy="1605339"/>
      </dsp:txXfrm>
    </dsp:sp>
    <dsp:sp modelId="{25D6C7F6-58E0-4E3F-B037-DFBE386EFF86}">
      <dsp:nvSpPr>
        <dsp:cNvPr id="0" name=""/>
        <dsp:cNvSpPr/>
      </dsp:nvSpPr>
      <dsp:spPr>
        <a:xfrm>
          <a:off x="0" y="2355046"/>
          <a:ext cx="2605890" cy="214045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de-DE" sz="1300" kern="1200" dirty="0"/>
            <a:t>In KLP landesspezifisch berücksichtigt bzw. überführt</a:t>
          </a:r>
        </a:p>
        <a:p>
          <a:pPr marL="0" lvl="0" indent="0" algn="ctr" defTabSz="577850">
            <a:lnSpc>
              <a:spcPct val="90000"/>
            </a:lnSpc>
            <a:spcBef>
              <a:spcPct val="0"/>
            </a:spcBef>
            <a:spcAft>
              <a:spcPct val="35000"/>
            </a:spcAft>
            <a:buNone/>
          </a:pPr>
          <a:r>
            <a:rPr lang="de-DE" sz="1300" kern="1200" dirty="0"/>
            <a:t>Umfassend in </a:t>
          </a:r>
          <a:r>
            <a:rPr lang="de-DE" sz="1300" kern="1200" dirty="0" err="1"/>
            <a:t>Obligatorik</a:t>
          </a:r>
          <a:r>
            <a:rPr lang="de-DE" sz="1300" kern="1200" dirty="0"/>
            <a:t> abgebildet. </a:t>
          </a:r>
        </a:p>
      </dsp:txBody>
      <dsp:txXfrm>
        <a:off x="104488" y="2459534"/>
        <a:ext cx="2396914" cy="1931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15254"/>
          <a:ext cx="2160022" cy="14175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Zentraler Implementations-auftakt</a:t>
          </a:r>
        </a:p>
        <a:p>
          <a:pPr lvl="0" algn="ctr" defTabSz="2178050">
            <a:lnSpc>
              <a:spcPct val="90000"/>
            </a:lnSpc>
            <a:spcBef>
              <a:spcPct val="0"/>
            </a:spcBef>
            <a:spcAft>
              <a:spcPct val="35000"/>
            </a:spcAft>
            <a:buNone/>
          </a:pPr>
          <a:endParaRPr lang="de-DE" kern="1200" dirty="0"/>
        </a:p>
      </dsp:txBody>
      <dsp:txXfrm>
        <a:off x="48744" y="456772"/>
        <a:ext cx="2076986" cy="1334479"/>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2383252" y="963306"/>
        <a:ext cx="320547" cy="321411"/>
      </dsp:txXfrm>
    </dsp:sp>
    <dsp:sp modelId="{883517A5-75A4-40A8-907B-C555638C0D74}">
      <dsp:nvSpPr>
        <dsp:cNvPr id="0" name=""/>
        <dsp:cNvSpPr/>
      </dsp:nvSpPr>
      <dsp:spPr>
        <a:xfrm>
          <a:off x="3031259" y="415254"/>
          <a:ext cx="2160022" cy="1417515"/>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Dezentrale Implementations-</a:t>
          </a:r>
          <a:r>
            <a:rPr lang="de-DE" sz="2000" kern="1200" dirty="0" err="1"/>
            <a:t>maßnahmen</a:t>
          </a:r>
          <a:endParaRPr lang="de-DE" sz="1400" kern="1200" dirty="0"/>
        </a:p>
      </dsp:txBody>
      <dsp:txXfrm>
        <a:off x="3072777" y="456772"/>
        <a:ext cx="2076986" cy="1334479"/>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5407284" y="963306"/>
        <a:ext cx="320547" cy="321411"/>
      </dsp:txXfrm>
    </dsp:sp>
    <dsp:sp modelId="{57BC13AC-6970-49BD-8BD3-0E822B7D2638}">
      <dsp:nvSpPr>
        <dsp:cNvPr id="0" name=""/>
        <dsp:cNvSpPr/>
      </dsp:nvSpPr>
      <dsp:spPr>
        <a:xfrm>
          <a:off x="6055291" y="415254"/>
          <a:ext cx="2160022" cy="141751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200" kern="1200" dirty="0"/>
            <a:t>Schulinterne Implementation</a:t>
          </a:r>
        </a:p>
      </dsp:txBody>
      <dsp:txXfrm>
        <a:off x="6096809" y="456772"/>
        <a:ext cx="2076986" cy="133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Ministerielle Vorgaben</a:t>
          </a:r>
          <a:endParaRPr lang="de-DE" kern="1200" dirty="0"/>
        </a:p>
      </dsp:txBody>
      <dsp:txXfrm>
        <a:off x="45185" y="513964"/>
        <a:ext cx="2084104" cy="1220095"/>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a:off x="2383252" y="963306"/>
        <a:ext cx="320547" cy="321411"/>
      </dsp:txXfrm>
    </dsp:sp>
    <dsp:sp modelId="{883517A5-75A4-40A8-907B-C555638C0D74}">
      <dsp:nvSpPr>
        <dsp:cNvPr id="0" name=""/>
        <dsp:cNvSpPr/>
      </dsp:nvSpPr>
      <dsp:spPr>
        <a:xfrm>
          <a:off x="3031259"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Schuleigene Vorgaben</a:t>
          </a:r>
          <a:endParaRPr lang="de-DE" sz="1400" kern="1200" dirty="0"/>
        </a:p>
      </dsp:txBody>
      <dsp:txXfrm>
        <a:off x="3069218" y="513964"/>
        <a:ext cx="2084104" cy="1220095"/>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a:off x="5407284" y="963306"/>
        <a:ext cx="320547" cy="321411"/>
      </dsp:txXfrm>
    </dsp:sp>
    <dsp:sp modelId="{57BC13AC-6970-49BD-8BD3-0E822B7D2638}">
      <dsp:nvSpPr>
        <dsp:cNvPr id="0" name=""/>
        <dsp:cNvSpPr/>
      </dsp:nvSpPr>
      <dsp:spPr>
        <a:xfrm>
          <a:off x="6055291"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400" kern="1200" dirty="0"/>
            <a:t>Unterricht</a:t>
          </a:r>
        </a:p>
      </dsp:txBody>
      <dsp:txXfrm>
        <a:off x="6093250" y="513964"/>
        <a:ext cx="2084104" cy="1220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Ministerielle Vorgaben</a:t>
          </a:r>
          <a:endParaRPr lang="de-DE" kern="1200" dirty="0"/>
        </a:p>
      </dsp:txBody>
      <dsp:txXfrm>
        <a:off x="45185" y="513964"/>
        <a:ext cx="2084104" cy="1220095"/>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a:off x="2383252" y="963306"/>
        <a:ext cx="320547" cy="321411"/>
      </dsp:txXfrm>
    </dsp:sp>
    <dsp:sp modelId="{883517A5-75A4-40A8-907B-C555638C0D74}">
      <dsp:nvSpPr>
        <dsp:cNvPr id="0" name=""/>
        <dsp:cNvSpPr/>
      </dsp:nvSpPr>
      <dsp:spPr>
        <a:xfrm>
          <a:off x="3031259" y="476005"/>
          <a:ext cx="2160022" cy="12960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Schuleigene Vorgaben</a:t>
          </a:r>
          <a:endParaRPr lang="de-DE" sz="1400" kern="1200" dirty="0"/>
        </a:p>
      </dsp:txBody>
      <dsp:txXfrm>
        <a:off x="3069218" y="513964"/>
        <a:ext cx="2084104" cy="1220095"/>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a:off x="5407284" y="963306"/>
        <a:ext cx="320547" cy="321411"/>
      </dsp:txXfrm>
    </dsp:sp>
    <dsp:sp modelId="{57BC13AC-6970-49BD-8BD3-0E822B7D2638}">
      <dsp:nvSpPr>
        <dsp:cNvPr id="0" name=""/>
        <dsp:cNvSpPr/>
      </dsp:nvSpPr>
      <dsp:spPr>
        <a:xfrm>
          <a:off x="6055291"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400" kern="1200" dirty="0"/>
            <a:t>Unterricht</a:t>
          </a:r>
        </a:p>
      </dsp:txBody>
      <dsp:txXfrm>
        <a:off x="6093250" y="513964"/>
        <a:ext cx="2084104" cy="1220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05EA5-C11C-4026-B2E6-B16387586643}">
      <dsp:nvSpPr>
        <dsp:cNvPr id="0" name=""/>
        <dsp:cNvSpPr/>
      </dsp:nvSpPr>
      <dsp:spPr>
        <a:xfrm>
          <a:off x="7226"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Ministerielle Vorgaben</a:t>
          </a:r>
          <a:endParaRPr lang="de-DE" kern="1200" dirty="0"/>
        </a:p>
      </dsp:txBody>
      <dsp:txXfrm>
        <a:off x="45185" y="513964"/>
        <a:ext cx="2084104" cy="1220095"/>
      </dsp:txXfrm>
    </dsp:sp>
    <dsp:sp modelId="{1ED8CD63-AC7D-42B5-9C63-A2A91E78B0CD}">
      <dsp:nvSpPr>
        <dsp:cNvPr id="0" name=""/>
        <dsp:cNvSpPr/>
      </dsp:nvSpPr>
      <dsp:spPr>
        <a:xfrm>
          <a:off x="2383252"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a:off x="2383252" y="963306"/>
        <a:ext cx="320547" cy="321411"/>
      </dsp:txXfrm>
    </dsp:sp>
    <dsp:sp modelId="{883517A5-75A4-40A8-907B-C555638C0D74}">
      <dsp:nvSpPr>
        <dsp:cNvPr id="0" name=""/>
        <dsp:cNvSpPr/>
      </dsp:nvSpPr>
      <dsp:spPr>
        <a:xfrm>
          <a:off x="3031259" y="476005"/>
          <a:ext cx="2160022" cy="1296013"/>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a:t>Schuleigene Vorgaben</a:t>
          </a:r>
          <a:endParaRPr lang="de-DE" sz="1400" kern="1200" dirty="0"/>
        </a:p>
      </dsp:txBody>
      <dsp:txXfrm>
        <a:off x="3069218" y="513964"/>
        <a:ext cx="2084104" cy="1220095"/>
      </dsp:txXfrm>
    </dsp:sp>
    <dsp:sp modelId="{97A0AFC5-C65C-4292-9F9C-4DAF51BED3C5}">
      <dsp:nvSpPr>
        <dsp:cNvPr id="0" name=""/>
        <dsp:cNvSpPr/>
      </dsp:nvSpPr>
      <dsp:spPr>
        <a:xfrm>
          <a:off x="5407284" y="856169"/>
          <a:ext cx="457924" cy="53568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a:off x="5407284" y="963306"/>
        <a:ext cx="320547" cy="321411"/>
      </dsp:txXfrm>
    </dsp:sp>
    <dsp:sp modelId="{57BC13AC-6970-49BD-8BD3-0E822B7D2638}">
      <dsp:nvSpPr>
        <dsp:cNvPr id="0" name=""/>
        <dsp:cNvSpPr/>
      </dsp:nvSpPr>
      <dsp:spPr>
        <a:xfrm>
          <a:off x="6055291" y="476005"/>
          <a:ext cx="2160022" cy="1296013"/>
        </a:xfrm>
        <a:prstGeom prst="roundRect">
          <a:avLst>
            <a:gd name="adj" fmla="val 10000"/>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400" kern="1200" dirty="0"/>
            <a:t>Unterricht</a:t>
          </a:r>
        </a:p>
      </dsp:txBody>
      <dsp:txXfrm>
        <a:off x="6093250" y="513964"/>
        <a:ext cx="2084104" cy="12200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FC7B5E8-3B4B-4EE3-A31A-A22A833EEA13}"/>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a:lnSpc>
                <a:spcPct val="93000"/>
              </a:lnSpc>
              <a:buClr>
                <a:srgbClr val="000000"/>
              </a:buClr>
              <a:buSzPct val="100000"/>
              <a:buFont typeface="Times New Roman" pitchFamily="16" charset="0"/>
              <a:buNone/>
              <a:defRPr sz="1200">
                <a:latin typeface="Arial" charset="0"/>
                <a:ea typeface="Noto Sans CJK SC Regular" charset="0"/>
                <a:cs typeface="Noto Sans CJK SC Regular" charset="0"/>
              </a:defRPr>
            </a:lvl1pPr>
          </a:lstStyle>
          <a:p>
            <a:pPr>
              <a:defRPr/>
            </a:pPr>
            <a:endParaRPr lang="de-DE"/>
          </a:p>
        </p:txBody>
      </p:sp>
      <p:sp>
        <p:nvSpPr>
          <p:cNvPr id="3" name="Datumsplatzhalter 2">
            <a:extLst>
              <a:ext uri="{FF2B5EF4-FFF2-40B4-BE49-F238E27FC236}">
                <a16:creationId xmlns:a16="http://schemas.microsoft.com/office/drawing/2014/main" id="{31B9C4AD-4D59-412B-9153-3E3CE82435DA}"/>
              </a:ext>
            </a:extLst>
          </p:cNvPr>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eaLnBrk="1">
              <a:lnSpc>
                <a:spcPct val="93000"/>
              </a:lnSpc>
              <a:buClr>
                <a:srgbClr val="000000"/>
              </a:buClr>
              <a:buSzPct val="100000"/>
              <a:buFont typeface="Times New Roman" pitchFamily="16" charset="0"/>
              <a:buNone/>
              <a:defRPr sz="1200">
                <a:latin typeface="Arial" charset="0"/>
                <a:ea typeface="Noto Sans CJK SC Regular" charset="0"/>
                <a:cs typeface="Noto Sans CJK SC Regular" charset="0"/>
              </a:defRPr>
            </a:lvl1pPr>
          </a:lstStyle>
          <a:p>
            <a:pPr>
              <a:defRPr/>
            </a:pPr>
            <a:fld id="{EDF4A249-089A-410C-8812-062A133C2799}" type="datetimeFigureOut">
              <a:rPr lang="de-DE"/>
              <a:pPr>
                <a:defRPr/>
              </a:pPr>
              <a:t>22.06.2023</a:t>
            </a:fld>
            <a:endParaRPr lang="de-DE" dirty="0"/>
          </a:p>
        </p:txBody>
      </p:sp>
      <p:sp>
        <p:nvSpPr>
          <p:cNvPr id="4" name="Fußzeilenplatzhalter 3">
            <a:extLst>
              <a:ext uri="{FF2B5EF4-FFF2-40B4-BE49-F238E27FC236}">
                <a16:creationId xmlns:a16="http://schemas.microsoft.com/office/drawing/2014/main" id="{3432105D-16D5-47BF-88BE-B59317E0254B}"/>
              </a:ext>
            </a:extLst>
          </p:cNvPr>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itchFamily="16" charset="0"/>
              <a:buNone/>
              <a:defRPr sz="1200">
                <a:latin typeface="Arial" charset="0"/>
                <a:ea typeface="Noto Sans CJK SC Regular" charset="0"/>
                <a:cs typeface="Noto Sans CJK SC Regular" charset="0"/>
              </a:defRPr>
            </a:lvl1pPr>
          </a:lstStyle>
          <a:p>
            <a:pPr>
              <a:defRPr/>
            </a:pPr>
            <a:endParaRPr lang="de-DE"/>
          </a:p>
        </p:txBody>
      </p:sp>
      <p:sp>
        <p:nvSpPr>
          <p:cNvPr id="5" name="Foliennummernplatzhalter 4">
            <a:extLst>
              <a:ext uri="{FF2B5EF4-FFF2-40B4-BE49-F238E27FC236}">
                <a16:creationId xmlns:a16="http://schemas.microsoft.com/office/drawing/2014/main" id="{6500D48F-8F55-48FB-91A8-D9EE2265F21A}"/>
              </a:ext>
            </a:extLst>
          </p:cNvPr>
          <p:cNvSpPr>
            <a:spLocks noGrp="1"/>
          </p:cNvSpPr>
          <p:nvPr>
            <p:ph type="sldNum" sz="quarter" idx="3"/>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ea typeface="+mn-ea"/>
                <a:cs typeface="Noto Sans CJK SC Regular" charset="0"/>
              </a:defRPr>
            </a:lvl1pPr>
          </a:lstStyle>
          <a:p>
            <a:pPr>
              <a:defRPr/>
            </a:pPr>
            <a:fld id="{5A2962CC-ED57-40ED-A2CB-896A074D1AB5}"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3BD0E9D1-E4D3-468E-AEE9-7C783EFB5229}"/>
              </a:ext>
            </a:extLst>
          </p:cNvPr>
          <p:cNvSpPr>
            <a:spLocks noGrp="1" noRot="1" noChangeAspect="1" noChangeArrowheads="1"/>
          </p:cNvSpPr>
          <p:nvPr>
            <p:ph type="sldImg"/>
          </p:nvPr>
        </p:nvSpPr>
        <p:spPr bwMode="auto">
          <a:xfrm>
            <a:off x="1179513" y="812800"/>
            <a:ext cx="5341937"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6" name="Rectangle 2">
            <a:extLst>
              <a:ext uri="{FF2B5EF4-FFF2-40B4-BE49-F238E27FC236}">
                <a16:creationId xmlns:a16="http://schemas.microsoft.com/office/drawing/2014/main" id="{42BAD15F-909B-4D87-A1FF-5FB5CC013A83}"/>
              </a:ext>
            </a:extLst>
          </p:cNvPr>
          <p:cNvSpPr>
            <a:spLocks noGrp="1" noChangeArrowheads="1"/>
          </p:cNvSpPr>
          <p:nvPr>
            <p:ph type="body"/>
          </p:nvPr>
        </p:nvSpPr>
        <p:spPr bwMode="auto">
          <a:xfrm>
            <a:off x="769938" y="5078413"/>
            <a:ext cx="6164262"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altLang="de-DE" noProof="0"/>
          </a:p>
        </p:txBody>
      </p:sp>
      <p:sp>
        <p:nvSpPr>
          <p:cNvPr id="6147" name="Rectangle 3">
            <a:extLst>
              <a:ext uri="{FF2B5EF4-FFF2-40B4-BE49-F238E27FC236}">
                <a16:creationId xmlns:a16="http://schemas.microsoft.com/office/drawing/2014/main" id="{768994FF-CF91-41FA-A30B-3132723D2F98}"/>
              </a:ext>
            </a:extLst>
          </p:cNvPr>
          <p:cNvSpPr>
            <a:spLocks noGrp="1" noChangeArrowheads="1"/>
          </p:cNvSpPr>
          <p:nvPr>
            <p:ph type="hdr"/>
          </p:nvPr>
        </p:nvSpPr>
        <p:spPr bwMode="auto">
          <a:xfrm>
            <a:off x="0" y="0"/>
            <a:ext cx="33432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de-DE" altLang="de-DE"/>
          </a:p>
        </p:txBody>
      </p:sp>
      <p:sp>
        <p:nvSpPr>
          <p:cNvPr id="6148" name="Rectangle 4">
            <a:extLst>
              <a:ext uri="{FF2B5EF4-FFF2-40B4-BE49-F238E27FC236}">
                <a16:creationId xmlns:a16="http://schemas.microsoft.com/office/drawing/2014/main" id="{7F8CF67E-54A3-49BA-B30F-E13236C01280}"/>
              </a:ext>
            </a:extLst>
          </p:cNvPr>
          <p:cNvSpPr>
            <a:spLocks noGrp="1" noChangeArrowheads="1"/>
          </p:cNvSpPr>
          <p:nvPr>
            <p:ph type="dt"/>
          </p:nvPr>
        </p:nvSpPr>
        <p:spPr bwMode="auto">
          <a:xfrm>
            <a:off x="4360863" y="0"/>
            <a:ext cx="33432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de-DE" altLang="de-DE"/>
          </a:p>
        </p:txBody>
      </p:sp>
      <p:sp>
        <p:nvSpPr>
          <p:cNvPr id="6149" name="Rectangle 5">
            <a:extLst>
              <a:ext uri="{FF2B5EF4-FFF2-40B4-BE49-F238E27FC236}">
                <a16:creationId xmlns:a16="http://schemas.microsoft.com/office/drawing/2014/main" id="{AB7EE1AF-7954-4B6D-BEEF-166120D3B0B6}"/>
              </a:ext>
            </a:extLst>
          </p:cNvPr>
          <p:cNvSpPr>
            <a:spLocks noGrp="1" noChangeArrowheads="1"/>
          </p:cNvSpPr>
          <p:nvPr>
            <p:ph type="ftr"/>
          </p:nvPr>
        </p:nvSpPr>
        <p:spPr bwMode="auto">
          <a:xfrm>
            <a:off x="0" y="10156825"/>
            <a:ext cx="33432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de-DE" altLang="de-DE"/>
          </a:p>
        </p:txBody>
      </p:sp>
      <p:sp>
        <p:nvSpPr>
          <p:cNvPr id="6150" name="Rectangle 6">
            <a:extLst>
              <a:ext uri="{FF2B5EF4-FFF2-40B4-BE49-F238E27FC236}">
                <a16:creationId xmlns:a16="http://schemas.microsoft.com/office/drawing/2014/main" id="{9D564E43-CD1C-4193-B3D2-5D83861EA09F}"/>
              </a:ext>
            </a:extLst>
          </p:cNvPr>
          <p:cNvSpPr>
            <a:spLocks noGrp="1" noChangeArrowheads="1"/>
          </p:cNvSpPr>
          <p:nvPr>
            <p:ph type="sldNum"/>
          </p:nvPr>
        </p:nvSpPr>
        <p:spPr bwMode="auto">
          <a:xfrm>
            <a:off x="4360863" y="10156825"/>
            <a:ext cx="33432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ea typeface="+mn-ea"/>
                <a:cs typeface="DejaVu Sans" charset="0"/>
              </a:defRPr>
            </a:lvl1pPr>
          </a:lstStyle>
          <a:p>
            <a:pPr>
              <a:defRPr/>
            </a:pPr>
            <a:fld id="{6A37FDB5-250B-479F-B65D-A66817AE1C1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D64218D2-D5DF-4553-B2A9-3E23F78612F8}"/>
              </a:ext>
            </a:extLst>
          </p:cNvPr>
          <p:cNvSpPr>
            <a:spLocks noGrp="1" noRot="1" noChangeAspect="1" noChangeArrowheads="1" noTextEdit="1"/>
          </p:cNvSpPr>
          <p:nvPr>
            <p:ph type="sldImg"/>
          </p:nvPr>
        </p:nvSpPr>
        <p:spPr/>
      </p:sp>
      <p:sp>
        <p:nvSpPr>
          <p:cNvPr id="23555" name="Notizenplatzhalter 2">
            <a:extLst>
              <a:ext uri="{FF2B5EF4-FFF2-40B4-BE49-F238E27FC236}">
                <a16:creationId xmlns:a16="http://schemas.microsoft.com/office/drawing/2014/main" id="{B8366DE0-DDB4-4130-8043-4CBF58F9FA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688E4BDE-9339-4253-AB18-F1971F72696A}"/>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6146C-A538-4B47-A6C3-01C503CA974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A96CC63C-AD0F-4057-A736-61BCCB173A6A}"/>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2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69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1F5D498A-4346-478C-8F8A-0EEAFACAF2FC}"/>
              </a:ext>
            </a:extLst>
          </p:cNvPr>
          <p:cNvSpPr>
            <a:spLocks noGrp="1" noRot="1" noChangeAspect="1" noChangeArrowheads="1" noTextEdit="1"/>
          </p:cNvSpPr>
          <p:nvPr>
            <p:ph type="sldImg"/>
          </p:nvPr>
        </p:nvSpPr>
        <p:spPr/>
      </p:sp>
      <p:sp>
        <p:nvSpPr>
          <p:cNvPr id="35843" name="Notizenplatzhalter 2">
            <a:extLst>
              <a:ext uri="{FF2B5EF4-FFF2-40B4-BE49-F238E27FC236}">
                <a16:creationId xmlns:a16="http://schemas.microsoft.com/office/drawing/2014/main" id="{8A312019-27F2-4327-B52A-13F6D0ECE0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1769D647-1224-4A78-825B-DC17A6C2FEF9}"/>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7E803DC7-CD31-4028-8A99-DEE0144B6E42}"/>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93457-A125-438C-857A-47A265BA8BE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48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84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6A37FDB5-250B-479F-B65D-A66817AE1C1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15</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Tree>
    <p:extLst>
      <p:ext uri="{BB962C8B-B14F-4D97-AF65-F5344CB8AC3E}">
        <p14:creationId xmlns:p14="http://schemas.microsoft.com/office/powerpoint/2010/main" val="128924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11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CCA169DA-CAA4-4674-B6E5-FF68777664A2}"/>
              </a:ext>
            </a:extLst>
          </p:cNvPr>
          <p:cNvSpPr>
            <a:spLocks noGrp="1" noRot="1" noChangeAspect="1" noChangeArrowheads="1" noTextEdit="1"/>
          </p:cNvSpPr>
          <p:nvPr>
            <p:ph type="sldImg"/>
          </p:nvPr>
        </p:nvSpPr>
        <p:spPr/>
      </p:sp>
      <p:sp>
        <p:nvSpPr>
          <p:cNvPr id="66563" name="Notizenplatzhalter 2">
            <a:extLst>
              <a:ext uri="{FF2B5EF4-FFF2-40B4-BE49-F238E27FC236}">
                <a16:creationId xmlns:a16="http://schemas.microsoft.com/office/drawing/2014/main" id="{EF01C760-D8DB-4150-9CBE-505111D308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7905A220-A9BD-464E-BD54-D2E7686E561D}"/>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E372D-7FE6-4C4E-9128-FA58ABE4B4D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67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a:extLst>
              <a:ext uri="{FF2B5EF4-FFF2-40B4-BE49-F238E27FC236}">
                <a16:creationId xmlns:a16="http://schemas.microsoft.com/office/drawing/2014/main" id="{AEFD5387-6C44-4759-8EC2-DBDD02D84882}"/>
              </a:ext>
            </a:extLst>
          </p:cNvPr>
          <p:cNvSpPr>
            <a:spLocks noGrp="1" noRot="1" noChangeAspect="1" noChangeArrowheads="1" noTextEdit="1"/>
          </p:cNvSpPr>
          <p:nvPr>
            <p:ph type="sldImg"/>
          </p:nvPr>
        </p:nvSpPr>
        <p:spPr/>
      </p:sp>
      <p:sp>
        <p:nvSpPr>
          <p:cNvPr id="71683" name="Notizenplatzhalter 2">
            <a:extLst>
              <a:ext uri="{FF2B5EF4-FFF2-40B4-BE49-F238E27FC236}">
                <a16:creationId xmlns:a16="http://schemas.microsoft.com/office/drawing/2014/main" id="{F6A03A3F-8C97-42AD-9AB4-0BD1592963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EB00BCCF-7EB7-4DAC-B284-22829C9E2F1A}"/>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37F607F-D0A6-4F0E-973D-B2170A51B65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24F85-5261-4E4D-BC28-BBD3022469E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90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7FDB5-250B-479F-B65D-A66817AE1C15}" type="slidenum">
              <a:rPr kumimoji="0" lang="de-DE" alt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alt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12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defTabSz="914400" fontAlgn="auto" hangingPunct="1">
              <a:lnSpc>
                <a:spcPct val="100000"/>
              </a:lnSpc>
              <a:spcBef>
                <a:spcPts val="0"/>
              </a:spcBef>
              <a:spcAft>
                <a:spcPts val="0"/>
              </a:spcAft>
              <a:buClrTx/>
              <a:buSzTx/>
              <a:buFontTx/>
              <a:buNone/>
              <a:tabLst/>
              <a:defRPr/>
            </a:pPr>
            <a:fld id="{A813BFDB-17B6-4A3B-A1FD-EA7283C72BFA}" type="slidenum">
              <a:rPr lang="de-DE" sz="1200" smtClean="0">
                <a:solidFill>
                  <a:prstClr val="black"/>
                </a:solidFill>
                <a:latin typeface="Calibri"/>
                <a:cs typeface="+mn-cs"/>
              </a:rPr>
              <a:pPr defTabSz="914400" fontAlgn="auto" hangingPunct="1">
                <a:lnSpc>
                  <a:spcPct val="100000"/>
                </a:lnSpc>
                <a:spcBef>
                  <a:spcPts val="0"/>
                </a:spcBef>
                <a:spcAft>
                  <a:spcPts val="0"/>
                </a:spcAft>
                <a:buClrTx/>
                <a:buSzTx/>
                <a:buFontTx/>
                <a:buNone/>
                <a:tabLst/>
                <a:defRPr/>
              </a:pPr>
              <a:t>26</a:t>
            </a:fld>
            <a:endParaRPr lang="de-DE" sz="1200">
              <a:solidFill>
                <a:prstClr val="black"/>
              </a:solidFill>
              <a:latin typeface="Calibri"/>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defTabSz="914400" fontAlgn="auto" hangingPunct="1">
              <a:lnSpc>
                <a:spcPct val="100000"/>
              </a:lnSpc>
              <a:spcBef>
                <a:spcPts val="0"/>
              </a:spcBef>
              <a:spcAft>
                <a:spcPts val="0"/>
              </a:spcAft>
              <a:buClrTx/>
              <a:buSzTx/>
              <a:buFontTx/>
              <a:buNone/>
              <a:tabLst/>
              <a:defRPr/>
            </a:pPr>
            <a:endParaRPr lang="de-DE" sz="1200">
              <a:solidFill>
                <a:prstClr val="black"/>
              </a:solidFill>
              <a:latin typeface="Calibri"/>
              <a:ea typeface="+mn-ea"/>
              <a:cs typeface="+mn-cs"/>
            </a:endParaRPr>
          </a:p>
        </p:txBody>
      </p:sp>
    </p:spTree>
    <p:extLst>
      <p:ext uri="{BB962C8B-B14F-4D97-AF65-F5344CB8AC3E}">
        <p14:creationId xmlns:p14="http://schemas.microsoft.com/office/powerpoint/2010/main" val="23928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90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6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34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785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A37FDB5-250B-479F-B65D-A66817AE1C15}" type="slidenum">
              <a:rPr lang="de-DE" altLang="de-DE" smtClean="0"/>
              <a:pPr>
                <a:defRPr/>
              </a:pPr>
              <a:t>31</a:t>
            </a:fld>
            <a:endParaRPr lang="de-DE" altLang="de-DE"/>
          </a:p>
        </p:txBody>
      </p:sp>
    </p:spTree>
    <p:extLst>
      <p:ext uri="{BB962C8B-B14F-4D97-AF65-F5344CB8AC3E}">
        <p14:creationId xmlns:p14="http://schemas.microsoft.com/office/powerpoint/2010/main" val="89053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23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9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53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040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749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436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31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FE981F6C-FB08-4C3D-9E4E-2572AA07C2EA}"/>
              </a:ext>
            </a:extLst>
          </p:cNvPr>
          <p:cNvSpPr>
            <a:spLocks noGrp="1" noRot="1" noChangeAspect="1" noChangeArrowheads="1" noTextEdit="1"/>
          </p:cNvSpPr>
          <p:nvPr>
            <p:ph type="sldImg"/>
          </p:nvPr>
        </p:nvSpPr>
        <p:spPr/>
      </p:sp>
      <p:sp>
        <p:nvSpPr>
          <p:cNvPr id="27651" name="Notizenplatzhalter 2">
            <a:extLst>
              <a:ext uri="{FF2B5EF4-FFF2-40B4-BE49-F238E27FC236}">
                <a16:creationId xmlns:a16="http://schemas.microsoft.com/office/drawing/2014/main" id="{8CBAF8EF-32FC-4F62-8A3D-487541494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Foliennummernplatzhalter 3">
            <a:extLst>
              <a:ext uri="{FF2B5EF4-FFF2-40B4-BE49-F238E27FC236}">
                <a16:creationId xmlns:a16="http://schemas.microsoft.com/office/drawing/2014/main" id="{22BD6268-7069-48A7-ADE5-D838A8466811}"/>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13BFDB-17B6-4A3B-A1FD-EA7283C72BF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a:extLst>
              <a:ext uri="{FF2B5EF4-FFF2-40B4-BE49-F238E27FC236}">
                <a16:creationId xmlns:a16="http://schemas.microsoft.com/office/drawing/2014/main" id="{B3DE00FC-A3FD-425D-BBD1-02AC8518024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121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241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596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518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44</a:t>
            </a:fld>
            <a:endParaRPr lang="de-DE"/>
          </a:p>
        </p:txBody>
      </p:sp>
    </p:spTree>
    <p:extLst>
      <p:ext uri="{BB962C8B-B14F-4D97-AF65-F5344CB8AC3E}">
        <p14:creationId xmlns:p14="http://schemas.microsoft.com/office/powerpoint/2010/main" val="1884568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11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250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239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204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151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01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082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317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550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037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834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594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687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3204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A37FDB5-250B-479F-B65D-A66817AE1C15}" type="slidenum">
              <a:rPr lang="de-DE" altLang="de-DE" smtClean="0"/>
              <a:pPr>
                <a:defRPr/>
              </a:pPr>
              <a:t>60</a:t>
            </a:fld>
            <a:endParaRPr lang="de-DE" altLang="de-DE"/>
          </a:p>
        </p:txBody>
      </p:sp>
    </p:spTree>
    <p:extLst>
      <p:ext uri="{BB962C8B-B14F-4D97-AF65-F5344CB8AC3E}">
        <p14:creationId xmlns:p14="http://schemas.microsoft.com/office/powerpoint/2010/main" val="1451385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A37FDB5-250B-479F-B65D-A66817AE1C15}" type="slidenum">
              <a:rPr lang="de-DE" altLang="de-DE" smtClean="0"/>
              <a:pPr>
                <a:defRPr/>
              </a:pPr>
              <a:t>61</a:t>
            </a:fld>
            <a:endParaRPr lang="de-DE" altLang="de-DE"/>
          </a:p>
        </p:txBody>
      </p:sp>
    </p:spTree>
    <p:extLst>
      <p:ext uri="{BB962C8B-B14F-4D97-AF65-F5344CB8AC3E}">
        <p14:creationId xmlns:p14="http://schemas.microsoft.com/office/powerpoint/2010/main" val="2067760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A37FDB5-250B-479F-B65D-A66817AE1C15}" type="slidenum">
              <a:rPr lang="de-DE" altLang="de-DE" smtClean="0"/>
              <a:pPr>
                <a:defRPr/>
              </a:pPr>
              <a:t>62</a:t>
            </a:fld>
            <a:endParaRPr lang="de-DE" altLang="de-DE"/>
          </a:p>
        </p:txBody>
      </p:sp>
    </p:spTree>
    <p:extLst>
      <p:ext uri="{BB962C8B-B14F-4D97-AF65-F5344CB8AC3E}">
        <p14:creationId xmlns:p14="http://schemas.microsoft.com/office/powerpoint/2010/main" val="287821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352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05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11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61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70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B7A041A5-B88A-4D39-8BA0-CC746040FD04}"/>
              </a:ext>
            </a:extLst>
          </p:cNvPr>
          <p:cNvSpPr>
            <a:spLocks noGrp="1" noRot="1" noChangeAspect="1" noChangeArrowheads="1" noTextEdit="1"/>
          </p:cNvSpPr>
          <p:nvPr>
            <p:ph type="sldImg"/>
          </p:nvPr>
        </p:nvSpPr>
        <p:spPr/>
      </p:sp>
      <p:sp>
        <p:nvSpPr>
          <p:cNvPr id="29699" name="Notizenplatzhalter 2">
            <a:extLst>
              <a:ext uri="{FF2B5EF4-FFF2-40B4-BE49-F238E27FC236}">
                <a16:creationId xmlns:a16="http://schemas.microsoft.com/office/drawing/2014/main" id="{FB3CEAD5-6A80-4360-87FD-187287817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4" name="Datumsplatzhalter 3">
            <a:extLst>
              <a:ext uri="{FF2B5EF4-FFF2-40B4-BE49-F238E27FC236}">
                <a16:creationId xmlns:a16="http://schemas.microsoft.com/office/drawing/2014/main" id="{7FF1CFFB-C4A5-4BAE-B427-3D710B7D2960}"/>
              </a:ext>
            </a:extLst>
          </p:cNvPr>
          <p:cNvSpPr>
            <a:spLocks noGrp="1"/>
          </p:cNvSpPr>
          <p:nvPr>
            <p:ph type="dt"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a:extLst>
              <a:ext uri="{FF2B5EF4-FFF2-40B4-BE49-F238E27FC236}">
                <a16:creationId xmlns:a16="http://schemas.microsoft.com/office/drawing/2014/main" id="{08E400AA-1C54-4E7D-BB17-767BBD19565E}"/>
              </a:ext>
            </a:extLst>
          </p:cNvPr>
          <p:cNvSpPr>
            <a:spLocks noGrp="1"/>
          </p:cNvSpPr>
          <p:nvPr>
            <p:ph type="sldNum" sz="quarter"/>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C79FBB-8E2D-4D6B-930C-F6029CA5589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37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5E275279-24B7-4C73-A0DC-3501F81E4582}"/>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fld id="{A07B277D-95F0-47E3-B45B-E9ACCE568D59}" type="datetime1">
              <a:rPr lang="de-DE" smtClean="0"/>
              <a:t>22.06.2023</a:t>
            </a:fld>
            <a:endParaRPr lang="de-DE"/>
          </a:p>
        </p:txBody>
      </p:sp>
      <p:sp>
        <p:nvSpPr>
          <p:cNvPr id="5" name="Fußzeilenplatzhalter 4">
            <a:extLst>
              <a:ext uri="{FF2B5EF4-FFF2-40B4-BE49-F238E27FC236}">
                <a16:creationId xmlns:a16="http://schemas.microsoft.com/office/drawing/2014/main" id="{8461D7F7-B447-458A-B83B-278088F7D348}"/>
              </a:ext>
            </a:extLst>
          </p:cNvPr>
          <p:cNvSpPr>
            <a:spLocks noGrp="1"/>
          </p:cNvSpPr>
          <p:nvPr>
            <p:ph type="ftr" sz="quarter" idx="11"/>
          </p:nvPr>
        </p:nvSpPr>
        <p:spPr>
          <a:xfrm>
            <a:off x="3059113" y="6235700"/>
            <a:ext cx="2952750" cy="515938"/>
          </a:xfrm>
        </p:spPr>
        <p:txBody>
          <a:bodyPr/>
          <a:lstStyle>
            <a:lvl1pPr>
              <a:defRPr/>
            </a:lvl1pPr>
          </a:lstStyle>
          <a:p>
            <a:pPr>
              <a:defRPr/>
            </a:pPr>
            <a:r>
              <a:rPr lang="de-DE"/>
              <a:t>((Bitte BR spezifische Kontaktinformationen  einfügen!))</a:t>
            </a:r>
            <a:endParaRPr lang="de-DE" dirty="0"/>
          </a:p>
        </p:txBody>
      </p:sp>
      <p:sp>
        <p:nvSpPr>
          <p:cNvPr id="6" name="Foliennummernplatzhalter 5">
            <a:extLst>
              <a:ext uri="{FF2B5EF4-FFF2-40B4-BE49-F238E27FC236}">
                <a16:creationId xmlns:a16="http://schemas.microsoft.com/office/drawing/2014/main" id="{0B1F4720-EBD2-4C1A-9E4D-6F918C226352}"/>
              </a:ext>
            </a:extLst>
          </p:cNvPr>
          <p:cNvSpPr>
            <a:spLocks noGrp="1"/>
          </p:cNvSpPr>
          <p:nvPr>
            <p:ph type="sldNum" sz="quarter" idx="12"/>
          </p:nvPr>
        </p:nvSpPr>
        <p:spPr/>
        <p:txBody>
          <a:bodyPr/>
          <a:lstStyle>
            <a:lvl1pPr>
              <a:defRPr/>
            </a:lvl1pPr>
          </a:lstStyle>
          <a:p>
            <a:pPr>
              <a:defRPr/>
            </a:pPr>
            <a:fld id="{475B7966-4331-4009-9F94-B7292667E731}" type="slidenum">
              <a:rPr lang="de-DE"/>
              <a:pPr>
                <a:defRPr/>
              </a:pPr>
              <a:t>‹Nr.›</a:t>
            </a:fld>
            <a:endParaRPr lang="de-DE"/>
          </a:p>
        </p:txBody>
      </p:sp>
    </p:spTree>
    <p:extLst>
      <p:ext uri="{BB962C8B-B14F-4D97-AF65-F5344CB8AC3E}">
        <p14:creationId xmlns:p14="http://schemas.microsoft.com/office/powerpoint/2010/main" val="298536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7C8256-9E13-4C48-939E-2E19B571402C}"/>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5516363D-45FF-4F7D-959C-F0FE5B78EF46}" type="datetime1">
              <a:rPr lang="de-DE" smtClean="0"/>
              <a:t>22.06.2023</a:t>
            </a:fld>
            <a:endParaRPr lang="de-DE"/>
          </a:p>
        </p:txBody>
      </p:sp>
      <p:sp>
        <p:nvSpPr>
          <p:cNvPr id="5" name="Fußzeilenplatzhalter 4">
            <a:extLst>
              <a:ext uri="{FF2B5EF4-FFF2-40B4-BE49-F238E27FC236}">
                <a16:creationId xmlns:a16="http://schemas.microsoft.com/office/drawing/2014/main" id="{A5B98678-046D-4161-A344-737B47081A03}"/>
              </a:ext>
            </a:extLst>
          </p:cNvPr>
          <p:cNvSpPr>
            <a:spLocks noGrp="1"/>
          </p:cNvSpPr>
          <p:nvPr>
            <p:ph type="ftr" sz="quarter" idx="11"/>
          </p:nvPr>
        </p:nvSpPr>
        <p:spPr/>
        <p:txBody>
          <a:bodyPr/>
          <a:lstStyle>
            <a:lvl1pPr>
              <a:defRPr/>
            </a:lvl1pPr>
          </a:lstStyle>
          <a:p>
            <a:pPr>
              <a:defRPr/>
            </a:pPr>
            <a:r>
              <a:rPr lang="de-DE"/>
              <a:t>((Bitte BR spezifische Kontaktinformationen  einfügen!))</a:t>
            </a:r>
          </a:p>
        </p:txBody>
      </p:sp>
      <p:sp>
        <p:nvSpPr>
          <p:cNvPr id="6" name="Foliennummernplatzhalter 5">
            <a:extLst>
              <a:ext uri="{FF2B5EF4-FFF2-40B4-BE49-F238E27FC236}">
                <a16:creationId xmlns:a16="http://schemas.microsoft.com/office/drawing/2014/main" id="{49A5D163-3719-4F95-9FD3-E878D398B94F}"/>
              </a:ext>
            </a:extLst>
          </p:cNvPr>
          <p:cNvSpPr>
            <a:spLocks noGrp="1"/>
          </p:cNvSpPr>
          <p:nvPr>
            <p:ph type="sldNum" sz="quarter" idx="12"/>
          </p:nvPr>
        </p:nvSpPr>
        <p:spPr/>
        <p:txBody>
          <a:bodyPr/>
          <a:lstStyle>
            <a:lvl1pPr>
              <a:defRPr/>
            </a:lvl1pPr>
          </a:lstStyle>
          <a:p>
            <a:pPr>
              <a:defRPr/>
            </a:pPr>
            <a:fld id="{B3A2E8A3-9DE8-4BEE-BBDF-98B561F98408}" type="slidenum">
              <a:rPr lang="de-DE"/>
              <a:pPr>
                <a:defRPr/>
              </a:pPr>
              <a:t>‹Nr.›</a:t>
            </a:fld>
            <a:endParaRPr lang="de-DE"/>
          </a:p>
        </p:txBody>
      </p:sp>
    </p:spTree>
    <p:extLst>
      <p:ext uri="{BB962C8B-B14F-4D97-AF65-F5344CB8AC3E}">
        <p14:creationId xmlns:p14="http://schemas.microsoft.com/office/powerpoint/2010/main" val="250781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569127B-BF50-484C-8B1D-C083FE1F63E7}"/>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6EAFA172-54E8-4585-8007-A1E7D0E59EDE}" type="datetime1">
              <a:rPr lang="de-DE" smtClean="0"/>
              <a:t>22.06.2023</a:t>
            </a:fld>
            <a:endParaRPr lang="de-DE"/>
          </a:p>
        </p:txBody>
      </p:sp>
      <p:sp>
        <p:nvSpPr>
          <p:cNvPr id="5" name="Fußzeilenplatzhalter 4">
            <a:extLst>
              <a:ext uri="{FF2B5EF4-FFF2-40B4-BE49-F238E27FC236}">
                <a16:creationId xmlns:a16="http://schemas.microsoft.com/office/drawing/2014/main" id="{ADC7B1DD-962E-477B-8C1F-4C192DA97DBC}"/>
              </a:ext>
            </a:extLst>
          </p:cNvPr>
          <p:cNvSpPr>
            <a:spLocks noGrp="1"/>
          </p:cNvSpPr>
          <p:nvPr>
            <p:ph type="ftr" sz="quarter" idx="11"/>
          </p:nvPr>
        </p:nvSpPr>
        <p:spPr/>
        <p:txBody>
          <a:bodyPr/>
          <a:lstStyle>
            <a:lvl1pPr>
              <a:defRPr/>
            </a:lvl1pPr>
          </a:lstStyle>
          <a:p>
            <a:pPr>
              <a:defRPr/>
            </a:pPr>
            <a:r>
              <a:rPr lang="de-DE"/>
              <a:t>((Bitte BR spezifische Kontaktinformationen  einfügen!))</a:t>
            </a:r>
          </a:p>
        </p:txBody>
      </p:sp>
      <p:sp>
        <p:nvSpPr>
          <p:cNvPr id="6" name="Foliennummernplatzhalter 5">
            <a:extLst>
              <a:ext uri="{FF2B5EF4-FFF2-40B4-BE49-F238E27FC236}">
                <a16:creationId xmlns:a16="http://schemas.microsoft.com/office/drawing/2014/main" id="{F61F50AE-2766-4E19-A9A0-C7D87D97DF4A}"/>
              </a:ext>
            </a:extLst>
          </p:cNvPr>
          <p:cNvSpPr>
            <a:spLocks noGrp="1"/>
          </p:cNvSpPr>
          <p:nvPr>
            <p:ph type="sldNum" sz="quarter" idx="12"/>
          </p:nvPr>
        </p:nvSpPr>
        <p:spPr/>
        <p:txBody>
          <a:bodyPr/>
          <a:lstStyle>
            <a:lvl1pPr>
              <a:defRPr/>
            </a:lvl1pPr>
          </a:lstStyle>
          <a:p>
            <a:pPr>
              <a:defRPr/>
            </a:pPr>
            <a:fld id="{E13B7EE9-29C1-42B5-B844-5E0FD2193C60}" type="slidenum">
              <a:rPr lang="de-DE"/>
              <a:pPr>
                <a:defRPr/>
              </a:pPr>
              <a:t>‹Nr.›</a:t>
            </a:fld>
            <a:endParaRPr lang="de-DE"/>
          </a:p>
        </p:txBody>
      </p:sp>
    </p:spTree>
    <p:extLst>
      <p:ext uri="{BB962C8B-B14F-4D97-AF65-F5344CB8AC3E}">
        <p14:creationId xmlns:p14="http://schemas.microsoft.com/office/powerpoint/2010/main" val="2829057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5E275279-24B7-4C73-A0DC-3501F81E4582}"/>
              </a:ext>
            </a:extLst>
          </p:cNvPr>
          <p:cNvSpPr>
            <a:spLocks noGrp="1"/>
          </p:cNvSpPr>
          <p:nvPr>
            <p:ph type="dt" sz="half" idx="10"/>
          </p:nvPr>
        </p:nvSpPr>
        <p:spPr>
          <a:xfrm>
            <a:off x="34925" y="6237288"/>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8461D7F7-B447-458A-B83B-278088F7D348}"/>
              </a:ext>
            </a:extLst>
          </p:cNvPr>
          <p:cNvSpPr>
            <a:spLocks noGrp="1"/>
          </p:cNvSpPr>
          <p:nvPr>
            <p:ph type="ftr" sz="quarter" idx="11"/>
          </p:nvPr>
        </p:nvSpPr>
        <p:spPr>
          <a:xfrm>
            <a:off x="3059113" y="6235700"/>
            <a:ext cx="2952750" cy="515938"/>
          </a:xfrm>
        </p:spPr>
        <p:txBody>
          <a:bodyPr/>
          <a:lstStyle>
            <a:lvl1pPr>
              <a:defRPr/>
            </a:lvl1pPr>
          </a:lstStyle>
          <a:p>
            <a:pPr>
              <a:defRPr/>
            </a:pPr>
            <a:r>
              <a:rPr lang="de-DE"/>
              <a:t>Dienstbesprechungen Implementationsauftakt der neuen Kernlehrpläne in den Fächern Deutsch, Englisch, Französisch und Mathematik der gymnasialen Oberstufe</a:t>
            </a:r>
            <a:endParaRPr lang="de-DE" dirty="0"/>
          </a:p>
        </p:txBody>
      </p:sp>
      <p:sp>
        <p:nvSpPr>
          <p:cNvPr id="6" name="Foliennummernplatzhalter 5">
            <a:extLst>
              <a:ext uri="{FF2B5EF4-FFF2-40B4-BE49-F238E27FC236}">
                <a16:creationId xmlns:a16="http://schemas.microsoft.com/office/drawing/2014/main" id="{0B1F4720-EBD2-4C1A-9E4D-6F918C226352}"/>
              </a:ext>
            </a:extLst>
          </p:cNvPr>
          <p:cNvSpPr>
            <a:spLocks noGrp="1"/>
          </p:cNvSpPr>
          <p:nvPr>
            <p:ph type="sldNum" sz="quarter" idx="12"/>
          </p:nvPr>
        </p:nvSpPr>
        <p:spPr/>
        <p:txBody>
          <a:bodyPr/>
          <a:lstStyle>
            <a:lvl1pPr>
              <a:defRPr/>
            </a:lvl1pPr>
          </a:lstStyle>
          <a:p>
            <a:pPr>
              <a:defRPr/>
            </a:pPr>
            <a:fld id="{475B7966-4331-4009-9F94-B7292667E731}" type="slidenum">
              <a:rPr lang="de-DE"/>
              <a:pPr>
                <a:defRPr/>
              </a:pPr>
              <a:t>‹Nr.›</a:t>
            </a:fld>
            <a:endParaRPr lang="de-DE"/>
          </a:p>
        </p:txBody>
      </p:sp>
    </p:spTree>
    <p:extLst>
      <p:ext uri="{BB962C8B-B14F-4D97-AF65-F5344CB8AC3E}">
        <p14:creationId xmlns:p14="http://schemas.microsoft.com/office/powerpoint/2010/main" val="194964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604C8EEF-8767-4759-9DF8-D576F238AAFE}"/>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F2514965-3CD8-4226-AE86-2305B4567C4B}"/>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endParaRPr lang="de-DE" dirty="0"/>
          </a:p>
        </p:txBody>
      </p:sp>
      <p:sp>
        <p:nvSpPr>
          <p:cNvPr id="6" name="Foliennummernplatzhalter 5">
            <a:extLst>
              <a:ext uri="{FF2B5EF4-FFF2-40B4-BE49-F238E27FC236}">
                <a16:creationId xmlns:a16="http://schemas.microsoft.com/office/drawing/2014/main" id="{2B91EC5E-7A47-45CA-847F-D31E57689B86}"/>
              </a:ext>
            </a:extLst>
          </p:cNvPr>
          <p:cNvSpPr>
            <a:spLocks noGrp="1"/>
          </p:cNvSpPr>
          <p:nvPr>
            <p:ph type="sldNum" sz="quarter" idx="12"/>
          </p:nvPr>
        </p:nvSpPr>
        <p:spPr/>
        <p:txBody>
          <a:bodyPr/>
          <a:lstStyle>
            <a:lvl1pPr>
              <a:defRPr/>
            </a:lvl1pPr>
          </a:lstStyle>
          <a:p>
            <a:pPr>
              <a:defRPr/>
            </a:pPr>
            <a:fld id="{78C2BA78-ABB1-4D43-A703-C41C00B2E460}" type="slidenum">
              <a:rPr lang="de-DE"/>
              <a:pPr>
                <a:defRPr/>
              </a:pPr>
              <a:t>‹Nr.›</a:t>
            </a:fld>
            <a:endParaRPr lang="de-DE"/>
          </a:p>
        </p:txBody>
      </p:sp>
    </p:spTree>
    <p:extLst>
      <p:ext uri="{BB962C8B-B14F-4D97-AF65-F5344CB8AC3E}">
        <p14:creationId xmlns:p14="http://schemas.microsoft.com/office/powerpoint/2010/main" val="3092260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0141" y="1767672"/>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19CF9D5-CEB1-46B7-AAA6-220A89209FEB}"/>
              </a:ext>
            </a:extLst>
          </p:cNvPr>
          <p:cNvSpPr>
            <a:spLocks noGrp="1"/>
          </p:cNvSpPr>
          <p:nvPr>
            <p:ph type="ftr" sz="quarter" idx="11"/>
          </p:nvPr>
        </p:nvSpPr>
        <p:spPr>
          <a:xfrm>
            <a:off x="2339752" y="6285467"/>
            <a:ext cx="4464496" cy="515938"/>
          </a:xfrm>
        </p:spPr>
        <p:txBody>
          <a:bodyPr/>
          <a:lstStyle>
            <a:lvl1pPr>
              <a:defRPr/>
            </a:lvl1pPr>
          </a:lstStyle>
          <a:p>
            <a:pPr>
              <a:defRPr/>
            </a:pPr>
            <a:r>
              <a:rPr lang="de-DE"/>
              <a:t>Dienstbesprechungen Implementationsauftakt der neuen Kernlehrpläne in den Fächern Deutsch, Englisch, Französisch und Mathematik der gymnasialen Oberstufe</a:t>
            </a:r>
            <a:endParaRPr lang="de-DE" dirty="0"/>
          </a:p>
        </p:txBody>
      </p:sp>
    </p:spTree>
    <p:extLst>
      <p:ext uri="{BB962C8B-B14F-4D97-AF65-F5344CB8AC3E}">
        <p14:creationId xmlns:p14="http://schemas.microsoft.com/office/powerpoint/2010/main" val="31427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6EFC454-6EDB-4DC2-BB27-9C68ACB58CE9}"/>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3B532C67-C754-4A7F-8CB9-6DAA45CBF7C6}"/>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endParaRPr lang="de-DE" dirty="0"/>
          </a:p>
        </p:txBody>
      </p:sp>
      <p:sp>
        <p:nvSpPr>
          <p:cNvPr id="6" name="Foliennummernplatzhalter 5">
            <a:extLst>
              <a:ext uri="{FF2B5EF4-FFF2-40B4-BE49-F238E27FC236}">
                <a16:creationId xmlns:a16="http://schemas.microsoft.com/office/drawing/2014/main" id="{D2B84A39-791A-426E-A467-C5DCEF1F3943}"/>
              </a:ext>
            </a:extLst>
          </p:cNvPr>
          <p:cNvSpPr>
            <a:spLocks noGrp="1"/>
          </p:cNvSpPr>
          <p:nvPr>
            <p:ph type="sldNum" sz="quarter" idx="12"/>
          </p:nvPr>
        </p:nvSpPr>
        <p:spPr/>
        <p:txBody>
          <a:bodyPr/>
          <a:lstStyle>
            <a:lvl1pPr>
              <a:defRPr/>
            </a:lvl1pPr>
          </a:lstStyle>
          <a:p>
            <a:pPr>
              <a:defRPr/>
            </a:pPr>
            <a:fld id="{67944CC1-D525-4299-9CAE-4AD455D74A45}" type="slidenum">
              <a:rPr lang="de-DE"/>
              <a:pPr>
                <a:defRPr/>
              </a:pPr>
              <a:t>‹Nr.›</a:t>
            </a:fld>
            <a:endParaRPr lang="de-DE"/>
          </a:p>
        </p:txBody>
      </p:sp>
    </p:spTree>
    <p:extLst>
      <p:ext uri="{BB962C8B-B14F-4D97-AF65-F5344CB8AC3E}">
        <p14:creationId xmlns:p14="http://schemas.microsoft.com/office/powerpoint/2010/main" val="156790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929F6B8-7513-4CC2-AAAB-EDC3DE31DB24}"/>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4">
            <a:extLst>
              <a:ext uri="{FF2B5EF4-FFF2-40B4-BE49-F238E27FC236}">
                <a16:creationId xmlns:a16="http://schemas.microsoft.com/office/drawing/2014/main" id="{9AD04D53-8AC2-4F4F-BB70-08AA1A5861F1}"/>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endParaRPr lang="de-DE" dirty="0"/>
          </a:p>
        </p:txBody>
      </p:sp>
      <p:sp>
        <p:nvSpPr>
          <p:cNvPr id="7" name="Foliennummernplatzhalter 5">
            <a:extLst>
              <a:ext uri="{FF2B5EF4-FFF2-40B4-BE49-F238E27FC236}">
                <a16:creationId xmlns:a16="http://schemas.microsoft.com/office/drawing/2014/main" id="{A6DDBA06-4C4A-4493-8C55-C82D9886E504}"/>
              </a:ext>
            </a:extLst>
          </p:cNvPr>
          <p:cNvSpPr>
            <a:spLocks noGrp="1"/>
          </p:cNvSpPr>
          <p:nvPr>
            <p:ph type="sldNum" sz="quarter" idx="12"/>
          </p:nvPr>
        </p:nvSpPr>
        <p:spPr/>
        <p:txBody>
          <a:bodyPr/>
          <a:lstStyle>
            <a:lvl1pPr>
              <a:defRPr/>
            </a:lvl1pPr>
          </a:lstStyle>
          <a:p>
            <a:pPr>
              <a:defRPr/>
            </a:pPr>
            <a:fld id="{E9FA632B-4CD9-4E4A-9895-0F614C2915B2}" type="slidenum">
              <a:rPr lang="de-DE"/>
              <a:pPr>
                <a:defRPr/>
              </a:pPr>
              <a:t>‹Nr.›</a:t>
            </a:fld>
            <a:endParaRPr lang="de-DE"/>
          </a:p>
        </p:txBody>
      </p:sp>
    </p:spTree>
    <p:extLst>
      <p:ext uri="{BB962C8B-B14F-4D97-AF65-F5344CB8AC3E}">
        <p14:creationId xmlns:p14="http://schemas.microsoft.com/office/powerpoint/2010/main" val="218400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66F19618-FF70-414B-B168-92562A5F1125}"/>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8" name="Fußzeilenplatzhalter 4">
            <a:extLst>
              <a:ext uri="{FF2B5EF4-FFF2-40B4-BE49-F238E27FC236}">
                <a16:creationId xmlns:a16="http://schemas.microsoft.com/office/drawing/2014/main" id="{43DB8A68-D7C4-402F-9EB1-4C786B0EA1D5}"/>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endParaRPr lang="de-DE" dirty="0"/>
          </a:p>
        </p:txBody>
      </p:sp>
      <p:sp>
        <p:nvSpPr>
          <p:cNvPr id="9" name="Foliennummernplatzhalter 5">
            <a:extLst>
              <a:ext uri="{FF2B5EF4-FFF2-40B4-BE49-F238E27FC236}">
                <a16:creationId xmlns:a16="http://schemas.microsoft.com/office/drawing/2014/main" id="{FFE3DCCF-C47E-4246-B557-D7F77F4F24E6}"/>
              </a:ext>
            </a:extLst>
          </p:cNvPr>
          <p:cNvSpPr>
            <a:spLocks noGrp="1"/>
          </p:cNvSpPr>
          <p:nvPr>
            <p:ph type="sldNum" sz="quarter" idx="12"/>
          </p:nvPr>
        </p:nvSpPr>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3040479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ußzeilenplatzhalter 4">
            <a:extLst>
              <a:ext uri="{FF2B5EF4-FFF2-40B4-BE49-F238E27FC236}">
                <a16:creationId xmlns:a16="http://schemas.microsoft.com/office/drawing/2014/main" id="{6F3E9855-8C8D-4319-B2AA-3E2E949FF892}"/>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001E9B35-D7DB-4449-AFE7-0F493CD678ED}"/>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
        <p:nvSpPr>
          <p:cNvPr id="8" name="Datumsplatzhalter 1">
            <a:extLst>
              <a:ext uri="{FF2B5EF4-FFF2-40B4-BE49-F238E27FC236}">
                <a16:creationId xmlns:a16="http://schemas.microsoft.com/office/drawing/2014/main" id="{DDCF7ED9-FEC0-4DE1-AFE5-6A70114ABD1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Tree>
    <p:extLst>
      <p:ext uri="{BB962C8B-B14F-4D97-AF65-F5344CB8AC3E}">
        <p14:creationId xmlns:p14="http://schemas.microsoft.com/office/powerpoint/2010/main" val="1766767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A4554AA-DC9C-4D15-9273-23FB6C7D822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endParaRPr lang="de-DE" dirty="0"/>
          </a:p>
        </p:txBody>
      </p:sp>
      <p:sp>
        <p:nvSpPr>
          <p:cNvPr id="6" name="Fußzeilenplatzhalter 4">
            <a:extLst>
              <a:ext uri="{FF2B5EF4-FFF2-40B4-BE49-F238E27FC236}">
                <a16:creationId xmlns:a16="http://schemas.microsoft.com/office/drawing/2014/main" id="{CDA4978D-A475-4E4B-8DFA-216912D16274}"/>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DE4C6E8-F28E-4F4D-B4B0-B5CE81EC95D9}"/>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301876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a:extLst>
              <a:ext uri="{FF2B5EF4-FFF2-40B4-BE49-F238E27FC236}">
                <a16:creationId xmlns:a16="http://schemas.microsoft.com/office/drawing/2014/main" id="{604C8EEF-8767-4759-9DF8-D576F238AAFE}"/>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0A599B18-877C-41C2-BF8A-1DED4F3A35BD}" type="datetime1">
              <a:rPr lang="de-DE" smtClean="0"/>
              <a:t>22.06.2023</a:t>
            </a:fld>
            <a:endParaRPr lang="de-DE"/>
          </a:p>
        </p:txBody>
      </p:sp>
      <p:sp>
        <p:nvSpPr>
          <p:cNvPr id="5" name="Fußzeilenplatzhalter 4">
            <a:extLst>
              <a:ext uri="{FF2B5EF4-FFF2-40B4-BE49-F238E27FC236}">
                <a16:creationId xmlns:a16="http://schemas.microsoft.com/office/drawing/2014/main" id="{F2514965-3CD8-4226-AE86-2305B4567C4B}"/>
              </a:ext>
            </a:extLst>
          </p:cNvPr>
          <p:cNvSpPr>
            <a:spLocks noGrp="1"/>
          </p:cNvSpPr>
          <p:nvPr>
            <p:ph type="ftr" sz="quarter" idx="11"/>
          </p:nvPr>
        </p:nvSpPr>
        <p:spPr/>
        <p:txBody>
          <a:bodyPr/>
          <a:lstStyle>
            <a:lvl1pPr>
              <a:defRPr/>
            </a:lvl1pPr>
          </a:lstStyle>
          <a:p>
            <a:pPr>
              <a:defRPr/>
            </a:pPr>
            <a:r>
              <a:rPr lang="de-DE"/>
              <a:t>((Bitte BR spezifische Kontaktinformationen  einfügen!))</a:t>
            </a:r>
            <a:endParaRPr lang="de-DE" dirty="0"/>
          </a:p>
        </p:txBody>
      </p:sp>
      <p:sp>
        <p:nvSpPr>
          <p:cNvPr id="6" name="Foliennummernplatzhalter 5">
            <a:extLst>
              <a:ext uri="{FF2B5EF4-FFF2-40B4-BE49-F238E27FC236}">
                <a16:creationId xmlns:a16="http://schemas.microsoft.com/office/drawing/2014/main" id="{2B91EC5E-7A47-45CA-847F-D31E57689B86}"/>
              </a:ext>
            </a:extLst>
          </p:cNvPr>
          <p:cNvSpPr>
            <a:spLocks noGrp="1"/>
          </p:cNvSpPr>
          <p:nvPr>
            <p:ph type="sldNum" sz="quarter" idx="12"/>
          </p:nvPr>
        </p:nvSpPr>
        <p:spPr/>
        <p:txBody>
          <a:bodyPr/>
          <a:lstStyle>
            <a:lvl1pPr>
              <a:defRPr/>
            </a:lvl1pPr>
          </a:lstStyle>
          <a:p>
            <a:pPr>
              <a:defRPr/>
            </a:pPr>
            <a:fld id="{78C2BA78-ABB1-4D43-A703-C41C00B2E460}" type="slidenum">
              <a:rPr lang="de-DE"/>
              <a:pPr>
                <a:defRPr/>
              </a:pPr>
              <a:t>‹Nr.›</a:t>
            </a:fld>
            <a:endParaRPr lang="de-DE"/>
          </a:p>
        </p:txBody>
      </p:sp>
    </p:spTree>
    <p:extLst>
      <p:ext uri="{BB962C8B-B14F-4D97-AF65-F5344CB8AC3E}">
        <p14:creationId xmlns:p14="http://schemas.microsoft.com/office/powerpoint/2010/main" val="219137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73901BCA-B9F9-4F78-A6C1-D73C8004F6BD}"/>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6" name="Fußzeilenplatzhalter 5">
            <a:extLst>
              <a:ext uri="{FF2B5EF4-FFF2-40B4-BE49-F238E27FC236}">
                <a16:creationId xmlns:a16="http://schemas.microsoft.com/office/drawing/2014/main" id="{9D0CD461-CC5E-4CB1-8769-98976EEDB294}"/>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p>
        </p:txBody>
      </p:sp>
      <p:sp>
        <p:nvSpPr>
          <p:cNvPr id="7" name="Foliennummernplatzhalter 6">
            <a:extLst>
              <a:ext uri="{FF2B5EF4-FFF2-40B4-BE49-F238E27FC236}">
                <a16:creationId xmlns:a16="http://schemas.microsoft.com/office/drawing/2014/main" id="{A5517222-745B-4E2F-AC7B-49C94076E202}"/>
              </a:ext>
            </a:extLst>
          </p:cNvPr>
          <p:cNvSpPr>
            <a:spLocks noGrp="1"/>
          </p:cNvSpPr>
          <p:nvPr>
            <p:ph type="sldNum" sz="quarter" idx="12"/>
          </p:nvPr>
        </p:nvSpPr>
        <p:spPr/>
        <p:txBody>
          <a:bodyPr/>
          <a:lstStyle>
            <a:lvl1pPr>
              <a:defRPr/>
            </a:lvl1pPr>
          </a:lstStyle>
          <a:p>
            <a:pPr>
              <a:defRPr/>
            </a:pPr>
            <a:fld id="{50DB65A9-F40F-4E51-B9AC-091C68A356AB}" type="slidenum">
              <a:rPr lang="de-DE"/>
              <a:pPr>
                <a:defRPr/>
              </a:pPr>
              <a:t>‹Nr.›</a:t>
            </a:fld>
            <a:endParaRPr lang="de-DE"/>
          </a:p>
        </p:txBody>
      </p:sp>
    </p:spTree>
    <p:extLst>
      <p:ext uri="{BB962C8B-B14F-4D97-AF65-F5344CB8AC3E}">
        <p14:creationId xmlns:p14="http://schemas.microsoft.com/office/powerpoint/2010/main" val="305799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7C8256-9E13-4C48-939E-2E19B571402C}"/>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5B98678-046D-4161-A344-737B47081A03}"/>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p>
        </p:txBody>
      </p:sp>
      <p:sp>
        <p:nvSpPr>
          <p:cNvPr id="6" name="Foliennummernplatzhalter 5">
            <a:extLst>
              <a:ext uri="{FF2B5EF4-FFF2-40B4-BE49-F238E27FC236}">
                <a16:creationId xmlns:a16="http://schemas.microsoft.com/office/drawing/2014/main" id="{49A5D163-3719-4F95-9FD3-E878D398B94F}"/>
              </a:ext>
            </a:extLst>
          </p:cNvPr>
          <p:cNvSpPr>
            <a:spLocks noGrp="1"/>
          </p:cNvSpPr>
          <p:nvPr>
            <p:ph type="sldNum" sz="quarter" idx="12"/>
          </p:nvPr>
        </p:nvSpPr>
        <p:spPr/>
        <p:txBody>
          <a:bodyPr/>
          <a:lstStyle>
            <a:lvl1pPr>
              <a:defRPr/>
            </a:lvl1pPr>
          </a:lstStyle>
          <a:p>
            <a:pPr>
              <a:defRPr/>
            </a:pPr>
            <a:fld id="{B3A2E8A3-9DE8-4BEE-BBDF-98B561F98408}" type="slidenum">
              <a:rPr lang="de-DE"/>
              <a:pPr>
                <a:defRPr/>
              </a:pPr>
              <a:t>‹Nr.›</a:t>
            </a:fld>
            <a:endParaRPr lang="de-DE"/>
          </a:p>
        </p:txBody>
      </p:sp>
    </p:spTree>
    <p:extLst>
      <p:ext uri="{BB962C8B-B14F-4D97-AF65-F5344CB8AC3E}">
        <p14:creationId xmlns:p14="http://schemas.microsoft.com/office/powerpoint/2010/main" val="3364648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569127B-BF50-484C-8B1D-C083FE1F63E7}"/>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ADC7B1DD-962E-477B-8C1F-4C192DA97DBC}"/>
              </a:ext>
            </a:extLst>
          </p:cNvPr>
          <p:cNvSpPr>
            <a:spLocks noGrp="1"/>
          </p:cNvSpPr>
          <p:nvPr>
            <p:ph type="ftr" sz="quarter" idx="11"/>
          </p:nvPr>
        </p:nvSpPr>
        <p:spPr/>
        <p:txBody>
          <a:bodyPr/>
          <a:lstStyle>
            <a:lvl1pPr>
              <a:defRPr/>
            </a:lvl1pPr>
          </a:lstStyle>
          <a:p>
            <a:pPr>
              <a:defRPr/>
            </a:pPr>
            <a:r>
              <a:rPr lang="de-DE"/>
              <a:t>Dienstbesprechungen Implementationsauftakt der neuen Kernlehrpläne in den Fächern Deutsch, Englisch, Französisch und Mathematik der gymnasialen Oberstufe</a:t>
            </a:r>
          </a:p>
        </p:txBody>
      </p:sp>
      <p:sp>
        <p:nvSpPr>
          <p:cNvPr id="6" name="Foliennummernplatzhalter 5">
            <a:extLst>
              <a:ext uri="{FF2B5EF4-FFF2-40B4-BE49-F238E27FC236}">
                <a16:creationId xmlns:a16="http://schemas.microsoft.com/office/drawing/2014/main" id="{F61F50AE-2766-4E19-A9A0-C7D87D97DF4A}"/>
              </a:ext>
            </a:extLst>
          </p:cNvPr>
          <p:cNvSpPr>
            <a:spLocks noGrp="1"/>
          </p:cNvSpPr>
          <p:nvPr>
            <p:ph type="sldNum" sz="quarter" idx="12"/>
          </p:nvPr>
        </p:nvSpPr>
        <p:spPr/>
        <p:txBody>
          <a:bodyPr/>
          <a:lstStyle>
            <a:lvl1pPr>
              <a:defRPr/>
            </a:lvl1pPr>
          </a:lstStyle>
          <a:p>
            <a:pPr>
              <a:defRPr/>
            </a:pPr>
            <a:fld id="{E13B7EE9-29C1-42B5-B844-5E0FD2193C60}" type="slidenum">
              <a:rPr lang="de-DE"/>
              <a:pPr>
                <a:defRPr/>
              </a:pPr>
              <a:t>‹Nr.›</a:t>
            </a:fld>
            <a:endParaRPr lang="de-DE"/>
          </a:p>
        </p:txBody>
      </p:sp>
    </p:spTree>
    <p:extLst>
      <p:ext uri="{BB962C8B-B14F-4D97-AF65-F5344CB8AC3E}">
        <p14:creationId xmlns:p14="http://schemas.microsoft.com/office/powerpoint/2010/main" val="234080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0141" y="1767672"/>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19CF9D5-CEB1-46B7-AAA6-220A89209FEB}"/>
              </a:ext>
            </a:extLst>
          </p:cNvPr>
          <p:cNvSpPr>
            <a:spLocks noGrp="1"/>
          </p:cNvSpPr>
          <p:nvPr>
            <p:ph type="ftr" sz="quarter" idx="11"/>
          </p:nvPr>
        </p:nvSpPr>
        <p:spPr>
          <a:xfrm>
            <a:off x="2339752" y="6285467"/>
            <a:ext cx="4464496" cy="515938"/>
          </a:xfrm>
        </p:spPr>
        <p:txBody>
          <a:bodyPr/>
          <a:lstStyle>
            <a:lvl1pPr>
              <a:defRPr/>
            </a:lvl1pPr>
          </a:lstStyle>
          <a:p>
            <a:pPr>
              <a:defRPr/>
            </a:pPr>
            <a:r>
              <a:rPr lang="de-DE"/>
              <a:t>((Bitte BR spezifische Kontaktinformationen  einfügen!))</a:t>
            </a:r>
            <a:endParaRPr lang="de-DE" dirty="0"/>
          </a:p>
        </p:txBody>
      </p:sp>
    </p:spTree>
    <p:extLst>
      <p:ext uri="{BB962C8B-B14F-4D97-AF65-F5344CB8AC3E}">
        <p14:creationId xmlns:p14="http://schemas.microsoft.com/office/powerpoint/2010/main" val="427996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E6EFC454-6EDB-4DC2-BB27-9C68ACB58CE9}"/>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F9300548-F8E1-4B3A-85D9-93DB5781D1F8}" type="datetime1">
              <a:rPr lang="de-DE" smtClean="0"/>
              <a:t>22.06.2023</a:t>
            </a:fld>
            <a:endParaRPr lang="de-DE"/>
          </a:p>
        </p:txBody>
      </p:sp>
      <p:sp>
        <p:nvSpPr>
          <p:cNvPr id="5" name="Fußzeilenplatzhalter 4">
            <a:extLst>
              <a:ext uri="{FF2B5EF4-FFF2-40B4-BE49-F238E27FC236}">
                <a16:creationId xmlns:a16="http://schemas.microsoft.com/office/drawing/2014/main" id="{3B532C67-C754-4A7F-8CB9-6DAA45CBF7C6}"/>
              </a:ext>
            </a:extLst>
          </p:cNvPr>
          <p:cNvSpPr>
            <a:spLocks noGrp="1"/>
          </p:cNvSpPr>
          <p:nvPr>
            <p:ph type="ftr" sz="quarter" idx="11"/>
          </p:nvPr>
        </p:nvSpPr>
        <p:spPr/>
        <p:txBody>
          <a:bodyPr/>
          <a:lstStyle>
            <a:lvl1pPr>
              <a:defRPr/>
            </a:lvl1pPr>
          </a:lstStyle>
          <a:p>
            <a:pPr>
              <a:defRPr/>
            </a:pPr>
            <a:r>
              <a:rPr lang="de-DE"/>
              <a:t>((Bitte BR spezifische Kontaktinformationen  einfügen!))</a:t>
            </a:r>
            <a:endParaRPr lang="de-DE" dirty="0"/>
          </a:p>
        </p:txBody>
      </p:sp>
      <p:sp>
        <p:nvSpPr>
          <p:cNvPr id="6" name="Foliennummernplatzhalter 5">
            <a:extLst>
              <a:ext uri="{FF2B5EF4-FFF2-40B4-BE49-F238E27FC236}">
                <a16:creationId xmlns:a16="http://schemas.microsoft.com/office/drawing/2014/main" id="{D2B84A39-791A-426E-A467-C5DCEF1F3943}"/>
              </a:ext>
            </a:extLst>
          </p:cNvPr>
          <p:cNvSpPr>
            <a:spLocks noGrp="1"/>
          </p:cNvSpPr>
          <p:nvPr>
            <p:ph type="sldNum" sz="quarter" idx="12"/>
          </p:nvPr>
        </p:nvSpPr>
        <p:spPr/>
        <p:txBody>
          <a:bodyPr/>
          <a:lstStyle>
            <a:lvl1pPr>
              <a:defRPr/>
            </a:lvl1pPr>
          </a:lstStyle>
          <a:p>
            <a:pPr>
              <a:defRPr/>
            </a:pPr>
            <a:fld id="{67944CC1-D525-4299-9CAE-4AD455D74A45}" type="slidenum">
              <a:rPr lang="de-DE"/>
              <a:pPr>
                <a:defRPr/>
              </a:pPr>
              <a:t>‹Nr.›</a:t>
            </a:fld>
            <a:endParaRPr lang="de-DE"/>
          </a:p>
        </p:txBody>
      </p:sp>
    </p:spTree>
    <p:extLst>
      <p:ext uri="{BB962C8B-B14F-4D97-AF65-F5344CB8AC3E}">
        <p14:creationId xmlns:p14="http://schemas.microsoft.com/office/powerpoint/2010/main" val="382512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929F6B8-7513-4CC2-AAAB-EDC3DE31DB24}"/>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8EAF7022-3384-4E11-A68B-84F568892EFC}" type="datetime1">
              <a:rPr lang="de-DE" smtClean="0"/>
              <a:t>22.06.2023</a:t>
            </a:fld>
            <a:endParaRPr lang="de-DE"/>
          </a:p>
        </p:txBody>
      </p:sp>
      <p:sp>
        <p:nvSpPr>
          <p:cNvPr id="6" name="Fußzeilenplatzhalter 4">
            <a:extLst>
              <a:ext uri="{FF2B5EF4-FFF2-40B4-BE49-F238E27FC236}">
                <a16:creationId xmlns:a16="http://schemas.microsoft.com/office/drawing/2014/main" id="{9AD04D53-8AC2-4F4F-BB70-08AA1A5861F1}"/>
              </a:ext>
            </a:extLst>
          </p:cNvPr>
          <p:cNvSpPr>
            <a:spLocks noGrp="1"/>
          </p:cNvSpPr>
          <p:nvPr>
            <p:ph type="ftr" sz="quarter" idx="11"/>
          </p:nvPr>
        </p:nvSpPr>
        <p:spPr/>
        <p:txBody>
          <a:bodyPr/>
          <a:lstStyle>
            <a:lvl1pPr>
              <a:defRPr/>
            </a:lvl1pPr>
          </a:lstStyle>
          <a:p>
            <a:pPr>
              <a:defRPr/>
            </a:pPr>
            <a:r>
              <a:rPr lang="de-DE"/>
              <a:t>((Bitte BR spezifische Kontaktinformationen  einfügen!))</a:t>
            </a:r>
            <a:endParaRPr lang="de-DE" dirty="0"/>
          </a:p>
        </p:txBody>
      </p:sp>
      <p:sp>
        <p:nvSpPr>
          <p:cNvPr id="7" name="Foliennummernplatzhalter 5">
            <a:extLst>
              <a:ext uri="{FF2B5EF4-FFF2-40B4-BE49-F238E27FC236}">
                <a16:creationId xmlns:a16="http://schemas.microsoft.com/office/drawing/2014/main" id="{A6DDBA06-4C4A-4493-8C55-C82D9886E504}"/>
              </a:ext>
            </a:extLst>
          </p:cNvPr>
          <p:cNvSpPr>
            <a:spLocks noGrp="1"/>
          </p:cNvSpPr>
          <p:nvPr>
            <p:ph type="sldNum" sz="quarter" idx="12"/>
          </p:nvPr>
        </p:nvSpPr>
        <p:spPr/>
        <p:txBody>
          <a:bodyPr/>
          <a:lstStyle>
            <a:lvl1pPr>
              <a:defRPr/>
            </a:lvl1pPr>
          </a:lstStyle>
          <a:p>
            <a:pPr>
              <a:defRPr/>
            </a:pPr>
            <a:fld id="{E9FA632B-4CD9-4E4A-9895-0F614C2915B2}" type="slidenum">
              <a:rPr lang="de-DE"/>
              <a:pPr>
                <a:defRPr/>
              </a:pPr>
              <a:t>‹Nr.›</a:t>
            </a:fld>
            <a:endParaRPr lang="de-DE"/>
          </a:p>
        </p:txBody>
      </p:sp>
    </p:spTree>
    <p:extLst>
      <p:ext uri="{BB962C8B-B14F-4D97-AF65-F5344CB8AC3E}">
        <p14:creationId xmlns:p14="http://schemas.microsoft.com/office/powerpoint/2010/main" val="165528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66F19618-FF70-414B-B168-92562A5F1125}"/>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52CBEE30-AF12-4DD4-A175-4966AACB07AC}" type="datetime1">
              <a:rPr lang="de-DE" smtClean="0"/>
              <a:t>22.06.2023</a:t>
            </a:fld>
            <a:endParaRPr lang="de-DE"/>
          </a:p>
        </p:txBody>
      </p:sp>
      <p:sp>
        <p:nvSpPr>
          <p:cNvPr id="8" name="Fußzeilenplatzhalter 4">
            <a:extLst>
              <a:ext uri="{FF2B5EF4-FFF2-40B4-BE49-F238E27FC236}">
                <a16:creationId xmlns:a16="http://schemas.microsoft.com/office/drawing/2014/main" id="{43DB8A68-D7C4-402F-9EB1-4C786B0EA1D5}"/>
              </a:ext>
            </a:extLst>
          </p:cNvPr>
          <p:cNvSpPr>
            <a:spLocks noGrp="1"/>
          </p:cNvSpPr>
          <p:nvPr>
            <p:ph type="ftr" sz="quarter" idx="11"/>
          </p:nvPr>
        </p:nvSpPr>
        <p:spPr/>
        <p:txBody>
          <a:bodyPr/>
          <a:lstStyle>
            <a:lvl1pPr>
              <a:defRPr/>
            </a:lvl1pPr>
          </a:lstStyle>
          <a:p>
            <a:pPr>
              <a:defRPr/>
            </a:pPr>
            <a:r>
              <a:rPr lang="de-DE"/>
              <a:t>((Bitte BR spezifische Kontaktinformationen  einfügen!))</a:t>
            </a:r>
            <a:endParaRPr lang="de-DE" dirty="0"/>
          </a:p>
        </p:txBody>
      </p:sp>
      <p:sp>
        <p:nvSpPr>
          <p:cNvPr id="9" name="Foliennummernplatzhalter 5">
            <a:extLst>
              <a:ext uri="{FF2B5EF4-FFF2-40B4-BE49-F238E27FC236}">
                <a16:creationId xmlns:a16="http://schemas.microsoft.com/office/drawing/2014/main" id="{FFE3DCCF-C47E-4246-B557-D7F77F4F24E6}"/>
              </a:ext>
            </a:extLst>
          </p:cNvPr>
          <p:cNvSpPr>
            <a:spLocks noGrp="1"/>
          </p:cNvSpPr>
          <p:nvPr>
            <p:ph type="sldNum" sz="quarter" idx="12"/>
          </p:nvPr>
        </p:nvSpPr>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28087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Fußzeilenplatzhalter 4">
            <a:extLst>
              <a:ext uri="{FF2B5EF4-FFF2-40B4-BE49-F238E27FC236}">
                <a16:creationId xmlns:a16="http://schemas.microsoft.com/office/drawing/2014/main" id="{6F3E9855-8C8D-4319-B2AA-3E2E949FF892}"/>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001E9B35-D7DB-4449-AFE7-0F493CD678ED}"/>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
        <p:nvSpPr>
          <p:cNvPr id="8" name="Datumsplatzhalter 1">
            <a:extLst>
              <a:ext uri="{FF2B5EF4-FFF2-40B4-BE49-F238E27FC236}">
                <a16:creationId xmlns:a16="http://schemas.microsoft.com/office/drawing/2014/main" id="{DDCF7ED9-FEC0-4DE1-AFE5-6A70114ABD1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fld id="{285D17ED-3E6D-477C-B5A7-0784C715800E}" type="datetime1">
              <a:rPr lang="de-DE" smtClean="0"/>
              <a:t>22.06.2023</a:t>
            </a:fld>
            <a:endParaRPr lang="de-DE" dirty="0"/>
          </a:p>
        </p:txBody>
      </p:sp>
    </p:spTree>
    <p:extLst>
      <p:ext uri="{BB962C8B-B14F-4D97-AF65-F5344CB8AC3E}">
        <p14:creationId xmlns:p14="http://schemas.microsoft.com/office/powerpoint/2010/main" val="412466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A4554AA-DC9C-4D15-9273-23FB6C7D822F}"/>
              </a:ext>
            </a:extLst>
          </p:cNvPr>
          <p:cNvSpPr>
            <a:spLocks noGrp="1"/>
          </p:cNvSpPr>
          <p:nvPr>
            <p:ph type="dt" sz="half" idx="10"/>
          </p:nvPr>
        </p:nvSpPr>
        <p:spPr>
          <a:xfrm>
            <a:off x="34925" y="6240463"/>
            <a:ext cx="1656755" cy="501650"/>
          </a:xfrm>
          <a:prstGeom prst="rect">
            <a:avLst/>
          </a:prstGeom>
        </p:spPr>
        <p:txBody>
          <a:bodyPr/>
          <a:lstStyle>
            <a:lvl1pPr>
              <a:defRPr/>
            </a:lvl1pPr>
          </a:lstStyle>
          <a:p>
            <a:pPr>
              <a:defRPr/>
            </a:pPr>
            <a:fld id="{92FEE1A4-2A5A-4097-93A2-29580ACDBB09}" type="datetime1">
              <a:rPr lang="de-DE" smtClean="0"/>
              <a:t>22.06.2023</a:t>
            </a:fld>
            <a:endParaRPr lang="de-DE" dirty="0"/>
          </a:p>
        </p:txBody>
      </p:sp>
      <p:sp>
        <p:nvSpPr>
          <p:cNvPr id="6" name="Fußzeilenplatzhalter 4">
            <a:extLst>
              <a:ext uri="{FF2B5EF4-FFF2-40B4-BE49-F238E27FC236}">
                <a16:creationId xmlns:a16="http://schemas.microsoft.com/office/drawing/2014/main" id="{CDA4978D-A475-4E4B-8DFA-216912D16274}"/>
              </a:ext>
            </a:extLst>
          </p:cNvPr>
          <p:cNvSpPr txBox="1">
            <a:spLocks/>
          </p:cNvSpPr>
          <p:nvPr userDrawn="1"/>
        </p:nvSpPr>
        <p:spPr>
          <a:xfrm>
            <a:off x="2339752" y="6285467"/>
            <a:ext cx="4464496" cy="515938"/>
          </a:xfrm>
          <a:prstGeom prst="rect">
            <a:avLst/>
          </a:prstGeom>
        </p:spPr>
        <p:txBody>
          <a:bodyPr vert="horz" lIns="91440" tIns="45720" rIns="91440" bIns="45720" rtlCol="0" anchor="ctr"/>
          <a:lstStyle>
            <a:defPPr>
              <a:defRPr lang="en-GB"/>
            </a:defPPr>
            <a:lvl1pPr algn="ctr" defTabSz="449263" rtl="0" eaLnBrk="0" fontAlgn="base" hangingPunct="0">
              <a:spcBef>
                <a:spcPct val="0"/>
              </a:spcBef>
              <a:spcAft>
                <a:spcPct val="0"/>
              </a:spcAft>
              <a:defRPr sz="1200" kern="1200">
                <a:solidFill>
                  <a:schemeClr val="tx1">
                    <a:tint val="75000"/>
                  </a:schemeClr>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a:defRPr/>
            </a:pPr>
            <a:r>
              <a:rPr lang="de-DE"/>
              <a:t>Dienstbesprechung zum Implementationsauftakt der neuen Kernlehrpläne in den Fächern Biologie, Chemie und Physik der gymnasialen Oberstufe</a:t>
            </a:r>
            <a:endParaRPr lang="de-DE" dirty="0"/>
          </a:p>
        </p:txBody>
      </p:sp>
      <p:sp>
        <p:nvSpPr>
          <p:cNvPr id="7" name="Foliennummernplatzhalter 5">
            <a:extLst>
              <a:ext uri="{FF2B5EF4-FFF2-40B4-BE49-F238E27FC236}">
                <a16:creationId xmlns:a16="http://schemas.microsoft.com/office/drawing/2014/main" id="{ADE4C6E8-F28E-4F4D-B4B0-B5CE81EC95D9}"/>
              </a:ext>
            </a:extLst>
          </p:cNvPr>
          <p:cNvSpPr>
            <a:spLocks noGrp="1"/>
          </p:cNvSpPr>
          <p:nvPr>
            <p:ph type="sldNum" sz="quarter" idx="12"/>
          </p:nvPr>
        </p:nvSpPr>
        <p:spPr>
          <a:xfrm>
            <a:off x="8101013" y="6356350"/>
            <a:ext cx="585787" cy="365125"/>
          </a:xfrm>
        </p:spPr>
        <p:txBody>
          <a:bodyPr/>
          <a:lstStyle>
            <a:lvl1pPr>
              <a:defRPr/>
            </a:lvl1pPr>
          </a:lstStyle>
          <a:p>
            <a:pPr>
              <a:defRPr/>
            </a:pPr>
            <a:fld id="{B2C35D1C-1BCC-4362-B26D-DD005917CF79}" type="slidenum">
              <a:rPr lang="de-DE"/>
              <a:pPr>
                <a:defRPr/>
              </a:pPr>
              <a:t>‹Nr.›</a:t>
            </a:fld>
            <a:endParaRPr lang="de-DE"/>
          </a:p>
        </p:txBody>
      </p:sp>
    </p:spTree>
    <p:extLst>
      <p:ext uri="{BB962C8B-B14F-4D97-AF65-F5344CB8AC3E}">
        <p14:creationId xmlns:p14="http://schemas.microsoft.com/office/powerpoint/2010/main" val="294613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a:extLst>
              <a:ext uri="{FF2B5EF4-FFF2-40B4-BE49-F238E27FC236}">
                <a16:creationId xmlns:a16="http://schemas.microsoft.com/office/drawing/2014/main" id="{73901BCA-B9F9-4F78-A6C1-D73C8004F6BD}"/>
              </a:ext>
            </a:extLst>
          </p:cNvPr>
          <p:cNvSpPr>
            <a:spLocks noGrp="1"/>
          </p:cNvSpPr>
          <p:nvPr>
            <p:ph type="dt" sz="half" idx="10"/>
          </p:nvPr>
        </p:nvSpPr>
        <p:spPr>
          <a:xfrm>
            <a:off x="34925" y="6240463"/>
            <a:ext cx="2952750" cy="501650"/>
          </a:xfrm>
          <a:prstGeom prst="rect">
            <a:avLst/>
          </a:prstGeom>
        </p:spPr>
        <p:txBody>
          <a:bodyPr/>
          <a:lstStyle>
            <a:lvl1pPr>
              <a:defRPr/>
            </a:lvl1pPr>
          </a:lstStyle>
          <a:p>
            <a:pPr>
              <a:defRPr/>
            </a:pPr>
            <a:fld id="{9922931B-921A-4968-AF96-D07C1C243EC8}" type="datetime1">
              <a:rPr lang="de-DE" smtClean="0"/>
              <a:t>22.06.2023</a:t>
            </a:fld>
            <a:endParaRPr lang="de-DE"/>
          </a:p>
        </p:txBody>
      </p:sp>
      <p:sp>
        <p:nvSpPr>
          <p:cNvPr id="6" name="Fußzeilenplatzhalter 5">
            <a:extLst>
              <a:ext uri="{FF2B5EF4-FFF2-40B4-BE49-F238E27FC236}">
                <a16:creationId xmlns:a16="http://schemas.microsoft.com/office/drawing/2014/main" id="{9D0CD461-CC5E-4CB1-8769-98976EEDB294}"/>
              </a:ext>
            </a:extLst>
          </p:cNvPr>
          <p:cNvSpPr>
            <a:spLocks noGrp="1"/>
          </p:cNvSpPr>
          <p:nvPr>
            <p:ph type="ftr" sz="quarter" idx="11"/>
          </p:nvPr>
        </p:nvSpPr>
        <p:spPr/>
        <p:txBody>
          <a:bodyPr/>
          <a:lstStyle>
            <a:lvl1pPr>
              <a:defRPr/>
            </a:lvl1pPr>
          </a:lstStyle>
          <a:p>
            <a:pPr>
              <a:defRPr/>
            </a:pPr>
            <a:r>
              <a:rPr lang="de-DE"/>
              <a:t>((Bitte BR spezifische Kontaktinformationen  einfügen!))</a:t>
            </a:r>
          </a:p>
        </p:txBody>
      </p:sp>
      <p:sp>
        <p:nvSpPr>
          <p:cNvPr id="7" name="Foliennummernplatzhalter 6">
            <a:extLst>
              <a:ext uri="{FF2B5EF4-FFF2-40B4-BE49-F238E27FC236}">
                <a16:creationId xmlns:a16="http://schemas.microsoft.com/office/drawing/2014/main" id="{A5517222-745B-4E2F-AC7B-49C94076E202}"/>
              </a:ext>
            </a:extLst>
          </p:cNvPr>
          <p:cNvSpPr>
            <a:spLocks noGrp="1"/>
          </p:cNvSpPr>
          <p:nvPr>
            <p:ph type="sldNum" sz="quarter" idx="12"/>
          </p:nvPr>
        </p:nvSpPr>
        <p:spPr/>
        <p:txBody>
          <a:bodyPr/>
          <a:lstStyle>
            <a:lvl1pPr>
              <a:defRPr/>
            </a:lvl1pPr>
          </a:lstStyle>
          <a:p>
            <a:pPr>
              <a:defRPr/>
            </a:pPr>
            <a:fld id="{50DB65A9-F40F-4E51-B9AC-091C68A356AB}" type="slidenum">
              <a:rPr lang="de-DE"/>
              <a:pPr>
                <a:defRPr/>
              </a:pPr>
              <a:t>‹Nr.›</a:t>
            </a:fld>
            <a:endParaRPr lang="de-DE"/>
          </a:p>
        </p:txBody>
      </p:sp>
    </p:spTree>
    <p:extLst>
      <p:ext uri="{BB962C8B-B14F-4D97-AF65-F5344CB8AC3E}">
        <p14:creationId xmlns:p14="http://schemas.microsoft.com/office/powerpoint/2010/main" val="133029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0D36CEE3-696C-4D27-803D-593516591CB0}"/>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02590CBE-1746-49B4-8B8B-09B8B19CE7C6}"/>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((Bitte BR spezifische Kontaktinformationen  einfügen!))</a:t>
            </a:r>
            <a:endParaRPr lang="de-DE" dirty="0"/>
          </a:p>
        </p:txBody>
      </p:sp>
      <p:sp>
        <p:nvSpPr>
          <p:cNvPr id="6" name="Foliennummernplatzhalter 5">
            <a:extLst>
              <a:ext uri="{FF2B5EF4-FFF2-40B4-BE49-F238E27FC236}">
                <a16:creationId xmlns:a16="http://schemas.microsoft.com/office/drawing/2014/main" id="{755109C9-F8C4-4D42-B25B-079A7F95492D}"/>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2F62CC-3CCC-4D64-9CF2-8DD1E6B86D84}" type="slidenum">
              <a:rPr lang="de-DE"/>
              <a:pPr>
                <a:defRPr/>
              </a:pPr>
              <a:t>‹Nr.›</a:t>
            </a:fld>
            <a:endParaRPr lang="de-DE"/>
          </a:p>
        </p:txBody>
      </p:sp>
      <p:sp>
        <p:nvSpPr>
          <p:cNvPr id="2053" name="Textplatzhalter 2">
            <a:extLst>
              <a:ext uri="{FF2B5EF4-FFF2-40B4-BE49-F238E27FC236}">
                <a16:creationId xmlns:a16="http://schemas.microsoft.com/office/drawing/2014/main" id="{61D917C0-556B-424C-98ED-FB909D488A59}"/>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2054" name="Picture 2" descr="Logo QUA-LiS NRW">
            <a:extLst>
              <a:ext uri="{FF2B5EF4-FFF2-40B4-BE49-F238E27FC236}">
                <a16:creationId xmlns:a16="http://schemas.microsoft.com/office/drawing/2014/main" id="{94D50F25-0C89-42D0-AB79-F1C82B50CC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413C1CE7-7DA1-4DEB-B38E-CA78A0388C23}"/>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056" name="CustomShape 6">
            <a:extLst>
              <a:ext uri="{FF2B5EF4-FFF2-40B4-BE49-F238E27FC236}">
                <a16:creationId xmlns:a16="http://schemas.microsoft.com/office/drawing/2014/main" id="{81286E38-D2CC-459A-B2FE-96892809EF11}"/>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2057" name="CustomShape 8">
            <a:extLst>
              <a:ext uri="{FF2B5EF4-FFF2-40B4-BE49-F238E27FC236}">
                <a16:creationId xmlns:a16="http://schemas.microsoft.com/office/drawing/2014/main" id="{2DDA9566-197F-4728-B85F-6E9060C9E55F}"/>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6B3B67CB-4144-4C97-B623-2D02AF8868EE}"/>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059" name="Picture 3" descr="V:\QUA-LIS\Formulare und Muster\AbsenderKennungMSB neu-farbig.jpg">
            <a:extLst>
              <a:ext uri="{FF2B5EF4-FFF2-40B4-BE49-F238E27FC236}">
                <a16:creationId xmlns:a16="http://schemas.microsoft.com/office/drawing/2014/main" id="{4BF7D717-4A9D-426D-935F-01F4CC4084D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hf hdr="0" ft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0D36CEE3-696C-4D27-803D-593516591CB0}"/>
              </a:ext>
            </a:extLst>
          </p:cNvPr>
          <p:cNvSpPr>
            <a:spLocks noGrp="1" noChangeArrowheads="1"/>
          </p:cNvSpPr>
          <p:nvPr>
            <p:ph type="title"/>
          </p:nvPr>
        </p:nvSpPr>
        <p:spPr bwMode="auto">
          <a:xfrm>
            <a:off x="457200" y="1125538"/>
            <a:ext cx="822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 name="Fußzeilenplatzhalter 4">
            <a:extLst>
              <a:ext uri="{FF2B5EF4-FFF2-40B4-BE49-F238E27FC236}">
                <a16:creationId xmlns:a16="http://schemas.microsoft.com/office/drawing/2014/main" id="{02590CBE-1746-49B4-8B8B-09B8B19CE7C6}"/>
              </a:ext>
            </a:extLst>
          </p:cNvPr>
          <p:cNvSpPr>
            <a:spLocks noGrp="1"/>
          </p:cNvSpPr>
          <p:nvPr>
            <p:ph type="ftr" sz="quarter" idx="3"/>
          </p:nvPr>
        </p:nvSpPr>
        <p:spPr>
          <a:xfrm>
            <a:off x="3132138" y="6235700"/>
            <a:ext cx="2952750" cy="51593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Dienstbesprechungen Implementationsauftakt der neuen Kernlehrpläne in den Fächern Deutsch, Englisch, Französisch und Mathematik der gymnasialen Oberstufe</a:t>
            </a:r>
            <a:endParaRPr lang="de-DE" dirty="0"/>
          </a:p>
        </p:txBody>
      </p:sp>
      <p:sp>
        <p:nvSpPr>
          <p:cNvPr id="6" name="Foliennummernplatzhalter 5">
            <a:extLst>
              <a:ext uri="{FF2B5EF4-FFF2-40B4-BE49-F238E27FC236}">
                <a16:creationId xmlns:a16="http://schemas.microsoft.com/office/drawing/2014/main" id="{755109C9-F8C4-4D42-B25B-079A7F95492D}"/>
              </a:ext>
            </a:extLst>
          </p:cNvPr>
          <p:cNvSpPr>
            <a:spLocks noGrp="1"/>
          </p:cNvSpPr>
          <p:nvPr>
            <p:ph type="sldNum" sz="quarter" idx="4"/>
          </p:nvPr>
        </p:nvSpPr>
        <p:spPr>
          <a:xfrm>
            <a:off x="8101013" y="6356350"/>
            <a:ext cx="585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2F62CC-3CCC-4D64-9CF2-8DD1E6B86D84}" type="slidenum">
              <a:rPr lang="de-DE"/>
              <a:pPr>
                <a:defRPr/>
              </a:pPr>
              <a:t>‹Nr.›</a:t>
            </a:fld>
            <a:endParaRPr lang="de-DE"/>
          </a:p>
        </p:txBody>
      </p:sp>
      <p:sp>
        <p:nvSpPr>
          <p:cNvPr id="2053" name="Textplatzhalter 2">
            <a:extLst>
              <a:ext uri="{FF2B5EF4-FFF2-40B4-BE49-F238E27FC236}">
                <a16:creationId xmlns:a16="http://schemas.microsoft.com/office/drawing/2014/main" id="{61D917C0-556B-424C-98ED-FB909D488A59}"/>
              </a:ext>
            </a:extLst>
          </p:cNvPr>
          <p:cNvSpPr>
            <a:spLocks noGrp="1" noChangeArrowheads="1"/>
          </p:cNvSpPr>
          <p:nvPr>
            <p:ph type="body" idx="1"/>
          </p:nvPr>
        </p:nvSpPr>
        <p:spPr bwMode="auto">
          <a:xfrm>
            <a:off x="457200" y="1700213"/>
            <a:ext cx="8229600" cy="424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2054" name="Picture 2" descr="Logo QUA-LiS NRW">
            <a:extLst>
              <a:ext uri="{FF2B5EF4-FFF2-40B4-BE49-F238E27FC236}">
                <a16:creationId xmlns:a16="http://schemas.microsoft.com/office/drawing/2014/main" id="{94D50F25-0C89-42D0-AB79-F1C82B50CC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663" y="341313"/>
            <a:ext cx="21526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413C1CE7-7DA1-4DEB-B38E-CA78A0388C23}"/>
              </a:ext>
            </a:extLst>
          </p:cNvPr>
          <p:cNvCxnSpPr/>
          <p:nvPr/>
        </p:nvCxnSpPr>
        <p:spPr>
          <a:xfrm>
            <a:off x="468313" y="1557338"/>
            <a:ext cx="8207375"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056" name="CustomShape 6">
            <a:extLst>
              <a:ext uri="{FF2B5EF4-FFF2-40B4-BE49-F238E27FC236}">
                <a16:creationId xmlns:a16="http://schemas.microsoft.com/office/drawing/2014/main" id="{81286E38-D2CC-459A-B2FE-96892809EF11}"/>
              </a:ext>
            </a:extLst>
          </p:cNvPr>
          <p:cNvSpPr>
            <a:spLocks noChangeArrowheads="1"/>
          </p:cNvSpPr>
          <p:nvPr/>
        </p:nvSpPr>
        <p:spPr bwMode="auto">
          <a:xfrm>
            <a:off x="0" y="6061075"/>
            <a:ext cx="2987675" cy="142875"/>
          </a:xfrm>
          <a:prstGeom prst="rect">
            <a:avLst/>
          </a:prstGeom>
          <a:gradFill rotWithShape="0">
            <a:gsLst>
              <a:gs pos="0">
                <a:srgbClr val="00800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2057" name="CustomShape 8">
            <a:extLst>
              <a:ext uri="{FF2B5EF4-FFF2-40B4-BE49-F238E27FC236}">
                <a16:creationId xmlns:a16="http://schemas.microsoft.com/office/drawing/2014/main" id="{2DDA9566-197F-4728-B85F-6E9060C9E55F}"/>
              </a:ext>
            </a:extLst>
          </p:cNvPr>
          <p:cNvSpPr>
            <a:spLocks noChangeArrowheads="1"/>
          </p:cNvSpPr>
          <p:nvPr/>
        </p:nvSpPr>
        <p:spPr bwMode="auto">
          <a:xfrm>
            <a:off x="3090863" y="6061075"/>
            <a:ext cx="2987675" cy="142875"/>
          </a:xfrm>
          <a:prstGeom prst="rect">
            <a:avLst/>
          </a:prstGeom>
          <a:gradFill rotWithShape="0">
            <a:gsLst>
              <a:gs pos="0">
                <a:srgbClr val="808080"/>
              </a:gs>
              <a:gs pos="100000">
                <a:srgbClr val="FFFFCC"/>
              </a:gs>
            </a:gsLst>
            <a:lin ang="0"/>
          </a:gradFill>
          <a:ln>
            <a:noFill/>
          </a:ln>
          <a:extLst>
            <a:ext uri="{91240B29-F687-4F45-9708-019B960494DF}">
              <a14:hiddenLine xmlns:a14="http://schemas.microsoft.com/office/drawing/2010/main" w="25560">
                <a:solidFill>
                  <a:srgbClr val="000000"/>
                </a:solidFill>
                <a:miter lim="800000"/>
                <a:headEnd/>
                <a:tailEnd/>
              </a14:hiddenLine>
            </a:ext>
          </a:extLst>
        </p:spPr>
        <p:txBody>
          <a:bodyPr/>
          <a:lstStyle/>
          <a:p>
            <a:endParaRPr lang="de-DE" altLang="de-DE"/>
          </a:p>
        </p:txBody>
      </p:sp>
      <p:sp>
        <p:nvSpPr>
          <p:cNvPr id="16" name="Rechteck 15">
            <a:extLst>
              <a:ext uri="{FF2B5EF4-FFF2-40B4-BE49-F238E27FC236}">
                <a16:creationId xmlns:a16="http://schemas.microsoft.com/office/drawing/2014/main" id="{6B3B67CB-4144-4C97-B623-2D02AF8868EE}"/>
              </a:ext>
            </a:extLst>
          </p:cNvPr>
          <p:cNvSpPr/>
          <p:nvPr/>
        </p:nvSpPr>
        <p:spPr>
          <a:xfrm>
            <a:off x="6157913" y="6061075"/>
            <a:ext cx="2987675" cy="142875"/>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059" name="Picture 3" descr="V:\QUA-LIS\Formulare und Muster\AbsenderKennungMSB neu-farbig.jpg">
            <a:extLst>
              <a:ext uri="{FF2B5EF4-FFF2-40B4-BE49-F238E27FC236}">
                <a16:creationId xmlns:a16="http://schemas.microsoft.com/office/drawing/2014/main" id="{4BF7D717-4A9D-426D-935F-01F4CC4084D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407988"/>
            <a:ext cx="302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012462"/>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hf sldNum="0" hdr="0" dt="0"/>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anose="020F0502020204030204" pitchFamily="34" charset="0"/>
        </a:defRPr>
      </a:lvl2pPr>
      <a:lvl3pPr algn="l" rtl="0" eaLnBrk="0" fontAlgn="base" hangingPunct="0">
        <a:spcBef>
          <a:spcPct val="0"/>
        </a:spcBef>
        <a:spcAft>
          <a:spcPct val="0"/>
        </a:spcAft>
        <a:defRPr sz="3400">
          <a:solidFill>
            <a:schemeClr val="tx1"/>
          </a:solidFill>
          <a:latin typeface="Calibri" panose="020F0502020204030204" pitchFamily="34" charset="0"/>
        </a:defRPr>
      </a:lvl3pPr>
      <a:lvl4pPr algn="l" rtl="0" eaLnBrk="0" fontAlgn="base" hangingPunct="0">
        <a:spcBef>
          <a:spcPct val="0"/>
        </a:spcBef>
        <a:spcAft>
          <a:spcPct val="0"/>
        </a:spcAft>
        <a:defRPr sz="3400">
          <a:solidFill>
            <a:schemeClr val="tx1"/>
          </a:solidFill>
          <a:latin typeface="Calibri" panose="020F0502020204030204" pitchFamily="34" charset="0"/>
        </a:defRPr>
      </a:lvl4pPr>
      <a:lvl5pPr algn="l" rtl="0" eaLnBrk="0" fontAlgn="base" hangingPunct="0">
        <a:spcBef>
          <a:spcPct val="0"/>
        </a:spcBef>
        <a:spcAft>
          <a:spcPct val="0"/>
        </a:spcAft>
        <a:defRPr sz="3400">
          <a:solidFill>
            <a:schemeClr val="tx1"/>
          </a:solidFill>
          <a:latin typeface="Calibri" panose="020F0502020204030204" pitchFamily="34" charset="0"/>
        </a:defRPr>
      </a:lvl5pPr>
      <a:lvl6pPr marL="457200" algn="l" rtl="0" fontAlgn="base">
        <a:spcBef>
          <a:spcPct val="0"/>
        </a:spcBef>
        <a:spcAft>
          <a:spcPct val="0"/>
        </a:spcAft>
        <a:defRPr sz="3400">
          <a:solidFill>
            <a:schemeClr val="tx1"/>
          </a:solidFill>
          <a:latin typeface="Calibri" panose="020F0502020204030204" pitchFamily="34" charset="0"/>
        </a:defRPr>
      </a:lvl6pPr>
      <a:lvl7pPr marL="914400" algn="l" rtl="0" fontAlgn="base">
        <a:spcBef>
          <a:spcPct val="0"/>
        </a:spcBef>
        <a:spcAft>
          <a:spcPct val="0"/>
        </a:spcAft>
        <a:defRPr sz="3400">
          <a:solidFill>
            <a:schemeClr val="tx1"/>
          </a:solidFill>
          <a:latin typeface="Calibri" panose="020F0502020204030204" pitchFamily="34" charset="0"/>
        </a:defRPr>
      </a:lvl7pPr>
      <a:lvl8pPr marL="1371600" algn="l" rtl="0" fontAlgn="base">
        <a:spcBef>
          <a:spcPct val="0"/>
        </a:spcBef>
        <a:spcAft>
          <a:spcPct val="0"/>
        </a:spcAft>
        <a:defRPr sz="3400">
          <a:solidFill>
            <a:schemeClr val="tx1"/>
          </a:solidFill>
          <a:latin typeface="Calibri" panose="020F0502020204030204" pitchFamily="34" charset="0"/>
        </a:defRPr>
      </a:lvl8pPr>
      <a:lvl9pPr marL="1828800" algn="l" rtl="0" fontAlgn="base">
        <a:spcBef>
          <a:spcPct val="0"/>
        </a:spcBef>
        <a:spcAft>
          <a:spcPct val="0"/>
        </a:spcAft>
        <a:defRPr sz="3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FD9F9EBC-2A7A-44D2-B754-0FC3FF10950B}"/>
              </a:ext>
            </a:extLst>
          </p:cNvPr>
          <p:cNvSpPr>
            <a:spLocks noGrp="1" noChangeArrowheads="1"/>
          </p:cNvSpPr>
          <p:nvPr>
            <p:ph type="ctrTitle"/>
          </p:nvPr>
        </p:nvSpPr>
        <p:spPr>
          <a:xfrm>
            <a:off x="683568" y="1628801"/>
            <a:ext cx="7772400" cy="1080120"/>
          </a:xfrm>
        </p:spPr>
        <p:txBody>
          <a:bodyPr/>
          <a:lstStyle/>
          <a:p>
            <a:pPr algn="ctr" eaLnBrk="1" hangingPunct="1"/>
            <a:br>
              <a:rPr lang="de-DE" altLang="de-DE" dirty="0"/>
            </a:br>
            <a:br>
              <a:rPr lang="de-DE" altLang="de-DE" dirty="0"/>
            </a:br>
            <a:br>
              <a:rPr lang="de-DE" altLang="de-DE" dirty="0"/>
            </a:br>
            <a:br>
              <a:rPr lang="de-DE" altLang="de-DE" dirty="0"/>
            </a:br>
            <a:br>
              <a:rPr lang="de-DE" altLang="de-DE" dirty="0"/>
            </a:br>
            <a:br>
              <a:rPr lang="de-DE" altLang="de-DE" dirty="0"/>
            </a:br>
            <a:r>
              <a:rPr lang="de-DE" altLang="de-DE" dirty="0"/>
              <a:t>Kernlehrpläne für die Gymnasiale Oberstufe an</a:t>
            </a:r>
            <a:br>
              <a:rPr lang="de-DE" altLang="de-DE" dirty="0"/>
            </a:br>
            <a:r>
              <a:rPr lang="de-DE" altLang="de-DE" dirty="0"/>
              <a:t>Gymnasium, Gesamtschule, Weiterbildungskolleg/ Abendgymnasium</a:t>
            </a:r>
            <a:br>
              <a:rPr lang="de-DE" altLang="de-DE" dirty="0"/>
            </a:br>
            <a:br>
              <a:rPr lang="de-DE" altLang="de-DE" dirty="0"/>
            </a:br>
            <a:r>
              <a:rPr lang="de-DE" altLang="de-DE" sz="2800" dirty="0"/>
              <a:t>Dienstbesprechung zum Implementationsauftakt </a:t>
            </a:r>
            <a:br>
              <a:rPr lang="de-DE" altLang="de-DE" dirty="0"/>
            </a:br>
            <a:endParaRPr lang="de-DE" altLang="de-DE" dirty="0"/>
          </a:p>
        </p:txBody>
      </p:sp>
      <p:sp>
        <p:nvSpPr>
          <p:cNvPr id="4"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96388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Prämissen der Kernlehrplannovelle (II/III)</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05051"/>
          </a:xfrm>
        </p:spPr>
        <p:txBody>
          <a:bodyPr rtlCol="0">
            <a:normAutofit fontScale="92500" lnSpcReduction="20000"/>
          </a:bodyPr>
          <a:lstStyle/>
          <a:p>
            <a:pPr marL="0" indent="0" eaLnBrk="1" fontAlgn="auto" hangingPunct="1">
              <a:lnSpc>
                <a:spcPct val="90000"/>
              </a:lnSpc>
              <a:spcAft>
                <a:spcPts val="0"/>
              </a:spcAft>
              <a:buNone/>
              <a:tabLst>
                <a:tab pos="914400" algn="l"/>
              </a:tabLst>
              <a:defRPr/>
            </a:pPr>
            <a:r>
              <a:rPr lang="de-DE" sz="2600" dirty="0">
                <a:solidFill>
                  <a:srgbClr val="FF0000"/>
                </a:solidFill>
              </a:rPr>
              <a:t>Bsp.</a:t>
            </a:r>
            <a:r>
              <a:rPr lang="de-DE" sz="2600" dirty="0"/>
              <a:t> Fachangemessene Berücksichtigung von übergreifenden Bildungs- und Erziehungszielen sowie Querschnittsaufgaben</a:t>
            </a:r>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r>
              <a:rPr lang="de-DE" sz="2600" dirty="0"/>
              <a:t>Bildung in einer Digitalen Welt/ Medienkompetenzrahmen*</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Bildung für nachhaltige Entwicklung</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Geschlechtersensibilität und Aktionsplan „Impulse 2020 – für </a:t>
            </a:r>
            <a:r>
              <a:rPr lang="de-DE" sz="2600" dirty="0" err="1"/>
              <a:t>queeres</a:t>
            </a:r>
            <a:r>
              <a:rPr lang="de-DE" sz="2600" dirty="0"/>
              <a:t> Leben in NRW“ </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 beispielsweise lassen sich Ziele aus Spalte 3 des MKR („Kommunizieren und Kooperieren“) auch durch entsprechende Unterrichtsgestaltung umsetzen. Formen der Kooperation und Kommunikation werden nicht durchgängig explizit in den Kompetenzerwartungen ausgewiesen.</a:t>
            </a:r>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57584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Prämissen der Kernlehrplannovelle (III/III)</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05051"/>
          </a:xfrm>
        </p:spPr>
        <p:txBody>
          <a:bodyPr rtlCol="0">
            <a:normAutofit/>
          </a:bodyPr>
          <a:lstStyle/>
          <a:p>
            <a:pPr marL="0" indent="0" eaLnBrk="1" fontAlgn="auto" hangingPunct="1">
              <a:lnSpc>
                <a:spcPct val="90000"/>
              </a:lnSpc>
              <a:spcAft>
                <a:spcPts val="0"/>
              </a:spcAft>
              <a:buNone/>
              <a:tabLst>
                <a:tab pos="914400" algn="l"/>
              </a:tabLst>
              <a:defRPr/>
            </a:pPr>
            <a:r>
              <a:rPr lang="de-DE" sz="2600" dirty="0">
                <a:solidFill>
                  <a:srgbClr val="FF0000"/>
                </a:solidFill>
              </a:rPr>
              <a:t>Bsp.</a:t>
            </a:r>
            <a:r>
              <a:rPr lang="de-DE" sz="2600" dirty="0"/>
              <a:t> Angleichung von Struktur und Systematik der Kernlehrpläne über die Fächer/ Aufgabenfelder, Schulstufen und Schulformen</a:t>
            </a:r>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r>
              <a:rPr lang="de-DE" sz="2600" dirty="0"/>
              <a:t>Fortsetzung curricularer Weiterentwicklungen aus den KLP GY SI</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Orientierung an den bisherigen KLP </a:t>
            </a:r>
            <a:r>
              <a:rPr lang="de-DE" sz="2600" dirty="0" err="1"/>
              <a:t>GOSt</a:t>
            </a:r>
            <a:endParaRPr lang="de-DE" sz="2600" dirty="0"/>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79131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DF72A093-0C0C-4241-8238-D206BA6C7562}"/>
              </a:ext>
            </a:extLst>
          </p:cNvPr>
          <p:cNvSpPr>
            <a:spLocks noGrp="1" noChangeArrowheads="1"/>
          </p:cNvSpPr>
          <p:nvPr>
            <p:ph type="title"/>
          </p:nvPr>
        </p:nvSpPr>
        <p:spPr/>
        <p:txBody>
          <a:bodyPr>
            <a:normAutofit fontScale="90000"/>
          </a:bodyPr>
          <a:lstStyle/>
          <a:p>
            <a:pPr eaLnBrk="1" hangingPunct="1"/>
            <a:r>
              <a:rPr lang="de-DE" altLang="de-DE" dirty="0"/>
              <a:t>Gliederungsmerkmale der Kernlehrpläne</a:t>
            </a:r>
          </a:p>
        </p:txBody>
      </p:sp>
      <p:graphicFrame>
        <p:nvGraphicFramePr>
          <p:cNvPr id="9" name="Inhaltsplatzhalter 3">
            <a:extLst>
              <a:ext uri="{FF2B5EF4-FFF2-40B4-BE49-F238E27FC236}">
                <a16:creationId xmlns:a16="http://schemas.microsoft.com/office/drawing/2014/main" id="{7779E7DA-CE1F-429C-9680-43AF01C27EDC}"/>
              </a:ext>
            </a:extLst>
          </p:cNvPr>
          <p:cNvGraphicFramePr>
            <a:graphicFrameLocks noGrp="1"/>
          </p:cNvGraphicFramePr>
          <p:nvPr/>
        </p:nvGraphicFramePr>
        <p:xfrm>
          <a:off x="457200" y="1689100"/>
          <a:ext cx="8229600" cy="4389120"/>
        </p:xfrm>
        <a:graphic>
          <a:graphicData uri="http://schemas.openxmlformats.org/drawingml/2006/table">
            <a:tbl>
              <a:tblPr/>
              <a:tblGrid>
                <a:gridCol w="946150">
                  <a:extLst>
                    <a:ext uri="{9D8B030D-6E8A-4147-A177-3AD203B41FA5}">
                      <a16:colId xmlns:a16="http://schemas.microsoft.com/office/drawing/2014/main" val="20000"/>
                    </a:ext>
                  </a:extLst>
                </a:gridCol>
                <a:gridCol w="7283450">
                  <a:extLst>
                    <a:ext uri="{9D8B030D-6E8A-4147-A177-3AD203B41FA5}">
                      <a16:colId xmlns:a16="http://schemas.microsoft.com/office/drawing/2014/main" val="20001"/>
                    </a:ext>
                  </a:extLst>
                </a:gridCol>
              </a:tblGrid>
              <a:tr h="302664">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panose="020B0604020202020204" pitchFamily="34" charset="0"/>
                          <a:ea typeface="Noto Sans CJK SC Regular"/>
                          <a:cs typeface="Arial" panose="020B0604020202020204" pitchFamily="34" charset="0"/>
                        </a:rPr>
                        <a:t>Kapitel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Gliederungspunkt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02664">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chemeClr val="tx1"/>
                        </a:solidFill>
                        <a:effectLst/>
                        <a:latin typeface="Arial" panose="020B060402020202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Vorbemerkungen: Kernlehrpläne als kompetenzorientierte Unterrichtsvorgaben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664">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Aufgaben und Ziele des Faches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2664">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ea typeface="Noto Sans CJK SC Regular"/>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Kompetenzbereiche, Inhaltsfelder und Kompetenzerwartungen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954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Kompetenzbereiche und Inhaltsfelder des Faches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954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400">
                          <a:solidFill>
                            <a:schemeClr val="tx1"/>
                          </a:solidFill>
                          <a:latin typeface="Calibri" panose="020F0502020204030204" pitchFamily="34" charset="0"/>
                        </a:defRPr>
                      </a:lvl1pPr>
                      <a:lvl2pPr marL="457200" indent="-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457200" marR="0" lvl="1" indent="-45720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ea typeface="Noto Sans CJK SC Regular"/>
                          <a:cs typeface="Arial" panose="020B0604020202020204" pitchFamily="34" charset="0"/>
                        </a:rPr>
                        <a:t>2.1.1 Kompetenzbereiche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954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2.1.2 Inhaltfelder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9231">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panose="020B0604020202020204" pitchFamily="34" charset="0"/>
                          <a:ea typeface="Noto Sans CJK SC Regular"/>
                          <a:cs typeface="Arial" panose="020B0604020202020204"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Kompetenzerwartungen und inhaltliche Schwerpunkte bis zum Ende der Einführungsphase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9231">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Kompetenzerwartungen und inhaltliche Schwerpunkte bis zum Ende der Qualifikationsphase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954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2.3.1 Grundkurs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9548">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2.3.2 Leistungskurs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2664">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Lernerfolgsüberprüfung und Leistungsbewertung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2664">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panose="020B0604020202020204" pitchFamily="34" charset="0"/>
                          <a:ea typeface="Noto Sans CJK SC Regular"/>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400">
                          <a:solidFill>
                            <a:schemeClr val="tx1"/>
                          </a:solidFill>
                          <a:latin typeface="Calibri" panose="020F0502020204030204" pitchFamily="34" charset="0"/>
                        </a:defRPr>
                      </a:lvl1pPr>
                      <a:lvl2pPr marL="457200">
                        <a:spcBef>
                          <a:spcPct val="20000"/>
                        </a:spcBef>
                        <a:buFont typeface="Arial" panose="020B0604020202020204" pitchFamily="34" charset="0"/>
                        <a:defRPr>
                          <a:solidFill>
                            <a:schemeClr val="tx1"/>
                          </a:solidFill>
                          <a:latin typeface="Calibri" panose="020F0502020204030204" pitchFamily="34" charset="0"/>
                        </a:defRPr>
                      </a:lvl2pPr>
                      <a:lvl3pPr marL="914400">
                        <a:spcBef>
                          <a:spcPct val="20000"/>
                        </a:spcBef>
                        <a:buFont typeface="Arial" panose="020B0604020202020204" pitchFamily="34" charset="0"/>
                        <a:defRPr sz="1600">
                          <a:solidFill>
                            <a:schemeClr val="tx1"/>
                          </a:solidFill>
                          <a:latin typeface="Calibri" panose="020F0502020204030204" pitchFamily="34" charset="0"/>
                        </a:defRPr>
                      </a:lvl3pPr>
                      <a:lvl4pPr marL="1371600">
                        <a:spcBef>
                          <a:spcPct val="20000"/>
                        </a:spcBef>
                        <a:buFont typeface="Arial" panose="020B0604020202020204" pitchFamily="34" charset="0"/>
                        <a:defRPr sz="1400">
                          <a:solidFill>
                            <a:schemeClr val="tx1"/>
                          </a:solidFill>
                          <a:latin typeface="Calibri" panose="020F0502020204030204" pitchFamily="34" charset="0"/>
                        </a:defRPr>
                      </a:lvl4pPr>
                      <a:lvl5pPr marL="1828800">
                        <a:spcBef>
                          <a:spcPct val="20000"/>
                        </a:spcBef>
                        <a:buFont typeface="Arial" panose="020B0604020202020204" pitchFamily="34" charset="0"/>
                        <a:defRPr sz="14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panose="020B0604020202020204" pitchFamily="34" charset="0"/>
                          <a:ea typeface="Noto Sans CJK SC Regular"/>
                          <a:cs typeface="Arial" panose="020B0604020202020204" pitchFamily="34" charset="0"/>
                        </a:rPr>
                        <a:t>Abiturprüfung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6" name="Foliennummernplatzhalter 4">
            <a:extLst>
              <a:ext uri="{FF2B5EF4-FFF2-40B4-BE49-F238E27FC236}">
                <a16:creationId xmlns:a16="http://schemas.microsoft.com/office/drawing/2014/main" id="{E8F1F91D-5637-4CC8-9408-E2718B24519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47780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 FRANZÖSISCH </a:t>
            </a:r>
          </a:p>
        </p:txBody>
      </p:sp>
      <p:graphicFrame>
        <p:nvGraphicFramePr>
          <p:cNvPr id="8" name="Group 50"/>
          <p:cNvGraphicFramePr>
            <a:graphicFrameLocks/>
          </p:cNvGraphicFramePr>
          <p:nvPr/>
        </p:nvGraphicFramePr>
        <p:xfrm>
          <a:off x="539552" y="1624464"/>
          <a:ext cx="8064500" cy="3742042"/>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25150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ea typeface="ヒラギノ角ゴ Pro W3" charset="-128"/>
                        </a:rPr>
                        <a:t>Aufgaben und Ziele des Faches</a:t>
                      </a:r>
                      <a:r>
                        <a:rPr kumimoji="0" lang="de-DE" altLang="de-DE" sz="11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ea typeface="ヒラギノ角ゴ Pro W3" charset="-128"/>
                        </a:rPr>
                        <a:t>Kompetenzbereiche, Kompetenzerwartungen und fachliche Konkretisierungen</a:t>
                      </a:r>
                      <a:r>
                        <a:rPr kumimoji="0" lang="de-DE" altLang="de-DE" sz="11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Arial" charset="0"/>
                          <a:ea typeface="ヒラギノ角ゴ Pro W3" charset="-128"/>
                        </a:rPr>
                        <a:t>Kompetenzbereiche des Faches</a:t>
                      </a:r>
                      <a:r>
                        <a:rPr kumimoji="0" lang="de-DE" altLang="de-DE" sz="11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Arial" charset="0"/>
                          <a:ea typeface="ヒラギノ角ゴ Pro W3" charset="-128"/>
                        </a:rPr>
                        <a:t>Französisch als fortgeführte Fremdsprache</a:t>
                      </a:r>
                      <a:endParaRPr kumimoji="0" lang="de-DE" altLang="de-DE" sz="11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1" u="none" strike="noStrike" cap="none" normalizeH="0" baseline="0" dirty="0">
                          <a:ln>
                            <a:noFill/>
                          </a:ln>
                          <a:solidFill>
                            <a:schemeClr val="tx1"/>
                          </a:solidFill>
                          <a:effectLst/>
                          <a:latin typeface="Arial" charset="0"/>
                        </a:rPr>
                        <a:t>2.2.1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Einführungsphase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1" u="none" strike="noStrike" cap="none" normalizeH="0" baseline="0" dirty="0">
                          <a:ln>
                            <a:noFill/>
                          </a:ln>
                          <a:solidFill>
                            <a:schemeClr val="tx1"/>
                          </a:solidFill>
                          <a:effectLst/>
                          <a:latin typeface="Arial" charset="0"/>
                        </a:rPr>
                        <a:t>2.2.2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Qualifikationsphase – Grundkurs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Qualifikationsphase – Leistungskurs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cap="none" normalizeH="0" baseline="0" dirty="0">
                          <a:ln>
                            <a:noFill/>
                          </a:ln>
                          <a:solidFill>
                            <a:srgbClr val="000000"/>
                          </a:solidFill>
                          <a:effectLst/>
                          <a:latin typeface="Arial" charset="0"/>
                          <a:ea typeface="ヒラギノ角ゴ Pro W3" charset="-128"/>
                        </a:rPr>
                        <a:t>Französisch als neu einsetzende Fremdsprache</a:t>
                      </a:r>
                      <a:endParaRPr kumimoji="0" lang="de-DE" altLang="de-DE" sz="11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Einführungsphase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3538148"/>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Qualifikationsphase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9562341"/>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1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7673942"/>
                  </a:ext>
                </a:extLst>
              </a:tr>
              <a:tr h="374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rPr>
                        <a:t>Abiturprüfung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7526237"/>
                  </a:ext>
                </a:extLst>
              </a:tr>
            </a:tbl>
          </a:graphicData>
        </a:graphic>
      </p:graphicFrame>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ußzeilenplatzhalter 4"/>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99826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52E4A569-9E7A-4B04-BF2A-448B38C89B8F}"/>
              </a:ext>
            </a:extLst>
          </p:cNvPr>
          <p:cNvSpPr>
            <a:spLocks noGrp="1" noChangeArrowheads="1"/>
          </p:cNvSpPr>
          <p:nvPr>
            <p:ph type="title"/>
          </p:nvPr>
        </p:nvSpPr>
        <p:spPr/>
        <p:txBody>
          <a:bodyPr/>
          <a:lstStyle/>
          <a:p>
            <a:pPr eaLnBrk="1" hangingPunct="1"/>
            <a:r>
              <a:rPr lang="de-DE" altLang="de-DE" dirty="0"/>
              <a:t>Grundgliederung der KLP </a:t>
            </a:r>
            <a:r>
              <a:rPr lang="de-DE" altLang="de-DE" sz="2800" dirty="0"/>
              <a:t>(grob, </a:t>
            </a:r>
            <a:r>
              <a:rPr lang="de-DE" altLang="de-DE" sz="2800" dirty="0" err="1"/>
              <a:t>fächerübergr</a:t>
            </a:r>
            <a:r>
              <a:rPr lang="de-DE" altLang="de-DE" sz="2800" dirty="0"/>
              <a:t>.)</a:t>
            </a:r>
          </a:p>
        </p:txBody>
      </p:sp>
      <p:sp>
        <p:nvSpPr>
          <p:cNvPr id="38915" name="Inhaltsplatzhalter 2">
            <a:extLst>
              <a:ext uri="{FF2B5EF4-FFF2-40B4-BE49-F238E27FC236}">
                <a16:creationId xmlns:a16="http://schemas.microsoft.com/office/drawing/2014/main" id="{C77650F1-16C4-4879-891E-B4BAB0D8EB55}"/>
              </a:ext>
            </a:extLst>
          </p:cNvPr>
          <p:cNvSpPr>
            <a:spLocks noGrp="1" noChangeArrowheads="1"/>
          </p:cNvSpPr>
          <p:nvPr>
            <p:ph sz="half" idx="1"/>
          </p:nvPr>
        </p:nvSpPr>
        <p:spPr>
          <a:xfrm>
            <a:off x="457200" y="2564904"/>
            <a:ext cx="4038600" cy="3312368"/>
          </a:xfrm>
        </p:spPr>
        <p:txBody>
          <a:bodyPr/>
          <a:lstStyle/>
          <a:p>
            <a:pPr marL="0" indent="0">
              <a:buNone/>
            </a:pPr>
            <a:endParaRPr lang="de-DE" altLang="de-DE" dirty="0"/>
          </a:p>
          <a:p>
            <a:pPr marL="0" indent="0">
              <a:buNone/>
            </a:pPr>
            <a:endParaRPr lang="de-DE" altLang="de-DE" dirty="0"/>
          </a:p>
          <a:p>
            <a:pPr marL="0" indent="0">
              <a:buNone/>
            </a:pPr>
            <a:r>
              <a:rPr lang="de-DE" altLang="de-DE" dirty="0"/>
              <a:t>Kompetenzbereiche</a:t>
            </a:r>
          </a:p>
        </p:txBody>
      </p:sp>
      <p:sp>
        <p:nvSpPr>
          <p:cNvPr id="2" name="Inhaltsplatzhalter 1"/>
          <p:cNvSpPr>
            <a:spLocks noGrp="1"/>
          </p:cNvSpPr>
          <p:nvPr>
            <p:ph sz="half" idx="2"/>
          </p:nvPr>
        </p:nvSpPr>
        <p:spPr>
          <a:xfrm>
            <a:off x="4648200" y="2564904"/>
            <a:ext cx="4038600" cy="3312368"/>
          </a:xfrm>
        </p:spPr>
        <p:txBody>
          <a:bodyPr/>
          <a:lstStyle/>
          <a:p>
            <a:pPr marL="0" indent="0">
              <a:buNone/>
            </a:pPr>
            <a:r>
              <a:rPr lang="de-DE" dirty="0"/>
              <a:t>Inhaltsfelder, inhaltliche Schwerpunkte</a:t>
            </a:r>
          </a:p>
          <a:p>
            <a:pPr marL="0" indent="0">
              <a:buNone/>
            </a:pPr>
            <a:endParaRPr lang="de-DE" dirty="0"/>
          </a:p>
          <a:p>
            <a:pPr marL="0" indent="0">
              <a:buNone/>
            </a:pPr>
            <a:endParaRPr lang="de-DE" dirty="0"/>
          </a:p>
          <a:p>
            <a:pPr marL="0" indent="0">
              <a:buNone/>
            </a:pPr>
            <a:r>
              <a:rPr lang="de-DE" dirty="0"/>
              <a:t>Fachliche Konkretisierungen (FS)</a:t>
            </a:r>
          </a:p>
        </p:txBody>
      </p:sp>
      <p:sp>
        <p:nvSpPr>
          <p:cNvPr id="6" name="Foliennummernplatzhalter 4">
            <a:extLst>
              <a:ext uri="{FF2B5EF4-FFF2-40B4-BE49-F238E27FC236}">
                <a16:creationId xmlns:a16="http://schemas.microsoft.com/office/drawing/2014/main" id="{5B2FDDD7-FC46-46C7-AEF4-F06DE15ED177}"/>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feld 2"/>
          <p:cNvSpPr txBox="1"/>
          <p:nvPr/>
        </p:nvSpPr>
        <p:spPr>
          <a:xfrm>
            <a:off x="599120" y="1916832"/>
            <a:ext cx="3754760" cy="46166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anose="020B0604020202020204" pitchFamily="34" charset="0"/>
              </a:rPr>
              <a:t>Können</a:t>
            </a:r>
          </a:p>
        </p:txBody>
      </p:sp>
      <p:sp>
        <p:nvSpPr>
          <p:cNvPr id="8" name="Textfeld 7"/>
          <p:cNvSpPr txBox="1"/>
          <p:nvPr/>
        </p:nvSpPr>
        <p:spPr>
          <a:xfrm>
            <a:off x="4790120" y="1935161"/>
            <a:ext cx="3754760" cy="461665"/>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anose="020B0604020202020204" pitchFamily="34" charset="0"/>
              </a:rPr>
              <a:t>Wissen</a:t>
            </a:r>
          </a:p>
        </p:txBody>
      </p:sp>
      <p:sp>
        <p:nvSpPr>
          <p:cNvPr id="4" name="Pfeil nach links und rechts 3"/>
          <p:cNvSpPr/>
          <p:nvPr/>
        </p:nvSpPr>
        <p:spPr>
          <a:xfrm>
            <a:off x="3527884" y="3789040"/>
            <a:ext cx="2088232" cy="64807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ußzeilenplatzhalter 4"/>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6757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52E4A569-9E7A-4B04-BF2A-448B38C89B8F}"/>
              </a:ext>
            </a:extLst>
          </p:cNvPr>
          <p:cNvSpPr>
            <a:spLocks noGrp="1" noChangeArrowheads="1"/>
          </p:cNvSpPr>
          <p:nvPr>
            <p:ph type="title"/>
          </p:nvPr>
        </p:nvSpPr>
        <p:spPr/>
        <p:txBody>
          <a:bodyPr/>
          <a:lstStyle/>
          <a:p>
            <a:pPr eaLnBrk="1" hangingPunct="1"/>
            <a:r>
              <a:rPr lang="de-DE" altLang="de-DE" dirty="0"/>
              <a:t>Grundgliederung der KLP </a:t>
            </a:r>
            <a:r>
              <a:rPr lang="de-DE" altLang="de-DE" sz="2800" dirty="0"/>
              <a:t>(grob, </a:t>
            </a:r>
            <a:r>
              <a:rPr lang="de-DE" altLang="de-DE" sz="2800" dirty="0" err="1"/>
              <a:t>fächerübergr</a:t>
            </a:r>
            <a:r>
              <a:rPr lang="de-DE" altLang="de-DE" sz="2800" dirty="0"/>
              <a:t>.)</a:t>
            </a:r>
          </a:p>
        </p:txBody>
      </p:sp>
      <p:sp>
        <p:nvSpPr>
          <p:cNvPr id="6" name="Foliennummernplatzhalter 4">
            <a:extLst>
              <a:ext uri="{FF2B5EF4-FFF2-40B4-BE49-F238E27FC236}">
                <a16:creationId xmlns:a16="http://schemas.microsoft.com/office/drawing/2014/main" id="{5B2FDDD7-FC46-46C7-AEF4-F06DE15ED177}"/>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Inhaltsplatzhalter 4"/>
          <p:cNvSpPr>
            <a:spLocks noGrp="1"/>
          </p:cNvSpPr>
          <p:nvPr>
            <p:ph sz="half" idx="1"/>
          </p:nvPr>
        </p:nvSpPr>
        <p:spPr>
          <a:xfrm>
            <a:off x="457200" y="1628799"/>
            <a:ext cx="8229600" cy="4320481"/>
          </a:xfrm>
        </p:spPr>
        <p:txBody>
          <a:bodyPr/>
          <a:lstStyle/>
          <a:p>
            <a:pPr marL="0" indent="0">
              <a:buNone/>
            </a:pPr>
            <a:r>
              <a:rPr lang="de-DE" sz="2200" dirty="0"/>
              <a:t>Kompetenzbereiche</a:t>
            </a:r>
          </a:p>
          <a:p>
            <a:pPr marL="0" indent="0">
              <a:buNone/>
            </a:pPr>
            <a:endParaRPr lang="de-DE" sz="2200" dirty="0"/>
          </a:p>
          <a:p>
            <a:pPr marL="0" indent="0">
              <a:buNone/>
            </a:pPr>
            <a:r>
              <a:rPr lang="de-DE" sz="2200" dirty="0"/>
              <a:t>Inhaltsfelder, inhaltliche Schwerpunkte/ Fachliche Konkretisierungen</a:t>
            </a:r>
          </a:p>
          <a:p>
            <a:pPr marL="0" indent="0">
              <a:buNone/>
            </a:pPr>
            <a:endParaRPr lang="de-DE" sz="2200" dirty="0"/>
          </a:p>
          <a:p>
            <a:pPr marL="0" indent="0">
              <a:buNone/>
            </a:pPr>
            <a:r>
              <a:rPr lang="de-DE" sz="2200" dirty="0"/>
              <a:t>Übergeordnete Kompetenzerwartungen/ Deskriptoren/ Prozessbezogene Kompetenzen</a:t>
            </a:r>
          </a:p>
          <a:p>
            <a:pPr marL="0" indent="0">
              <a:buNone/>
            </a:pPr>
            <a:r>
              <a:rPr lang="de-DE" sz="2200" dirty="0"/>
              <a:t> </a:t>
            </a:r>
          </a:p>
          <a:p>
            <a:pPr marL="0" indent="0">
              <a:buNone/>
            </a:pPr>
            <a:r>
              <a:rPr lang="de-DE" sz="2200" dirty="0"/>
              <a:t>Konkretisierte Kompetenzerwartungen/ Indikatoren/ Inhaltsbezogene Kompetenzen</a:t>
            </a:r>
          </a:p>
          <a:p>
            <a:pPr marL="0" indent="0">
              <a:buNone/>
            </a:pPr>
            <a:endParaRPr lang="de-DE" sz="2200" dirty="0"/>
          </a:p>
        </p:txBody>
      </p:sp>
      <p:sp>
        <p:nvSpPr>
          <p:cNvPr id="7" name="Fußzeilenplatzhalter 4"/>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24009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291513"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Kernlehrplannovelle – Hintergründe und Grundlagen </a:t>
            </a:r>
          </a:p>
          <a:p>
            <a:pPr marL="514350" indent="-514350" eaLnBrk="1" fontAlgn="auto" hangingPunct="1">
              <a:spcBef>
                <a:spcPts val="1200"/>
              </a:spcBef>
              <a:spcAft>
                <a:spcPts val="0"/>
              </a:spcAft>
              <a:buFont typeface="+mj-lt"/>
              <a:buAutoNum type="arabicPeriod"/>
              <a:defRPr/>
            </a:pPr>
            <a:r>
              <a:rPr lang="de-DE" b="1" dirty="0">
                <a:solidFill>
                  <a:srgbClr val="00B050"/>
                </a:solidFill>
              </a:rPr>
              <a:t>Implementation der Kernlehrpläne</a:t>
            </a:r>
          </a:p>
          <a:p>
            <a:pPr marL="514350" indent="-514350" eaLnBrk="1" fontAlgn="auto" hangingPunct="1">
              <a:spcBef>
                <a:spcPts val="1200"/>
              </a:spcBef>
              <a:spcAft>
                <a:spcPts val="0"/>
              </a:spcAft>
              <a:buFont typeface="+mj-lt"/>
              <a:buAutoNum type="arabicPeriod"/>
              <a:defRPr/>
            </a:pPr>
            <a:r>
              <a:rPr lang="de-DE" dirty="0"/>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072699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Implementationsphasen</a:t>
            </a:r>
          </a:p>
        </p:txBody>
      </p:sp>
      <p:sp>
        <p:nvSpPr>
          <p:cNvPr id="3" name="Inhaltsplatzhalter 2"/>
          <p:cNvSpPr>
            <a:spLocks noGrp="1"/>
          </p:cNvSpPr>
          <p:nvPr>
            <p:ph idx="1"/>
          </p:nvPr>
        </p:nvSpPr>
        <p:spPr>
          <a:xfrm>
            <a:off x="450141" y="1767672"/>
            <a:ext cx="8229600" cy="4325624"/>
          </a:xfrm>
        </p:spPr>
        <p:txBody>
          <a:bodyPr/>
          <a:lstStyle/>
          <a:p>
            <a:pPr marL="514350" indent="-514350">
              <a:buAutoNum type="arabicPeriod"/>
            </a:pPr>
            <a:r>
              <a:rPr lang="de-DE" dirty="0"/>
              <a:t>Zentraler Implementationsauftakt</a:t>
            </a:r>
          </a:p>
          <a:p>
            <a:pPr marL="914400" lvl="1" indent="-514350">
              <a:buFont typeface="Wingdings" panose="05000000000000000000" pitchFamily="2" charset="2"/>
              <a:buChar char="Ø"/>
            </a:pPr>
            <a:r>
              <a:rPr lang="de-DE" dirty="0"/>
              <a:t>Für Multiplikatoren der/ für die Bezirksregierungen</a:t>
            </a:r>
          </a:p>
          <a:p>
            <a:pPr marL="400050" lvl="1" indent="0">
              <a:buNone/>
            </a:pPr>
            <a:endParaRPr lang="de-DE" dirty="0"/>
          </a:p>
          <a:p>
            <a:pPr marL="514350" indent="-514350">
              <a:buAutoNum type="arabicPeriod"/>
            </a:pPr>
            <a:r>
              <a:rPr lang="de-DE" dirty="0"/>
              <a:t>Dezentrale Implementationsmaßnahmen der Bezirksregierungen</a:t>
            </a:r>
            <a:r>
              <a:rPr lang="de-DE" dirty="0">
                <a:solidFill>
                  <a:srgbClr val="00B050"/>
                </a:solidFill>
              </a:rPr>
              <a:t>*</a:t>
            </a:r>
          </a:p>
          <a:p>
            <a:pPr marL="914400" lvl="1" indent="-514350">
              <a:buFont typeface="Wingdings" panose="05000000000000000000" pitchFamily="2" charset="2"/>
              <a:buChar char="Ø"/>
            </a:pPr>
            <a:r>
              <a:rPr lang="de-DE" dirty="0"/>
              <a:t>Für entsandte Fachlehrkräfte der Schulen</a:t>
            </a:r>
          </a:p>
          <a:p>
            <a:pPr marL="457200" lvl="1" indent="0">
              <a:buNone/>
            </a:pPr>
            <a:r>
              <a:rPr lang="de-DE" sz="1400" dirty="0">
                <a:solidFill>
                  <a:srgbClr val="00B050"/>
                </a:solidFill>
              </a:rPr>
              <a:t>* BR-interne Entscheidung über Terminierung, Durchführung (personell, räumlich)</a:t>
            </a:r>
          </a:p>
          <a:p>
            <a:pPr marL="514350" indent="-514350">
              <a:buAutoNum type="arabicPeriod"/>
            </a:pPr>
            <a:r>
              <a:rPr lang="de-DE" dirty="0"/>
              <a:t>Schulinterne Implementation</a:t>
            </a:r>
          </a:p>
          <a:p>
            <a:pPr marL="914400" lvl="1" indent="-514350">
              <a:buFont typeface="Wingdings" panose="05000000000000000000" pitchFamily="2" charset="2"/>
              <a:buChar char="Ø"/>
            </a:pPr>
            <a:r>
              <a:rPr lang="de-DE" dirty="0"/>
              <a:t>Durch Gremien der Schule: Fach- und Bildungsgangkonferenzen, ggf. Lehrer-, Schulkonferenz </a:t>
            </a:r>
          </a:p>
          <a:p>
            <a:pPr marL="914400" lvl="1" indent="-514350">
              <a:buFont typeface="Wingdings" panose="05000000000000000000" pitchFamily="2" charset="2"/>
              <a:buChar char="Ø"/>
            </a:pPr>
            <a:r>
              <a:rPr lang="de-DE" dirty="0"/>
              <a:t>Durch einzelne Lehrkraft und jeweiligen Unterricht</a:t>
            </a:r>
          </a:p>
        </p:txBody>
      </p:sp>
      <p:sp>
        <p:nvSpPr>
          <p:cNvPr id="4"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ußzeilenplatzhalter 5"/>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21811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Implementationsphasen</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61610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Zeit: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vor Inkraftsetzung</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Träger:</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QUA-LiS, AB4</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MSB, Gr. 52</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Textfeld 7"/>
          <p:cNvSpPr txBox="1"/>
          <p:nvPr/>
        </p:nvSpPr>
        <p:spPr>
          <a:xfrm>
            <a:off x="3491880" y="3068960"/>
            <a:ext cx="2381437" cy="2923877"/>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Zeit: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im Anschluss an die Veröffentlichung der finalen Kernlehrpläne</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=&gt; Schuljahr 2023/24</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Träger:</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Bezirksregierungen</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Lehrplannavigator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Implementations- und Unterstützungsmaterialien</a:t>
            </a:r>
          </a:p>
        </p:txBody>
      </p:sp>
      <p:sp>
        <p:nvSpPr>
          <p:cNvPr id="9" name="Textfeld 8"/>
          <p:cNvSpPr txBox="1"/>
          <p:nvPr/>
        </p:nvSpPr>
        <p:spPr>
          <a:xfrm>
            <a:off x="6476380" y="3103735"/>
            <a:ext cx="2251287" cy="341632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Zeit: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Innerhalb des Schuljahres nach Inkraftsetzung </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regelmäßige Überprüfung der schuleigenen Vorgaben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Träger:</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Schule,</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rPr>
              <a:t>jew</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rPr>
              <a:t>. Fach-, Bildungsgangkonferenzen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10"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ußzeilenplatzhalter 6"/>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41189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Aufgabe und Ziel der Implementation: §29 SchulG</a:t>
            </a:r>
          </a:p>
        </p:txBody>
      </p:sp>
      <p:sp>
        <p:nvSpPr>
          <p:cNvPr id="3" name="Inhaltsplatzhalter 2"/>
          <p:cNvSpPr>
            <a:spLocks noGrp="1"/>
          </p:cNvSpPr>
          <p:nvPr>
            <p:ph idx="1"/>
          </p:nvPr>
        </p:nvSpPr>
        <p:spPr>
          <a:xfrm>
            <a:off x="450141" y="1767672"/>
            <a:ext cx="8229600" cy="318272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862322"/>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Richtlinien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Kernlehrplan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Rahmenvorgabe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ggf. ergänzende Erlasse</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Textfeld 7"/>
          <p:cNvSpPr txBox="1"/>
          <p:nvPr/>
        </p:nvSpPr>
        <p:spPr>
          <a:xfrm>
            <a:off x="3491880" y="3068960"/>
            <a:ext cx="2381437" cy="64633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Schulinterner Lehrplan</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9" name="Textfeld 8"/>
          <p:cNvSpPr txBox="1"/>
          <p:nvPr/>
        </p:nvSpPr>
        <p:spPr>
          <a:xfrm>
            <a:off x="6476380" y="3103735"/>
            <a:ext cx="2251287" cy="190821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Konzept Unterrichtsreihe</a:t>
            </a:r>
          </a:p>
          <a:p>
            <a:pPr marL="0" marR="0" lvl="0" indent="0" algn="l" defTabSz="449263" rtl="0" eaLnBrk="0" fontAlgn="base" latinLnBrk="0" hangingPunct="0">
              <a:lnSpc>
                <a:spcPct val="100000"/>
              </a:lnSpc>
              <a:spcBef>
                <a:spcPct val="0"/>
              </a:spcBef>
              <a:spcAft>
                <a:spcPct val="0"/>
              </a:spcAft>
              <a:buClrTx/>
              <a:buSzTx/>
              <a:buFontTx/>
              <a:buNone/>
              <a:tabLst/>
              <a:defRPr/>
            </a:pPr>
            <a:b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br>
            <a:r>
              <a:rPr kumimoji="0" lang="de-DE" sz="1600" b="1" i="0" u="none" strike="noStrike" kern="1200" cap="none" spc="0" normalizeH="0" baseline="0" noProof="0" dirty="0">
                <a:ln>
                  <a:noFill/>
                </a:ln>
                <a:solidFill>
                  <a:prstClr val="black"/>
                </a:solidFill>
                <a:effectLst/>
                <a:uLnTx/>
                <a:uFillTx/>
                <a:latin typeface="Arial" panose="020B0604020202020204" pitchFamily="34" charset="0"/>
              </a:rPr>
              <a:t>Entwurf Unterrichtsstunde</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4" name="Pfeil nach rechts 3"/>
          <p:cNvSpPr/>
          <p:nvPr/>
        </p:nvSpPr>
        <p:spPr>
          <a:xfrm>
            <a:off x="457201" y="5125366"/>
            <a:ext cx="8229599" cy="105787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a:ea typeface="+mn-ea"/>
                <a:cs typeface="+mn-cs"/>
              </a:rPr>
              <a:t>Zunahme an fachlicher Konkretion und Abstimmung auf Lerngruppe</a:t>
            </a:r>
          </a:p>
        </p:txBody>
      </p:sp>
      <p:sp>
        <p:nvSpPr>
          <p:cNvPr id="10"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Fußzeilenplatzhalter 10"/>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49965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291513"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Kernlehrplannovelle – Hintergründe und Grundlagen </a:t>
            </a:r>
          </a:p>
          <a:p>
            <a:pPr marL="514350" indent="-514350" eaLnBrk="1" fontAlgn="auto" hangingPunct="1">
              <a:spcBef>
                <a:spcPts val="1200"/>
              </a:spcBef>
              <a:spcAft>
                <a:spcPts val="0"/>
              </a:spcAft>
              <a:buFont typeface="+mj-lt"/>
              <a:buAutoNum type="arabicPeriod"/>
              <a:defRPr/>
            </a:pPr>
            <a:r>
              <a:rPr lang="de-DE" dirty="0"/>
              <a:t>Implementation der Kernlehrpläne</a:t>
            </a:r>
          </a:p>
          <a:p>
            <a:pPr marL="514350" indent="-514350" eaLnBrk="1" fontAlgn="auto" hangingPunct="1">
              <a:spcBef>
                <a:spcPts val="1200"/>
              </a:spcBef>
              <a:spcAft>
                <a:spcPts val="0"/>
              </a:spcAft>
              <a:buFont typeface="+mj-lt"/>
              <a:buAutoNum type="arabicPeriod"/>
              <a:defRPr/>
            </a:pPr>
            <a:r>
              <a:rPr lang="de-DE" dirty="0"/>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19645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Aufgabe und Ziel der Implementation: §29 SchulG</a:t>
            </a:r>
          </a:p>
        </p:txBody>
      </p:sp>
      <p:sp>
        <p:nvSpPr>
          <p:cNvPr id="3" name="Inhaltsplatzhalter 2"/>
          <p:cNvSpPr>
            <a:spLocks noGrp="1"/>
          </p:cNvSpPr>
          <p:nvPr>
            <p:ph idx="1"/>
          </p:nvPr>
        </p:nvSpPr>
        <p:spPr>
          <a:xfrm>
            <a:off x="450141" y="1767672"/>
            <a:ext cx="8229600" cy="318272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43143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95000"/>
                  </a:prstClr>
                </a:solidFill>
                <a:effectLst/>
                <a:uLnTx/>
                <a:uFillTx/>
                <a:latin typeface="Arial" panose="020B0604020202020204" pitchFamily="34" charset="0"/>
              </a:rPr>
              <a:t>Richtlinien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Kernlehrplan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Rahmenvorgabe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ggf. ergänzende Erlasse</a:t>
            </a:r>
            <a:endParaRPr kumimoji="0" lang="de-DE" sz="14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p:txBody>
      </p:sp>
      <p:sp>
        <p:nvSpPr>
          <p:cNvPr id="9" name="Textfeld 8"/>
          <p:cNvSpPr txBox="1"/>
          <p:nvPr/>
        </p:nvSpPr>
        <p:spPr>
          <a:xfrm>
            <a:off x="6476380" y="3103735"/>
            <a:ext cx="2251287" cy="1846659"/>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95000"/>
                  </a:prstClr>
                </a:solidFill>
                <a:effectLst/>
                <a:uLnTx/>
                <a:uFillTx/>
                <a:latin typeface="Arial" panose="020B0604020202020204" pitchFamily="34" charset="0"/>
              </a:rPr>
              <a:t>Konzept Unterrichtsreihe</a:t>
            </a:r>
          </a:p>
          <a:p>
            <a:pPr marL="0" marR="0" lvl="0" indent="0" algn="l" defTabSz="449263" rtl="0" eaLnBrk="0" fontAlgn="base" latinLnBrk="0" hangingPunct="0">
              <a:lnSpc>
                <a:spcPct val="100000"/>
              </a:lnSpc>
              <a:spcBef>
                <a:spcPct val="0"/>
              </a:spcBef>
              <a:spcAft>
                <a:spcPct val="0"/>
              </a:spcAft>
              <a:buClrTx/>
              <a:buSzTx/>
              <a:buFontTx/>
              <a:buNone/>
              <a:tabLst/>
              <a:defRPr/>
            </a:pPr>
            <a:b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b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Entwurf Unterrichtsstunde</a:t>
            </a:r>
            <a:endParaRPr kumimoji="0" lang="de-DE" sz="14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p:txBody>
      </p:sp>
      <p:sp>
        <p:nvSpPr>
          <p:cNvPr id="8" name="Textfeld 7"/>
          <p:cNvSpPr txBox="1"/>
          <p:nvPr/>
        </p:nvSpPr>
        <p:spPr>
          <a:xfrm>
            <a:off x="902937" y="3391094"/>
            <a:ext cx="7200800" cy="2400657"/>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Nach §70 SchulG entwickeln die Fach- bzw. Bildungsgangkonferenzen schulinterne Lehrpläne ausgehend von den ministeriellen Vorgaben.</a:t>
            </a:r>
          </a:p>
          <a:p>
            <a:pPr marL="0" marR="0" lvl="0" indent="0" algn="l" defTabSz="449263" rtl="0" eaLnBrk="0" fontAlgn="auto" latinLnBrk="0" hangingPunct="0">
              <a:lnSpc>
                <a:spcPct val="100000"/>
              </a:lnSpc>
              <a:spcBef>
                <a:spcPct val="5000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rPr>
              <a:t>Dabei </a:t>
            </a: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wird im jeweiligen Fach insbesondere entschieden über</a:t>
            </a:r>
          </a:p>
          <a:p>
            <a:pPr marL="285750" marR="0" lvl="0" indent="-285750" algn="l" defTabSz="449263" rtl="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Grundsätze zur </a:t>
            </a:r>
            <a:r>
              <a:rPr kumimoji="0" lang="de-DE" altLang="de-DE" sz="1600" b="1" i="0" u="sng" strike="noStrike" kern="1200" cap="none" spc="0" normalizeH="0" baseline="0" noProof="0" dirty="0">
                <a:ln>
                  <a:noFill/>
                </a:ln>
                <a:solidFill>
                  <a:prstClr val="black"/>
                </a:solidFill>
                <a:effectLst/>
                <a:uLnTx/>
                <a:uFillTx/>
                <a:latin typeface="Arial" panose="020B0604020202020204" pitchFamily="34" charset="0"/>
              </a:rPr>
              <a:t>fachdidaktischen und fachmethodischen Arbeit</a:t>
            </a: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a:t>
            </a:r>
          </a:p>
          <a:p>
            <a:pPr marL="285750" marR="0" lvl="0" indent="-285750" algn="l" defTabSz="449263" rtl="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Grundsätze zur </a:t>
            </a:r>
            <a:r>
              <a:rPr kumimoji="0" lang="de-DE" altLang="de-DE" sz="1600" b="1" i="0" u="sng" strike="noStrike" kern="1200" cap="none" spc="0" normalizeH="0" baseline="0" noProof="0" dirty="0">
                <a:ln>
                  <a:noFill/>
                </a:ln>
                <a:solidFill>
                  <a:prstClr val="black"/>
                </a:solidFill>
                <a:effectLst/>
                <a:uLnTx/>
                <a:uFillTx/>
                <a:latin typeface="Arial" panose="020B0604020202020204" pitchFamily="34" charset="0"/>
              </a:rPr>
              <a:t>Leistungsbewertung</a:t>
            </a: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a:t>
            </a:r>
          </a:p>
          <a:p>
            <a:pPr marL="285750" marR="0" lvl="0" indent="-285750" algn="l" defTabSz="449263" rtl="0" eaLnBrk="0" fontAlgn="auto" latinLnBrk="0" hangingPunct="0">
              <a:lnSpc>
                <a:spcPct val="100000"/>
              </a:lnSpc>
              <a:spcBef>
                <a:spcPct val="50000"/>
              </a:spcBef>
              <a:spcAft>
                <a:spcPts val="0"/>
              </a:spcAft>
              <a:buClrTx/>
              <a:buSzTx/>
              <a:buFont typeface="Arial" panose="020B0604020202020204" pitchFamily="34" charset="0"/>
              <a:buChar char="•"/>
              <a:tabLst/>
              <a:defRPr/>
            </a:pPr>
            <a:r>
              <a:rPr kumimoji="0" lang="de-DE" altLang="de-DE" sz="1600" b="1" i="0" u="none" strike="noStrike" kern="1200" cap="none" spc="0" normalizeH="0" baseline="0" noProof="0" dirty="0">
                <a:ln>
                  <a:noFill/>
                </a:ln>
                <a:solidFill>
                  <a:prstClr val="black"/>
                </a:solidFill>
                <a:effectLst/>
                <a:uLnTx/>
                <a:uFillTx/>
                <a:latin typeface="Arial" panose="020B0604020202020204" pitchFamily="34" charset="0"/>
              </a:rPr>
              <a:t>Vorschläge an die Lehrerkonferenz zur Einführung von </a:t>
            </a:r>
            <a:r>
              <a:rPr kumimoji="0" lang="de-DE" altLang="de-DE" sz="1600" b="1" i="0" u="sng" strike="noStrike" kern="1200" cap="none" spc="0" normalizeH="0" baseline="0" noProof="0" dirty="0">
                <a:ln>
                  <a:noFill/>
                </a:ln>
                <a:solidFill>
                  <a:prstClr val="black"/>
                </a:solidFill>
                <a:effectLst/>
                <a:uLnTx/>
                <a:uFillTx/>
                <a:latin typeface="Arial" panose="020B0604020202020204" pitchFamily="34" charset="0"/>
              </a:rPr>
              <a:t>Lernmitteln</a:t>
            </a:r>
            <a:endParaRPr kumimoji="0" lang="de-DE" sz="1400" b="1" i="0" u="sng" strike="noStrike" kern="1200" cap="none" spc="0" normalizeH="0" baseline="0" noProof="0" dirty="0">
              <a:ln>
                <a:noFill/>
              </a:ln>
              <a:solidFill>
                <a:prstClr val="black"/>
              </a:solidFill>
              <a:effectLst/>
              <a:uLnTx/>
              <a:uFillTx/>
              <a:latin typeface="Arial" panose="020B0604020202020204" pitchFamily="34" charset="0"/>
            </a:endParaRPr>
          </a:p>
        </p:txBody>
      </p:sp>
      <p:sp>
        <p:nvSpPr>
          <p:cNvPr id="10"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ußzeilenplatzhalter 6"/>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40897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Aufgabe und Ziel der Implementation</a:t>
            </a:r>
          </a:p>
        </p:txBody>
      </p:sp>
      <p:sp>
        <p:nvSpPr>
          <p:cNvPr id="3" name="Inhaltsplatzhalter 2"/>
          <p:cNvSpPr>
            <a:spLocks noGrp="1"/>
          </p:cNvSpPr>
          <p:nvPr>
            <p:ph idx="1"/>
          </p:nvPr>
        </p:nvSpPr>
        <p:spPr>
          <a:xfrm>
            <a:off x="450141" y="1767672"/>
            <a:ext cx="8229600" cy="3182722"/>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graphicFrame>
        <p:nvGraphicFramePr>
          <p:cNvPr id="5" name="Diagramm 4"/>
          <p:cNvGraphicFramePr/>
          <p:nvPr/>
        </p:nvGraphicFramePr>
        <p:xfrm>
          <a:off x="457200" y="1257920"/>
          <a:ext cx="8222541"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460365" y="3103735"/>
            <a:ext cx="2170585" cy="2431435"/>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95000"/>
                  </a:prstClr>
                </a:solidFill>
                <a:effectLst/>
                <a:uLnTx/>
                <a:uFillTx/>
                <a:latin typeface="Arial" panose="020B0604020202020204" pitchFamily="34" charset="0"/>
              </a:rPr>
              <a:t>Richtlinien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Kernlehrplan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Rahmenvorgabe</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prstClr val="white">
                    <a:lumMod val="95000"/>
                  </a:prstClr>
                </a:solidFill>
                <a:effectLst/>
                <a:uLnTx/>
                <a:uFillTx/>
                <a:latin typeface="Arial" panose="020B0604020202020204" pitchFamily="34" charset="0"/>
              </a:rPr>
              <a:t>ggf. ergänzende Erlasse</a:t>
            </a:r>
            <a:endParaRPr kumimoji="0" lang="de-DE" sz="14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95000"/>
                </a:prstClr>
              </a:solidFill>
              <a:effectLst/>
              <a:uLnTx/>
              <a:uFillTx/>
              <a:latin typeface="Arial" panose="020B0604020202020204" pitchFamily="34" charset="0"/>
            </a:endParaRPr>
          </a:p>
        </p:txBody>
      </p:sp>
      <p:sp>
        <p:nvSpPr>
          <p:cNvPr id="9" name="Textfeld 8"/>
          <p:cNvSpPr txBox="1"/>
          <p:nvPr/>
        </p:nvSpPr>
        <p:spPr>
          <a:xfrm>
            <a:off x="6476380" y="3103735"/>
            <a:ext cx="2251287" cy="1846659"/>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white">
                    <a:lumMod val="75000"/>
                  </a:prstClr>
                </a:solidFill>
                <a:effectLst/>
                <a:uLnTx/>
                <a:uFillTx/>
                <a:latin typeface="Arial" panose="020B0604020202020204" pitchFamily="34" charset="0"/>
              </a:rPr>
              <a:t>Konzept Unterrichtsreihe</a:t>
            </a:r>
          </a:p>
          <a:p>
            <a:pPr marL="0" marR="0" lvl="0" indent="0" algn="l" defTabSz="449263" rtl="0" eaLnBrk="0" fontAlgn="base" latinLnBrk="0" hangingPunct="0">
              <a:lnSpc>
                <a:spcPct val="100000"/>
              </a:lnSpc>
              <a:spcBef>
                <a:spcPct val="0"/>
              </a:spcBef>
              <a:spcAft>
                <a:spcPct val="0"/>
              </a:spcAft>
              <a:buClrTx/>
              <a:buSzTx/>
              <a:buFontTx/>
              <a:buNone/>
              <a:tabLst/>
              <a:defRPr/>
            </a:pPr>
            <a:br>
              <a:rPr kumimoji="0" lang="de-DE" sz="1400" b="1" i="0" u="none" strike="noStrike" kern="1200" cap="none" spc="0" normalizeH="0" baseline="0" noProof="0" dirty="0">
                <a:ln>
                  <a:noFill/>
                </a:ln>
                <a:solidFill>
                  <a:prstClr val="white">
                    <a:lumMod val="75000"/>
                  </a:prstClr>
                </a:solidFill>
                <a:effectLst/>
                <a:uLnTx/>
                <a:uFillTx/>
                <a:latin typeface="Arial" panose="020B0604020202020204" pitchFamily="34" charset="0"/>
              </a:rPr>
            </a:br>
            <a:r>
              <a:rPr kumimoji="0" lang="de-DE" sz="1400" b="1" i="0" u="none" strike="noStrike" kern="1200" cap="none" spc="0" normalizeH="0" baseline="0" noProof="0" dirty="0">
                <a:ln>
                  <a:noFill/>
                </a:ln>
                <a:solidFill>
                  <a:prstClr val="white">
                    <a:lumMod val="75000"/>
                  </a:prstClr>
                </a:solidFill>
                <a:effectLst/>
                <a:uLnTx/>
                <a:uFillTx/>
                <a:latin typeface="Arial" panose="020B0604020202020204" pitchFamily="34" charset="0"/>
              </a:rPr>
              <a:t>Entwurf Unterrichtsstunde</a:t>
            </a:r>
            <a:endParaRPr kumimoji="0" lang="de-DE" sz="1400" b="0" i="0" u="none" strike="noStrike" kern="1200" cap="none" spc="0" normalizeH="0" baseline="0" noProof="0" dirty="0">
              <a:ln>
                <a:noFill/>
              </a:ln>
              <a:solidFill>
                <a:prstClr val="white">
                  <a:lumMod val="7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75000"/>
                </a:prstClr>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white">
                  <a:lumMod val="75000"/>
                </a:prstClr>
              </a:solidFill>
              <a:effectLst/>
              <a:uLnTx/>
              <a:uFillTx/>
              <a:latin typeface="Arial" panose="020B0604020202020204" pitchFamily="34" charset="0"/>
            </a:endParaRPr>
          </a:p>
        </p:txBody>
      </p:sp>
      <p:sp>
        <p:nvSpPr>
          <p:cNvPr id="10" name="Textfeld 9"/>
          <p:cNvSpPr txBox="1"/>
          <p:nvPr/>
        </p:nvSpPr>
        <p:spPr>
          <a:xfrm>
            <a:off x="611560" y="3638326"/>
            <a:ext cx="7200800" cy="1754326"/>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Ergänzend zu den Vereinbarungen im schulinternen</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Lehrplan gelten</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 5 ADO Pädagogische Freiheit und Verantwortung</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Arial" panose="020B0604020202020204" pitchFamily="34" charset="0"/>
              </a:rPr>
              <a:t>§ 6 ADO Unterrichtsplanung</a:t>
            </a:r>
          </a:p>
        </p:txBody>
      </p:sp>
      <p:sp>
        <p:nvSpPr>
          <p:cNvPr id="8"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ußzeilenplatzhalter 6"/>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194992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66CEDE24-0976-4DAC-92D3-9F2A36386A8E}"/>
              </a:ext>
            </a:extLst>
          </p:cNvPr>
          <p:cNvSpPr>
            <a:spLocks noGrp="1" noChangeArrowheads="1"/>
          </p:cNvSpPr>
          <p:nvPr>
            <p:ph type="title"/>
          </p:nvPr>
        </p:nvSpPr>
        <p:spPr/>
        <p:txBody>
          <a:bodyPr/>
          <a:lstStyle/>
          <a:p>
            <a:pPr eaLnBrk="1" hangingPunct="1"/>
            <a:r>
              <a:rPr lang="de-DE" altLang="de-DE" sz="2000" b="1" dirty="0"/>
              <a:t>Zielsetzung</a:t>
            </a:r>
            <a:r>
              <a:rPr lang="de-DE" altLang="de-DE" sz="2000" dirty="0"/>
              <a:t> von schuleigenen Vorgaben bzw. schulinternen Lehrplänen</a:t>
            </a:r>
          </a:p>
        </p:txBody>
      </p:sp>
      <p:sp>
        <p:nvSpPr>
          <p:cNvPr id="3" name="Inhaltsplatzhalter 2">
            <a:extLst>
              <a:ext uri="{FF2B5EF4-FFF2-40B4-BE49-F238E27FC236}">
                <a16:creationId xmlns:a16="http://schemas.microsoft.com/office/drawing/2014/main" id="{3EF07DE2-FA02-41B3-A083-C237FE35BB94}"/>
              </a:ext>
            </a:extLst>
          </p:cNvPr>
          <p:cNvSpPr>
            <a:spLocks noGrp="1"/>
          </p:cNvSpPr>
          <p:nvPr>
            <p:ph idx="1"/>
          </p:nvPr>
        </p:nvSpPr>
        <p:spPr>
          <a:xfrm>
            <a:off x="457200" y="1700213"/>
            <a:ext cx="8229600" cy="4205287"/>
          </a:xfrm>
        </p:spPr>
        <p:txBody>
          <a:bodyPr rtlCol="0">
            <a:normAutofit/>
          </a:bodyPr>
          <a:lstStyle/>
          <a:p>
            <a:pPr eaLnBrk="1" fontAlgn="auto" hangingPunct="1">
              <a:spcBef>
                <a:spcPts val="1200"/>
              </a:spcBef>
              <a:spcAft>
                <a:spcPts val="0"/>
              </a:spcAft>
              <a:defRPr/>
            </a:pPr>
            <a:r>
              <a:rPr lang="de-DE" sz="2600" dirty="0"/>
              <a:t>Schulbezogene Konkretisierung der Vorgaben nach §29 SchulG</a:t>
            </a:r>
          </a:p>
          <a:p>
            <a:pPr eaLnBrk="1" fontAlgn="auto" hangingPunct="1">
              <a:spcBef>
                <a:spcPts val="1200"/>
              </a:spcBef>
              <a:spcAft>
                <a:spcPts val="0"/>
              </a:spcAft>
              <a:defRPr/>
            </a:pPr>
            <a:r>
              <a:rPr lang="de-DE" sz="2600" dirty="0"/>
              <a:t>Instrument zur Unterrichtsentwicklung und Unterrichtsvorbereitung</a:t>
            </a:r>
          </a:p>
          <a:p>
            <a:pPr eaLnBrk="1" fontAlgn="auto" hangingPunct="1">
              <a:spcBef>
                <a:spcPts val="1200"/>
              </a:spcBef>
              <a:spcAft>
                <a:spcPts val="0"/>
              </a:spcAft>
              <a:defRPr/>
            </a:pPr>
            <a:r>
              <a:rPr lang="de-DE" sz="2600" dirty="0"/>
              <a:t>Ausgestaltung von Freiräumen</a:t>
            </a:r>
          </a:p>
          <a:p>
            <a:pPr eaLnBrk="1" fontAlgn="auto" hangingPunct="1">
              <a:spcBef>
                <a:spcPts val="1200"/>
              </a:spcBef>
              <a:spcAft>
                <a:spcPts val="0"/>
              </a:spcAft>
              <a:defRPr/>
            </a:pPr>
            <a:r>
              <a:rPr lang="de-DE" sz="2600" dirty="0"/>
              <a:t>Grundlage der fachlichen Arbeit im Team</a:t>
            </a:r>
          </a:p>
          <a:p>
            <a:pPr eaLnBrk="1" fontAlgn="auto" hangingPunct="1">
              <a:spcBef>
                <a:spcPts val="1200"/>
              </a:spcBef>
              <a:spcAft>
                <a:spcPts val="0"/>
              </a:spcAft>
              <a:defRPr/>
            </a:pPr>
            <a:r>
              <a:rPr lang="de-DE" sz="2600" dirty="0"/>
              <a:t>Transparenz für alle am Bildungsprozess Beteiligten</a:t>
            </a:r>
          </a:p>
          <a:p>
            <a:pPr eaLnBrk="1" fontAlgn="auto" hangingPunct="1">
              <a:spcBef>
                <a:spcPts val="1200"/>
              </a:spcBef>
              <a:spcAft>
                <a:spcPts val="0"/>
              </a:spcAft>
              <a:defRPr/>
            </a:pPr>
            <a:r>
              <a:rPr lang="de-DE" sz="2600" dirty="0"/>
              <a:t>Maßstab für Evaluation und Rechenschaftslegung</a:t>
            </a:r>
          </a:p>
          <a:p>
            <a:pPr marL="0" indent="0" eaLnBrk="1" fontAlgn="auto" hangingPunct="1">
              <a:spcAft>
                <a:spcPts val="0"/>
              </a:spcAft>
              <a:buFont typeface="Arial" panose="020B0604020202020204" pitchFamily="34" charset="0"/>
              <a:buNone/>
              <a:defRPr/>
            </a:pPr>
            <a:endParaRPr lang="de-DE" dirty="0"/>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22574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31925DE1-98D5-4A64-B3EA-1F2148D4F483}"/>
              </a:ext>
            </a:extLst>
          </p:cNvPr>
          <p:cNvSpPr>
            <a:spLocks noGrp="1" noChangeArrowheads="1"/>
          </p:cNvSpPr>
          <p:nvPr>
            <p:ph type="title"/>
          </p:nvPr>
        </p:nvSpPr>
        <p:spPr/>
        <p:txBody>
          <a:bodyPr/>
          <a:lstStyle/>
          <a:p>
            <a:pPr eaLnBrk="1" hangingPunct="1"/>
            <a:r>
              <a:rPr lang="de-DE" altLang="de-DE" sz="2800" dirty="0"/>
              <a:t>Gliederungs</a:t>
            </a:r>
            <a:r>
              <a:rPr lang="de-DE" altLang="de-DE" sz="2800" b="1" u="sng" dirty="0"/>
              <a:t>vorschlag</a:t>
            </a:r>
            <a:r>
              <a:rPr lang="de-DE" altLang="de-DE" sz="2800" dirty="0"/>
              <a:t> für einen schulinternen Lehrplan</a:t>
            </a:r>
          </a:p>
        </p:txBody>
      </p:sp>
      <p:sp>
        <p:nvSpPr>
          <p:cNvPr id="9" name="Inhaltsplatzhalter 2">
            <a:extLst>
              <a:ext uri="{FF2B5EF4-FFF2-40B4-BE49-F238E27FC236}">
                <a16:creationId xmlns:a16="http://schemas.microsoft.com/office/drawing/2014/main" id="{F6BD8C65-0FF5-401D-9475-94B7A117CC16}"/>
              </a:ext>
            </a:extLst>
          </p:cNvPr>
          <p:cNvSpPr txBox="1">
            <a:spLocks/>
          </p:cNvSpPr>
          <p:nvPr/>
        </p:nvSpPr>
        <p:spPr>
          <a:xfrm>
            <a:off x="609600" y="1852613"/>
            <a:ext cx="8229600" cy="4205287"/>
          </a:xfrm>
          <a:prstGeom prst="rect">
            <a:avLst/>
          </a:prstGeom>
          <a:solidFill>
            <a:schemeClr val="bg1"/>
          </a:solidFill>
          <a:effectLst/>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Inhalt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1	Rahmenbedingungen der fachlichen Arbeit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2	Entscheidungen zum Unterricht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2.1 	Abfolge verbindlicher Unterrichtsvorhaben	</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2.2	Grundsätze der fachdidaktischen und fachmethodischen Arbeit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2.3	Grundsätze der Leistungsbewertung und Leistungsrückmeldung</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2.4	Lehr- und Lernmittel</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3	Prüfung und Weiterentwicklung des schulinternen Lehrplans</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C48B09F7-358A-4466-AD66-CB5ACD0B526D}"/>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7284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Software, Computersymbol enthält.&#10;&#10;Automatisch generierte Beschreibung">
            <a:extLst>
              <a:ext uri="{FF2B5EF4-FFF2-40B4-BE49-F238E27FC236}">
                <a16:creationId xmlns:a16="http://schemas.microsoft.com/office/drawing/2014/main" id="{C618AED3-E585-0860-C912-03045F7CE2FC}"/>
              </a:ext>
            </a:extLst>
          </p:cNvPr>
          <p:cNvPicPr>
            <a:picLocks noChangeAspect="1"/>
          </p:cNvPicPr>
          <p:nvPr/>
        </p:nvPicPr>
        <p:blipFill rotWithShape="1">
          <a:blip r:embed="rId3"/>
          <a:srcRect l="6400" t="16779" r="57303" b="19167"/>
          <a:stretch/>
        </p:blipFill>
        <p:spPr bwMode="auto">
          <a:xfrm>
            <a:off x="578897" y="1667533"/>
            <a:ext cx="7832835" cy="4319609"/>
          </a:xfrm>
          <a:prstGeom prst="rect">
            <a:avLst/>
          </a:prstGeom>
          <a:ln>
            <a:noFill/>
          </a:ln>
          <a:extLst>
            <a:ext uri="{53640926-AAD7-44D8-BBD7-CCE9431645EC}">
              <a14:shadowObscured xmlns:a14="http://schemas.microsoft.com/office/drawing/2010/main"/>
            </a:ext>
          </a:extLst>
        </p:spPr>
      </p:pic>
      <p:sp>
        <p:nvSpPr>
          <p:cNvPr id="70658" name="Titel 1">
            <a:extLst>
              <a:ext uri="{FF2B5EF4-FFF2-40B4-BE49-F238E27FC236}">
                <a16:creationId xmlns:a16="http://schemas.microsoft.com/office/drawing/2014/main" id="{05469ACE-4392-4D77-8376-EC3C430B2EFB}"/>
              </a:ext>
            </a:extLst>
          </p:cNvPr>
          <p:cNvSpPr>
            <a:spLocks noGrp="1" noChangeArrowheads="1"/>
          </p:cNvSpPr>
          <p:nvPr>
            <p:ph type="title"/>
          </p:nvPr>
        </p:nvSpPr>
        <p:spPr/>
        <p:txBody>
          <a:bodyPr/>
          <a:lstStyle/>
          <a:p>
            <a:pPr eaLnBrk="1" hangingPunct="1"/>
            <a:r>
              <a:rPr lang="de-DE" altLang="de-DE"/>
              <a:t>Unterstützungsmaterial im Lehrplannavigator</a:t>
            </a:r>
          </a:p>
        </p:txBody>
      </p:sp>
      <p:sp>
        <p:nvSpPr>
          <p:cNvPr id="3" name="Ellipse 2">
            <a:extLst>
              <a:ext uri="{FF2B5EF4-FFF2-40B4-BE49-F238E27FC236}">
                <a16:creationId xmlns:a16="http://schemas.microsoft.com/office/drawing/2014/main" id="{DBE7970B-29FF-4602-9628-F38397E32726}"/>
              </a:ext>
            </a:extLst>
          </p:cNvPr>
          <p:cNvSpPr/>
          <p:nvPr/>
        </p:nvSpPr>
        <p:spPr>
          <a:xfrm>
            <a:off x="2224934" y="3165141"/>
            <a:ext cx="5832648" cy="1419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feld 4">
            <a:extLst>
              <a:ext uri="{FF2B5EF4-FFF2-40B4-BE49-F238E27FC236}">
                <a16:creationId xmlns:a16="http://schemas.microsoft.com/office/drawing/2014/main" id="{09490A2B-8980-45F9-8AD5-335F106C7F3B}"/>
              </a:ext>
            </a:extLst>
          </p:cNvPr>
          <p:cNvSpPr txBox="1"/>
          <p:nvPr/>
        </p:nvSpPr>
        <p:spPr>
          <a:xfrm>
            <a:off x="4288814" y="4798747"/>
            <a:ext cx="3894083" cy="954107"/>
          </a:xfrm>
          <a:prstGeom prst="rect">
            <a:avLst/>
          </a:prstGeom>
          <a:solidFill>
            <a:schemeClr val="bg1"/>
          </a:solidFill>
          <a:ln w="25400">
            <a:solidFill>
              <a:schemeClr val="accent1">
                <a:shade val="95000"/>
                <a:satMod val="10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Implementations- und Unterstützungsmaterial</a:t>
            </a:r>
          </a:p>
        </p:txBody>
      </p:sp>
      <p:cxnSp>
        <p:nvCxnSpPr>
          <p:cNvPr id="12" name="Gerade Verbindung mit Pfeil 11">
            <a:extLst>
              <a:ext uri="{FF2B5EF4-FFF2-40B4-BE49-F238E27FC236}">
                <a16:creationId xmlns:a16="http://schemas.microsoft.com/office/drawing/2014/main" id="{740142C6-F05D-491A-B3C1-CA1D7DEBD5BB}"/>
              </a:ext>
            </a:extLst>
          </p:cNvPr>
          <p:cNvCxnSpPr>
            <a:cxnSpLocks/>
          </p:cNvCxnSpPr>
          <p:nvPr/>
        </p:nvCxnSpPr>
        <p:spPr>
          <a:xfrm flipH="1" flipV="1">
            <a:off x="1804619" y="3786239"/>
            <a:ext cx="2484195" cy="1640389"/>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8B0E141-3F10-41C2-859E-B3B2211153DB}"/>
              </a:ext>
            </a:extLst>
          </p:cNvPr>
          <p:cNvSpPr/>
          <p:nvPr/>
        </p:nvSpPr>
        <p:spPr>
          <a:xfrm>
            <a:off x="578330" y="3279837"/>
            <a:ext cx="1674899" cy="534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oliennummernplatzhalter 4">
            <a:extLst>
              <a:ext uri="{FF2B5EF4-FFF2-40B4-BE49-F238E27FC236}">
                <a16:creationId xmlns:a16="http://schemas.microsoft.com/office/drawing/2014/main" id="{4C6D6EB2-AEA9-4043-9529-A419278D86AC}"/>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ußzeilenplatzhalter 3"/>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23733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reenshot, Software, Computersymbol enthält.&#10;&#10;Automatisch generierte Beschreibung">
            <a:extLst>
              <a:ext uri="{FF2B5EF4-FFF2-40B4-BE49-F238E27FC236}">
                <a16:creationId xmlns:a16="http://schemas.microsoft.com/office/drawing/2014/main" id="{E7B5A909-8070-DAF3-F8D0-F2678C12240C}"/>
              </a:ext>
            </a:extLst>
          </p:cNvPr>
          <p:cNvPicPr>
            <a:picLocks noChangeAspect="1"/>
          </p:cNvPicPr>
          <p:nvPr/>
        </p:nvPicPr>
        <p:blipFill rotWithShape="1">
          <a:blip r:embed="rId3"/>
          <a:srcRect l="14504" t="48595" r="58733" b="19167"/>
          <a:stretch/>
        </p:blipFill>
        <p:spPr bwMode="auto">
          <a:xfrm>
            <a:off x="472030" y="2173546"/>
            <a:ext cx="8222621" cy="3095235"/>
          </a:xfrm>
          <a:prstGeom prst="rect">
            <a:avLst/>
          </a:prstGeom>
          <a:ln>
            <a:noFill/>
          </a:ln>
          <a:extLst>
            <a:ext uri="{53640926-AAD7-44D8-BBD7-CCE9431645EC}">
              <a14:shadowObscured xmlns:a14="http://schemas.microsoft.com/office/drawing/2010/main"/>
            </a:ext>
          </a:extLst>
        </p:spPr>
      </p:pic>
      <p:sp>
        <p:nvSpPr>
          <p:cNvPr id="72706" name="Titel 1">
            <a:extLst>
              <a:ext uri="{FF2B5EF4-FFF2-40B4-BE49-F238E27FC236}">
                <a16:creationId xmlns:a16="http://schemas.microsoft.com/office/drawing/2014/main" id="{FBA7E351-9B48-48A7-9D75-CB2625587076}"/>
              </a:ext>
            </a:extLst>
          </p:cNvPr>
          <p:cNvSpPr>
            <a:spLocks noGrp="1" noChangeArrowheads="1"/>
          </p:cNvSpPr>
          <p:nvPr>
            <p:ph type="title"/>
          </p:nvPr>
        </p:nvSpPr>
        <p:spPr/>
        <p:txBody>
          <a:bodyPr/>
          <a:lstStyle/>
          <a:p>
            <a:pPr eaLnBrk="1" hangingPunct="1"/>
            <a:r>
              <a:rPr lang="de-DE" altLang="de-DE"/>
              <a:t>Unterstützungsmaterial im Lehrplannavigator</a:t>
            </a:r>
          </a:p>
        </p:txBody>
      </p:sp>
      <p:grpSp>
        <p:nvGrpSpPr>
          <p:cNvPr id="72709" name="Gruppieren 22">
            <a:extLst>
              <a:ext uri="{FF2B5EF4-FFF2-40B4-BE49-F238E27FC236}">
                <a16:creationId xmlns:a16="http://schemas.microsoft.com/office/drawing/2014/main" id="{3A840D2B-B583-4100-B940-43040142A163}"/>
              </a:ext>
            </a:extLst>
          </p:cNvPr>
          <p:cNvGrpSpPr>
            <a:grpSpLocks/>
          </p:cNvGrpSpPr>
          <p:nvPr/>
        </p:nvGrpSpPr>
        <p:grpSpPr bwMode="auto">
          <a:xfrm>
            <a:off x="402192" y="3265653"/>
            <a:ext cx="8219011" cy="3458683"/>
            <a:chOff x="529955" y="3030762"/>
            <a:chExt cx="8218509" cy="3459425"/>
          </a:xfrm>
        </p:grpSpPr>
        <p:cxnSp>
          <p:nvCxnSpPr>
            <p:cNvPr id="16" name="Gerade Verbindung mit Pfeil 15">
              <a:extLst>
                <a:ext uri="{FF2B5EF4-FFF2-40B4-BE49-F238E27FC236}">
                  <a16:creationId xmlns:a16="http://schemas.microsoft.com/office/drawing/2014/main" id="{AB18B907-2118-4012-AE4E-28C7C4418073}"/>
                </a:ext>
              </a:extLst>
            </p:cNvPr>
            <p:cNvCxnSpPr>
              <a:cxnSpLocks/>
            </p:cNvCxnSpPr>
            <p:nvPr/>
          </p:nvCxnSpPr>
          <p:spPr>
            <a:xfrm flipH="1" flipV="1">
              <a:off x="8260570" y="4081041"/>
              <a:ext cx="241530" cy="3773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C2B26942-3107-4B8F-ACBB-84E474DCC23F}"/>
                </a:ext>
              </a:extLst>
            </p:cNvPr>
            <p:cNvCxnSpPr>
              <a:cxnSpLocks/>
              <a:stCxn id="11" idx="0"/>
            </p:cNvCxnSpPr>
            <p:nvPr/>
          </p:nvCxnSpPr>
          <p:spPr>
            <a:xfrm flipV="1">
              <a:off x="1753843" y="4159984"/>
              <a:ext cx="981084" cy="1091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7B784DC-73F8-437F-B62E-D3CC34BB5EA5}"/>
                </a:ext>
              </a:extLst>
            </p:cNvPr>
            <p:cNvSpPr txBox="1"/>
            <p:nvPr/>
          </p:nvSpPr>
          <p:spPr>
            <a:xfrm>
              <a:off x="529955" y="5251475"/>
              <a:ext cx="2447776" cy="1200592"/>
            </a:xfrm>
            <a:prstGeom prst="rect">
              <a:avLst/>
            </a:prstGeom>
            <a:solidFill>
              <a:schemeClr val="bg1"/>
            </a:solidFill>
            <a:ln w="15875">
              <a:solidFill>
                <a:schemeClr val="accent1">
                  <a:shade val="95000"/>
                  <a:satMod val="10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Kernlehrpläne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Rechtsgültige Fassung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Verbindlich </a:t>
              </a:r>
            </a:p>
          </p:txBody>
        </p:sp>
        <p:cxnSp>
          <p:nvCxnSpPr>
            <p:cNvPr id="18" name="Gerade Verbindung mit Pfeil 17">
              <a:extLst>
                <a:ext uri="{FF2B5EF4-FFF2-40B4-BE49-F238E27FC236}">
                  <a16:creationId xmlns:a16="http://schemas.microsoft.com/office/drawing/2014/main" id="{DEAD4209-9C56-4F09-8370-B8A6010FA4A5}"/>
                </a:ext>
              </a:extLst>
            </p:cNvPr>
            <p:cNvCxnSpPr>
              <a:cxnSpLocks/>
            </p:cNvCxnSpPr>
            <p:nvPr/>
          </p:nvCxnSpPr>
          <p:spPr>
            <a:xfrm flipV="1">
              <a:off x="4974652" y="3030762"/>
              <a:ext cx="1289258" cy="14340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4A852B55-F18A-417A-85F7-63A8649B364F}"/>
                </a:ext>
              </a:extLst>
            </p:cNvPr>
            <p:cNvSpPr txBox="1"/>
            <p:nvPr/>
          </p:nvSpPr>
          <p:spPr>
            <a:xfrm>
              <a:off x="6084802" y="4458417"/>
              <a:ext cx="2663662" cy="2031770"/>
            </a:xfrm>
            <a:prstGeom prst="rect">
              <a:avLst/>
            </a:prstGeom>
            <a:solidFill>
              <a:schemeClr val="bg1"/>
            </a:solidFill>
            <a:ln w="15875">
              <a:solidFill>
                <a:schemeClr val="accent1">
                  <a:shade val="95000"/>
                  <a:satMod val="10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Hinweise und Materialien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Implementations-PPP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Weiteres, wie z.B. ausgewählte konkretisierte Unterrichtsvorhaben</a:t>
              </a:r>
            </a:p>
          </p:txBody>
        </p:sp>
        <p:sp>
          <p:nvSpPr>
            <p:cNvPr id="15" name="Textfeld 14">
              <a:extLst>
                <a:ext uri="{FF2B5EF4-FFF2-40B4-BE49-F238E27FC236}">
                  <a16:creationId xmlns:a16="http://schemas.microsoft.com/office/drawing/2014/main" id="{BC2CC283-DD18-4F22-9C6D-A1A0B2C3B4D9}"/>
                </a:ext>
              </a:extLst>
            </p:cNvPr>
            <p:cNvSpPr txBox="1"/>
            <p:nvPr/>
          </p:nvSpPr>
          <p:spPr>
            <a:xfrm>
              <a:off x="3132470" y="4443253"/>
              <a:ext cx="2665250" cy="2031771"/>
            </a:xfrm>
            <a:prstGeom prst="rect">
              <a:avLst/>
            </a:prstGeom>
            <a:solidFill>
              <a:schemeClr val="bg1"/>
            </a:solidFill>
            <a:ln w="15875">
              <a:solidFill>
                <a:schemeClr val="accent1">
                  <a:shade val="95000"/>
                  <a:satMod val="10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Schulinterner Lehrplan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Vorlagenmuster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Beispielhafte fachliche   Ausgestaltung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Nicht vollständig gefüllt (u.a. belassener Freiraum)</a:t>
              </a:r>
            </a:p>
          </p:txBody>
        </p:sp>
      </p:grpSp>
      <p:sp>
        <p:nvSpPr>
          <p:cNvPr id="24" name="Ellipse 23">
            <a:extLst>
              <a:ext uri="{FF2B5EF4-FFF2-40B4-BE49-F238E27FC236}">
                <a16:creationId xmlns:a16="http://schemas.microsoft.com/office/drawing/2014/main" id="{B6A5E191-6888-4B4D-B3C6-37100F187AA1}"/>
              </a:ext>
            </a:extLst>
          </p:cNvPr>
          <p:cNvSpPr/>
          <p:nvPr/>
        </p:nvSpPr>
        <p:spPr>
          <a:xfrm>
            <a:off x="6093465" y="3027795"/>
            <a:ext cx="216058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fik 4" descr="Ein Bild, das Text, Screenshot, Website, Software enthält.&#10;&#10;Automatisch generierte Beschreibung">
            <a:extLst>
              <a:ext uri="{FF2B5EF4-FFF2-40B4-BE49-F238E27FC236}">
                <a16:creationId xmlns:a16="http://schemas.microsoft.com/office/drawing/2014/main" id="{6704573B-1103-A61F-47D4-181F62EABD80}"/>
              </a:ext>
            </a:extLst>
          </p:cNvPr>
          <p:cNvPicPr>
            <a:picLocks noChangeAspect="1"/>
          </p:cNvPicPr>
          <p:nvPr/>
        </p:nvPicPr>
        <p:blipFill rotWithShape="1">
          <a:blip r:embed="rId4"/>
          <a:srcRect l="14215" t="37865" r="58923" b="56592"/>
          <a:stretch/>
        </p:blipFill>
        <p:spPr bwMode="auto">
          <a:xfrm>
            <a:off x="457200" y="1650270"/>
            <a:ext cx="8229600" cy="530319"/>
          </a:xfrm>
          <a:prstGeom prst="rect">
            <a:avLst/>
          </a:prstGeom>
          <a:ln>
            <a:noFill/>
          </a:ln>
          <a:extLst>
            <a:ext uri="{53640926-AAD7-44D8-BBD7-CCE9431645EC}">
              <a14:shadowObscured xmlns:a14="http://schemas.microsoft.com/office/drawing/2010/main"/>
            </a:ext>
          </a:extLst>
        </p:spPr>
      </p:pic>
      <p:sp>
        <p:nvSpPr>
          <p:cNvPr id="23" name="Ellipse 22">
            <a:extLst>
              <a:ext uri="{FF2B5EF4-FFF2-40B4-BE49-F238E27FC236}">
                <a16:creationId xmlns:a16="http://schemas.microsoft.com/office/drawing/2014/main" id="{9473DC80-027D-F276-9C3F-59DC8E8BB2A1}"/>
              </a:ext>
            </a:extLst>
          </p:cNvPr>
          <p:cNvSpPr/>
          <p:nvPr/>
        </p:nvSpPr>
        <p:spPr>
          <a:xfrm>
            <a:off x="6070357" y="4067752"/>
            <a:ext cx="216058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661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507288"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dirty="0"/>
              <a:t>Kernlehrplannovelle – Hintergründe und Grundlagen </a:t>
            </a:r>
          </a:p>
          <a:p>
            <a:pPr marL="514350" indent="-514350" eaLnBrk="1" fontAlgn="auto" hangingPunct="1">
              <a:spcBef>
                <a:spcPts val="1200"/>
              </a:spcBef>
              <a:spcAft>
                <a:spcPts val="0"/>
              </a:spcAft>
              <a:buFont typeface="+mj-lt"/>
              <a:buAutoNum type="arabicPeriod"/>
              <a:defRPr/>
            </a:pPr>
            <a:r>
              <a:rPr lang="de-DE" dirty="0"/>
              <a:t>Implementation der Kernlehrpläne</a:t>
            </a:r>
          </a:p>
          <a:p>
            <a:pPr marL="514350" indent="-514350" eaLnBrk="1" fontAlgn="auto" hangingPunct="1">
              <a:spcBef>
                <a:spcPts val="1200"/>
              </a:spcBef>
              <a:spcAft>
                <a:spcPts val="0"/>
              </a:spcAft>
              <a:buFont typeface="+mj-lt"/>
              <a:buAutoNum type="arabicPeriod"/>
              <a:defRPr/>
            </a:pPr>
            <a:r>
              <a:rPr lang="de-DE" b="1" dirty="0">
                <a:solidFill>
                  <a:srgbClr val="00B050"/>
                </a:solidFill>
              </a:rPr>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26</a:t>
            </a:fld>
            <a:endParaRPr lang="de-DE" sz="1200" dirty="0">
              <a:solidFill>
                <a:prstClr val="black">
                  <a:tint val="75000"/>
                </a:prstClr>
              </a:solidFill>
              <a:latin typeface="Calibri"/>
              <a:ea typeface="+mn-ea"/>
              <a:cs typeface="+mn-cs"/>
            </a:endParaRPr>
          </a:p>
        </p:txBody>
      </p:sp>
      <p:sp>
        <p:nvSpPr>
          <p:cNvPr id="5"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96018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259632" y="2564904"/>
            <a:ext cx="6400800" cy="2736304"/>
          </a:xfrm>
        </p:spPr>
        <p:txBody>
          <a:bodyPr>
            <a:noAutofit/>
          </a:bodyPr>
          <a:lstStyle/>
          <a:p>
            <a:endParaRPr lang="de-DE" sz="3600" dirty="0">
              <a:solidFill>
                <a:srgbClr val="002060"/>
              </a:solidFill>
            </a:endParaRPr>
          </a:p>
          <a:p>
            <a:r>
              <a:rPr lang="de-DE" sz="3200" dirty="0">
                <a:solidFill>
                  <a:schemeClr val="tx1"/>
                </a:solidFill>
              </a:rPr>
              <a:t>Kernlehrplan FRANZÖSISCH</a:t>
            </a:r>
          </a:p>
        </p:txBody>
      </p:sp>
      <p:sp>
        <p:nvSpPr>
          <p:cNvPr id="5"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27</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770966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endParaRPr lang="de-DE" dirty="0"/>
          </a:p>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t>Der Kernlehrplan Französisch im Detail</a:t>
            </a:r>
          </a:p>
          <a:p>
            <a:pPr marL="514350" indent="-514350">
              <a:spcBef>
                <a:spcPts val="1200"/>
              </a:spcBef>
              <a:buFont typeface="+mj-lt"/>
              <a:buAutoNum type="arabicPeriod"/>
            </a:pPr>
            <a:r>
              <a:rPr lang="de-DE" dirty="0"/>
              <a:t>Schulinterne Lehrpläne</a:t>
            </a:r>
          </a:p>
          <a:p>
            <a:pPr marL="0" indent="0">
              <a:buNone/>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28</a:t>
            </a:fld>
            <a:endParaRPr lang="de-DE" sz="1200" dirty="0">
              <a:solidFill>
                <a:prstClr val="black">
                  <a:tint val="75000"/>
                </a:prstClr>
              </a:solidFill>
              <a:latin typeface="Calibri"/>
              <a:ea typeface="+mn-ea"/>
              <a:cs typeface="+mn-cs"/>
            </a:endParaRPr>
          </a:p>
        </p:txBody>
      </p:sp>
      <p:sp>
        <p:nvSpPr>
          <p:cNvPr id="7"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544599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endParaRPr lang="de-DE" dirty="0"/>
          </a:p>
          <a:p>
            <a:pPr marL="514350" indent="-514350">
              <a:spcBef>
                <a:spcPts val="1200"/>
              </a:spcBef>
              <a:buFont typeface="+mj-lt"/>
              <a:buAutoNum type="arabicPeriod"/>
            </a:pPr>
            <a:r>
              <a:rPr lang="de-DE" b="1" dirty="0">
                <a:solidFill>
                  <a:srgbClr val="00B050"/>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29</a:t>
            </a:fld>
            <a:endParaRPr lang="de-DE" sz="1200" dirty="0">
              <a:solidFill>
                <a:prstClr val="black">
                  <a:tint val="75000"/>
                </a:prstClr>
              </a:solidFill>
              <a:latin typeface="Calibri"/>
              <a:ea typeface="+mn-ea"/>
              <a:cs typeface="+mn-cs"/>
            </a:endParaRPr>
          </a:p>
        </p:txBody>
      </p:sp>
      <p:sp>
        <p:nvSpPr>
          <p:cNvPr id="7"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33431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0408C286-04FE-486A-9655-7713BBCCC7F5}"/>
              </a:ext>
            </a:extLst>
          </p:cNvPr>
          <p:cNvSpPr>
            <a:spLocks noGrp="1" noChangeArrowheads="1"/>
          </p:cNvSpPr>
          <p:nvPr>
            <p:ph type="title"/>
          </p:nvPr>
        </p:nvSpPr>
        <p:spPr/>
        <p:txBody>
          <a:bodyPr/>
          <a:lstStyle/>
          <a:p>
            <a:pPr eaLnBrk="1" hangingPunct="1"/>
            <a:r>
              <a:rPr lang="de-DE" altLang="de-DE"/>
              <a:t>Gliederung</a:t>
            </a:r>
          </a:p>
        </p:txBody>
      </p:sp>
      <p:sp>
        <p:nvSpPr>
          <p:cNvPr id="9" name="Inhaltsplatzhalter 2">
            <a:extLst>
              <a:ext uri="{FF2B5EF4-FFF2-40B4-BE49-F238E27FC236}">
                <a16:creationId xmlns:a16="http://schemas.microsoft.com/office/drawing/2014/main" id="{B1149B6C-3DBC-49B1-AEF2-E402C092C5C8}"/>
              </a:ext>
            </a:extLst>
          </p:cNvPr>
          <p:cNvSpPr>
            <a:spLocks noGrp="1"/>
          </p:cNvSpPr>
          <p:nvPr>
            <p:ph idx="1"/>
          </p:nvPr>
        </p:nvSpPr>
        <p:spPr>
          <a:xfrm>
            <a:off x="457200" y="2636912"/>
            <a:ext cx="8507288" cy="3268588"/>
          </a:xfrm>
        </p:spPr>
        <p:txBody>
          <a:bodyPr rtlCol="0">
            <a:normAutofit/>
          </a:bodyPr>
          <a:lstStyle/>
          <a:p>
            <a:pPr marL="514350" indent="-514350" eaLnBrk="1" fontAlgn="auto" hangingPunct="1">
              <a:spcBef>
                <a:spcPts val="1200"/>
              </a:spcBef>
              <a:spcAft>
                <a:spcPts val="0"/>
              </a:spcAft>
              <a:buFont typeface="+mj-lt"/>
              <a:buAutoNum type="arabicPeriod"/>
              <a:defRPr/>
            </a:pPr>
            <a:r>
              <a:rPr lang="de-DE" b="1" dirty="0">
                <a:solidFill>
                  <a:srgbClr val="00B050"/>
                </a:solidFill>
              </a:rPr>
              <a:t>Kernlehrplannovelle – Hintergründe und Grundlagen </a:t>
            </a:r>
          </a:p>
          <a:p>
            <a:pPr marL="514350" indent="-514350" eaLnBrk="1" fontAlgn="auto" hangingPunct="1">
              <a:spcBef>
                <a:spcPts val="1200"/>
              </a:spcBef>
              <a:spcAft>
                <a:spcPts val="0"/>
              </a:spcAft>
              <a:buFont typeface="+mj-lt"/>
              <a:buAutoNum type="arabicPeriod"/>
              <a:defRPr/>
            </a:pPr>
            <a:r>
              <a:rPr lang="de-DE" dirty="0"/>
              <a:t>Implementation der Kernlehrpläne</a:t>
            </a:r>
          </a:p>
          <a:p>
            <a:pPr marL="514350" indent="-514350" eaLnBrk="1" fontAlgn="auto" hangingPunct="1">
              <a:spcBef>
                <a:spcPts val="1200"/>
              </a:spcBef>
              <a:spcAft>
                <a:spcPts val="0"/>
              </a:spcAft>
              <a:buFont typeface="+mj-lt"/>
              <a:buAutoNum type="arabicPeriod"/>
              <a:defRPr/>
            </a:pPr>
            <a:r>
              <a:rPr lang="de-DE" dirty="0"/>
              <a:t>Fachspezifische Erläuterungen</a:t>
            </a:r>
          </a:p>
        </p:txBody>
      </p:sp>
      <p:sp>
        <p:nvSpPr>
          <p:cNvPr id="6" name="Foliennummernplatzhalter 4">
            <a:extLst>
              <a:ext uri="{FF2B5EF4-FFF2-40B4-BE49-F238E27FC236}">
                <a16:creationId xmlns:a16="http://schemas.microsoft.com/office/drawing/2014/main" id="{74A1F63D-FAB8-42FD-9FB4-9C8B6210471A}"/>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85477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Grundsätze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endParaRPr lang="de-DE" dirty="0"/>
          </a:p>
          <a:p>
            <a:r>
              <a:rPr lang="de-DE" dirty="0"/>
              <a:t>Wiedereinführung von G9</a:t>
            </a:r>
          </a:p>
          <a:p>
            <a:r>
              <a:rPr lang="de-DE" dirty="0"/>
              <a:t>Weiterentwicklung des bisherigen Kernlehrplans</a:t>
            </a:r>
          </a:p>
          <a:p>
            <a:pPr lvl="1"/>
            <a:r>
              <a:rPr lang="de-DE" sz="2400" dirty="0"/>
              <a:t>Orientierung an der Struktur des KLP Sek. I</a:t>
            </a:r>
          </a:p>
          <a:p>
            <a:pPr lvl="1"/>
            <a:r>
              <a:rPr lang="de-DE" sz="2400" dirty="0"/>
              <a:t>Anpassung an aktuelle Ansprüche (Stärkung der Fachlichkeit; Bildung in der digitalen Welt; Bildung für nachhaltige Entwicklung; Geschlechtersensibilität und Aktionsplan für </a:t>
            </a:r>
            <a:r>
              <a:rPr lang="de-DE" sz="2400" dirty="0" err="1"/>
              <a:t>queeres</a:t>
            </a:r>
            <a:r>
              <a:rPr lang="de-DE" sz="2400" dirty="0"/>
              <a:t> Leben in NRW)</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30</a:t>
            </a:fld>
            <a:endParaRPr lang="de-DE" sz="1200" dirty="0">
              <a:solidFill>
                <a:prstClr val="black">
                  <a:tint val="75000"/>
                </a:prstClr>
              </a:solidFill>
              <a:latin typeface="Calibri"/>
              <a:ea typeface="+mn-ea"/>
              <a:cs typeface="+mn-cs"/>
            </a:endParaRPr>
          </a:p>
        </p:txBody>
      </p:sp>
      <p:sp>
        <p:nvSpPr>
          <p:cNvPr id="7"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076865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 des KLP Französisch</a:t>
            </a:r>
          </a:p>
        </p:txBody>
      </p:sp>
      <p:sp>
        <p:nvSpPr>
          <p:cNvPr id="3" name="Inhaltsplatzhalter 2"/>
          <p:cNvSpPr>
            <a:spLocks noGrp="1"/>
          </p:cNvSpPr>
          <p:nvPr>
            <p:ph idx="1"/>
          </p:nvPr>
        </p:nvSpPr>
        <p:spPr/>
        <p:txBody>
          <a:bodyPr>
            <a:normAutofit fontScale="92500"/>
          </a:bodyPr>
          <a:lstStyle/>
          <a:p>
            <a:r>
              <a:rPr lang="de-DE" dirty="0"/>
              <a:t>Schulformbezogene Vorgabe zu erzielender Lernergebnisse </a:t>
            </a:r>
          </a:p>
          <a:p>
            <a:r>
              <a:rPr lang="de-DE" dirty="0"/>
              <a:t>Abbildung einer Progression der zu erzielenden Lernergebnisse</a:t>
            </a:r>
          </a:p>
          <a:p>
            <a:r>
              <a:rPr lang="de-DE" dirty="0"/>
              <a:t>Beschränkung auf einen fachlichen Kern</a:t>
            </a:r>
          </a:p>
          <a:p>
            <a:pPr marL="0" indent="0">
              <a:buNone/>
            </a:pPr>
            <a:r>
              <a:rPr lang="de-DE" dirty="0"/>
              <a:t>     </a:t>
            </a:r>
            <a:r>
              <a:rPr lang="de-DE" dirty="0" err="1"/>
              <a:t>Obligatorik</a:t>
            </a:r>
            <a:r>
              <a:rPr lang="de-DE" dirty="0"/>
              <a:t> für etwa ¾ der zur Verfügung stehenden   </a:t>
            </a:r>
          </a:p>
          <a:p>
            <a:pPr marL="0" indent="0">
              <a:buNone/>
            </a:pPr>
            <a:r>
              <a:rPr lang="de-DE" dirty="0"/>
              <a:t>     Unterrichtszeit</a:t>
            </a:r>
          </a:p>
          <a:p>
            <a:r>
              <a:rPr lang="de-DE" dirty="0"/>
              <a:t>Verzicht auf Vorgaben zur unterrichtlichen Umsetzung</a:t>
            </a:r>
          </a:p>
          <a:p>
            <a:pPr marL="0" indent="0">
              <a:buNone/>
            </a:pPr>
            <a:r>
              <a:rPr lang="de-DE" dirty="0"/>
              <a:t>     (Bestandteil der schulinternen Lehrpläne)</a:t>
            </a:r>
          </a:p>
          <a:p>
            <a:pPr marL="0" indent="0">
              <a:buNone/>
            </a:pPr>
            <a:endParaRPr lang="de-DE" dirty="0"/>
          </a:p>
          <a:p>
            <a:pPr marL="0" indent="0">
              <a:buNone/>
            </a:pPr>
            <a:endParaRPr lang="de-DE" dirty="0"/>
          </a:p>
          <a:p>
            <a:endParaRPr lang="de-DE" dirty="0"/>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31</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67929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des KLP Französisch</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 und Prozesse (fachliche Konkretisierungen)</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digitalen Welt</a:t>
            </a:r>
          </a:p>
          <a:p>
            <a:pPr lvl="1"/>
            <a:r>
              <a:rPr lang="de-DE" dirty="0"/>
              <a:t>Bildung für nachhaltige Entwicklung</a:t>
            </a:r>
          </a:p>
          <a:p>
            <a:pPr lvl="1"/>
            <a:r>
              <a:rPr lang="de-DE" dirty="0"/>
              <a:t>Geschlechtersensibilität und Aktionsplan für </a:t>
            </a:r>
            <a:r>
              <a:rPr lang="de-DE" dirty="0" err="1"/>
              <a:t>queeres</a:t>
            </a:r>
            <a:r>
              <a:rPr lang="de-DE" dirty="0"/>
              <a:t> Leben in NRW</a:t>
            </a:r>
          </a:p>
          <a:p>
            <a:endParaRPr lang="de-DE" dirty="0"/>
          </a:p>
          <a:p>
            <a:endParaRPr lang="de-DE" dirty="0"/>
          </a:p>
          <a:p>
            <a:endParaRPr lang="de-DE" dirty="0"/>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32</a:t>
            </a:fld>
            <a:endParaRPr lang="de-DE" sz="1200" dirty="0">
              <a:solidFill>
                <a:prstClr val="black">
                  <a:tint val="75000"/>
                </a:prstClr>
              </a:solidFill>
              <a:latin typeface="Calibri"/>
              <a:ea typeface="+mn-ea"/>
              <a:cs typeface="+mn-cs"/>
            </a:endParaRPr>
          </a:p>
        </p:txBody>
      </p:sp>
      <p:sp>
        <p:nvSpPr>
          <p:cNvPr id="7"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24017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endParaRPr lang="de-DE" dirty="0">
              <a:solidFill>
                <a:schemeClr val="bg1">
                  <a:lumMod val="65000"/>
                </a:schemeClr>
              </a:solidFill>
            </a:endParaRPr>
          </a:p>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b="1" dirty="0">
                <a:solidFill>
                  <a:srgbClr val="00B050"/>
                </a:solidFill>
              </a:rPr>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33</a:t>
            </a:fld>
            <a:endParaRPr lang="de-DE" sz="1200" dirty="0">
              <a:solidFill>
                <a:prstClr val="black">
                  <a:tint val="75000"/>
                </a:prstClr>
              </a:solidFill>
              <a:latin typeface="Calibri"/>
              <a:ea typeface="+mn-ea"/>
              <a:cs typeface="+mn-cs"/>
            </a:endParaRPr>
          </a:p>
        </p:txBody>
      </p:sp>
      <p:sp>
        <p:nvSpPr>
          <p:cNvPr id="7"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94366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Querschnittsaufgaben im KLP Französisch</a:t>
            </a:r>
          </a:p>
        </p:txBody>
      </p:sp>
      <p:sp>
        <p:nvSpPr>
          <p:cNvPr id="3" name="Inhaltsplatzhalter 2"/>
          <p:cNvSpPr>
            <a:spLocks noGrp="1"/>
          </p:cNvSpPr>
          <p:nvPr>
            <p:ph idx="1"/>
          </p:nvPr>
        </p:nvSpPr>
        <p:spPr/>
        <p:txBody>
          <a:bodyPr>
            <a:normAutofit fontScale="92500" lnSpcReduction="20000"/>
          </a:bodyPr>
          <a:lstStyle/>
          <a:p>
            <a:pPr>
              <a:spcBef>
                <a:spcPts val="1200"/>
              </a:spcBef>
            </a:pPr>
            <a:r>
              <a:rPr lang="de-DE" dirty="0"/>
              <a:t>Bildung in der digitalen Welt </a:t>
            </a:r>
            <a:br>
              <a:rPr lang="de-DE" dirty="0"/>
            </a:br>
            <a:r>
              <a:rPr lang="de-DE" dirty="0"/>
              <a:t>(Grundlage: MKR NRW, im Sinne der Vorgaben in die </a:t>
            </a:r>
            <a:r>
              <a:rPr lang="de-DE" dirty="0" err="1"/>
              <a:t>GOSt</a:t>
            </a:r>
            <a:r>
              <a:rPr lang="de-DE" dirty="0"/>
              <a:t> transferiert)</a:t>
            </a:r>
          </a:p>
          <a:p>
            <a:pPr>
              <a:spcBef>
                <a:spcPts val="1200"/>
              </a:spcBef>
            </a:pPr>
            <a:r>
              <a:rPr lang="de-DE" dirty="0"/>
              <a:t>Bildung für nachhaltige Entwicklung</a:t>
            </a:r>
            <a:br>
              <a:rPr lang="de-DE" dirty="0"/>
            </a:br>
            <a:r>
              <a:rPr lang="de-DE" dirty="0"/>
              <a:t>(Grundlage: Leitlinie BNE)</a:t>
            </a:r>
          </a:p>
          <a:p>
            <a:pPr>
              <a:spcBef>
                <a:spcPts val="1200"/>
              </a:spcBef>
            </a:pPr>
            <a:r>
              <a:rPr lang="de-DE" dirty="0"/>
              <a:t>Geschlechtersensibilität und Aktionsplan für </a:t>
            </a:r>
            <a:r>
              <a:rPr lang="de-DE" dirty="0" err="1"/>
              <a:t>queeres</a:t>
            </a:r>
            <a:r>
              <a:rPr lang="de-DE" dirty="0"/>
              <a:t> Leben in NRW</a:t>
            </a:r>
          </a:p>
          <a:p>
            <a:pPr marL="0" indent="0">
              <a:buNone/>
            </a:pPr>
            <a:endParaRPr lang="de-DE" dirty="0"/>
          </a:p>
          <a:p>
            <a:pPr marL="0" indent="0">
              <a:buNone/>
            </a:pPr>
            <a:r>
              <a:rPr lang="de-DE" dirty="0"/>
              <a:t>Einbindung in die Kernlehrpläne</a:t>
            </a:r>
          </a:p>
          <a:p>
            <a:pPr>
              <a:spcBef>
                <a:spcPts val="1200"/>
              </a:spcBef>
            </a:pPr>
            <a:r>
              <a:rPr lang="de-DE" dirty="0"/>
              <a:t>Fachspezifische Anbindung und Konkretisierung</a:t>
            </a:r>
          </a:p>
          <a:p>
            <a:pPr>
              <a:spcBef>
                <a:spcPts val="1200"/>
              </a:spcBef>
            </a:pPr>
            <a:endParaRPr lang="de-DE" dirty="0"/>
          </a:p>
          <a:p>
            <a:endParaRPr lang="de-DE" dirty="0"/>
          </a:p>
          <a:p>
            <a:endParaRPr lang="de-DE" dirty="0"/>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34</a:t>
            </a:fld>
            <a:endParaRPr lang="de-DE" sz="1200" dirty="0">
              <a:solidFill>
                <a:prstClr val="black">
                  <a:tint val="75000"/>
                </a:prstClr>
              </a:solidFill>
              <a:latin typeface="Calibri"/>
              <a:ea typeface="+mn-ea"/>
              <a:cs typeface="+mn-cs"/>
            </a:endParaRPr>
          </a:p>
        </p:txBody>
      </p:sp>
      <p:sp>
        <p:nvSpPr>
          <p:cNvPr id="7"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284087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1800" dirty="0">
                <a:ea typeface="MS PGothic" panose="020B0600070205080204" pitchFamily="34" charset="-128"/>
              </a:rPr>
            </a:br>
            <a:br>
              <a:rPr lang="de-DE" altLang="de-DE" sz="1800" b="0" dirty="0">
                <a:ea typeface="MS PGothic" panose="020B0600070205080204" pitchFamily="34" charset="-128"/>
              </a:rPr>
            </a:br>
            <a:br>
              <a:rPr lang="de-DE" altLang="de-DE" sz="1800" dirty="0">
                <a:ea typeface="MS PGothic" panose="020B0600070205080204" pitchFamily="34" charset="-128"/>
              </a:rPr>
            </a:br>
            <a:r>
              <a:rPr lang="de-DE" altLang="de-DE" dirty="0">
                <a:ea typeface="MS PGothic" panose="020B0600070205080204" pitchFamily="34" charset="-128"/>
              </a:rPr>
              <a:t> </a:t>
            </a:r>
            <a:br>
              <a:rPr lang="de-DE" altLang="de-DE" dirty="0">
                <a:ea typeface="MS PGothic" panose="020B0600070205080204" pitchFamily="34" charset="-128"/>
              </a:rPr>
            </a:br>
            <a:endParaRPr lang="de-DE" altLang="de-DE" sz="1600" b="0" dirty="0">
              <a:ea typeface="MS PGothic" panose="020B0600070205080204" pitchFamily="34" charset="-128"/>
            </a:endParaRPr>
          </a:p>
        </p:txBody>
      </p:sp>
      <p:sp>
        <p:nvSpPr>
          <p:cNvPr id="7" name="Titel 1"/>
          <p:cNvSpPr txBox="1">
            <a:spLocks/>
          </p:cNvSpPr>
          <p:nvPr/>
        </p:nvSpPr>
        <p:spPr>
          <a:xfrm>
            <a:off x="272963" y="1126901"/>
            <a:ext cx="8867328" cy="309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lvl="0" fontAlgn="auto">
              <a:spcAft>
                <a:spcPts val="0"/>
              </a:spcAft>
            </a:pPr>
            <a:r>
              <a:rPr lang="de-DE" sz="2800" dirty="0">
                <a:solidFill>
                  <a:prstClr val="black"/>
                </a:solidFill>
              </a:rPr>
              <a:t>Fachspezifische Anbindung </a:t>
            </a:r>
            <a:r>
              <a:rPr kumimoji="0" lang="de-DE" sz="2800" b="0" i="0" u="none" strike="noStrike" kern="1200" cap="none" spc="0" normalizeH="0" baseline="0" noProof="0" dirty="0">
                <a:ln>
                  <a:noFill/>
                </a:ln>
                <a:solidFill>
                  <a:prstClr val="black"/>
                </a:solidFill>
                <a:effectLst/>
                <a:uLnTx/>
                <a:uFillTx/>
                <a:latin typeface="Calibri"/>
              </a:rPr>
              <a:t> – Bildung in der digitalen Welt</a:t>
            </a:r>
          </a:p>
        </p:txBody>
      </p:sp>
      <p:sp>
        <p:nvSpPr>
          <p:cNvPr id="5" name="Textfeld 4"/>
          <p:cNvSpPr txBox="1"/>
          <p:nvPr/>
        </p:nvSpPr>
        <p:spPr>
          <a:xfrm>
            <a:off x="395536" y="1632277"/>
            <a:ext cx="8496944" cy="42319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Französisch als fortgeführte Fremdsprache (Qualifikationsphase – Leistungskurs)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TEXT- UND MEDIENKOMPETENZ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(Indikator)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Gestaltender Umgang mit Texten und Medien: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Schülerinnen und Schüler erstellen auf der Basis unterschiedlicher Ausgangstexte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und Medienprodukte komplexe Sach- und Gebrauchstexte sowie multimodale Formate (MKR 1.2, 4.1).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SPRACHLERNKOMPETENZ</a:t>
            </a:r>
            <a:r>
              <a:rPr kumimoji="0" lang="de-DE" sz="1800" b="0" i="0" u="none" strike="noStrike" kern="1200" cap="none" spc="0" normalizeH="0" baseline="0" noProof="0" dirty="0">
                <a:ln>
                  <a:noFill/>
                </a:ln>
                <a:solidFill>
                  <a:prstClr val="black"/>
                </a:solidFill>
                <a:effectLst/>
                <a:uLnTx/>
                <a:uFillTx/>
                <a:latin typeface="Calibri"/>
                <a:ea typeface="+mn-ea"/>
                <a:cs typeface="+mn-cs"/>
              </a:rPr>
              <a:t> (Fachliche Konkretisierungen)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Strategien und Techniken zur</a:t>
            </a:r>
            <a:r>
              <a:rPr kumimoji="0" lang="de-DE" sz="1800" b="0" i="0" u="none" strike="noStrike" kern="1200" cap="none" spc="0" normalizeH="0" noProof="0" dirty="0">
                <a:ln>
                  <a:noFill/>
                </a:ln>
                <a:solidFill>
                  <a:prstClr val="black"/>
                </a:solidFill>
                <a:effectLst/>
                <a:uLnTx/>
                <a:uFillTx/>
                <a:latin typeface="Calibri"/>
                <a:ea typeface="+mn-ea"/>
                <a:cs typeface="+mn-cs"/>
              </a:rPr>
              <a:t> kritisch-reflektierten Auseinandersetzung</a:t>
            </a:r>
            <a:r>
              <a:rPr kumimoji="0" lang="de-DE" sz="1800" b="0" i="0" u="none" strike="noStrike" kern="1200" cap="none" spc="0" normalizeH="0" baseline="0" noProof="0" dirty="0">
                <a:ln>
                  <a:noFill/>
                </a:ln>
                <a:solidFill>
                  <a:prstClr val="black"/>
                </a:solidFill>
                <a:effectLst/>
                <a:uLnTx/>
                <a:uFillTx/>
                <a:latin typeface="Calibri"/>
                <a:ea typeface="+mn-ea"/>
                <a:cs typeface="+mn-cs"/>
              </a:rPr>
              <a:t> mit digitalen Übersetzungsprogrammen und textgenerierenden</a:t>
            </a:r>
            <a:r>
              <a:rPr kumimoji="0" lang="de-DE" sz="1800" b="0" i="0" u="none" strike="noStrike" kern="1200" cap="none" spc="0" normalizeH="0" noProof="0" dirty="0">
                <a:ln>
                  <a:noFill/>
                </a:ln>
                <a:solidFill>
                  <a:prstClr val="black"/>
                </a:solidFill>
                <a:effectLst/>
                <a:uLnTx/>
                <a:uFillTx/>
                <a:latin typeface="Calibri"/>
                <a:ea typeface="+mn-ea"/>
                <a:cs typeface="+mn-cs"/>
              </a:rPr>
              <a:t> KI-Anwendungen</a:t>
            </a:r>
            <a:r>
              <a:rPr kumimoji="0" lang="de-DE" sz="1800" b="0" i="0" u="none" strike="noStrike" kern="1200" cap="none" spc="0" normalizeH="0" baseline="0" noProof="0" dirty="0">
                <a:ln>
                  <a:noFill/>
                </a:ln>
                <a:solidFill>
                  <a:prstClr val="black"/>
                </a:solidFill>
                <a:effectLst/>
                <a:uLnTx/>
                <a:uFillTx/>
                <a:latin typeface="Calibri"/>
                <a:ea typeface="+mn-ea"/>
                <a:cs typeface="+mn-cs"/>
              </a:rPr>
              <a:t> (MKR 1.2, 2.3, 5.1)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MKR NRW – Beispiele: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Calibri"/>
                <a:ea typeface="+mn-ea"/>
                <a:cs typeface="+mn-cs"/>
              </a:rPr>
              <a:t>1. Bedienen und Anwenden </a:t>
            </a:r>
            <a:r>
              <a:rPr kumimoji="0" lang="de-DE" sz="1400" b="0" i="0" u="none" strike="noStrike" kern="1200" cap="none" spc="0" normalizeH="0" baseline="0" noProof="0" dirty="0">
                <a:ln>
                  <a:noFill/>
                </a:ln>
                <a:solidFill>
                  <a:prstClr val="black"/>
                </a:solidFill>
                <a:effectLst/>
                <a:uLnTx/>
                <a:uFillTx/>
                <a:latin typeface="Calibri"/>
                <a:ea typeface="+mn-ea"/>
                <a:cs typeface="+mn-cs"/>
              </a:rPr>
              <a:t>(MKR 1.2 Digitale Werkzeuge)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Calibri"/>
                <a:ea typeface="+mn-ea"/>
                <a:cs typeface="+mn-cs"/>
              </a:rPr>
              <a:t>2. Informieren und Recherchieren </a:t>
            </a:r>
            <a:r>
              <a:rPr kumimoji="0" lang="de-DE" sz="1400" b="0" i="0" u="none" strike="noStrike" kern="1200" cap="none" spc="0" normalizeH="0" baseline="0" noProof="0" dirty="0">
                <a:ln>
                  <a:noFill/>
                </a:ln>
                <a:solidFill>
                  <a:prstClr val="black"/>
                </a:solidFill>
                <a:effectLst/>
                <a:uLnTx/>
                <a:uFillTx/>
                <a:latin typeface="Calibri"/>
                <a:ea typeface="+mn-ea"/>
                <a:cs typeface="+mn-cs"/>
              </a:rPr>
              <a:t>(MKR 2.3 Informationsbewertung)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Calibri"/>
                <a:ea typeface="+mn-ea"/>
                <a:cs typeface="+mn-cs"/>
              </a:rPr>
              <a:t>4. Produzieren und Präsentieren </a:t>
            </a:r>
            <a:r>
              <a:rPr kumimoji="0" lang="de-DE" sz="1400" b="0" i="0" u="none" strike="noStrike" kern="1200" cap="none" spc="0" normalizeH="0" baseline="0" noProof="0" dirty="0">
                <a:ln>
                  <a:noFill/>
                </a:ln>
                <a:solidFill>
                  <a:prstClr val="black"/>
                </a:solidFill>
                <a:effectLst/>
                <a:uLnTx/>
                <a:uFillTx/>
                <a:latin typeface="Calibri"/>
                <a:ea typeface="+mn-ea"/>
                <a:cs typeface="+mn-cs"/>
              </a:rPr>
              <a:t>(MKR 4.1 Medienproduktion und Präsentation)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Calibri"/>
                <a:ea typeface="+mn-ea"/>
                <a:cs typeface="+mn-cs"/>
              </a:rPr>
              <a:t>5. Analysieren und Reflektieren </a:t>
            </a:r>
            <a:r>
              <a:rPr kumimoji="0" lang="de-DE" sz="1400" b="0" i="0" u="none" strike="noStrike" kern="1200" cap="none" spc="0" normalizeH="0" baseline="0" noProof="0" dirty="0">
                <a:ln>
                  <a:noFill/>
                </a:ln>
                <a:solidFill>
                  <a:prstClr val="black"/>
                </a:solidFill>
                <a:effectLst/>
                <a:uLnTx/>
                <a:uFillTx/>
                <a:latin typeface="Calibri"/>
                <a:ea typeface="+mn-ea"/>
                <a:cs typeface="+mn-cs"/>
              </a:rPr>
              <a:t>(MKR 5.1 Medienanalyse)</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35</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0609268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1800" dirty="0">
                <a:ea typeface="MS PGothic" panose="020B0600070205080204" pitchFamily="34" charset="-128"/>
              </a:rPr>
            </a:br>
            <a:br>
              <a:rPr lang="de-DE" altLang="de-DE" sz="1800" b="0" dirty="0">
                <a:ea typeface="MS PGothic" panose="020B0600070205080204" pitchFamily="34" charset="-128"/>
              </a:rPr>
            </a:br>
            <a:br>
              <a:rPr lang="de-DE" altLang="de-DE" sz="1800" dirty="0">
                <a:ea typeface="MS PGothic" panose="020B0600070205080204" pitchFamily="34" charset="-128"/>
              </a:rPr>
            </a:br>
            <a:r>
              <a:rPr lang="de-DE" altLang="de-DE" dirty="0">
                <a:ea typeface="MS PGothic" panose="020B0600070205080204" pitchFamily="34" charset="-128"/>
              </a:rPr>
              <a:t> </a:t>
            </a:r>
            <a:br>
              <a:rPr lang="de-DE" altLang="de-DE" dirty="0">
                <a:ea typeface="MS PGothic" panose="020B0600070205080204" pitchFamily="34" charset="-128"/>
              </a:rPr>
            </a:br>
            <a:endParaRPr lang="de-DE" altLang="de-DE" sz="1600" b="0" dirty="0">
              <a:ea typeface="MS PGothic" panose="020B0600070205080204" pitchFamily="34" charset="-128"/>
            </a:endParaRPr>
          </a:p>
        </p:txBody>
      </p:sp>
      <p:sp>
        <p:nvSpPr>
          <p:cNvPr id="7" name="Titel 1"/>
          <p:cNvSpPr txBox="1">
            <a:spLocks/>
          </p:cNvSpPr>
          <p:nvPr/>
        </p:nvSpPr>
        <p:spPr>
          <a:xfrm>
            <a:off x="457200" y="112474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lvl="0" fontAlgn="auto">
              <a:spcAft>
                <a:spcPts val="0"/>
              </a:spcAft>
            </a:pPr>
            <a:r>
              <a:rPr lang="de-DE" sz="2800" dirty="0">
                <a:solidFill>
                  <a:prstClr val="black"/>
                </a:solidFill>
              </a:rPr>
              <a:t>Fachspezifische Anbindung  </a:t>
            </a:r>
            <a:r>
              <a:rPr kumimoji="0" lang="de-DE" sz="2800" b="0" i="0" u="none" strike="noStrike" kern="1200" cap="none" spc="0" normalizeH="0" baseline="0" noProof="0" dirty="0">
                <a:ln>
                  <a:noFill/>
                </a:ln>
                <a:solidFill>
                  <a:prstClr val="black"/>
                </a:solidFill>
                <a:effectLst/>
                <a:uLnTx/>
                <a:uFillTx/>
                <a:latin typeface="Calibri"/>
              </a:rPr>
              <a:t>– Leitlinie BNE</a:t>
            </a:r>
            <a:endParaRPr kumimoji="0" lang="de-DE" sz="2800" b="0" i="0" u="none" strike="noStrike" kern="1200" cap="none" spc="0" normalizeH="0" baseline="0" noProof="0" dirty="0">
              <a:ln>
                <a:noFill/>
              </a:ln>
              <a:solidFill>
                <a:srgbClr val="FF0000"/>
              </a:solidFill>
              <a:effectLst/>
              <a:uLnTx/>
              <a:uFillTx/>
              <a:latin typeface="Calibri"/>
            </a:endParaRPr>
          </a:p>
        </p:txBody>
      </p:sp>
      <p:sp>
        <p:nvSpPr>
          <p:cNvPr id="5" name="Textfeld 4"/>
          <p:cNvSpPr txBox="1"/>
          <p:nvPr/>
        </p:nvSpPr>
        <p:spPr>
          <a:xfrm>
            <a:off x="486806" y="1574262"/>
            <a:ext cx="847768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Französisch als fortgeführte Fremdsprache (Qualifikationsphase – Grundkurs)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INTERKULTURELLE KOMMUNIKATIVE 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(Fachliche Konkretisierungen)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1" u="none" strike="noStrike" kern="1200" cap="none" spc="0" normalizeH="0" baseline="0" noProof="0" dirty="0" err="1">
                <a:ln>
                  <a:noFill/>
                </a:ln>
                <a:solidFill>
                  <a:prstClr val="black"/>
                </a:solidFill>
                <a:effectLst/>
                <a:uLnTx/>
                <a:uFillTx/>
                <a:latin typeface="Calibri"/>
                <a:ea typeface="+mn-ea"/>
                <a:cs typeface="+mn-cs"/>
              </a:rPr>
              <a:t>Vivre</a:t>
            </a:r>
            <a:r>
              <a:rPr kumimoji="0" lang="de-DE" sz="1800" b="0" i="1" u="none" strike="noStrike" kern="1200" cap="none" spc="0" normalizeH="0" baseline="0" noProof="0" dirty="0">
                <a:ln>
                  <a:noFill/>
                </a:ln>
                <a:solidFill>
                  <a:prstClr val="black"/>
                </a:solidFill>
                <a:effectLst/>
                <a:uLnTx/>
                <a:uFillTx/>
                <a:latin typeface="Calibri"/>
                <a:ea typeface="+mn-ea"/>
                <a:cs typeface="+mn-cs"/>
              </a:rPr>
              <a:t> </a:t>
            </a:r>
            <a:r>
              <a:rPr kumimoji="0" lang="de-DE" sz="1800" b="0" i="1" u="none" strike="noStrike" kern="1200" cap="none" spc="0" normalizeH="0" baseline="0" noProof="0" dirty="0" err="1">
                <a:ln>
                  <a:noFill/>
                </a:ln>
                <a:solidFill>
                  <a:prstClr val="black"/>
                </a:solidFill>
                <a:effectLst/>
                <a:uLnTx/>
                <a:uFillTx/>
                <a:latin typeface="Calibri"/>
                <a:ea typeface="+mn-ea"/>
                <a:cs typeface="+mn-cs"/>
              </a:rPr>
              <a:t>dans</a:t>
            </a:r>
            <a:r>
              <a:rPr kumimoji="0" lang="de-DE" sz="1800" b="0" i="1" u="none" strike="noStrike" kern="1200" cap="none" spc="0" normalizeH="0" baseline="0" noProof="0" dirty="0">
                <a:ln>
                  <a:noFill/>
                </a:ln>
                <a:solidFill>
                  <a:prstClr val="black"/>
                </a:solidFill>
                <a:effectLst/>
                <a:uLnTx/>
                <a:uFillTx/>
                <a:latin typeface="Calibri"/>
                <a:ea typeface="+mn-ea"/>
                <a:cs typeface="+mn-cs"/>
              </a:rPr>
              <a:t> </a:t>
            </a:r>
            <a:r>
              <a:rPr kumimoji="0" lang="de-DE" sz="1800" b="0" i="1" u="none" strike="noStrike" kern="1200" cap="none" spc="0" normalizeH="0" baseline="0" noProof="0" dirty="0" err="1">
                <a:ln>
                  <a:noFill/>
                </a:ln>
                <a:solidFill>
                  <a:prstClr val="black"/>
                </a:solidFill>
                <a:effectLst/>
                <a:uLnTx/>
                <a:uFillTx/>
                <a:latin typeface="Calibri"/>
                <a:ea typeface="+mn-ea"/>
                <a:cs typeface="+mn-cs"/>
              </a:rPr>
              <a:t>un</a:t>
            </a:r>
            <a:r>
              <a:rPr kumimoji="0" lang="de-DE" sz="1800" b="0" i="1" u="none" strike="noStrike" kern="1200" cap="none" spc="0" normalizeH="0" baseline="0" noProof="0" dirty="0">
                <a:ln>
                  <a:noFill/>
                </a:ln>
                <a:solidFill>
                  <a:prstClr val="black"/>
                </a:solidFill>
                <a:effectLst/>
                <a:uLnTx/>
                <a:uFillTx/>
                <a:latin typeface="Calibri"/>
                <a:ea typeface="+mn-ea"/>
                <a:cs typeface="+mn-cs"/>
              </a:rPr>
              <a:t> </a:t>
            </a:r>
            <a:r>
              <a:rPr kumimoji="0" lang="de-DE" sz="1800" b="0" i="1" u="none" strike="noStrike" kern="1200" cap="none" spc="0" normalizeH="0" baseline="0" noProof="0" dirty="0" err="1">
                <a:ln>
                  <a:noFill/>
                </a:ln>
                <a:solidFill>
                  <a:prstClr val="black"/>
                </a:solidFill>
                <a:effectLst/>
                <a:uLnTx/>
                <a:uFillTx/>
                <a:latin typeface="Calibri"/>
                <a:ea typeface="+mn-ea"/>
                <a:cs typeface="+mn-cs"/>
              </a:rPr>
              <a:t>pays</a:t>
            </a:r>
            <a:r>
              <a:rPr kumimoji="0" lang="de-DE" sz="1800" b="0" i="1" u="none" strike="noStrike" kern="1200" cap="none" spc="0" normalizeH="0" baseline="0" noProof="0" dirty="0">
                <a:ln>
                  <a:noFill/>
                </a:ln>
                <a:solidFill>
                  <a:prstClr val="black"/>
                </a:solidFill>
                <a:effectLst/>
                <a:uLnTx/>
                <a:uFillTx/>
                <a:latin typeface="Calibri"/>
                <a:ea typeface="+mn-ea"/>
                <a:cs typeface="+mn-cs"/>
              </a:rPr>
              <a:t> </a:t>
            </a:r>
            <a:r>
              <a:rPr kumimoji="0" lang="de-DE" sz="1800" b="0" i="1" u="none" strike="noStrike" kern="1200" cap="none" spc="0" normalizeH="0" baseline="0" noProof="0" dirty="0" err="1">
                <a:ln>
                  <a:noFill/>
                </a:ln>
                <a:solidFill>
                  <a:prstClr val="black"/>
                </a:solidFill>
                <a:effectLst/>
                <a:uLnTx/>
                <a:uFillTx/>
                <a:latin typeface="Calibri"/>
                <a:ea typeface="+mn-ea"/>
                <a:cs typeface="+mn-cs"/>
              </a:rPr>
              <a:t>francophone</a:t>
            </a:r>
            <a:endParaRPr kumimoji="0" lang="de-DE" sz="1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geografische, politische, kulturelle, sozioökonomische und ökologische Aspekte </a:t>
            </a:r>
          </a:p>
          <a:p>
            <a:pPr marL="0" marR="0" lvl="0" indent="0" algn="l" defTabSz="914400" rtl="0" eaLnBrk="1" fontAlgn="auto" latinLnBrk="0" hangingPunct="1">
              <a:lnSpc>
                <a:spcPct val="100000"/>
              </a:lnSpc>
              <a:spcBef>
                <a:spcPts val="0"/>
              </a:spcBef>
              <a:spcAft>
                <a:spcPts val="0"/>
              </a:spcAft>
              <a:buClrTx/>
              <a:buSzTx/>
              <a:buFontTx/>
              <a:buNone/>
              <a:tabLst>
                <a:tab pos="268288" algn="l"/>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(BNE-13)</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68288" algn="l"/>
              </a:tabLst>
              <a:defRPr/>
            </a:pPr>
            <a:r>
              <a:rPr kumimoji="0" lang="de-DE" sz="1800" b="0" i="1" u="none" strike="noStrike" kern="1200" cap="none" spc="0" normalizeH="0" baseline="0" noProof="0" dirty="0" err="1">
                <a:ln>
                  <a:noFill/>
                </a:ln>
                <a:solidFill>
                  <a:prstClr val="black"/>
                </a:solidFill>
                <a:effectLst/>
                <a:uLnTx/>
                <a:uFillTx/>
                <a:latin typeface="Calibri"/>
                <a:ea typeface="+mn-ea"/>
                <a:cs typeface="+mn-cs"/>
              </a:rPr>
              <a:t>Défis</a:t>
            </a:r>
            <a:r>
              <a:rPr kumimoji="0" lang="de-DE" sz="1800" b="0" i="1" u="none" strike="noStrike" kern="1200" cap="none" spc="0" normalizeH="0" baseline="0" noProof="0" dirty="0">
                <a:ln>
                  <a:noFill/>
                </a:ln>
                <a:solidFill>
                  <a:prstClr val="black"/>
                </a:solidFill>
                <a:effectLst/>
                <a:uLnTx/>
                <a:uFillTx/>
                <a:latin typeface="Calibri"/>
                <a:ea typeface="+mn-ea"/>
                <a:cs typeface="+mn-cs"/>
              </a:rPr>
              <a:t> et </a:t>
            </a:r>
            <a:r>
              <a:rPr kumimoji="0" lang="de-DE" sz="1800" b="0" i="1" u="none" strike="noStrike" kern="1200" cap="none" spc="0" normalizeH="0" baseline="0" noProof="0" dirty="0" err="1">
                <a:ln>
                  <a:noFill/>
                </a:ln>
                <a:solidFill>
                  <a:prstClr val="black"/>
                </a:solidFill>
                <a:effectLst/>
                <a:uLnTx/>
                <a:uFillTx/>
                <a:latin typeface="Calibri"/>
                <a:ea typeface="+mn-ea"/>
                <a:cs typeface="+mn-cs"/>
              </a:rPr>
              <a:t>visions</a:t>
            </a:r>
            <a:r>
              <a:rPr kumimoji="0" lang="de-DE" sz="1800" b="0" i="1" u="none" strike="noStrike" kern="1200" cap="none" spc="0" normalizeH="0" baseline="0" noProof="0" dirty="0">
                <a:ln>
                  <a:noFill/>
                </a:ln>
                <a:solidFill>
                  <a:prstClr val="black"/>
                </a:solidFill>
                <a:effectLst/>
                <a:uLnTx/>
                <a:uFillTx/>
                <a:latin typeface="Calibri"/>
                <a:ea typeface="+mn-ea"/>
                <a:cs typeface="+mn-cs"/>
              </a:rPr>
              <a:t> de </a:t>
            </a:r>
            <a:r>
              <a:rPr kumimoji="0" lang="de-DE" sz="1800" b="0" i="1" u="none" strike="noStrike" kern="1200" cap="none" spc="0" normalizeH="0" baseline="0" noProof="0" dirty="0" err="1">
                <a:ln>
                  <a:noFill/>
                </a:ln>
                <a:solidFill>
                  <a:prstClr val="black"/>
                </a:solidFill>
                <a:effectLst/>
                <a:uLnTx/>
                <a:uFillTx/>
                <a:latin typeface="Calibri"/>
                <a:ea typeface="+mn-ea"/>
                <a:cs typeface="+mn-cs"/>
              </a:rPr>
              <a:t>l’avenir</a:t>
            </a:r>
            <a:endParaRPr kumimoji="0" lang="de-DE" sz="1800" b="0" i="1" u="none" strike="noStrike" kern="1200" cap="none" spc="0" normalizeH="0" baseline="0" noProof="0" dirty="0">
              <a:ln>
                <a:noFill/>
              </a:ln>
              <a:solidFill>
                <a:prstClr val="black"/>
              </a:solidFill>
              <a:effectLst/>
              <a:uLnTx/>
              <a:uFillTx/>
              <a:latin typeface="Calibri"/>
              <a:ea typeface="+mn-ea"/>
              <a:cs typeface="+mn-cs"/>
            </a:endParaRPr>
          </a:p>
          <a:p>
            <a:pPr marL="268288" marR="0" lvl="2"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Umwelt (BNE-13)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BNE – Beispiel: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BNE-13</a:t>
            </a:r>
            <a:r>
              <a:rPr kumimoji="0" lang="de-DE" sz="1800" b="0" i="0" u="none" strike="noStrike" kern="1200" cap="none" spc="0" normalizeH="0" baseline="0" noProof="0" dirty="0">
                <a:ln>
                  <a:noFill/>
                </a:ln>
                <a:solidFill>
                  <a:prstClr val="black"/>
                </a:solidFill>
                <a:effectLst/>
                <a:uLnTx/>
                <a:uFillTx/>
                <a:latin typeface="Calibri"/>
                <a:ea typeface="+mn-ea"/>
                <a:cs typeface="+mn-cs"/>
              </a:rPr>
              <a:t>: Maßnahmen zum Klimaschutz – Umgehend Maßnahmen zur Bekämpfung des Klimawandels und seiner Auswirkungen ergreifen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36</a:t>
            </a:fld>
            <a:endParaRPr lang="de-DE" sz="1200" dirty="0">
              <a:solidFill>
                <a:prstClr val="black">
                  <a:tint val="75000"/>
                </a:prstClr>
              </a:solidFill>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51824450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1800" dirty="0">
                <a:ea typeface="MS PGothic" panose="020B0600070205080204" pitchFamily="34" charset="-128"/>
              </a:rPr>
            </a:br>
            <a:br>
              <a:rPr lang="de-DE" altLang="de-DE" sz="1800" b="0" dirty="0">
                <a:ea typeface="MS PGothic" panose="020B0600070205080204" pitchFamily="34" charset="-128"/>
              </a:rPr>
            </a:br>
            <a:br>
              <a:rPr lang="de-DE" altLang="de-DE" sz="1800" dirty="0">
                <a:ea typeface="MS PGothic" panose="020B0600070205080204" pitchFamily="34" charset="-128"/>
              </a:rPr>
            </a:br>
            <a:r>
              <a:rPr lang="de-DE" altLang="de-DE" dirty="0">
                <a:ea typeface="MS PGothic" panose="020B0600070205080204" pitchFamily="34" charset="-128"/>
              </a:rPr>
              <a:t> </a:t>
            </a:r>
            <a:br>
              <a:rPr lang="de-DE" altLang="de-DE" dirty="0">
                <a:ea typeface="MS PGothic" panose="020B0600070205080204" pitchFamily="34" charset="-128"/>
              </a:rPr>
            </a:br>
            <a:endParaRPr lang="de-DE" altLang="de-DE" sz="1600" b="0" dirty="0">
              <a:ea typeface="MS PGothic" panose="020B0600070205080204" pitchFamily="34" charset="-128"/>
            </a:endParaRPr>
          </a:p>
        </p:txBody>
      </p:sp>
      <p:sp>
        <p:nvSpPr>
          <p:cNvPr id="7" name="Titel 1"/>
          <p:cNvSpPr txBox="1">
            <a:spLocks/>
          </p:cNvSpPr>
          <p:nvPr/>
        </p:nvSpPr>
        <p:spPr>
          <a:xfrm>
            <a:off x="457200" y="112474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lvl="0" fontAlgn="auto">
              <a:spcAft>
                <a:spcPts val="0"/>
              </a:spcAft>
            </a:pPr>
            <a:r>
              <a:rPr lang="de-DE" sz="2800" dirty="0">
                <a:solidFill>
                  <a:prstClr val="black"/>
                </a:solidFill>
              </a:rPr>
              <a:t>Fachspezifische Anbindung  – Aktionsplan</a:t>
            </a:r>
            <a:endParaRPr kumimoji="0" lang="de-DE" sz="2800" b="0" i="0" u="none" strike="noStrike" kern="1200" cap="none" spc="0" normalizeH="0" baseline="0" noProof="0" dirty="0">
              <a:ln>
                <a:noFill/>
              </a:ln>
              <a:solidFill>
                <a:srgbClr val="FF0000"/>
              </a:solidFill>
              <a:effectLst/>
              <a:uLnTx/>
              <a:uFillTx/>
              <a:latin typeface="Calibri"/>
            </a:endParaRPr>
          </a:p>
        </p:txBody>
      </p:sp>
      <p:sp>
        <p:nvSpPr>
          <p:cNvPr id="5" name="Textfeld 4"/>
          <p:cNvSpPr txBox="1"/>
          <p:nvPr/>
        </p:nvSpPr>
        <p:spPr>
          <a:xfrm>
            <a:off x="486806" y="1574262"/>
            <a:ext cx="8477681"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Französisch als fortgeführte Fremdsprache (Einführungsphase)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INTERKULTURELLE KOMMUNIKATIVE KOMPETENZ </a:t>
            </a:r>
            <a:r>
              <a:rPr kumimoji="0" lang="de-DE" sz="1800" b="0" i="0" u="none" strike="noStrike" kern="1200" cap="none" spc="0" normalizeH="0" baseline="0" noProof="0" dirty="0">
                <a:ln>
                  <a:noFill/>
                </a:ln>
                <a:solidFill>
                  <a:prstClr val="black"/>
                </a:solidFill>
                <a:effectLst/>
                <a:uLnTx/>
                <a:uFillTx/>
                <a:latin typeface="Calibri"/>
                <a:ea typeface="+mn-ea"/>
                <a:cs typeface="+mn-cs"/>
              </a:rPr>
              <a:t>(Deskriptor)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Schülerinnen und Schüler handeln in direkten und medial realisierten interkulturellen Kommunikationssituationen sowie im Umgang mit französischsprachigen Texten und Medien weitgehend sicher und diversitätssensibel (Aktionsplan). Sie verstehen kulturell geprägte Sachverhalte, Situationen und Haltungen und berücksichtigen kulturelle Konventionen und Unterschiede in ihrem interkulturellen Handeln.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Aktionsplan „Impulse 2020 – für </a:t>
            </a:r>
            <a:r>
              <a:rPr kumimoji="0" lang="de-DE" sz="1800" b="1" i="0" u="none" strike="noStrike" kern="1200" cap="none" spc="0" normalizeH="0" baseline="0" noProof="0" dirty="0" err="1">
                <a:ln>
                  <a:noFill/>
                </a:ln>
                <a:solidFill>
                  <a:prstClr val="black"/>
                </a:solidFill>
                <a:effectLst/>
                <a:uLnTx/>
                <a:uFillTx/>
                <a:latin typeface="Calibri"/>
                <a:ea typeface="+mn-ea"/>
                <a:cs typeface="+mn-cs"/>
              </a:rPr>
              <a:t>queeres</a:t>
            </a:r>
            <a:r>
              <a:rPr kumimoji="0" lang="de-DE" sz="1800" b="1" i="0" u="none" strike="noStrike" kern="1200" cap="none" spc="0" normalizeH="0" baseline="0" noProof="0" dirty="0">
                <a:ln>
                  <a:noFill/>
                </a:ln>
                <a:solidFill>
                  <a:prstClr val="black"/>
                </a:solidFill>
                <a:effectLst/>
                <a:uLnTx/>
                <a:uFillTx/>
                <a:latin typeface="Calibri"/>
                <a:ea typeface="+mn-ea"/>
                <a:cs typeface="+mn-cs"/>
              </a:rPr>
              <a:t> Leben in NRW“ – Beispiel</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Umgang mit Vielfalt/Diversität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37</a:t>
            </a:fld>
            <a:endParaRPr lang="de-DE" sz="1200" dirty="0">
              <a:solidFill>
                <a:prstClr val="black">
                  <a:tint val="75000"/>
                </a:prstClr>
              </a:solidFill>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07950564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2400" dirty="0">
                <a:solidFill>
                  <a:schemeClr val="tx2"/>
                </a:solidFill>
                <a:ea typeface="MS PGothic" panose="020B0600070205080204" pitchFamily="34" charset="-128"/>
              </a:rPr>
            </a:br>
            <a:br>
              <a:rPr lang="de-DE" altLang="de-DE" sz="1800" dirty="0">
                <a:ea typeface="MS PGothic" panose="020B0600070205080204" pitchFamily="34" charset="-128"/>
              </a:rPr>
            </a:br>
            <a:br>
              <a:rPr lang="de-DE" altLang="de-DE" sz="1800" b="0" dirty="0">
                <a:ea typeface="MS PGothic" panose="020B0600070205080204" pitchFamily="34" charset="-128"/>
              </a:rPr>
            </a:br>
            <a:br>
              <a:rPr lang="de-DE" altLang="de-DE" sz="1800" dirty="0">
                <a:ea typeface="MS PGothic" panose="020B0600070205080204" pitchFamily="34" charset="-128"/>
              </a:rPr>
            </a:br>
            <a:r>
              <a:rPr lang="de-DE" altLang="de-DE" dirty="0">
                <a:ea typeface="MS PGothic" panose="020B0600070205080204" pitchFamily="34" charset="-128"/>
              </a:rPr>
              <a:t> </a:t>
            </a:r>
            <a:br>
              <a:rPr lang="de-DE" altLang="de-DE" dirty="0">
                <a:ea typeface="MS PGothic" panose="020B0600070205080204" pitchFamily="34" charset="-128"/>
              </a:rPr>
            </a:br>
            <a:endParaRPr lang="de-DE" altLang="de-DE" sz="1600" b="0" dirty="0">
              <a:ea typeface="MS PGothic" panose="020B0600070205080204" pitchFamily="34" charset="-128"/>
            </a:endParaRPr>
          </a:p>
        </p:txBody>
      </p:sp>
      <p:sp>
        <p:nvSpPr>
          <p:cNvPr id="7" name="Titel 1"/>
          <p:cNvSpPr txBox="1">
            <a:spLocks/>
          </p:cNvSpPr>
          <p:nvPr/>
        </p:nvSpPr>
        <p:spPr>
          <a:xfrm>
            <a:off x="457200" y="112474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lvl="0" fontAlgn="auto">
              <a:spcAft>
                <a:spcPts val="0"/>
              </a:spcAft>
            </a:pPr>
            <a:r>
              <a:rPr lang="de-DE" sz="3200" dirty="0">
                <a:solidFill>
                  <a:prstClr val="black"/>
                </a:solidFill>
              </a:rPr>
              <a:t>Rahmenbedingungen des Faches Französisch</a:t>
            </a:r>
            <a:endParaRPr kumimoji="0" lang="de-DE" sz="3200" b="0" i="0" u="none" strike="noStrike" kern="1200" cap="none" spc="0" normalizeH="0" baseline="0" noProof="0" dirty="0">
              <a:ln>
                <a:noFill/>
              </a:ln>
              <a:solidFill>
                <a:srgbClr val="FF0000"/>
              </a:solidFill>
              <a:effectLst/>
              <a:uLnTx/>
              <a:uFillTx/>
              <a:latin typeface="Calibri"/>
            </a:endParaRPr>
          </a:p>
        </p:txBody>
      </p:sp>
      <p:sp>
        <p:nvSpPr>
          <p:cNvPr id="5" name="Textfeld 4"/>
          <p:cNvSpPr txBox="1"/>
          <p:nvPr/>
        </p:nvSpPr>
        <p:spPr>
          <a:xfrm>
            <a:off x="486806" y="1574262"/>
            <a:ext cx="8477681"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Calibri"/>
                <a:ea typeface="+mn-ea"/>
                <a:cs typeface="+mn-cs"/>
              </a:rPr>
              <a:t>Landesseitige Umsetzung bzw. Vorbereitung auf bundesweite Vorgaben (KMK)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Einsetzbarkeit</a:t>
            </a:r>
            <a:r>
              <a:rPr kumimoji="0" lang="de-DE" sz="2400" b="0" i="0" u="none" strike="noStrike" kern="1200" cap="none" spc="0" normalizeH="0" noProof="0" dirty="0">
                <a:ln>
                  <a:noFill/>
                </a:ln>
                <a:solidFill>
                  <a:prstClr val="black"/>
                </a:solidFill>
                <a:effectLst/>
                <a:uLnTx/>
                <a:uFillTx/>
                <a:latin typeface="Calibri"/>
                <a:ea typeface="+mn-ea"/>
                <a:cs typeface="+mn-cs"/>
              </a:rPr>
              <a:t> von Aufgaben aus dem gemeinsamen Pool der Länder (IQB)</a:t>
            </a: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Calibri"/>
                <a:ea typeface="+mn-ea"/>
                <a:cs typeface="+mn-cs"/>
              </a:rPr>
              <a:t>Gestaltung von Aufgabenformaten zur Überprüfung verschiedener Teilkompetenzen: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Schreiben</a:t>
            </a:r>
            <a:r>
              <a:rPr kumimoji="0" lang="de-DE" sz="2400" b="0" i="0" u="none" strike="noStrike" kern="1200" cap="none" spc="0" normalizeH="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noProof="0" dirty="0">
                <a:ln>
                  <a:noFill/>
                </a:ln>
                <a:solidFill>
                  <a:prstClr val="black"/>
                </a:solidFill>
                <a:effectLst/>
                <a:uLnTx/>
                <a:uFillTx/>
                <a:latin typeface="Calibri"/>
                <a:ea typeface="+mn-ea"/>
                <a:cs typeface="+mn-cs"/>
              </a:rPr>
              <a:t>Leseverstehen (integriert)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noProof="0" dirty="0">
                <a:ln>
                  <a:noFill/>
                </a:ln>
                <a:solidFill>
                  <a:prstClr val="black"/>
                </a:solidFill>
                <a:effectLst/>
                <a:uLnTx/>
                <a:uFillTx/>
                <a:latin typeface="Calibri"/>
                <a:ea typeface="+mn-ea"/>
                <a:cs typeface="+mn-cs"/>
              </a:rPr>
              <a:t>Sprachmittlung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noProof="0" dirty="0">
                <a:ln>
                  <a:noFill/>
                </a:ln>
                <a:solidFill>
                  <a:prstClr val="black"/>
                </a:solidFill>
                <a:effectLst/>
                <a:uLnTx/>
                <a:uFillTx/>
                <a:latin typeface="Calibri"/>
                <a:ea typeface="+mn-ea"/>
                <a:cs typeface="+mn-cs"/>
              </a:rPr>
              <a:t>Hörverstehen</a:t>
            </a: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38</a:t>
            </a:fld>
            <a:endParaRPr lang="de-DE" sz="1200" dirty="0">
              <a:solidFill>
                <a:prstClr val="black">
                  <a:tint val="75000"/>
                </a:prstClr>
              </a:solidFill>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60768329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endParaRPr lang="de-DE" dirty="0">
              <a:solidFill>
                <a:schemeClr val="bg1">
                  <a:lumMod val="65000"/>
                </a:schemeClr>
              </a:solidFill>
            </a:endParaRPr>
          </a:p>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b="1" dirty="0">
                <a:solidFill>
                  <a:srgbClr val="00B050"/>
                </a:solidFill>
              </a:rPr>
              <a:t>Der Kernlehrplan FRANZÖSISCH im Detail</a:t>
            </a:r>
          </a:p>
          <a:p>
            <a:pPr marL="514350" indent="-514350">
              <a:spcBef>
                <a:spcPts val="1200"/>
              </a:spcBef>
              <a:buFont typeface="+mj-lt"/>
              <a:buAutoNum type="arabicPeriod"/>
            </a:pPr>
            <a:r>
              <a:rPr lang="de-DE" dirty="0">
                <a:solidFill>
                  <a:schemeClr val="bg1">
                    <a:lumMod val="65000"/>
                  </a:schemeClr>
                </a:solidFill>
              </a:rPr>
              <a:t>Schulinterne Lehrpläne</a:t>
            </a: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10"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39</a:t>
            </a:fld>
            <a:endParaRPr lang="de-DE" sz="1200" dirty="0">
              <a:solidFill>
                <a:prstClr val="black">
                  <a:tint val="75000"/>
                </a:prstClr>
              </a:solidFill>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92232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a:xfrm>
            <a:off x="475636" y="1341438"/>
            <a:ext cx="8229600" cy="358775"/>
          </a:xfrm>
        </p:spPr>
        <p:txBody>
          <a:bodyPr rtlCol="0">
            <a:noAutofit/>
          </a:bodyPr>
          <a:lstStyle/>
          <a:p>
            <a:pPr eaLnBrk="1" fontAlgn="auto" hangingPunct="1">
              <a:spcAft>
                <a:spcPts val="0"/>
              </a:spcAft>
              <a:defRPr/>
            </a:pPr>
            <a:r>
              <a:rPr lang="de-DE" altLang="de-DE" sz="3200" dirty="0">
                <a:latin typeface="+mn-lt"/>
                <a:ea typeface="+mn-ea"/>
                <a:cs typeface="+mn-cs"/>
              </a:rPr>
              <a:t>KLP </a:t>
            </a:r>
            <a:r>
              <a:rPr lang="de-DE" altLang="de-DE" sz="3200" dirty="0" err="1">
                <a:latin typeface="+mn-lt"/>
                <a:ea typeface="+mn-ea"/>
                <a:cs typeface="+mn-cs"/>
              </a:rPr>
              <a:t>GOSt</a:t>
            </a:r>
            <a:r>
              <a:rPr lang="de-DE" altLang="de-DE" sz="3200" dirty="0">
                <a:latin typeface="+mn-lt"/>
                <a:ea typeface="+mn-ea"/>
                <a:cs typeface="+mn-cs"/>
              </a:rPr>
              <a:t> – Novellierung in 3 Phasen</a:t>
            </a:r>
            <a:br>
              <a:rPr lang="de-DE" altLang="de-DE" sz="2800" dirty="0">
                <a:latin typeface="+mn-lt"/>
              </a:rPr>
            </a:br>
            <a:endParaRPr lang="de-DE" sz="2800" dirty="0">
              <a:latin typeface="+mn-lt"/>
              <a:ea typeface="+mn-ea"/>
              <a:cs typeface="+mn-cs"/>
            </a:endParaRP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05287"/>
          </a:xfrm>
        </p:spPr>
        <p:txBody>
          <a:bodyPr rtlCol="0">
            <a:normAutofit/>
          </a:bodyPr>
          <a:lstStyle/>
          <a:p>
            <a:pPr marL="0" marR="0" lvl="0" indent="0" defTabSz="914400" eaLnBrk="1" fontAlgn="auto" latinLnBrk="0" hangingPunct="1">
              <a:lnSpc>
                <a:spcPct val="90000"/>
              </a:lnSpc>
              <a:spcAft>
                <a:spcPts val="0"/>
              </a:spcAft>
              <a:buClrTx/>
              <a:buSzTx/>
              <a:buNone/>
              <a:tabLst>
                <a:tab pos="914400" algn="l"/>
              </a:tabLst>
              <a:defRPr/>
            </a:pPr>
            <a:endParaRPr lang="de-DE" altLang="de-DE" sz="2600" dirty="0"/>
          </a:p>
          <a:p>
            <a:pPr marL="514350" marR="0" lvl="0" indent="-514350" defTabSz="914400" eaLnBrk="1" fontAlgn="auto" latinLnBrk="0" hangingPunct="1">
              <a:lnSpc>
                <a:spcPct val="90000"/>
              </a:lnSpc>
              <a:spcAft>
                <a:spcPts val="0"/>
              </a:spcAft>
              <a:buClrTx/>
              <a:buSzTx/>
              <a:buAutoNum type="arabicPeriod"/>
              <a:tabLst>
                <a:tab pos="914400" algn="l"/>
              </a:tabLst>
              <a:defRPr/>
            </a:pPr>
            <a:r>
              <a:rPr lang="de-DE" altLang="de-DE" sz="2600" dirty="0"/>
              <a:t>Phase: KLP Biologie, Chemie, Physik</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altLang="de-DE" sz="1800" dirty="0"/>
              <a:t>Inkraftsetzung 01.08.2022</a:t>
            </a:r>
          </a:p>
          <a:p>
            <a:pPr marL="400050" lvl="1" indent="0" eaLnBrk="1" fontAlgn="auto" hangingPunct="1">
              <a:lnSpc>
                <a:spcPct val="90000"/>
              </a:lnSpc>
              <a:spcAft>
                <a:spcPts val="0"/>
              </a:spcAft>
              <a:buNone/>
              <a:tabLst>
                <a:tab pos="914400" algn="l"/>
              </a:tabLst>
              <a:defRPr/>
            </a:pPr>
            <a:endParaRPr lang="de-DE" altLang="de-DE" sz="1800" dirty="0"/>
          </a:p>
          <a:p>
            <a:pPr marL="457200" marR="0" lvl="0" indent="-457200" defTabSz="914400" eaLnBrk="1" fontAlgn="auto" latinLnBrk="0" hangingPunct="1">
              <a:lnSpc>
                <a:spcPct val="90000"/>
              </a:lnSpc>
              <a:spcAft>
                <a:spcPts val="0"/>
              </a:spcAft>
              <a:buClrTx/>
              <a:buSzTx/>
              <a:buAutoNum type="arabicPeriod"/>
              <a:tabLst>
                <a:tab pos="914400" algn="l"/>
              </a:tabLst>
              <a:defRPr/>
            </a:pPr>
            <a:r>
              <a:rPr lang="de-DE" altLang="de-DE" sz="2600" dirty="0"/>
              <a:t>Phase: KLP Deutsch, Mathematik, Englisch, Französisch</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altLang="de-DE" sz="1800" dirty="0"/>
              <a:t>Inkraftsetzung gepl. 01.08.2023</a:t>
            </a:r>
          </a:p>
          <a:p>
            <a:pPr marL="400050" lvl="1" indent="0" eaLnBrk="1" fontAlgn="auto" hangingPunct="1">
              <a:lnSpc>
                <a:spcPct val="90000"/>
              </a:lnSpc>
              <a:spcAft>
                <a:spcPts val="0"/>
              </a:spcAft>
              <a:buNone/>
              <a:tabLst>
                <a:tab pos="914400" algn="l"/>
              </a:tabLst>
              <a:defRPr/>
            </a:pPr>
            <a:endParaRPr lang="de-DE" altLang="de-DE" sz="1800" dirty="0"/>
          </a:p>
          <a:p>
            <a:pPr marL="457200" marR="0" lvl="0" indent="-457200" defTabSz="914400" eaLnBrk="1" fontAlgn="auto" latinLnBrk="0" hangingPunct="1">
              <a:lnSpc>
                <a:spcPct val="90000"/>
              </a:lnSpc>
              <a:spcAft>
                <a:spcPts val="0"/>
              </a:spcAft>
              <a:buClrTx/>
              <a:buSzTx/>
              <a:buAutoNum type="arabicPeriod"/>
              <a:tabLst>
                <a:tab pos="914400" algn="l"/>
              </a:tabLst>
              <a:defRPr/>
            </a:pPr>
            <a:r>
              <a:rPr lang="de-DE" altLang="de-DE" sz="2600" dirty="0"/>
              <a:t>Phase: übrige Fächer der Aufgabenfelder</a:t>
            </a:r>
            <a:endParaRPr lang="de-DE" altLang="de-DE" sz="1900" dirty="0"/>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sz="1800" dirty="0"/>
              <a:t>Inkraftsetzung gepl. 01.08.2025</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sz="1800" dirty="0"/>
              <a:t>Implementation Schuljahr 2025/26</a:t>
            </a:r>
          </a:p>
          <a:p>
            <a:pPr marL="857250" lvl="1" indent="-457200" eaLnBrk="1" fontAlgn="auto" hangingPunct="1">
              <a:lnSpc>
                <a:spcPct val="90000"/>
              </a:lnSpc>
              <a:spcAft>
                <a:spcPts val="0"/>
              </a:spcAft>
              <a:buFont typeface="Wingdings" panose="05000000000000000000" pitchFamily="2" charset="2"/>
              <a:buChar char="Ø"/>
              <a:tabLst>
                <a:tab pos="914400" algn="l"/>
              </a:tabLst>
              <a:defRPr/>
            </a:pPr>
            <a:r>
              <a:rPr lang="de-DE" sz="1800" dirty="0"/>
              <a:t>Aufsteigende Wirksamkeit beginnend mit </a:t>
            </a:r>
            <a:r>
              <a:rPr lang="de-DE" sz="1800" dirty="0" err="1"/>
              <a:t>EPh</a:t>
            </a:r>
            <a:r>
              <a:rPr lang="de-DE" sz="1800" dirty="0"/>
              <a:t> ab 01.08.2026</a:t>
            </a:r>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166678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 FRANZÖSISCH </a:t>
            </a:r>
          </a:p>
        </p:txBody>
      </p:sp>
      <p:graphicFrame>
        <p:nvGraphicFramePr>
          <p:cNvPr id="8" name="Group 50"/>
          <p:cNvGraphicFramePr>
            <a:graphicFrameLocks/>
          </p:cNvGraphicFramePr>
          <p:nvPr>
            <p:extLst>
              <p:ext uri="{D42A27DB-BD31-4B8C-83A1-F6EECF244321}">
                <p14:modId xmlns:p14="http://schemas.microsoft.com/office/powerpoint/2010/main" val="2947221007"/>
              </p:ext>
            </p:extLst>
          </p:nvPr>
        </p:nvGraphicFramePr>
        <p:xfrm>
          <a:off x="539552" y="1624464"/>
          <a:ext cx="8064500" cy="3742042"/>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25150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100" b="1" i="0" u="none" strike="noStrike" cap="none" normalizeH="0" baseline="0" dirty="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ea typeface="ヒラギノ角ゴ Pro W3" charset="-128"/>
                        </a:rPr>
                        <a:t>Aufgaben und Ziele des Faches</a:t>
                      </a:r>
                      <a:r>
                        <a:rPr kumimoji="0" lang="de-DE" altLang="de-DE" sz="11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ea typeface="ヒラギノ角ゴ Pro W3" charset="-128"/>
                        </a:rPr>
                        <a:t>Kompetenzbereiche, Kompetenzerwartungen und fachliche Konkretisierungen</a:t>
                      </a:r>
                      <a:r>
                        <a:rPr kumimoji="0" lang="de-DE" altLang="de-DE" sz="11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Arial" charset="0"/>
                          <a:ea typeface="ヒラギノ角ゴ Pro W3" charset="-128"/>
                        </a:rPr>
                        <a:t>Kompetenzbereiche des Faches</a:t>
                      </a:r>
                      <a:r>
                        <a:rPr kumimoji="0" lang="de-DE" altLang="de-DE" sz="11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Arial" charset="0"/>
                          <a:ea typeface="ヒラギノ角ゴ Pro W3" charset="-128"/>
                        </a:rPr>
                        <a:t>Französisch als fortgeführte Fremdsprache</a:t>
                      </a:r>
                      <a:endParaRPr kumimoji="0" lang="de-DE" altLang="de-DE" sz="11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1" u="none" strike="noStrike" cap="none" normalizeH="0" baseline="0" dirty="0">
                          <a:ln>
                            <a:noFill/>
                          </a:ln>
                          <a:solidFill>
                            <a:schemeClr val="tx1"/>
                          </a:solidFill>
                          <a:effectLst/>
                          <a:latin typeface="Arial" charset="0"/>
                        </a:rPr>
                        <a:t>2.2.1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Einführungsphase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1" u="none" strike="noStrike" cap="none" normalizeH="0" baseline="0" dirty="0">
                          <a:ln>
                            <a:noFill/>
                          </a:ln>
                          <a:solidFill>
                            <a:schemeClr val="tx1"/>
                          </a:solidFill>
                          <a:effectLst/>
                          <a:latin typeface="Arial" charset="0"/>
                        </a:rPr>
                        <a:t>2.2.2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Qualifikationsphase – Grundkurs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Qualifikationsphase – Leistungskurs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cap="none" normalizeH="0" baseline="0" dirty="0">
                          <a:ln>
                            <a:noFill/>
                          </a:ln>
                          <a:solidFill>
                            <a:srgbClr val="000000"/>
                          </a:solidFill>
                          <a:effectLst/>
                          <a:latin typeface="Arial" charset="0"/>
                          <a:ea typeface="ヒラギノ角ゴ Pro W3" charset="-128"/>
                        </a:rPr>
                        <a:t>Französisch als neu einsetzende Fremdsprache</a:t>
                      </a:r>
                      <a:endParaRPr kumimoji="0" lang="de-DE" altLang="de-DE" sz="11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Einführungsphase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3538148"/>
                  </a:ext>
                </a:extLst>
              </a:tr>
              <a:tr h="248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100" b="0" i="0" u="none" strike="noStrike" kern="1200" cap="none" normalizeH="0" baseline="0" dirty="0">
                          <a:ln>
                            <a:noFill/>
                          </a:ln>
                          <a:solidFill>
                            <a:srgbClr val="000000"/>
                          </a:solidFill>
                          <a:effectLst/>
                          <a:latin typeface="Arial" charset="0"/>
                          <a:ea typeface="ヒラギノ角ゴ Pro W3" charset="-128"/>
                          <a:cs typeface="+mn-cs"/>
                        </a:rPr>
                        <a:t>Kompetenzerwartungen und fachliche Konkretisierungen bis zum Ende der Qualifikationsphase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9562341"/>
                  </a:ext>
                </a:extLst>
              </a:tr>
              <a:tr h="248269">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1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7673942"/>
                  </a:ext>
                </a:extLst>
              </a:tr>
              <a:tr h="374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dirty="0">
                          <a:ln>
                            <a:noFill/>
                          </a:ln>
                          <a:solidFill>
                            <a:srgbClr val="000000"/>
                          </a:solidFill>
                          <a:effectLst/>
                          <a:latin typeface="Arial" charset="0"/>
                        </a:rPr>
                        <a:t>Abiturprüfung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7526237"/>
                  </a:ext>
                </a:extLst>
              </a:tr>
            </a:tbl>
          </a:graphicData>
        </a:graphic>
      </p:graphicFrame>
      <p:sp>
        <p:nvSpPr>
          <p:cNvPr id="9"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40</a:t>
            </a:fld>
            <a:endParaRPr lang="de-DE" sz="1200" dirty="0">
              <a:solidFill>
                <a:prstClr val="black">
                  <a:tint val="75000"/>
                </a:prstClr>
              </a:solidFill>
              <a:latin typeface="Calibri"/>
              <a:ea typeface="+mn-ea"/>
              <a:cs typeface="+mn-cs"/>
            </a:endParaRPr>
          </a:p>
        </p:txBody>
      </p:sp>
      <p:sp>
        <p:nvSpPr>
          <p:cNvPr id="10"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486358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t>Die wichtigsten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p:txBody>
          <a:bodyPr/>
          <a:lstStyle/>
          <a:p>
            <a:r>
              <a:rPr lang="de-DE" dirty="0"/>
              <a:t>grundlegende Ausrichtung des Faches bleibt unverändert </a:t>
            </a:r>
          </a:p>
          <a:p>
            <a:r>
              <a:rPr lang="de-DE" dirty="0"/>
              <a:t>bekanntes Kompetenzmodell (Sek I und KLP GOSt alt)</a:t>
            </a:r>
          </a:p>
          <a:p>
            <a:r>
              <a:rPr lang="de-DE" dirty="0"/>
              <a:t>übergreifendes Ziel: </a:t>
            </a:r>
            <a:br>
              <a:rPr lang="de-DE" dirty="0"/>
            </a:br>
            <a:r>
              <a:rPr lang="de-DE" dirty="0"/>
              <a:t>interkulturelle Handlungsfähigkeit</a:t>
            </a:r>
          </a:p>
          <a:p>
            <a:r>
              <a:rPr lang="de-DE" dirty="0"/>
              <a:t>Bezug zum Gemeinsamen europäischen Referenzrahmen (</a:t>
            </a:r>
            <a:r>
              <a:rPr lang="de-DE" dirty="0" err="1"/>
              <a:t>GeR</a:t>
            </a:r>
            <a:r>
              <a:rPr lang="de-DE" dirty="0"/>
              <a:t>): Orientierung an den bekannten Niveaustufen</a:t>
            </a:r>
          </a:p>
          <a:p>
            <a:pPr marL="0" indent="0">
              <a:buNone/>
            </a:pPr>
            <a:endParaRPr lang="de-DE" dirty="0"/>
          </a:p>
        </p:txBody>
      </p:sp>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41</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4104519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Die wichtigsten Neuerungen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normAutofit fontScale="92500" lnSpcReduction="10000"/>
          </a:bodyPr>
          <a:lstStyle/>
          <a:p>
            <a:pPr lvl="0"/>
            <a:r>
              <a:rPr lang="de-DE" dirty="0">
                <a:solidFill>
                  <a:prstClr val="black"/>
                </a:solidFill>
              </a:rPr>
              <a:t>konkrete Nennung der Teilkompetenzen im Bereich Verfügen über sprachliche Mittel</a:t>
            </a:r>
          </a:p>
          <a:p>
            <a:pPr lvl="0"/>
            <a:r>
              <a:rPr lang="de-DE" dirty="0">
                <a:solidFill>
                  <a:prstClr val="black"/>
                </a:solidFill>
              </a:rPr>
              <a:t>Anpassung des Strukturmerkmals </a:t>
            </a:r>
            <a:r>
              <a:rPr lang="de-DE" i="1" dirty="0">
                <a:solidFill>
                  <a:prstClr val="black"/>
                </a:solidFill>
              </a:rPr>
              <a:t>Fachliche Konkretisierung </a:t>
            </a:r>
            <a:r>
              <a:rPr lang="de-DE" dirty="0">
                <a:solidFill>
                  <a:prstClr val="black"/>
                </a:solidFill>
              </a:rPr>
              <a:t>(aus KLP Sek I)</a:t>
            </a:r>
          </a:p>
          <a:p>
            <a:pPr lvl="0"/>
            <a:r>
              <a:rPr lang="de-DE" dirty="0">
                <a:solidFill>
                  <a:prstClr val="black"/>
                </a:solidFill>
              </a:rPr>
              <a:t>Vereinfachung Aufgabenformate Lernerfolgsüberprüfung und Leistungsbewertung</a:t>
            </a:r>
          </a:p>
          <a:p>
            <a:pPr lvl="0"/>
            <a:r>
              <a:rPr lang="de-DE" dirty="0">
                <a:solidFill>
                  <a:prstClr val="black"/>
                </a:solidFill>
              </a:rPr>
              <a:t>zum Teil Verwendung neuer Begrifflichkeiten (z.B. multimodale Formate)</a:t>
            </a:r>
          </a:p>
          <a:p>
            <a:pPr lvl="0"/>
            <a:r>
              <a:rPr lang="de-DE" dirty="0">
                <a:solidFill>
                  <a:prstClr val="black"/>
                </a:solidFill>
              </a:rPr>
              <a:t>Verwendung „außendrehender“ Operatoren</a:t>
            </a:r>
          </a:p>
          <a:p>
            <a:pPr marL="0" lvl="0" indent="0">
              <a:buNone/>
            </a:pPr>
            <a:r>
              <a:rPr lang="de-DE" dirty="0">
                <a:solidFill>
                  <a:prstClr val="black"/>
                </a:solidFill>
              </a:rPr>
              <a:t>    </a:t>
            </a:r>
            <a:endParaRPr lang="de-DE" dirty="0"/>
          </a:p>
          <a:p>
            <a:endParaRPr lang="de-DE" dirty="0"/>
          </a:p>
        </p:txBody>
      </p:sp>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42</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402504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sz="3200" dirty="0"/>
              <a:t>Aufgaben und Ziele des Faches</a:t>
            </a:r>
          </a:p>
        </p:txBody>
      </p:sp>
      <p:sp>
        <p:nvSpPr>
          <p:cNvPr id="9" name="Inhaltsplatzhalter 2">
            <a:extLst>
              <a:ext uri="{FF2B5EF4-FFF2-40B4-BE49-F238E27FC236}">
                <a16:creationId xmlns:a16="http://schemas.microsoft.com/office/drawing/2014/main" id="{323EFAE1-F979-1049-BA0C-ABF010A35C81}"/>
              </a:ext>
            </a:extLst>
          </p:cNvPr>
          <p:cNvSpPr>
            <a:spLocks noGrp="1"/>
          </p:cNvSpPr>
          <p:nvPr>
            <p:ph idx="1"/>
          </p:nvPr>
        </p:nvSpPr>
        <p:spPr>
          <a:xfrm>
            <a:off x="457200" y="2009823"/>
            <a:ext cx="8229600" cy="4011465"/>
          </a:xfrm>
        </p:spPr>
        <p:txBody>
          <a:bodyPr>
            <a:normAutofit fontScale="70000" lnSpcReduction="20000"/>
          </a:bodyPr>
          <a:lstStyle/>
          <a:p>
            <a:pPr marL="0" indent="0">
              <a:buNone/>
            </a:pPr>
            <a:r>
              <a:rPr lang="de-DE" sz="2600" u="sng" dirty="0"/>
              <a:t>Zentrales Ziel</a:t>
            </a:r>
            <a:r>
              <a:rPr lang="de-DE" sz="2600" dirty="0"/>
              <a:t>:</a:t>
            </a:r>
          </a:p>
          <a:p>
            <a:pPr marL="0" indent="0">
              <a:buNone/>
            </a:pPr>
            <a:r>
              <a:rPr lang="de-DE" sz="2600" dirty="0"/>
              <a:t>Entwicklung einer „interkulturellen Handlungsfähigkeit“</a:t>
            </a:r>
          </a:p>
          <a:p>
            <a:pPr marL="0" indent="0">
              <a:buNone/>
            </a:pPr>
            <a:endParaRPr lang="de-DE" sz="2600" dirty="0"/>
          </a:p>
          <a:p>
            <a:pPr marL="0" indent="0">
              <a:buNone/>
            </a:pPr>
            <a:r>
              <a:rPr lang="de-DE" sz="2600" u="sng" dirty="0"/>
              <a:t>Weg</a:t>
            </a:r>
            <a:r>
              <a:rPr lang="de-DE" sz="2600" dirty="0"/>
              <a:t>:</a:t>
            </a:r>
          </a:p>
          <a:p>
            <a:pPr>
              <a:buFont typeface="Symbol" panose="05050102010706020507" pitchFamily="18" charset="2"/>
              <a:buChar char="-"/>
            </a:pPr>
            <a:r>
              <a:rPr lang="de-DE" sz="2600" dirty="0"/>
              <a:t>vertiefte Einblicke in die Vielfalt der Lebenswirklichkeiten frankophoner Kultur- und Sprachräume</a:t>
            </a:r>
          </a:p>
          <a:p>
            <a:pPr>
              <a:buFont typeface="Symbol" panose="05050102010706020507" pitchFamily="18" charset="2"/>
              <a:buChar char="-"/>
            </a:pPr>
            <a:r>
              <a:rPr lang="de-DE" sz="2600" dirty="0"/>
              <a:t>Auseinandersetzung mit authentischen französischsprachigen Texten und Medien der Zielkulturen </a:t>
            </a:r>
          </a:p>
          <a:p>
            <a:pPr>
              <a:buFont typeface="Symbol" panose="05050102010706020507" pitchFamily="18" charset="2"/>
              <a:buChar char="-"/>
            </a:pPr>
            <a:r>
              <a:rPr lang="de-DE" sz="2600" dirty="0"/>
              <a:t>Stärkung der Text- und Medienkompetenz</a:t>
            </a:r>
          </a:p>
          <a:p>
            <a:pPr>
              <a:buFont typeface="Symbol" panose="05050102010706020507" pitchFamily="18" charset="2"/>
              <a:buChar char="-"/>
            </a:pPr>
            <a:r>
              <a:rPr lang="de-DE" sz="2600" dirty="0"/>
              <a:t>systematische Entwicklung und Erweiterung interkultureller kommunikativer Kompetenz in konkreten Anwendungssituationen</a:t>
            </a:r>
          </a:p>
          <a:p>
            <a:pPr>
              <a:buFont typeface="Symbol" panose="05050102010706020507" pitchFamily="18" charset="2"/>
              <a:buChar char="-"/>
            </a:pPr>
            <a:r>
              <a:rPr lang="de-DE" sz="2600" dirty="0"/>
              <a:t>Fremdsprachenlernen auf der Grundlage weiterer Förderung dynamischer individueller Mehrsprachigkeit  </a:t>
            </a:r>
          </a:p>
          <a:p>
            <a:pPr>
              <a:buFont typeface="Symbol" panose="05050102010706020507" pitchFamily="18" charset="2"/>
              <a:buChar char="-"/>
            </a:pPr>
            <a:r>
              <a:rPr lang="de-DE" sz="2600" dirty="0"/>
              <a:t>individuelle Förderung </a:t>
            </a:r>
            <a:endParaRPr lang="de-DE" dirty="0"/>
          </a:p>
        </p:txBody>
      </p:sp>
      <p:sp>
        <p:nvSpPr>
          <p:cNvPr id="10"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43</a:t>
            </a:fld>
            <a:endParaRPr lang="de-DE" sz="1200" dirty="0">
              <a:solidFill>
                <a:prstClr val="black">
                  <a:tint val="75000"/>
                </a:prstClr>
              </a:solidFill>
              <a:latin typeface="Calibri"/>
              <a:ea typeface="+mn-ea"/>
              <a:cs typeface="+mn-cs"/>
            </a:endParaRPr>
          </a:p>
        </p:txBody>
      </p:sp>
      <p:sp>
        <p:nvSpPr>
          <p:cNvPr id="11"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963503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a:xfrm>
            <a:off x="323528" y="1052736"/>
            <a:ext cx="8280920" cy="492075"/>
          </a:xfrm>
        </p:spPr>
        <p:txBody>
          <a:bodyPr>
            <a:normAutofit fontScale="70000" lnSpcReduction="20000"/>
          </a:bodyPr>
          <a:lstStyle/>
          <a:p>
            <a:r>
              <a:rPr lang="de-DE" sz="3200" dirty="0">
                <a:solidFill>
                  <a:srgbClr val="002060"/>
                </a:solidFill>
                <a:ea typeface="+mj-ea"/>
                <a:cs typeface="+mj-cs"/>
              </a:rPr>
              <a:t> </a:t>
            </a:r>
            <a:r>
              <a:rPr lang="de-DE" sz="4100" dirty="0">
                <a:solidFill>
                  <a:schemeClr val="tx1"/>
                </a:solidFill>
                <a:ea typeface="+mj-ea"/>
                <a:cs typeface="+mj-cs"/>
              </a:rPr>
              <a:t>Die Kompetenzbereiche des KLP SII FRANZÖSISCH </a:t>
            </a:r>
            <a:endParaRPr lang="de-DE" sz="4100" dirty="0">
              <a:solidFill>
                <a:srgbClr val="FF0000"/>
              </a:solidFill>
            </a:endParaRPr>
          </a:p>
        </p:txBody>
      </p:sp>
      <p:pic>
        <p:nvPicPr>
          <p:cNvPr id="2" name="Grafik 1"/>
          <p:cNvPicPr>
            <a:picLocks noChangeAspect="1"/>
          </p:cNvPicPr>
          <p:nvPr/>
        </p:nvPicPr>
        <p:blipFill>
          <a:blip r:embed="rId3"/>
          <a:stretch>
            <a:fillRect/>
          </a:stretch>
        </p:blipFill>
        <p:spPr>
          <a:xfrm>
            <a:off x="2411760" y="1628800"/>
            <a:ext cx="4046240" cy="3703812"/>
          </a:xfrm>
          <a:prstGeom prst="rect">
            <a:avLst/>
          </a:prstGeom>
        </p:spPr>
      </p:pic>
      <p:pic>
        <p:nvPicPr>
          <p:cNvPr id="7" name="Grafik 6"/>
          <p:cNvPicPr>
            <a:picLocks noChangeAspect="1"/>
          </p:cNvPicPr>
          <p:nvPr/>
        </p:nvPicPr>
        <p:blipFill>
          <a:blip r:embed="rId4"/>
          <a:stretch>
            <a:fillRect/>
          </a:stretch>
        </p:blipFill>
        <p:spPr>
          <a:xfrm>
            <a:off x="2664016" y="5315055"/>
            <a:ext cx="3420152" cy="670618"/>
          </a:xfrm>
          <a:prstGeom prst="rect">
            <a:avLst/>
          </a:prstGeom>
        </p:spPr>
      </p:pic>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44</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0060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Deskriptoren, Indikatoren, Fachliche Konkretisierung </a:t>
            </a:r>
          </a:p>
        </p:txBody>
      </p:sp>
      <p:sp>
        <p:nvSpPr>
          <p:cNvPr id="3" name="Textfeld 2"/>
          <p:cNvSpPr txBox="1"/>
          <p:nvPr/>
        </p:nvSpPr>
        <p:spPr>
          <a:xfrm>
            <a:off x="539552" y="1988840"/>
            <a:ext cx="22493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Kompetenzbereich</a:t>
            </a:r>
          </a:p>
        </p:txBody>
      </p:sp>
      <p:sp>
        <p:nvSpPr>
          <p:cNvPr id="7" name="Textfeld 6"/>
          <p:cNvSpPr txBox="1"/>
          <p:nvPr/>
        </p:nvSpPr>
        <p:spPr>
          <a:xfrm>
            <a:off x="504131" y="2398960"/>
            <a:ext cx="7198029" cy="72327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Deskriptor: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Schülerinnen und Schüler</a:t>
            </a:r>
          </a:p>
        </p:txBody>
      </p:sp>
      <p:sp>
        <p:nvSpPr>
          <p:cNvPr id="5" name="Textfeld 4"/>
          <p:cNvSpPr txBox="1"/>
          <p:nvPr/>
        </p:nvSpPr>
        <p:spPr>
          <a:xfrm>
            <a:off x="513608" y="3209997"/>
            <a:ext cx="80032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Indikator:				Fachliche Konkretisierungen: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Schülerinnen und Schüler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Textfeld 7"/>
          <p:cNvSpPr txBox="1"/>
          <p:nvPr/>
        </p:nvSpPr>
        <p:spPr>
          <a:xfrm>
            <a:off x="5078770" y="3832256"/>
            <a:ext cx="3312368" cy="2031325"/>
          </a:xfrm>
          <a:prstGeom prst="rect">
            <a:avLst/>
          </a:prstGeom>
          <a:noFill/>
          <a:ln w="3175">
            <a:solidFill>
              <a:schemeClr val="tx1"/>
            </a:solidFill>
          </a:ln>
        </p:spPr>
        <p:txBody>
          <a:bodyPr wrap="square" rtlCol="0">
            <a:spAutoFit/>
          </a:bodyPr>
          <a:lstStyle/>
          <a:p>
            <a:r>
              <a:rPr lang="de-DE" dirty="0">
                <a:solidFill>
                  <a:prstClr val="black"/>
                </a:solidFill>
              </a:rPr>
              <a:t>Fachliche Konkretisierungen stellen gegenständliche Ausschärfungen sowie repräsentative inhaltliche Bezüge der Kompetenzerwartungen dar und sind obligatorisch.</a:t>
            </a:r>
          </a:p>
        </p:txBody>
      </p:sp>
      <p:sp>
        <p:nvSpPr>
          <p:cNvPr id="11"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45</a:t>
            </a:fld>
            <a:endParaRPr lang="de-DE" sz="1200" dirty="0">
              <a:solidFill>
                <a:prstClr val="black">
                  <a:tint val="75000"/>
                </a:prstClr>
              </a:solidFill>
              <a:latin typeface="Calibri"/>
              <a:ea typeface="+mn-ea"/>
              <a:cs typeface="+mn-cs"/>
            </a:endParaRPr>
          </a:p>
        </p:txBody>
      </p:sp>
      <p:sp>
        <p:nvSpPr>
          <p:cNvPr id="12"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318462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a:xfrm>
            <a:off x="468313" y="1196975"/>
            <a:ext cx="8064500" cy="5040313"/>
          </a:xfrm>
          <a:noFill/>
        </p:spPr>
        <p:txBody>
          <a:bodyPr tIns="144000"/>
          <a:lstStyle/>
          <a:p>
            <a:pPr eaLnBrk="1" hangingPunct="1"/>
            <a:br>
              <a:rPr lang="de-DE" altLang="de-DE" sz="1800">
                <a:solidFill>
                  <a:schemeClr val="tx2"/>
                </a:solidFill>
              </a:rPr>
            </a:br>
            <a:br>
              <a:rPr lang="de-DE" altLang="de-DE" sz="1800">
                <a:solidFill>
                  <a:schemeClr val="tx2"/>
                </a:solidFill>
              </a:rPr>
            </a:br>
            <a:endParaRPr lang="de-DE" altLang="de-DE" sz="1800" b="0"/>
          </a:p>
        </p:txBody>
      </p:sp>
      <p:sp>
        <p:nvSpPr>
          <p:cNvPr id="7" name="Textfeld 6">
            <a:extLst>
              <a:ext uri="{FF2B5EF4-FFF2-40B4-BE49-F238E27FC236}">
                <a16:creationId xmlns:a16="http://schemas.microsoft.com/office/drawing/2014/main" id="{BA2954DF-9335-4474-A1FD-616CF7BAAE21}"/>
              </a:ext>
            </a:extLst>
          </p:cNvPr>
          <p:cNvSpPr txBox="1"/>
          <p:nvPr/>
        </p:nvSpPr>
        <p:spPr>
          <a:xfrm>
            <a:off x="359532" y="994128"/>
            <a:ext cx="8327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Beispiel </a:t>
            </a:r>
            <a:r>
              <a:rPr kumimoji="0" lang="de-DE" sz="2800" b="0" i="0" u="sng" strike="noStrike" kern="1200" cap="none" spc="0" normalizeH="0" baseline="0" noProof="0" dirty="0">
                <a:ln>
                  <a:noFill/>
                </a:ln>
                <a:solidFill>
                  <a:prstClr val="black"/>
                </a:solidFill>
                <a:effectLst/>
                <a:uLnTx/>
                <a:uFillTx/>
                <a:latin typeface="Calibri"/>
                <a:ea typeface="+mn-ea"/>
                <a:cs typeface="+mn-cs"/>
              </a:rPr>
              <a:t>mit</a:t>
            </a:r>
            <a:r>
              <a:rPr kumimoji="0" lang="de-DE" sz="2800" b="0" i="0" u="none" strike="noStrike" kern="1200" cap="none" spc="0" normalizeH="0" baseline="0" noProof="0" dirty="0">
                <a:ln>
                  <a:noFill/>
                </a:ln>
                <a:solidFill>
                  <a:prstClr val="black"/>
                </a:solidFill>
                <a:effectLst/>
                <a:uLnTx/>
                <a:uFillTx/>
                <a:latin typeface="Calibri"/>
                <a:ea typeface="+mn-ea"/>
                <a:cs typeface="+mn-cs"/>
              </a:rPr>
              <a:t> fachlichen Konkretisierungen</a:t>
            </a:r>
            <a:endParaRPr kumimoji="0" lang="de-DE" sz="2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5" name="Grafik 4"/>
          <p:cNvPicPr>
            <a:picLocks noChangeAspect="1"/>
          </p:cNvPicPr>
          <p:nvPr/>
        </p:nvPicPr>
        <p:blipFill>
          <a:blip r:embed="rId3"/>
          <a:stretch>
            <a:fillRect/>
          </a:stretch>
        </p:blipFill>
        <p:spPr>
          <a:xfrm>
            <a:off x="359532" y="1694489"/>
            <a:ext cx="5828281" cy="4273666"/>
          </a:xfrm>
          <a:prstGeom prst="rect">
            <a:avLst/>
          </a:prstGeom>
        </p:spPr>
      </p:pic>
      <p:pic>
        <p:nvPicPr>
          <p:cNvPr id="9" name="Grafik 8"/>
          <p:cNvPicPr>
            <a:picLocks noChangeAspect="1"/>
          </p:cNvPicPr>
          <p:nvPr/>
        </p:nvPicPr>
        <p:blipFill>
          <a:blip r:embed="rId4"/>
          <a:stretch>
            <a:fillRect/>
          </a:stretch>
        </p:blipFill>
        <p:spPr>
          <a:xfrm>
            <a:off x="6276124" y="1988840"/>
            <a:ext cx="2225233" cy="2962913"/>
          </a:xfrm>
          <a:prstGeom prst="rect">
            <a:avLst/>
          </a:prstGeom>
        </p:spPr>
      </p:pic>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46</a:t>
            </a:fld>
            <a:endParaRPr lang="de-DE" sz="1200" dirty="0">
              <a:solidFill>
                <a:prstClr val="black">
                  <a:tint val="75000"/>
                </a:prstClr>
              </a:solidFill>
              <a:latin typeface="Calibri"/>
              <a:ea typeface="+mn-ea"/>
              <a:cs typeface="+mn-cs"/>
            </a:endParaRPr>
          </a:p>
        </p:txBody>
      </p:sp>
      <p:sp>
        <p:nvSpPr>
          <p:cNvPr id="10"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4267935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a:xfrm>
            <a:off x="468313" y="1234300"/>
            <a:ext cx="8064500" cy="5040313"/>
          </a:xfrm>
          <a:noFill/>
        </p:spPr>
        <p:txBody>
          <a:bodyPr tIns="144000"/>
          <a:lstStyle/>
          <a:p>
            <a:pPr eaLnBrk="1" hangingPunct="1"/>
            <a:br>
              <a:rPr lang="de-DE" altLang="de-DE" sz="1800" dirty="0">
                <a:solidFill>
                  <a:schemeClr val="tx2"/>
                </a:solidFill>
              </a:rPr>
            </a:br>
            <a:br>
              <a:rPr lang="de-DE" altLang="de-DE" sz="1800" dirty="0">
                <a:solidFill>
                  <a:schemeClr val="tx2"/>
                </a:solidFill>
              </a:rPr>
            </a:br>
            <a:endParaRPr lang="de-DE" altLang="de-DE" sz="1800" b="0" dirty="0"/>
          </a:p>
        </p:txBody>
      </p:sp>
      <p:sp>
        <p:nvSpPr>
          <p:cNvPr id="7" name="Textfeld 6">
            <a:extLst>
              <a:ext uri="{FF2B5EF4-FFF2-40B4-BE49-F238E27FC236}">
                <a16:creationId xmlns:a16="http://schemas.microsoft.com/office/drawing/2014/main" id="{BA2954DF-9335-4474-A1FD-616CF7BAAE21}"/>
              </a:ext>
            </a:extLst>
          </p:cNvPr>
          <p:cNvSpPr txBox="1"/>
          <p:nvPr/>
        </p:nvSpPr>
        <p:spPr>
          <a:xfrm>
            <a:off x="359532" y="994128"/>
            <a:ext cx="8327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Beispiel </a:t>
            </a:r>
            <a:r>
              <a:rPr kumimoji="0" lang="de-DE" sz="2800" b="0" i="0" u="sng" strike="noStrike" kern="1200" cap="none" spc="0" normalizeH="0" baseline="0" noProof="0" dirty="0">
                <a:ln>
                  <a:noFill/>
                </a:ln>
                <a:solidFill>
                  <a:prstClr val="black"/>
                </a:solidFill>
                <a:effectLst/>
                <a:uLnTx/>
                <a:uFillTx/>
                <a:latin typeface="Calibri"/>
                <a:ea typeface="+mn-ea"/>
                <a:cs typeface="+mn-cs"/>
              </a:rPr>
              <a:t>mit</a:t>
            </a:r>
            <a:r>
              <a:rPr kumimoji="0" lang="de-DE" sz="2800" b="0" i="0" u="none" strike="noStrike" kern="1200" cap="none" spc="0" normalizeH="0" baseline="0" noProof="0" dirty="0">
                <a:ln>
                  <a:noFill/>
                </a:ln>
                <a:solidFill>
                  <a:prstClr val="black"/>
                </a:solidFill>
                <a:effectLst/>
                <a:uLnTx/>
                <a:uFillTx/>
                <a:latin typeface="Calibri"/>
                <a:ea typeface="+mn-ea"/>
                <a:cs typeface="+mn-cs"/>
              </a:rPr>
              <a:t> fachlichen Konkretisierungen</a:t>
            </a:r>
            <a:endParaRPr kumimoji="0" lang="de-DE" sz="2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Textfeld 10"/>
          <p:cNvSpPr txBox="1"/>
          <p:nvPr/>
        </p:nvSpPr>
        <p:spPr>
          <a:xfrm>
            <a:off x="6066478" y="2132856"/>
            <a:ext cx="2246035" cy="2862322"/>
          </a:xfrm>
          <a:prstGeom prst="rect">
            <a:avLst/>
          </a:prstGeom>
          <a:noFill/>
          <a:ln w="3175">
            <a:solidFill>
              <a:schemeClr val="tx1"/>
            </a:solidFill>
          </a:ln>
        </p:spPr>
        <p:txBody>
          <a:bodyPr wrap="square" rtlCol="0">
            <a:spAutoFit/>
          </a:bodyPr>
          <a:lstStyle/>
          <a:p>
            <a:r>
              <a:rPr lang="de-DE" dirty="0"/>
              <a:t>Aufgrund der fachlichen Konkretisierungen im Bereich IKK entfallen die Vorgaben zum Zentralabitur ab 2026</a:t>
            </a:r>
          </a:p>
          <a:p>
            <a:r>
              <a:rPr lang="de-DE" dirty="0"/>
              <a:t>hier: IKK (Q-Phase, GK fortgeführt)</a:t>
            </a:r>
          </a:p>
        </p:txBody>
      </p:sp>
      <p:pic>
        <p:nvPicPr>
          <p:cNvPr id="2" name="Grafik 1"/>
          <p:cNvPicPr>
            <a:picLocks noChangeAspect="1"/>
          </p:cNvPicPr>
          <p:nvPr/>
        </p:nvPicPr>
        <p:blipFill>
          <a:blip r:embed="rId3"/>
          <a:stretch>
            <a:fillRect/>
          </a:stretch>
        </p:blipFill>
        <p:spPr>
          <a:xfrm>
            <a:off x="263187" y="1628800"/>
            <a:ext cx="5397647" cy="4363475"/>
          </a:xfrm>
          <a:prstGeom prst="rect">
            <a:avLst/>
          </a:prstGeom>
        </p:spPr>
      </p:pic>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47</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42467652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457200" y="1124744"/>
            <a:ext cx="8229600" cy="360040"/>
          </a:xfrm>
        </p:spPr>
        <p:txBody>
          <a:bodyPr/>
          <a:lstStyle/>
          <a:p>
            <a:r>
              <a:rPr lang="de-DE" sz="2700" dirty="0"/>
              <a:t>Beispiel </a:t>
            </a:r>
            <a:r>
              <a:rPr lang="de-DE" sz="2700" u="sng" dirty="0"/>
              <a:t>ohne</a:t>
            </a:r>
            <a:r>
              <a:rPr lang="de-DE" sz="2700" dirty="0"/>
              <a:t> fachliche Konkretisierungen</a:t>
            </a:r>
            <a:endParaRPr lang="de-DE" sz="2700" dirty="0">
              <a:solidFill>
                <a:srgbClr val="FF0000"/>
              </a:solidFill>
            </a:endParaRPr>
          </a:p>
        </p:txBody>
      </p:sp>
      <p:sp>
        <p:nvSpPr>
          <p:cNvPr id="12" name="Textfeld 11">
            <a:extLst>
              <a:ext uri="{FF2B5EF4-FFF2-40B4-BE49-F238E27FC236}">
                <a16:creationId xmlns:a16="http://schemas.microsoft.com/office/drawing/2014/main" id="{A237BD3D-6496-4F28-A36B-DC8597E65A33}"/>
              </a:ext>
            </a:extLst>
          </p:cNvPr>
          <p:cNvSpPr txBox="1"/>
          <p:nvPr/>
        </p:nvSpPr>
        <p:spPr>
          <a:xfrm>
            <a:off x="605768" y="1583061"/>
            <a:ext cx="792088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Hinweis: Der Erwerb des Wortschatzes erfolgt durch die Arbeit in den Bereichen der Text- und Medienkompetenz sowie der interkulturellen kommunikativen Kompetenz und hier insbesondere in den Themenfeldern des soziokulturellen Orientierungswissens. Die entsprechenden fachlichen Konkretisierungen finden sich demnach in den Ausführungen zur interkulturellen kommunikativen Kompetenz sowie zur Text- und Medienkompetenz.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hier: Wortschatz (EF, fortgeführt)</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Grafik 2" descr="KLP-Entwurf_GOSt_Französisch_MZ_vor_VB_2022_12_14 - Word"/>
          <p:cNvPicPr>
            <a:picLocks noChangeAspect="1"/>
          </p:cNvPicPr>
          <p:nvPr/>
        </p:nvPicPr>
        <p:blipFill rotWithShape="1">
          <a:blip r:embed="rId3">
            <a:extLst>
              <a:ext uri="{28A0092B-C50C-407E-A947-70E740481C1C}">
                <a14:useLocalDpi xmlns:a14="http://schemas.microsoft.com/office/drawing/2010/main" val="0"/>
              </a:ext>
            </a:extLst>
          </a:blip>
          <a:srcRect l="32219" t="27885" r="19744" b="35423"/>
          <a:stretch/>
        </p:blipFill>
        <p:spPr>
          <a:xfrm>
            <a:off x="570581" y="3356992"/>
            <a:ext cx="5904656" cy="2419941"/>
          </a:xfrm>
          <a:prstGeom prst="rect">
            <a:avLst/>
          </a:prstGeom>
        </p:spPr>
      </p:pic>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48</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0879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eaLnBrk="1" fontAlgn="auto" hangingPunct="1">
              <a:spcBef>
                <a:spcPts val="0"/>
              </a:spcBef>
              <a:spcAft>
                <a:spcPts val="0"/>
              </a:spcAft>
              <a:defRPr/>
            </a:pPr>
            <a:br>
              <a:rPr lang="de-DE" sz="2100" kern="0" dirty="0">
                <a:solidFill>
                  <a:prstClr val="black"/>
                </a:solidFill>
                <a:ea typeface="+mn-ea"/>
                <a:cs typeface="+mn-cs"/>
              </a:rPr>
            </a:br>
            <a:br>
              <a:rPr lang="de-DE" sz="2100" kern="0" dirty="0">
                <a:solidFill>
                  <a:prstClr val="black"/>
                </a:solidFill>
                <a:ea typeface="+mn-ea"/>
                <a:cs typeface="+mn-cs"/>
              </a:rPr>
            </a:br>
            <a:r>
              <a:rPr lang="de-DE" sz="2100" kern="0" dirty="0">
                <a:solidFill>
                  <a:prstClr val="black"/>
                </a:solidFill>
                <a:ea typeface="+mn-ea"/>
                <a:cs typeface="+mn-cs"/>
              </a:rPr>
              <a:t>Beispiel: Verzahnung der Kompetenzbereiche (Einführungsphase F (f)) </a:t>
            </a:r>
            <a:br>
              <a:rPr lang="de-DE" sz="1800" dirty="0">
                <a:solidFill>
                  <a:prstClr val="black"/>
                </a:solidFill>
                <a:ea typeface="+mn-ea"/>
                <a:cs typeface="+mn-cs"/>
              </a:rPr>
            </a:br>
            <a:endParaRPr lang="de-DE" dirty="0"/>
          </a:p>
        </p:txBody>
      </p:sp>
      <p:pic>
        <p:nvPicPr>
          <p:cNvPr id="6" name="Grafik 5"/>
          <p:cNvPicPr>
            <a:picLocks noChangeAspect="1"/>
          </p:cNvPicPr>
          <p:nvPr/>
        </p:nvPicPr>
        <p:blipFill>
          <a:blip r:embed="rId2"/>
          <a:stretch>
            <a:fillRect/>
          </a:stretch>
        </p:blipFill>
        <p:spPr>
          <a:xfrm>
            <a:off x="581019" y="1628800"/>
            <a:ext cx="8071804" cy="4523624"/>
          </a:xfrm>
          <a:prstGeom prst="rect">
            <a:avLst/>
          </a:prstGeom>
        </p:spPr>
      </p:pic>
      <p:pic>
        <p:nvPicPr>
          <p:cNvPr id="7" name="Grafik 6"/>
          <p:cNvPicPr>
            <a:picLocks noChangeAspect="1"/>
          </p:cNvPicPr>
          <p:nvPr/>
        </p:nvPicPr>
        <p:blipFill>
          <a:blip r:embed="rId3"/>
          <a:stretch>
            <a:fillRect/>
          </a:stretch>
        </p:blipFill>
        <p:spPr>
          <a:xfrm>
            <a:off x="-20841" y="1997582"/>
            <a:ext cx="1335140" cy="475529"/>
          </a:xfrm>
          <a:prstGeom prst="rect">
            <a:avLst/>
          </a:prstGeom>
        </p:spPr>
      </p:pic>
      <p:pic>
        <p:nvPicPr>
          <p:cNvPr id="8" name="Grafik 7"/>
          <p:cNvPicPr>
            <a:picLocks noChangeAspect="1"/>
          </p:cNvPicPr>
          <p:nvPr/>
        </p:nvPicPr>
        <p:blipFill>
          <a:blip r:embed="rId4"/>
          <a:stretch>
            <a:fillRect/>
          </a:stretch>
        </p:blipFill>
        <p:spPr>
          <a:xfrm>
            <a:off x="1187624" y="2134384"/>
            <a:ext cx="384081" cy="45719"/>
          </a:xfrm>
          <a:prstGeom prst="rect">
            <a:avLst/>
          </a:prstGeom>
        </p:spPr>
      </p:pic>
      <p:cxnSp>
        <p:nvCxnSpPr>
          <p:cNvPr id="10" name="Gerader Verbinder 9">
            <a:extLst>
              <a:ext uri="{FF2B5EF4-FFF2-40B4-BE49-F238E27FC236}">
                <a16:creationId xmlns:a16="http://schemas.microsoft.com/office/drawing/2014/main" id="{11AC29BD-44C0-4AE4-A546-120A6D5A8127}"/>
              </a:ext>
            </a:extLst>
          </p:cNvPr>
          <p:cNvCxnSpPr/>
          <p:nvPr/>
        </p:nvCxnSpPr>
        <p:spPr>
          <a:xfrm>
            <a:off x="1187624" y="1841377"/>
            <a:ext cx="0" cy="6317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5"/>
          <a:stretch>
            <a:fillRect/>
          </a:stretch>
        </p:blipFill>
        <p:spPr>
          <a:xfrm>
            <a:off x="7260567" y="3724855"/>
            <a:ext cx="2054530" cy="475529"/>
          </a:xfrm>
          <a:prstGeom prst="rect">
            <a:avLst/>
          </a:prstGeom>
        </p:spPr>
      </p:pic>
      <p:pic>
        <p:nvPicPr>
          <p:cNvPr id="12" name="Grafik 11"/>
          <p:cNvPicPr>
            <a:picLocks noChangeAspect="1"/>
          </p:cNvPicPr>
          <p:nvPr/>
        </p:nvPicPr>
        <p:blipFill>
          <a:blip r:embed="rId6"/>
          <a:stretch>
            <a:fillRect/>
          </a:stretch>
        </p:blipFill>
        <p:spPr>
          <a:xfrm>
            <a:off x="7301861" y="3683254"/>
            <a:ext cx="30483" cy="652329"/>
          </a:xfrm>
          <a:prstGeom prst="rect">
            <a:avLst/>
          </a:prstGeom>
        </p:spPr>
      </p:pic>
      <p:pic>
        <p:nvPicPr>
          <p:cNvPr id="13" name="Grafik 12"/>
          <p:cNvPicPr>
            <a:picLocks noChangeAspect="1"/>
          </p:cNvPicPr>
          <p:nvPr/>
        </p:nvPicPr>
        <p:blipFill>
          <a:blip r:embed="rId4"/>
          <a:stretch>
            <a:fillRect/>
          </a:stretch>
        </p:blipFill>
        <p:spPr>
          <a:xfrm>
            <a:off x="6915393" y="4107388"/>
            <a:ext cx="384081" cy="45719"/>
          </a:xfrm>
          <a:prstGeom prst="rect">
            <a:avLst/>
          </a:prstGeom>
        </p:spPr>
      </p:pic>
      <p:pic>
        <p:nvPicPr>
          <p:cNvPr id="14" name="Grafik 13"/>
          <p:cNvPicPr>
            <a:picLocks noChangeAspect="1"/>
          </p:cNvPicPr>
          <p:nvPr/>
        </p:nvPicPr>
        <p:blipFill>
          <a:blip r:embed="rId6"/>
          <a:stretch>
            <a:fillRect/>
          </a:stretch>
        </p:blipFill>
        <p:spPr>
          <a:xfrm>
            <a:off x="7265669" y="4501039"/>
            <a:ext cx="30483" cy="652329"/>
          </a:xfrm>
          <a:prstGeom prst="rect">
            <a:avLst/>
          </a:prstGeom>
        </p:spPr>
      </p:pic>
      <p:pic>
        <p:nvPicPr>
          <p:cNvPr id="15" name="Grafik 14"/>
          <p:cNvPicPr>
            <a:picLocks noChangeAspect="1"/>
          </p:cNvPicPr>
          <p:nvPr/>
        </p:nvPicPr>
        <p:blipFill>
          <a:blip r:embed="rId4"/>
          <a:stretch>
            <a:fillRect/>
          </a:stretch>
        </p:blipFill>
        <p:spPr>
          <a:xfrm>
            <a:off x="6933022" y="4729234"/>
            <a:ext cx="384081" cy="30483"/>
          </a:xfrm>
          <a:prstGeom prst="rect">
            <a:avLst/>
          </a:prstGeom>
        </p:spPr>
      </p:pic>
      <p:pic>
        <p:nvPicPr>
          <p:cNvPr id="16" name="Grafik 15"/>
          <p:cNvPicPr>
            <a:picLocks noChangeAspect="1"/>
          </p:cNvPicPr>
          <p:nvPr/>
        </p:nvPicPr>
        <p:blipFill>
          <a:blip r:embed="rId7"/>
          <a:stretch>
            <a:fillRect/>
          </a:stretch>
        </p:blipFill>
        <p:spPr>
          <a:xfrm>
            <a:off x="7260567" y="4501039"/>
            <a:ext cx="2054530" cy="1146147"/>
          </a:xfrm>
          <a:prstGeom prst="rect">
            <a:avLst/>
          </a:prstGeom>
        </p:spPr>
      </p:pic>
      <p:pic>
        <p:nvPicPr>
          <p:cNvPr id="20" name="Grafik 19"/>
          <p:cNvPicPr>
            <a:picLocks noChangeAspect="1"/>
          </p:cNvPicPr>
          <p:nvPr/>
        </p:nvPicPr>
        <p:blipFill>
          <a:blip r:embed="rId8"/>
          <a:stretch>
            <a:fillRect/>
          </a:stretch>
        </p:blipFill>
        <p:spPr>
          <a:xfrm>
            <a:off x="5148064" y="1576763"/>
            <a:ext cx="2432515" cy="1682642"/>
          </a:xfrm>
          <a:prstGeom prst="rect">
            <a:avLst/>
          </a:prstGeom>
        </p:spPr>
      </p:pic>
      <p:pic>
        <p:nvPicPr>
          <p:cNvPr id="21" name="Grafik 20"/>
          <p:cNvPicPr>
            <a:picLocks noChangeAspect="1"/>
          </p:cNvPicPr>
          <p:nvPr/>
        </p:nvPicPr>
        <p:blipFill>
          <a:blip r:embed="rId9"/>
          <a:stretch>
            <a:fillRect/>
          </a:stretch>
        </p:blipFill>
        <p:spPr>
          <a:xfrm>
            <a:off x="3519546" y="3345145"/>
            <a:ext cx="1097375" cy="804742"/>
          </a:xfrm>
          <a:prstGeom prst="rect">
            <a:avLst/>
          </a:prstGeom>
        </p:spPr>
      </p:pic>
      <p:sp>
        <p:nvSpPr>
          <p:cNvPr id="17"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49</a:t>
            </a:fld>
            <a:endParaRPr lang="de-DE" sz="1200" dirty="0">
              <a:solidFill>
                <a:prstClr val="black">
                  <a:tint val="75000"/>
                </a:prstClr>
              </a:solidFill>
              <a:latin typeface="Calibri"/>
              <a:ea typeface="+mn-ea"/>
              <a:cs typeface="+mn-cs"/>
            </a:endParaRPr>
          </a:p>
        </p:txBody>
      </p:sp>
      <p:sp>
        <p:nvSpPr>
          <p:cNvPr id="1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15571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b="1" dirty="0">
                <a:latin typeface="+mn-lt"/>
                <a:ea typeface="+mn-ea"/>
                <a:cs typeface="+mn-cs"/>
              </a:rPr>
              <a:t>Merkmale</a:t>
            </a:r>
            <a:r>
              <a:rPr lang="de-DE" sz="3200" dirty="0">
                <a:latin typeface="+mn-lt"/>
                <a:ea typeface="+mn-ea"/>
                <a:cs typeface="+mn-cs"/>
              </a:rPr>
              <a:t> von Kernlehrplänen</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321075"/>
          </a:xfrm>
        </p:spPr>
        <p:txBody>
          <a:bodyPr rtlCol="0">
            <a:normAutofit fontScale="92500" lnSpcReduction="20000"/>
          </a:bodyPr>
          <a:lstStyle/>
          <a:p>
            <a:pPr marL="0" marR="0" lvl="0" indent="0" defTabSz="914400" eaLnBrk="1" fontAlgn="auto" latinLnBrk="0" hangingPunct="1">
              <a:lnSpc>
                <a:spcPct val="90000"/>
              </a:lnSpc>
              <a:spcAft>
                <a:spcPts val="0"/>
              </a:spcAft>
              <a:buClrTx/>
              <a:buSzTx/>
              <a:buNone/>
              <a:tabLst>
                <a:tab pos="914400" algn="l"/>
              </a:tabLst>
              <a:defRPr/>
            </a:pPr>
            <a:r>
              <a:rPr lang="de-DE" sz="2600" dirty="0"/>
              <a:t>Schulformbezogene Vorgabe zu erzielender Lernergebnisse </a:t>
            </a:r>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r>
              <a:rPr lang="de-DE" sz="2600" dirty="0"/>
              <a:t>Wissen und Können</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Abbildung einer Progression der zu erzielenden Lernergebnisse</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Stufung in Einführungsphase und Qualifikationsphase</a:t>
            </a:r>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Beschränkung auf einen fachlichen Kern</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err="1"/>
              <a:t>Obligatorik</a:t>
            </a:r>
            <a:r>
              <a:rPr lang="de-DE" sz="2600" dirty="0"/>
              <a:t> für etwa ¾ der zur Verfügung stehenden Unterrichtszeit</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Verzicht auf Vorgaben zur unterrichtlichen Umsetzung</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Gestaltungs- und Umsetzungspflicht der Schulen u. Lehrkräfte</a:t>
            </a:r>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663654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br>
              <a:rPr lang="de-DE" altLang="de-DE" sz="2400">
                <a:solidFill>
                  <a:schemeClr val="tx2"/>
                </a:solidFill>
                <a:ea typeface="MS PGothic" panose="020B0600070205080204" pitchFamily="34" charset="-128"/>
              </a:rPr>
            </a:br>
            <a:br>
              <a:rPr lang="de-DE" altLang="de-DE" sz="2400">
                <a:solidFill>
                  <a:schemeClr val="tx2"/>
                </a:solidFill>
                <a:ea typeface="MS PGothic" panose="020B0600070205080204" pitchFamily="34" charset="-128"/>
              </a:rPr>
            </a:br>
            <a:br>
              <a:rPr lang="de-DE" altLang="de-DE" sz="2400">
                <a:solidFill>
                  <a:schemeClr val="tx2"/>
                </a:solidFill>
                <a:ea typeface="MS PGothic" panose="020B0600070205080204" pitchFamily="34" charset="-128"/>
              </a:rPr>
            </a:br>
            <a:br>
              <a:rPr lang="de-DE" altLang="de-DE" sz="2400">
                <a:solidFill>
                  <a:schemeClr val="tx2"/>
                </a:solidFill>
                <a:ea typeface="MS PGothic" panose="020B0600070205080204" pitchFamily="34" charset="-128"/>
              </a:rPr>
            </a:br>
            <a:br>
              <a:rPr lang="de-DE" altLang="de-DE" sz="1800">
                <a:ea typeface="MS PGothic" panose="020B0600070205080204" pitchFamily="34" charset="-128"/>
              </a:rPr>
            </a:br>
            <a:br>
              <a:rPr lang="de-DE" altLang="de-DE" sz="1800" b="0">
                <a:ea typeface="MS PGothic" panose="020B0600070205080204" pitchFamily="34" charset="-128"/>
              </a:rPr>
            </a:br>
            <a:br>
              <a:rPr lang="de-DE" altLang="de-DE" sz="1800">
                <a:ea typeface="MS PGothic" panose="020B0600070205080204" pitchFamily="34" charset="-128"/>
              </a:rPr>
            </a:br>
            <a:r>
              <a:rPr lang="de-DE" altLang="de-DE">
                <a:ea typeface="MS PGothic" panose="020B0600070205080204" pitchFamily="34" charset="-128"/>
              </a:rPr>
              <a:t> </a:t>
            </a:r>
            <a:br>
              <a:rPr lang="de-DE" altLang="de-DE">
                <a:ea typeface="MS PGothic" panose="020B0600070205080204" pitchFamily="34" charset="-128"/>
              </a:rPr>
            </a:br>
            <a:endParaRPr lang="de-DE" altLang="de-DE" sz="1600" b="0">
              <a:ea typeface="MS PGothic" panose="020B0600070205080204" pitchFamily="34" charset="-128"/>
            </a:endParaRPr>
          </a:p>
        </p:txBody>
      </p:sp>
      <p:sp>
        <p:nvSpPr>
          <p:cNvPr id="2" name="Rechteck 1"/>
          <p:cNvSpPr/>
          <p:nvPr/>
        </p:nvSpPr>
        <p:spPr>
          <a:xfrm>
            <a:off x="5210175" y="2662238"/>
            <a:ext cx="2605088" cy="2625725"/>
          </a:xfrm>
          <a:prstGeom prst="rect">
            <a:avLst/>
          </a:prstGeom>
          <a:solidFill>
            <a:srgbClr val="00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Sonstige Leistungen im Unterricht/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Sonstige Mitarbeit</a:t>
            </a:r>
          </a:p>
        </p:txBody>
      </p:sp>
      <p:sp>
        <p:nvSpPr>
          <p:cNvPr id="6" name="Rechteck 5"/>
          <p:cNvSpPr/>
          <p:nvPr/>
        </p:nvSpPr>
        <p:spPr>
          <a:xfrm>
            <a:off x="1042988" y="2662238"/>
            <a:ext cx="2605087" cy="262572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Klausuren/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Kommunikations-prüfung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47113" name="Textfeld 2"/>
          <p:cNvSpPr txBox="1">
            <a:spLocks noChangeArrowheads="1"/>
          </p:cNvSpPr>
          <p:nvPr/>
        </p:nvSpPr>
        <p:spPr bwMode="auto">
          <a:xfrm>
            <a:off x="2414588" y="1627188"/>
            <a:ext cx="474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altLang="de-DE"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Beurteilungsbereiche</a:t>
            </a:r>
          </a:p>
        </p:txBody>
      </p:sp>
      <p:sp>
        <p:nvSpPr>
          <p:cNvPr id="7" name="Titel 1"/>
          <p:cNvSpPr txBox="1">
            <a:spLocks/>
          </p:cNvSpPr>
          <p:nvPr/>
        </p:nvSpPr>
        <p:spPr>
          <a:xfrm>
            <a:off x="457200" y="112474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a:ln>
                  <a:noFill/>
                </a:ln>
                <a:solidFill>
                  <a:prstClr val="black"/>
                </a:solidFill>
                <a:effectLst/>
                <a:uLnTx/>
                <a:uFillTx/>
                <a:latin typeface="Calibri"/>
                <a:ea typeface="+mj-ea"/>
                <a:cs typeface="+mj-cs"/>
              </a:rPr>
              <a:t>Lernerfolgsüberprüfung und Leistungsbewertung</a:t>
            </a:r>
            <a:endParaRPr kumimoji="0" lang="de-DE" sz="2800" b="0" i="0" u="none" strike="noStrike" kern="1200" cap="none" spc="0" normalizeH="0" baseline="0" noProof="0" dirty="0">
              <a:ln>
                <a:noFill/>
              </a:ln>
              <a:solidFill>
                <a:prstClr val="black"/>
              </a:solidFill>
              <a:effectLst/>
              <a:uLnTx/>
              <a:uFillTx/>
              <a:latin typeface="Calibri"/>
              <a:ea typeface="+mj-ea"/>
              <a:cs typeface="+mj-cs"/>
            </a:endParaRPr>
          </a:p>
        </p:txBody>
      </p:sp>
      <p:sp>
        <p:nvSpPr>
          <p:cNvPr id="9"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50</a:t>
            </a:fld>
            <a:endParaRPr lang="de-DE" sz="1200" dirty="0">
              <a:solidFill>
                <a:prstClr val="black">
                  <a:tint val="75000"/>
                </a:prstClr>
              </a:solidFill>
              <a:latin typeface="Calibri"/>
              <a:ea typeface="+mn-ea"/>
              <a:cs typeface="+mn-cs"/>
            </a:endParaRPr>
          </a:p>
        </p:txBody>
      </p:sp>
      <p:sp>
        <p:nvSpPr>
          <p:cNvPr id="10"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31919911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10000"/>
          </a:bodyPr>
          <a:lstStyle/>
          <a:p>
            <a:r>
              <a:rPr lang="de-DE" dirty="0"/>
              <a:t>Angemessene Berücksichtigung aller in Kapitel 2 ausgewiesenen Kompetenzen  </a:t>
            </a:r>
          </a:p>
          <a:p>
            <a:r>
              <a:rPr lang="de-DE" dirty="0"/>
              <a:t>Überprüfung der Erreichung der Kompetenzerwartungen</a:t>
            </a:r>
          </a:p>
          <a:p>
            <a:r>
              <a:rPr lang="de-DE" dirty="0"/>
              <a:t>Widerspiegelung der Vielfalt der im Unterricht erworbenen Kompetenzen und Arbeitsweisen in den Aufgabenstellungen</a:t>
            </a:r>
          </a:p>
          <a:p>
            <a:r>
              <a:rPr lang="de-DE" dirty="0"/>
              <a:t>Transparenz durch </a:t>
            </a:r>
            <a:r>
              <a:rPr lang="de-DE" dirty="0" err="1"/>
              <a:t>kriteriengeleitete</a:t>
            </a:r>
            <a:r>
              <a:rPr lang="de-DE" dirty="0"/>
              <a:t> Bewertung</a:t>
            </a:r>
          </a:p>
          <a:p>
            <a:r>
              <a:rPr lang="de-DE" dirty="0"/>
              <a:t>Überprüfung der rezeptiven und produktiven Kompetenzen im Kontext der IKK (soziokulturelles Orientierungswissen)</a:t>
            </a:r>
          </a:p>
        </p:txBody>
      </p:sp>
      <p:sp>
        <p:nvSpPr>
          <p:cNvPr id="7" name="Titel 1"/>
          <p:cNvSpPr>
            <a:spLocks noGrp="1"/>
          </p:cNvSpPr>
          <p:nvPr>
            <p:ph type="title"/>
          </p:nvPr>
        </p:nvSpPr>
        <p:spPr/>
        <p:txBody>
          <a:bodyPr/>
          <a:lstStyle/>
          <a:p>
            <a:r>
              <a:rPr lang="de-DE" sz="2800" dirty="0"/>
              <a:t>Lernerfolgsüberprüfung und Leistungsbewertung</a:t>
            </a:r>
          </a:p>
        </p:txBody>
      </p:sp>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51</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768743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980728"/>
            <a:ext cx="9721080" cy="650503"/>
          </a:xfrm>
        </p:spPr>
        <p:txBody>
          <a:bodyPr/>
          <a:lstStyle/>
          <a:p>
            <a:r>
              <a:rPr lang="de-DE" sz="2800" dirty="0"/>
              <a:t>Schriftliche Arbeiten/Klausuren: Kombinationsmöglichkeiten</a:t>
            </a:r>
          </a:p>
        </p:txBody>
      </p:sp>
      <p:sp>
        <p:nvSpPr>
          <p:cNvPr id="3" name="Untertitel 2"/>
          <p:cNvSpPr>
            <a:spLocks noGrp="1"/>
          </p:cNvSpPr>
          <p:nvPr>
            <p:ph type="subTitle" idx="1"/>
          </p:nvPr>
        </p:nvSpPr>
        <p:spPr>
          <a:xfrm>
            <a:off x="535038" y="1844824"/>
            <a:ext cx="7997402" cy="3240360"/>
          </a:xfrm>
        </p:spPr>
        <p:txBody>
          <a:bodyPr>
            <a:normAutofit fontScale="77500" lnSpcReduction="20000"/>
          </a:bodyPr>
          <a:lstStyle/>
          <a:p>
            <a:pPr algn="l"/>
            <a:r>
              <a:rPr lang="de-DE" dirty="0">
                <a:solidFill>
                  <a:schemeClr val="tx1"/>
                </a:solidFill>
              </a:rPr>
              <a:t>Einsatz in Klausuren: Überprüfungsformen, die auch im Abitur zur Anwendung kommen (vgl. Kapitel 3 und 4) </a:t>
            </a:r>
          </a:p>
          <a:p>
            <a:pPr algn="l"/>
            <a:r>
              <a:rPr lang="de-DE" dirty="0">
                <a:solidFill>
                  <a:schemeClr val="tx1"/>
                </a:solidFill>
              </a:rPr>
              <a:t>Kombinationsmöglichkeiten:</a:t>
            </a:r>
          </a:p>
          <a:p>
            <a:pPr marL="457200" indent="-457200" algn="l">
              <a:buFont typeface="Arial" panose="020B0604020202020204" pitchFamily="34" charset="0"/>
              <a:buChar char="•"/>
            </a:pPr>
            <a:r>
              <a:rPr lang="de-DE" dirty="0">
                <a:solidFill>
                  <a:schemeClr val="tx1"/>
                </a:solidFill>
              </a:rPr>
              <a:t>Schreiben / Leseverstehen (integriert) in Kombination mit ein oder zwei weiteren Teilkompetenzen</a:t>
            </a:r>
          </a:p>
          <a:p>
            <a:pPr marL="457200" indent="-457200" algn="l">
              <a:buFont typeface="Arial" panose="020B0604020202020204" pitchFamily="34" charset="0"/>
              <a:buChar char="•"/>
            </a:pPr>
            <a:r>
              <a:rPr lang="de-DE" dirty="0">
                <a:solidFill>
                  <a:schemeClr val="tx1"/>
                </a:solidFill>
              </a:rPr>
              <a:t>Schreiben / Leseverstehen (integriert) ohne weitere Teilkompetenz: einmal in der Einführungsphase möglich</a:t>
            </a:r>
          </a:p>
          <a:p>
            <a:pPr algn="l"/>
            <a:r>
              <a:rPr lang="de-DE" dirty="0">
                <a:solidFill>
                  <a:schemeClr val="tx1"/>
                </a:solidFill>
              </a:rPr>
              <a:t>Neu einsetzende Fremdsprache: In der Einführungsphase nur verpflichtende Überprüfung der Teilkompetenz Schreiben; Ergänzung durch weitere Überprüfungsformen möglich (z.B. VSM)</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52</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578902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980728"/>
            <a:ext cx="9721080" cy="650503"/>
          </a:xfrm>
        </p:spPr>
        <p:txBody>
          <a:bodyPr/>
          <a:lstStyle/>
          <a:p>
            <a:r>
              <a:rPr lang="de-DE" sz="2800" dirty="0"/>
              <a:t>Schriftliche Arbeiten/Klausuren: Kompetenzbereiche</a:t>
            </a:r>
          </a:p>
        </p:txBody>
      </p:sp>
      <p:sp>
        <p:nvSpPr>
          <p:cNvPr id="3" name="Untertitel 2"/>
          <p:cNvSpPr>
            <a:spLocks noGrp="1"/>
          </p:cNvSpPr>
          <p:nvPr>
            <p:ph type="subTitle" idx="1"/>
          </p:nvPr>
        </p:nvSpPr>
        <p:spPr>
          <a:xfrm>
            <a:off x="535038" y="1844824"/>
            <a:ext cx="7997402" cy="3240360"/>
          </a:xfrm>
        </p:spPr>
        <p:txBody>
          <a:bodyPr>
            <a:normAutofit fontScale="92500"/>
          </a:bodyPr>
          <a:lstStyle/>
          <a:p>
            <a:pPr algn="l"/>
            <a:r>
              <a:rPr lang="de-DE" dirty="0">
                <a:solidFill>
                  <a:schemeClr val="tx1"/>
                </a:solidFill>
              </a:rPr>
              <a:t>Alle im Abitur vorgesehenen Teilkompetenzen müssen in der </a:t>
            </a:r>
            <a:r>
              <a:rPr lang="de-DE" b="1" dirty="0">
                <a:solidFill>
                  <a:schemeClr val="tx1"/>
                </a:solidFill>
              </a:rPr>
              <a:t>Qualifikationsphase</a:t>
            </a:r>
            <a:r>
              <a:rPr lang="de-DE" dirty="0">
                <a:solidFill>
                  <a:schemeClr val="tx1"/>
                </a:solidFill>
              </a:rPr>
              <a:t> </a:t>
            </a:r>
            <a:r>
              <a:rPr lang="de-DE" b="1" dirty="0">
                <a:solidFill>
                  <a:schemeClr val="tx1"/>
                </a:solidFill>
              </a:rPr>
              <a:t>mindestens einmal </a:t>
            </a:r>
            <a:r>
              <a:rPr lang="de-DE" dirty="0">
                <a:solidFill>
                  <a:schemeClr val="tx1"/>
                </a:solidFill>
              </a:rPr>
              <a:t>überprüft werden. </a:t>
            </a:r>
          </a:p>
          <a:p>
            <a:pPr algn="l"/>
            <a:r>
              <a:rPr lang="de-DE" dirty="0">
                <a:solidFill>
                  <a:schemeClr val="tx1"/>
                </a:solidFill>
              </a:rPr>
              <a:t>Die </a:t>
            </a:r>
            <a:r>
              <a:rPr lang="de-DE" b="1" dirty="0">
                <a:solidFill>
                  <a:schemeClr val="tx1"/>
                </a:solidFill>
              </a:rPr>
              <a:t>Klausur unter Abiturbedingungen </a:t>
            </a:r>
            <a:r>
              <a:rPr lang="de-DE" dirty="0">
                <a:solidFill>
                  <a:schemeClr val="tx1"/>
                </a:solidFill>
              </a:rPr>
              <a:t>entspricht in Bezug auf die Auswahlmöglichkeiten, die zu überprüfenden Kompetenzbereiche und die Aufgabenformate den für die jeweilige Abiturprüfung geltenden Abiturvorgaben.</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53</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557030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980728"/>
            <a:ext cx="9721080" cy="650503"/>
          </a:xfrm>
        </p:spPr>
        <p:txBody>
          <a:bodyPr/>
          <a:lstStyle/>
          <a:p>
            <a:r>
              <a:rPr lang="de-DE" sz="2800" dirty="0"/>
              <a:t>Mündliche Kommunikationsprüfung</a:t>
            </a:r>
          </a:p>
        </p:txBody>
      </p:sp>
      <p:sp>
        <p:nvSpPr>
          <p:cNvPr id="3" name="Untertitel 2"/>
          <p:cNvSpPr>
            <a:spLocks noGrp="1"/>
          </p:cNvSpPr>
          <p:nvPr>
            <p:ph type="subTitle" idx="1"/>
          </p:nvPr>
        </p:nvSpPr>
        <p:spPr>
          <a:xfrm>
            <a:off x="535038" y="1844824"/>
            <a:ext cx="7997402" cy="3240360"/>
          </a:xfrm>
        </p:spPr>
        <p:txBody>
          <a:bodyPr>
            <a:normAutofit fontScale="92500" lnSpcReduction="10000"/>
          </a:bodyPr>
          <a:lstStyle/>
          <a:p>
            <a:pPr algn="l"/>
            <a:r>
              <a:rPr lang="de-DE" dirty="0">
                <a:solidFill>
                  <a:schemeClr val="tx1"/>
                </a:solidFill>
              </a:rPr>
              <a:t>In einem der ersten drei Halbjahre der Qualifikationsphase wird nach Festlegung durch die Schule in den modernen Fremdsprachen </a:t>
            </a:r>
            <a:r>
              <a:rPr lang="de-DE" b="1" dirty="0">
                <a:solidFill>
                  <a:schemeClr val="tx1"/>
                </a:solidFill>
              </a:rPr>
              <a:t>eine mündliche Leistungsüberprüfung (mündliche Kommunikationsprüfung) </a:t>
            </a:r>
            <a:r>
              <a:rPr lang="de-DE" dirty="0">
                <a:solidFill>
                  <a:schemeClr val="tx1"/>
                </a:solidFill>
              </a:rPr>
              <a:t>durchgeführt.</a:t>
            </a:r>
          </a:p>
          <a:p>
            <a:pPr algn="l"/>
            <a:r>
              <a:rPr lang="de-DE" dirty="0">
                <a:solidFill>
                  <a:schemeClr val="tx1"/>
                </a:solidFill>
              </a:rPr>
              <a:t>Auch in der Einführungsphase kann eine mündliche Leistungsüberprüfung (mündliche Kommunikationsprüfung) durchgeführt werden.</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54</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767512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980728"/>
            <a:ext cx="9721080" cy="650503"/>
          </a:xfrm>
        </p:spPr>
        <p:txBody>
          <a:bodyPr/>
          <a:lstStyle/>
          <a:p>
            <a:r>
              <a:rPr lang="de-DE" sz="2800" dirty="0"/>
              <a:t>Abiturprüfung</a:t>
            </a:r>
          </a:p>
        </p:txBody>
      </p:sp>
      <p:sp>
        <p:nvSpPr>
          <p:cNvPr id="3" name="Untertitel 2"/>
          <p:cNvSpPr>
            <a:spLocks noGrp="1"/>
          </p:cNvSpPr>
          <p:nvPr>
            <p:ph type="subTitle" idx="1"/>
          </p:nvPr>
        </p:nvSpPr>
        <p:spPr>
          <a:xfrm>
            <a:off x="535038" y="1844824"/>
            <a:ext cx="7997402" cy="3240360"/>
          </a:xfrm>
        </p:spPr>
        <p:txBody>
          <a:bodyPr>
            <a:normAutofit fontScale="92500"/>
          </a:bodyPr>
          <a:lstStyle/>
          <a:p>
            <a:pPr algn="l"/>
            <a:r>
              <a:rPr lang="de-DE" dirty="0">
                <a:solidFill>
                  <a:schemeClr val="tx1"/>
                </a:solidFill>
              </a:rPr>
              <a:t>In schriftlichen und mündlichen Abiturprüfungen müssen die drei Anforderungsbereiche berücksichtigt werden:</a:t>
            </a:r>
          </a:p>
          <a:p>
            <a:pPr marL="457200" indent="-457200" algn="l">
              <a:buFont typeface="Arial" panose="020B0604020202020204" pitchFamily="34" charset="0"/>
              <a:buChar char="•"/>
            </a:pPr>
            <a:r>
              <a:rPr lang="de-DE" dirty="0">
                <a:solidFill>
                  <a:schemeClr val="tx1"/>
                </a:solidFill>
              </a:rPr>
              <a:t>AFB I: Wiedergabe von Sachverhalten (</a:t>
            </a:r>
            <a:r>
              <a:rPr lang="de-DE" i="1" dirty="0" err="1">
                <a:solidFill>
                  <a:schemeClr val="tx1"/>
                </a:solidFill>
              </a:rPr>
              <a:t>compréhension</a:t>
            </a:r>
            <a:r>
              <a:rPr lang="de-DE" dirty="0">
                <a:solidFill>
                  <a:schemeClr val="tx1"/>
                </a:solidFill>
              </a:rPr>
              <a:t>)</a:t>
            </a:r>
          </a:p>
          <a:p>
            <a:pPr marL="457200" indent="-457200" algn="l">
              <a:buFont typeface="Arial" panose="020B0604020202020204" pitchFamily="34" charset="0"/>
              <a:buChar char="•"/>
            </a:pPr>
            <a:r>
              <a:rPr lang="de-DE" dirty="0">
                <a:solidFill>
                  <a:schemeClr val="tx1"/>
                </a:solidFill>
              </a:rPr>
              <a:t>AFB II: Reorganisation von Sachverhalten (</a:t>
            </a:r>
            <a:r>
              <a:rPr lang="de-DE" i="1" dirty="0" err="1">
                <a:solidFill>
                  <a:schemeClr val="tx1"/>
                </a:solidFill>
              </a:rPr>
              <a:t>analyse</a:t>
            </a:r>
            <a:r>
              <a:rPr lang="de-DE" dirty="0">
                <a:solidFill>
                  <a:schemeClr val="tx1"/>
                </a:solidFill>
              </a:rPr>
              <a:t>)</a:t>
            </a:r>
          </a:p>
          <a:p>
            <a:pPr marL="457200" indent="-457200" algn="l">
              <a:buFont typeface="Arial" panose="020B0604020202020204" pitchFamily="34" charset="0"/>
              <a:buChar char="•"/>
            </a:pPr>
            <a:r>
              <a:rPr lang="de-DE" dirty="0">
                <a:solidFill>
                  <a:schemeClr val="tx1"/>
                </a:solidFill>
              </a:rPr>
              <a:t>AFB III: Verarbeitung und Bewertung komplexer Sachverhalte (</a:t>
            </a:r>
            <a:r>
              <a:rPr lang="de-DE" i="1" dirty="0" err="1">
                <a:solidFill>
                  <a:schemeClr val="tx1"/>
                </a:solidFill>
              </a:rPr>
              <a:t>commentaire</a:t>
            </a:r>
            <a:r>
              <a:rPr lang="de-DE" i="1" dirty="0">
                <a:solidFill>
                  <a:schemeClr val="tx1"/>
                </a:solidFill>
              </a:rPr>
              <a:t>, </a:t>
            </a:r>
            <a:r>
              <a:rPr lang="de-DE" dirty="0">
                <a:solidFill>
                  <a:schemeClr val="tx1"/>
                </a:solidFill>
              </a:rPr>
              <a:t>produktiv-gestaltende Teilaufgabe)</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55</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373297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980728"/>
            <a:ext cx="9721080" cy="650503"/>
          </a:xfrm>
        </p:spPr>
        <p:txBody>
          <a:bodyPr/>
          <a:lstStyle/>
          <a:p>
            <a:r>
              <a:rPr lang="de-DE" sz="2800" dirty="0"/>
              <a:t>Schriftliche Abiturprüfung</a:t>
            </a:r>
          </a:p>
        </p:txBody>
      </p:sp>
      <p:sp>
        <p:nvSpPr>
          <p:cNvPr id="3" name="Untertitel 2"/>
          <p:cNvSpPr>
            <a:spLocks noGrp="1"/>
          </p:cNvSpPr>
          <p:nvPr>
            <p:ph type="subTitle" idx="1"/>
          </p:nvPr>
        </p:nvSpPr>
        <p:spPr>
          <a:xfrm>
            <a:off x="535038" y="1844824"/>
            <a:ext cx="7997402" cy="3240360"/>
          </a:xfrm>
        </p:spPr>
        <p:txBody>
          <a:bodyPr>
            <a:normAutofit lnSpcReduction="10000"/>
          </a:bodyPr>
          <a:lstStyle/>
          <a:p>
            <a:pPr marL="457200" indent="-457200" algn="l">
              <a:buFont typeface="Arial" panose="020B0604020202020204" pitchFamily="34" charset="0"/>
              <a:buChar char="•"/>
            </a:pPr>
            <a:r>
              <a:rPr lang="de-DE" dirty="0">
                <a:solidFill>
                  <a:schemeClr val="tx1"/>
                </a:solidFill>
              </a:rPr>
              <a:t>Landesweit </a:t>
            </a:r>
            <a:r>
              <a:rPr lang="de-DE" b="1" dirty="0">
                <a:solidFill>
                  <a:schemeClr val="tx1"/>
                </a:solidFill>
              </a:rPr>
              <a:t>zentrale Aufgabenstellung </a:t>
            </a:r>
            <a:r>
              <a:rPr lang="de-DE" dirty="0">
                <a:solidFill>
                  <a:schemeClr val="tx1"/>
                </a:solidFill>
              </a:rPr>
              <a:t>für die schriftliche Abiturprüfung</a:t>
            </a:r>
          </a:p>
          <a:p>
            <a:pPr marL="457200" indent="-457200" algn="l">
              <a:buFont typeface="Arial" panose="020B0604020202020204" pitchFamily="34" charset="0"/>
              <a:buChar char="•"/>
            </a:pPr>
            <a:r>
              <a:rPr lang="de-DE" dirty="0">
                <a:solidFill>
                  <a:schemeClr val="tx1"/>
                </a:solidFill>
              </a:rPr>
              <a:t>Abituraufgaben auf der Grundlage der öffentlich zugänglichen </a:t>
            </a:r>
            <a:r>
              <a:rPr lang="de-DE" b="1" dirty="0">
                <a:solidFill>
                  <a:schemeClr val="tx1"/>
                </a:solidFill>
              </a:rPr>
              <a:t>Konstruktionsvorgaben</a:t>
            </a:r>
            <a:r>
              <a:rPr lang="de-DE" dirty="0">
                <a:solidFill>
                  <a:schemeClr val="tx1"/>
                </a:solidFill>
              </a:rPr>
              <a:t> und </a:t>
            </a:r>
          </a:p>
          <a:p>
            <a:pPr marL="457200" indent="-457200" algn="l">
              <a:buFont typeface="Arial" panose="020B0604020202020204" pitchFamily="34" charset="0"/>
              <a:buChar char="•"/>
            </a:pPr>
            <a:r>
              <a:rPr lang="de-DE" dirty="0">
                <a:solidFill>
                  <a:schemeClr val="tx1"/>
                </a:solidFill>
              </a:rPr>
              <a:t>der fachspezifischen </a:t>
            </a:r>
            <a:r>
              <a:rPr lang="de-DE" b="1" dirty="0" err="1">
                <a:solidFill>
                  <a:schemeClr val="tx1"/>
                </a:solidFill>
              </a:rPr>
              <a:t>Operatorenübersicht</a:t>
            </a:r>
            <a:endParaRPr lang="de-DE" b="1" dirty="0">
              <a:solidFill>
                <a:schemeClr val="tx1"/>
              </a:solidFill>
            </a:endParaRPr>
          </a:p>
          <a:p>
            <a:pPr marL="457200" indent="-457200" algn="l">
              <a:buFont typeface="Arial" panose="020B0604020202020204" pitchFamily="34" charset="0"/>
              <a:buChar char="•"/>
            </a:pPr>
            <a:r>
              <a:rPr lang="de-DE" dirty="0">
                <a:solidFill>
                  <a:schemeClr val="tx1"/>
                </a:solidFill>
              </a:rPr>
              <a:t>Weitergehende Regelungen in der </a:t>
            </a:r>
            <a:r>
              <a:rPr lang="de-DE" b="1" dirty="0">
                <a:solidFill>
                  <a:schemeClr val="tx1"/>
                </a:solidFill>
              </a:rPr>
              <a:t>APO-</a:t>
            </a:r>
            <a:r>
              <a:rPr lang="de-DE" b="1" dirty="0" err="1">
                <a:solidFill>
                  <a:schemeClr val="tx1"/>
                </a:solidFill>
              </a:rPr>
              <a:t>GOSt</a:t>
            </a:r>
            <a:r>
              <a:rPr lang="de-DE" dirty="0">
                <a:solidFill>
                  <a:schemeClr val="tx1"/>
                </a:solidFill>
              </a:rPr>
              <a:t> und den jeweils</a:t>
            </a:r>
            <a:r>
              <a:rPr lang="de-DE" b="1" dirty="0">
                <a:solidFill>
                  <a:schemeClr val="tx1"/>
                </a:solidFill>
              </a:rPr>
              <a:t> gültigen Abiturvorgaben</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56</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3768385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980728"/>
            <a:ext cx="9721080" cy="650503"/>
          </a:xfrm>
        </p:spPr>
        <p:txBody>
          <a:bodyPr/>
          <a:lstStyle/>
          <a:p>
            <a:r>
              <a:rPr lang="de-DE" sz="2800" dirty="0"/>
              <a:t>Mündliche Abiturprüfung</a:t>
            </a:r>
          </a:p>
        </p:txBody>
      </p:sp>
      <p:sp>
        <p:nvSpPr>
          <p:cNvPr id="3" name="Untertitel 2"/>
          <p:cNvSpPr>
            <a:spLocks noGrp="1"/>
          </p:cNvSpPr>
          <p:nvPr>
            <p:ph type="subTitle" idx="1"/>
          </p:nvPr>
        </p:nvSpPr>
        <p:spPr>
          <a:xfrm>
            <a:off x="323528" y="1844824"/>
            <a:ext cx="8568952" cy="4248472"/>
          </a:xfrm>
        </p:spPr>
        <p:txBody>
          <a:bodyPr>
            <a:normAutofit fontScale="85000" lnSpcReduction="10000"/>
          </a:bodyPr>
          <a:lstStyle/>
          <a:p>
            <a:pPr marL="457200" indent="-457200" algn="l">
              <a:buFont typeface="Arial" panose="020B0604020202020204" pitchFamily="34" charset="0"/>
              <a:buChar char="•"/>
            </a:pPr>
            <a:r>
              <a:rPr lang="de-DE" b="1" dirty="0">
                <a:solidFill>
                  <a:schemeClr val="tx1"/>
                </a:solidFill>
              </a:rPr>
              <a:t>Dezentrale</a:t>
            </a:r>
            <a:r>
              <a:rPr lang="de-DE" dirty="0">
                <a:solidFill>
                  <a:schemeClr val="tx1"/>
                </a:solidFill>
              </a:rPr>
              <a:t> Erstellung der Aufgaben durch die Fachprüferin/den Fachprüfer</a:t>
            </a:r>
          </a:p>
          <a:p>
            <a:pPr marL="457200" indent="-457200" algn="l">
              <a:buFont typeface="Arial" panose="020B0604020202020204" pitchFamily="34" charset="0"/>
              <a:buChar char="•"/>
            </a:pPr>
            <a:r>
              <a:rPr lang="de-DE" dirty="0">
                <a:solidFill>
                  <a:schemeClr val="tx1"/>
                </a:solidFill>
              </a:rPr>
              <a:t>Schwerpunktmäßige Überprüfung der </a:t>
            </a:r>
            <a:r>
              <a:rPr lang="de-DE" b="1" dirty="0">
                <a:solidFill>
                  <a:schemeClr val="tx1"/>
                </a:solidFill>
              </a:rPr>
              <a:t>Teilkompetenz</a:t>
            </a:r>
            <a:r>
              <a:rPr lang="de-DE" dirty="0">
                <a:solidFill>
                  <a:schemeClr val="tx1"/>
                </a:solidFill>
              </a:rPr>
              <a:t> </a:t>
            </a:r>
            <a:r>
              <a:rPr lang="de-DE" b="1" dirty="0">
                <a:solidFill>
                  <a:schemeClr val="tx1"/>
                </a:solidFill>
              </a:rPr>
              <a:t>Sprechen</a:t>
            </a:r>
            <a:r>
              <a:rPr lang="de-DE" dirty="0">
                <a:solidFill>
                  <a:schemeClr val="tx1"/>
                </a:solidFill>
              </a:rPr>
              <a:t>: </a:t>
            </a:r>
          </a:p>
          <a:p>
            <a:pPr marL="457200" indent="-6350" algn="l">
              <a:buFont typeface="Symbol" panose="05050102010706020507" pitchFamily="18" charset="2"/>
              <a:buChar char="-"/>
            </a:pPr>
            <a:r>
              <a:rPr lang="de-DE" dirty="0">
                <a:solidFill>
                  <a:schemeClr val="tx1"/>
                </a:solidFill>
              </a:rPr>
              <a:t> 1. Prüfungsteil: </a:t>
            </a:r>
            <a:r>
              <a:rPr lang="de-DE" b="1" dirty="0">
                <a:solidFill>
                  <a:schemeClr val="tx1"/>
                </a:solidFill>
              </a:rPr>
              <a:t>zusammenhängendes</a:t>
            </a:r>
            <a:r>
              <a:rPr lang="de-DE" dirty="0">
                <a:solidFill>
                  <a:schemeClr val="tx1"/>
                </a:solidFill>
              </a:rPr>
              <a:t> </a:t>
            </a:r>
            <a:r>
              <a:rPr lang="de-DE" b="1" dirty="0">
                <a:solidFill>
                  <a:schemeClr val="tx1"/>
                </a:solidFill>
              </a:rPr>
              <a:t>Sprechen</a:t>
            </a:r>
          </a:p>
          <a:p>
            <a:pPr marL="457200" indent="-6350" algn="l">
              <a:buFont typeface="Symbol" panose="05050102010706020507" pitchFamily="18" charset="2"/>
              <a:buChar char="-"/>
            </a:pPr>
            <a:r>
              <a:rPr lang="de-DE" dirty="0">
                <a:solidFill>
                  <a:schemeClr val="tx1"/>
                </a:solidFill>
              </a:rPr>
              <a:t> 2. Prüfungsteil: </a:t>
            </a:r>
            <a:r>
              <a:rPr lang="de-DE" b="1" dirty="0">
                <a:solidFill>
                  <a:schemeClr val="tx1"/>
                </a:solidFill>
              </a:rPr>
              <a:t>an Gesprächen teilnehmen</a:t>
            </a:r>
          </a:p>
          <a:p>
            <a:pPr marL="457200" indent="-457200" algn="l">
              <a:buFont typeface="Arial" panose="020B0604020202020204" pitchFamily="34" charset="0"/>
              <a:buChar char="•"/>
            </a:pPr>
            <a:r>
              <a:rPr lang="de-DE" b="1" dirty="0">
                <a:solidFill>
                  <a:schemeClr val="tx1"/>
                </a:solidFill>
              </a:rPr>
              <a:t>Bewertung</a:t>
            </a:r>
            <a:r>
              <a:rPr lang="de-DE" dirty="0">
                <a:solidFill>
                  <a:schemeClr val="tx1"/>
                </a:solidFill>
              </a:rPr>
              <a:t> beider Prüfungsteile (hinsichtlich Inhalt und Sprache dieselben Kriterien wie bei der schriftlichen Abiturprüfung) unter besonderer Berücksichtigung folgender Kriterien: </a:t>
            </a:r>
          </a:p>
          <a:p>
            <a:pPr marL="457200" indent="-6350" algn="l">
              <a:buFont typeface="Symbol" panose="05050102010706020507" pitchFamily="18" charset="2"/>
              <a:buChar char="-"/>
            </a:pPr>
            <a:r>
              <a:rPr lang="de-DE" dirty="0">
                <a:solidFill>
                  <a:schemeClr val="tx1"/>
                </a:solidFill>
              </a:rPr>
              <a:t> interaktive mündliche Kommunikationsfähigkeit</a:t>
            </a:r>
          </a:p>
          <a:p>
            <a:pPr marL="457200" indent="-6350" algn="l">
              <a:buFont typeface="Symbol" panose="05050102010706020507" pitchFamily="18" charset="2"/>
              <a:buChar char="-"/>
            </a:pPr>
            <a:r>
              <a:rPr lang="de-DE" dirty="0">
                <a:solidFill>
                  <a:schemeClr val="tx1"/>
                </a:solidFill>
              </a:rPr>
              <a:t> Strategien der Verständnissicherung</a:t>
            </a:r>
          </a:p>
          <a:p>
            <a:pPr marL="457200" indent="-6350" algn="l">
              <a:buFont typeface="Symbol" panose="05050102010706020507" pitchFamily="18" charset="2"/>
              <a:buChar char="-"/>
            </a:pPr>
            <a:r>
              <a:rPr lang="de-DE" dirty="0">
                <a:solidFill>
                  <a:schemeClr val="tx1"/>
                </a:solidFill>
              </a:rPr>
              <a:t> Aussprache und Intonation</a:t>
            </a:r>
          </a:p>
        </p:txBody>
      </p:sp>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57</a:t>
            </a:fld>
            <a:endParaRPr lang="de-DE" sz="1200" dirty="0">
              <a:solidFill>
                <a:prstClr val="black">
                  <a:tint val="75000"/>
                </a:prstClr>
              </a:solidFill>
              <a:latin typeface="Calibri"/>
              <a:ea typeface="+mn-ea"/>
              <a:cs typeface="+mn-cs"/>
            </a:endParaRPr>
          </a:p>
        </p:txBody>
      </p:sp>
      <p:sp>
        <p:nvSpPr>
          <p:cNvPr id="6"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353743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endParaRPr lang="de-DE" dirty="0">
              <a:solidFill>
                <a:schemeClr val="bg1">
                  <a:lumMod val="65000"/>
                </a:schemeClr>
              </a:solidFill>
            </a:endParaRPr>
          </a:p>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Der Kernlehrplan Französisch im Detail</a:t>
            </a:r>
          </a:p>
          <a:p>
            <a:pPr marL="514350" indent="-514350">
              <a:spcBef>
                <a:spcPts val="1200"/>
              </a:spcBef>
              <a:buFont typeface="+mj-lt"/>
              <a:buAutoNum type="arabicPeriod"/>
            </a:pPr>
            <a:r>
              <a:rPr lang="de-DE" b="1" dirty="0">
                <a:solidFill>
                  <a:srgbClr val="00B050"/>
                </a:solidFill>
              </a:rPr>
              <a:t>Schulinterne Lehrpläne</a:t>
            </a: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7"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58</a:t>
            </a:fld>
            <a:endParaRPr lang="de-DE" sz="1200" dirty="0">
              <a:solidFill>
                <a:prstClr val="black">
                  <a:tint val="75000"/>
                </a:prstClr>
              </a:solidFill>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51006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b="1" dirty="0"/>
              <a:t>Curricula: Entwicklung von Wissen und Können</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ea typeface="ヒラギノ角ゴ Pro W3" pitchFamily="-112" charset="-128"/>
                  <a:cs typeface="+mn-cs"/>
                </a:rPr>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ea typeface="ヒラギノ角ゴ Pro W3" pitchFamily="-112" charset="-128"/>
                  <a:cs typeface="+mn-cs"/>
                </a:rPr>
                <a:t>Schulinterne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pitchFamily="34" charset="0"/>
                  <a:ea typeface="ヒラギノ角ゴ Pro W3" pitchFamily="-112" charset="-128"/>
                  <a:cs typeface="+mn-cs"/>
                </a:rPr>
                <a:t>Lehrpläne</a:t>
              </a:r>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3CB4"/>
                </a:solidFill>
                <a:effectLst/>
                <a:uLnTx/>
                <a:uFillTx/>
                <a:latin typeface="Calibri"/>
                <a:ea typeface="+mn-ea"/>
                <a:cs typeface="+mn-cs"/>
              </a:rPr>
              <a:t>Kompetenz-erwartungen</a:t>
            </a:r>
            <a:endParaRPr kumimoji="0" lang="de-DE"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Wieweit?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3CB4"/>
                </a:solidFill>
                <a:effectLst/>
                <a:uLnTx/>
                <a:uFillTx/>
                <a:latin typeface="Calibri"/>
                <a:ea typeface="+mn-ea"/>
                <a:cs typeface="+mn-cs"/>
              </a:rPr>
              <a:t>Kompetenz-entwicklung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Wann?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Grafik 3"/>
          <p:cNvPicPr>
            <a:picLocks noChangeAspect="1"/>
          </p:cNvPicPr>
          <p:nvPr/>
        </p:nvPicPr>
        <p:blipFill rotWithShape="1">
          <a:blip r:embed="rId4"/>
          <a:srcRect t="253" r="75430" b="2788"/>
          <a:stretch/>
        </p:blipFill>
        <p:spPr>
          <a:xfrm>
            <a:off x="5436336" y="3513944"/>
            <a:ext cx="2016224" cy="1436411"/>
          </a:xfrm>
          <a:prstGeom prst="rect">
            <a:avLst/>
          </a:prstGeom>
        </p:spPr>
      </p:pic>
      <p:sp>
        <p:nvSpPr>
          <p:cNvPr id="17"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59</a:t>
            </a:fld>
            <a:endParaRPr lang="de-DE" sz="1200" dirty="0">
              <a:solidFill>
                <a:prstClr val="black">
                  <a:tint val="75000"/>
                </a:prstClr>
              </a:solidFill>
              <a:latin typeface="Calibri"/>
              <a:ea typeface="+mn-ea"/>
              <a:cs typeface="+mn-cs"/>
            </a:endParaRPr>
          </a:p>
        </p:txBody>
      </p:sp>
      <p:sp>
        <p:nvSpPr>
          <p:cNvPr id="23"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84995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b="1" dirty="0">
                <a:latin typeface="+mn-lt"/>
                <a:ea typeface="+mn-ea"/>
                <a:cs typeface="+mn-cs"/>
              </a:rPr>
              <a:t>Funktionen</a:t>
            </a:r>
            <a:r>
              <a:rPr lang="de-DE" sz="3200" dirty="0">
                <a:latin typeface="+mn-lt"/>
                <a:ea typeface="+mn-ea"/>
                <a:cs typeface="+mn-cs"/>
              </a:rPr>
              <a:t> von Kernlehrplänen</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77059"/>
          </a:xfrm>
        </p:spPr>
        <p:txBody>
          <a:bodyPr rtlCol="0">
            <a:normAutofit/>
          </a:bodyPr>
          <a:lstStyle/>
          <a:p>
            <a:pPr marL="0" marR="0" lvl="0" indent="0" defTabSz="914400" eaLnBrk="1" fontAlgn="auto" latinLnBrk="0" hangingPunct="1">
              <a:lnSpc>
                <a:spcPct val="90000"/>
              </a:lnSpc>
              <a:spcAft>
                <a:spcPts val="0"/>
              </a:spcAft>
              <a:buClrTx/>
              <a:buSzTx/>
              <a:buNone/>
              <a:tabLst>
                <a:tab pos="914400" algn="l"/>
              </a:tabLst>
              <a:defRPr/>
            </a:pPr>
            <a:r>
              <a:rPr lang="de-DE" sz="2600" dirty="0"/>
              <a:t>Festlegung landesweit gültiger Standards </a:t>
            </a:r>
          </a:p>
          <a:p>
            <a:pPr marL="0" marR="0" lvl="0" indent="0" defTabSz="914400" eaLnBrk="1" fontAlgn="auto" latinLnBrk="0" hangingPunct="1">
              <a:lnSpc>
                <a:spcPct val="90000"/>
              </a:lnSpc>
              <a:spcAft>
                <a:spcPts val="0"/>
              </a:spcAft>
              <a:buClrTx/>
              <a:buSzTx/>
              <a:buNone/>
              <a:tabLst>
                <a:tab pos="914400" algn="l"/>
              </a:tabLst>
              <a:defRPr/>
            </a:pPr>
            <a:endParaRPr lang="de-DE" sz="2600" dirty="0"/>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r>
              <a:rPr lang="de-DE" sz="2600" dirty="0"/>
              <a:t>Qualitätssicherung schulischer Bildung</a:t>
            </a:r>
          </a:p>
          <a:p>
            <a:pPr eaLnBrk="1" fontAlgn="auto" hangingPunct="1">
              <a:lnSpc>
                <a:spcPct val="90000"/>
              </a:lnSpc>
              <a:spcAft>
                <a:spcPts val="0"/>
              </a:spcAft>
              <a:buFont typeface="Symbol" panose="05050102010706020507" pitchFamily="18" charset="2"/>
              <a:buChar char="Þ"/>
              <a:tabLst>
                <a:tab pos="914400" algn="l"/>
              </a:tabLst>
              <a:defRPr/>
            </a:pPr>
            <a:r>
              <a:rPr lang="de-DE" sz="2600" dirty="0"/>
              <a:t>Zielklarheit unterrichtsfachlichen Handelns</a:t>
            </a:r>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r>
              <a:rPr lang="de-DE" sz="2600" dirty="0"/>
              <a:t>Vergleichbarkeit unterrichtsfachlicher Bildung</a:t>
            </a:r>
          </a:p>
          <a:p>
            <a:pPr lvl="1" eaLnBrk="1" fontAlgn="auto" hangingPunct="1">
              <a:lnSpc>
                <a:spcPct val="90000"/>
              </a:lnSpc>
              <a:spcAft>
                <a:spcPts val="0"/>
              </a:spcAft>
              <a:buFont typeface="Symbol" panose="05050102010706020507" pitchFamily="18" charset="2"/>
              <a:buChar char="Þ"/>
              <a:tabLst>
                <a:tab pos="914400" algn="l"/>
              </a:tabLst>
              <a:defRPr/>
            </a:pPr>
            <a:r>
              <a:rPr lang="de-DE" sz="1800" dirty="0"/>
              <a:t>Herstellung von Anschlussfähigkeit </a:t>
            </a:r>
            <a:r>
              <a:rPr lang="de-DE" sz="1600" dirty="0"/>
              <a:t>(Schulstufe, Schulform)</a:t>
            </a:r>
            <a:r>
              <a:rPr lang="de-DE" sz="1800" dirty="0"/>
              <a:t> </a:t>
            </a:r>
          </a:p>
          <a:p>
            <a:pPr lvl="1" eaLnBrk="1" fontAlgn="auto" hangingPunct="1">
              <a:lnSpc>
                <a:spcPct val="90000"/>
              </a:lnSpc>
              <a:spcAft>
                <a:spcPts val="0"/>
              </a:spcAft>
              <a:buFont typeface="Symbol" panose="05050102010706020507" pitchFamily="18" charset="2"/>
              <a:buChar char="Þ"/>
              <a:tabLst>
                <a:tab pos="914400" algn="l"/>
              </a:tabLst>
              <a:defRPr/>
            </a:pPr>
            <a:r>
              <a:rPr lang="de-DE" sz="1800" dirty="0"/>
              <a:t>Herstellung von Verbindlichkeit und Verlässlichkeit für alle an Schule Beteiligte</a:t>
            </a:r>
          </a:p>
          <a:p>
            <a:pPr lvl="1" eaLnBrk="1" fontAlgn="auto" hangingPunct="1">
              <a:lnSpc>
                <a:spcPct val="90000"/>
              </a:lnSpc>
              <a:spcAft>
                <a:spcPts val="0"/>
              </a:spcAft>
              <a:buFont typeface="Symbol" panose="05050102010706020507" pitchFamily="18" charset="2"/>
              <a:buChar char="Þ"/>
              <a:tabLst>
                <a:tab pos="914400" algn="l"/>
              </a:tabLst>
              <a:defRPr/>
            </a:pPr>
            <a:r>
              <a:rPr lang="de-DE" sz="1800" dirty="0"/>
              <a:t>Grundlage für Abschlüsse </a:t>
            </a:r>
          </a:p>
          <a:p>
            <a:pPr lvl="1" eaLnBrk="1" fontAlgn="auto" hangingPunct="1">
              <a:lnSpc>
                <a:spcPct val="90000"/>
              </a:lnSpc>
              <a:spcAft>
                <a:spcPts val="0"/>
              </a:spcAft>
              <a:buFont typeface="Symbol" panose="05050102010706020507" pitchFamily="18" charset="2"/>
              <a:buChar char="Þ"/>
              <a:tabLst>
                <a:tab pos="914400" algn="l"/>
              </a:tabLst>
              <a:defRPr/>
            </a:pPr>
            <a:endParaRPr lang="de-DE" sz="1800" dirty="0"/>
          </a:p>
          <a:p>
            <a:pPr marR="0" lvl="0" defTabSz="914400" eaLnBrk="1" fontAlgn="auto" latinLnBrk="0" hangingPunct="1">
              <a:lnSpc>
                <a:spcPct val="90000"/>
              </a:lnSpc>
              <a:spcAft>
                <a:spcPts val="0"/>
              </a:spcAft>
              <a:buClrTx/>
              <a:buSzTx/>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255383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für einen </a:t>
            </a:r>
            <a:r>
              <a:rPr lang="de-DE" sz="2800" dirty="0" err="1"/>
              <a:t>SiLP</a:t>
            </a:r>
            <a:r>
              <a:rPr lang="de-DE" sz="2800" dirty="0"/>
              <a:t> Französisch</a:t>
            </a:r>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428712" y="1844824"/>
            <a:ext cx="858768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Inhalt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1	Rahmenbedingungen der fachlichen Arbeit</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2	Entscheidungen zum Unterricht</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2.1 	Abfolge verbindlicher</a:t>
            </a:r>
            <a:r>
              <a:rPr kumimoji="0" lang="de-DE" sz="2200" b="0" i="0" u="none" strike="noStrike" kern="1200" cap="none" spc="0" normalizeH="0" noProof="0" dirty="0">
                <a:ln>
                  <a:noFill/>
                </a:ln>
                <a:solidFill>
                  <a:prstClr val="black"/>
                </a:solidFill>
                <a:effectLst/>
                <a:uLnTx/>
                <a:uFillTx/>
                <a:latin typeface="Calibri"/>
                <a:ea typeface="+mn-ea"/>
                <a:cs typeface="+mn-cs"/>
              </a:rPr>
              <a:t> </a:t>
            </a:r>
            <a:r>
              <a:rPr kumimoji="0" lang="de-DE" sz="2200" b="0" i="0" u="none" strike="noStrike" kern="1200" cap="none" spc="0" normalizeH="0" baseline="0" noProof="0" dirty="0">
                <a:ln>
                  <a:noFill/>
                </a:ln>
                <a:solidFill>
                  <a:prstClr val="black"/>
                </a:solidFill>
                <a:effectLst/>
                <a:uLnTx/>
                <a:uFillTx/>
                <a:latin typeface="Calibri"/>
                <a:ea typeface="+mn-ea"/>
                <a:cs typeface="+mn-cs"/>
              </a:rPr>
              <a:t>Unterrichtsvorhaben	</a:t>
            </a:r>
          </a:p>
          <a:p>
            <a:pPr marL="400050" lvl="1" indent="0" defTabSz="536575" fontAlgn="auto">
              <a:spcAft>
                <a:spcPts val="0"/>
              </a:spcAft>
              <a:buNone/>
            </a:pPr>
            <a:r>
              <a:rPr kumimoji="0" lang="de-DE" sz="2200" b="0" i="0" u="none" strike="noStrike" kern="1200" cap="none" spc="0" normalizeH="0" baseline="0" noProof="0" dirty="0">
                <a:ln>
                  <a:noFill/>
                </a:ln>
                <a:solidFill>
                  <a:prstClr val="black"/>
                </a:solidFill>
                <a:effectLst/>
                <a:uLnTx/>
                <a:uFillTx/>
                <a:latin typeface="Calibri"/>
                <a:ea typeface="+mn-ea"/>
                <a:cs typeface="+mn-cs"/>
              </a:rPr>
              <a:t>2.2	Grundsätze </a:t>
            </a:r>
            <a:r>
              <a:rPr lang="de-DE" sz="2200" dirty="0">
                <a:solidFill>
                  <a:prstClr val="black"/>
                </a:solidFill>
              </a:rPr>
              <a:t>der fachdidaktischen und fachmethodischen Arbeit</a:t>
            </a:r>
            <a:endParaRPr kumimoji="0" lang="de-DE" sz="2200" b="0" i="0" u="none" strike="noStrike" kern="1200" cap="none" spc="0" normalizeH="0" baseline="0" noProof="0" dirty="0">
              <a:ln>
                <a:noFill/>
              </a:ln>
              <a:solidFill>
                <a:prstClr val="black"/>
              </a:solidFill>
              <a:effectLst/>
              <a:uLnTx/>
              <a:uFillTx/>
              <a:latin typeface="Calibri"/>
              <a:ea typeface="+mn-ea"/>
              <a:cs typeface="+mn-cs"/>
            </a:endParaRP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2.3	Grundsätze der Leistungsbewertung und Leistungsrückmeldung</a:t>
            </a:r>
          </a:p>
          <a:p>
            <a:pPr marL="400050" marR="0" lvl="1"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prstClr val="black"/>
                </a:solidFill>
                <a:effectLst/>
                <a:uLnTx/>
                <a:uFillTx/>
                <a:latin typeface="Calibri"/>
                <a:ea typeface="+mn-ea"/>
                <a:cs typeface="+mn-cs"/>
              </a:rPr>
              <a:t>2.4	Lehr- und Lernmittel</a:t>
            </a:r>
          </a:p>
          <a:p>
            <a:pPr marL="0" marR="0" lvl="0" indent="0" algn="l" defTabSz="53657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3	Prüfung und Weiterentwicklung des schulinternen Lehrplans</a:t>
            </a:r>
          </a:p>
          <a:p>
            <a:pPr marL="342900" marR="0" lvl="0" indent="-342900" algn="l" defTabSz="536575"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de-DE"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60</a:t>
            </a:fld>
            <a:endParaRPr lang="de-DE" sz="1200" dirty="0">
              <a:solidFill>
                <a:prstClr val="black">
                  <a:tint val="75000"/>
                </a:prstClr>
              </a:solidFill>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561135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 für ein UV EF (fortgeführt): Übersicht</a:t>
            </a:r>
          </a:p>
        </p:txBody>
      </p:sp>
      <p:pic>
        <p:nvPicPr>
          <p:cNvPr id="12" name="Grafik 11" descr="Entwurf Bsp-SILP Französisch GOSt_2023_05_15_korrigiert_ohne Wasserzeichen - Word"/>
          <p:cNvPicPr>
            <a:picLocks noChangeAspect="1"/>
          </p:cNvPicPr>
          <p:nvPr/>
        </p:nvPicPr>
        <p:blipFill rotWithShape="1">
          <a:blip r:embed="rId3" cstate="print">
            <a:extLst>
              <a:ext uri="{28A0092B-C50C-407E-A947-70E740481C1C}">
                <a14:useLocalDpi xmlns:a14="http://schemas.microsoft.com/office/drawing/2010/main" val="0"/>
              </a:ext>
            </a:extLst>
          </a:blip>
          <a:srcRect l="20863" t="14606" r="53888" b="37505"/>
          <a:stretch/>
        </p:blipFill>
        <p:spPr>
          <a:xfrm>
            <a:off x="2411760" y="1628800"/>
            <a:ext cx="3744416" cy="4314217"/>
          </a:xfrm>
          <a:prstGeom prst="rect">
            <a:avLst/>
          </a:prstGeom>
        </p:spPr>
      </p:pic>
      <p:sp>
        <p:nvSpPr>
          <p:cNvPr id="8"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61</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4025201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 für ein UV EF (fortgeführt): Übersicht</a:t>
            </a:r>
          </a:p>
        </p:txBody>
      </p:sp>
      <p:pic>
        <p:nvPicPr>
          <p:cNvPr id="7" name="Grafik 6" descr="Entwurf Bsp-SILP Französisch GOSt_2023_05_15_korrigiert_ohne Wasserzeichen - Word"/>
          <p:cNvPicPr>
            <a:picLocks noChangeAspect="1"/>
          </p:cNvPicPr>
          <p:nvPr/>
        </p:nvPicPr>
        <p:blipFill rotWithShape="1">
          <a:blip r:embed="rId3" cstate="print">
            <a:extLst>
              <a:ext uri="{28A0092B-C50C-407E-A947-70E740481C1C}">
                <a14:useLocalDpi xmlns:a14="http://schemas.microsoft.com/office/drawing/2010/main" val="0"/>
              </a:ext>
            </a:extLst>
          </a:blip>
          <a:srcRect l="23225" t="14997" r="55513" b="35739"/>
          <a:stretch/>
        </p:blipFill>
        <p:spPr>
          <a:xfrm>
            <a:off x="2555776" y="1628800"/>
            <a:ext cx="3384376" cy="4452552"/>
          </a:xfrm>
          <a:prstGeom prst="rect">
            <a:avLst/>
          </a:prstGeom>
        </p:spPr>
      </p:pic>
      <p:sp>
        <p:nvSpPr>
          <p:cNvPr id="5"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62</a:t>
            </a:fld>
            <a:endParaRPr lang="de-DE" sz="1200" dirty="0">
              <a:solidFill>
                <a:prstClr val="black">
                  <a:tint val="75000"/>
                </a:prstClr>
              </a:solidFill>
              <a:latin typeface="Calibri"/>
              <a:ea typeface="+mn-ea"/>
              <a:cs typeface="+mn-cs"/>
            </a:endParaRPr>
          </a:p>
        </p:txBody>
      </p:sp>
      <p:sp>
        <p:nvSpPr>
          <p:cNvPr id="8"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767262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95536" y="4725144"/>
            <a:ext cx="8507412" cy="50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80000"/>
              </a:lnSpc>
              <a:spcBef>
                <a:spcPct val="20000"/>
              </a:spcBef>
              <a:spcAft>
                <a:spcPct val="0"/>
              </a:spcAft>
              <a:buClrTx/>
              <a:buSzTx/>
              <a:buFont typeface="Times" pitchFamily="18" charset="0"/>
              <a:buNone/>
              <a:tabLst/>
              <a:defRPr/>
            </a:pPr>
            <a:r>
              <a:rPr kumimoji="0" lang="de-DE" altLang="de-DE" sz="3200" b="0" i="0" u="none" strike="noStrike" kern="0" cap="none" spc="0" normalizeH="0" baseline="0" noProof="0" dirty="0">
                <a:ln>
                  <a:noFill/>
                </a:ln>
                <a:solidFill>
                  <a:srgbClr val="0070C0"/>
                </a:solidFill>
                <a:effectLst/>
                <a:uLnTx/>
                <a:uFillTx/>
                <a:latin typeface="Calibri"/>
                <a:ea typeface="+mn-ea"/>
                <a:cs typeface="+mn-cs"/>
              </a:rPr>
              <a:t>Herzlichen Dank für Ihre Aufmerksamkeit!</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20737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4">
            <a:extLst>
              <a:ext uri="{FF2B5EF4-FFF2-40B4-BE49-F238E27FC236}">
                <a16:creationId xmlns:a16="http://schemas.microsoft.com/office/drawing/2014/main" id="{3B6482C6-1332-4616-934A-1635DCFA0CA5}"/>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defTabSz="914400" eaLnBrk="1" fontAlgn="auto" hangingPunct="1">
              <a:spcBef>
                <a:spcPts val="0"/>
              </a:spcBef>
              <a:spcAft>
                <a:spcPts val="0"/>
              </a:spcAft>
              <a:defRPr/>
            </a:pPr>
            <a:fld id="{03CF5FF1-4A27-4956-8617-AF06AD8872B0}" type="slidenum">
              <a:rPr lang="de-DE" sz="1200" smtClean="0">
                <a:solidFill>
                  <a:prstClr val="black">
                    <a:tint val="75000"/>
                  </a:prstClr>
                </a:solidFill>
                <a:latin typeface="Calibri"/>
                <a:ea typeface="+mn-ea"/>
                <a:cs typeface="+mn-cs"/>
              </a:rPr>
              <a:pPr defTabSz="914400" eaLnBrk="1" fontAlgn="auto" hangingPunct="1">
                <a:spcBef>
                  <a:spcPts val="0"/>
                </a:spcBef>
                <a:spcAft>
                  <a:spcPts val="0"/>
                </a:spcAft>
                <a:defRPr/>
              </a:pPr>
              <a:t>63</a:t>
            </a:fld>
            <a:endParaRPr lang="de-DE" sz="1200" dirty="0">
              <a:solidFill>
                <a:prstClr val="black">
                  <a:tint val="75000"/>
                </a:prstClr>
              </a:solidFill>
              <a:latin typeface="Calibri"/>
              <a:ea typeface="+mn-ea"/>
              <a:cs typeface="+mn-cs"/>
            </a:endParaRPr>
          </a:p>
        </p:txBody>
      </p:sp>
      <p:sp>
        <p:nvSpPr>
          <p:cNvPr id="9" name="Fußzeilenplatzhalter 2"/>
          <p:cNvSpPr>
            <a:spLocks noGrp="1"/>
          </p:cNvSpPr>
          <p:nvPr>
            <p:ph type="ftr" sz="quarter" idx="11"/>
          </p:nvPr>
        </p:nvSpPr>
        <p:spPr>
          <a:xfrm>
            <a:off x="2339752" y="6285467"/>
            <a:ext cx="4464496" cy="515938"/>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0446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8641" y="974392"/>
            <a:ext cx="8229600" cy="358775"/>
          </a:xfrm>
        </p:spPr>
        <p:txBody>
          <a:bodyPr/>
          <a:lstStyle/>
          <a:p>
            <a:r>
              <a:rPr lang="de-DE" sz="2400" b="1" dirty="0"/>
              <a:t>Einordnung der Kernlehrpläne als ein Teil der Vorgaben</a:t>
            </a:r>
          </a:p>
        </p:txBody>
      </p:sp>
      <p:sp>
        <p:nvSpPr>
          <p:cNvPr id="4" name="Flussdiagramm: Mehrere Dokumente 3"/>
          <p:cNvSpPr/>
          <p:nvPr/>
        </p:nvSpPr>
        <p:spPr>
          <a:xfrm>
            <a:off x="6683367" y="2804592"/>
            <a:ext cx="1941744" cy="2144464"/>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Lehr- und Kernlehrpläne</a:t>
            </a:r>
          </a:p>
        </p:txBody>
      </p:sp>
      <p:graphicFrame>
        <p:nvGraphicFramePr>
          <p:cNvPr id="3" name="Diagramm 2"/>
          <p:cNvGraphicFramePr/>
          <p:nvPr/>
        </p:nvGraphicFramePr>
        <p:xfrm>
          <a:off x="168640" y="1628800"/>
          <a:ext cx="6514727"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ußzeilenplatzhalter 6"/>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67833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b="1" dirty="0">
                <a:latin typeface="+mn-lt"/>
                <a:ea typeface="+mn-ea"/>
                <a:cs typeface="+mn-cs"/>
              </a:rPr>
              <a:t>Prämissen</a:t>
            </a:r>
            <a:r>
              <a:rPr lang="de-DE" sz="3200" dirty="0">
                <a:latin typeface="+mn-lt"/>
                <a:ea typeface="+mn-ea"/>
                <a:cs typeface="+mn-cs"/>
              </a:rPr>
              <a:t> der Kernlehrplannovelle</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249067"/>
          </a:xfrm>
        </p:spPr>
        <p:txBody>
          <a:bodyPr rtlCol="0">
            <a:normAutofit fontScale="92500"/>
          </a:bodyPr>
          <a:lstStyle/>
          <a:p>
            <a:pPr marL="0" indent="0" eaLnBrk="1" fontAlgn="auto" hangingPunct="1">
              <a:lnSpc>
                <a:spcPct val="90000"/>
              </a:lnSpc>
              <a:spcAft>
                <a:spcPts val="0"/>
              </a:spcAft>
              <a:buNone/>
              <a:tabLst>
                <a:tab pos="914400" algn="l"/>
              </a:tabLst>
              <a:defRPr/>
            </a:pPr>
            <a:r>
              <a:rPr lang="de-DE" sz="2600" dirty="0"/>
              <a:t>Anpassung an zeitgemäße Anforderungen sowie</a:t>
            </a:r>
          </a:p>
          <a:p>
            <a:pPr marL="0" indent="0" eaLnBrk="1" fontAlgn="auto" hangingPunct="1">
              <a:lnSpc>
                <a:spcPct val="90000"/>
              </a:lnSpc>
              <a:spcAft>
                <a:spcPts val="0"/>
              </a:spcAft>
              <a:buNone/>
              <a:tabLst>
                <a:tab pos="914400" algn="l"/>
              </a:tabLst>
              <a:defRPr/>
            </a:pPr>
            <a:r>
              <a:rPr lang="de-DE" sz="2600" dirty="0"/>
              <a:t>Sicherstellung der Zukunftsfähigkeit unterrichtsfachlicher Bildung</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Landesseitige Umsetzung bzw. Vorbereitung auf bundesweite Vorgaben (Kultusministerkonferenz)</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Fachangemessene Berücksichtigung von übergreifenden Bildungs- und Erziehungszielen sowie Querschnittsaufgaben</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r>
              <a:rPr lang="de-DE" sz="2600" dirty="0"/>
              <a:t>Angleichung von Struktur und Systematik der Kernlehrpläne über die Fächer/ Aufgabenfelder, Schulstufen, Schulformen</a:t>
            </a:r>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190424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F929A-C069-4A48-AB9E-54742DF6018C}"/>
              </a:ext>
            </a:extLst>
          </p:cNvPr>
          <p:cNvSpPr>
            <a:spLocks noGrp="1"/>
          </p:cNvSpPr>
          <p:nvPr>
            <p:ph type="title"/>
          </p:nvPr>
        </p:nvSpPr>
        <p:spPr/>
        <p:txBody>
          <a:bodyPr rtlCol="0">
            <a:noAutofit/>
          </a:bodyPr>
          <a:lstStyle/>
          <a:p>
            <a:pPr eaLnBrk="1" fontAlgn="auto" hangingPunct="1">
              <a:spcAft>
                <a:spcPts val="0"/>
              </a:spcAft>
              <a:defRPr/>
            </a:pPr>
            <a:r>
              <a:rPr lang="de-DE" sz="3200" dirty="0">
                <a:latin typeface="+mn-lt"/>
                <a:ea typeface="+mn-ea"/>
                <a:cs typeface="+mn-cs"/>
              </a:rPr>
              <a:t>Prämissen der Kernlehrplannovelle (I/III)</a:t>
            </a:r>
          </a:p>
        </p:txBody>
      </p:sp>
      <p:sp>
        <p:nvSpPr>
          <p:cNvPr id="3" name="Inhaltsplatzhalter 2">
            <a:extLst>
              <a:ext uri="{FF2B5EF4-FFF2-40B4-BE49-F238E27FC236}">
                <a16:creationId xmlns:a16="http://schemas.microsoft.com/office/drawing/2014/main" id="{5904942F-BAB1-4F73-9B02-AC2E730207CF}"/>
              </a:ext>
            </a:extLst>
          </p:cNvPr>
          <p:cNvSpPr>
            <a:spLocks noGrp="1"/>
          </p:cNvSpPr>
          <p:nvPr>
            <p:ph idx="1"/>
          </p:nvPr>
        </p:nvSpPr>
        <p:spPr>
          <a:xfrm>
            <a:off x="457200" y="1700213"/>
            <a:ext cx="8229600" cy="4105051"/>
          </a:xfrm>
        </p:spPr>
        <p:txBody>
          <a:bodyPr rtlCol="0">
            <a:normAutofit/>
          </a:bodyPr>
          <a:lstStyle/>
          <a:p>
            <a:pPr marL="0" marR="0" lvl="0" indent="0" defTabSz="914400" eaLnBrk="1" fontAlgn="auto" latinLnBrk="0" hangingPunct="1">
              <a:lnSpc>
                <a:spcPct val="90000"/>
              </a:lnSpc>
              <a:spcAft>
                <a:spcPts val="0"/>
              </a:spcAft>
              <a:buClrTx/>
              <a:buSzTx/>
              <a:buNone/>
              <a:tabLst>
                <a:tab pos="914400" algn="l"/>
              </a:tabLst>
              <a:defRPr/>
            </a:pPr>
            <a:r>
              <a:rPr lang="de-DE" sz="2600" dirty="0">
                <a:solidFill>
                  <a:srgbClr val="FF0000"/>
                </a:solidFill>
              </a:rPr>
              <a:t>Bsp.</a:t>
            </a:r>
            <a:r>
              <a:rPr lang="de-DE" sz="2600" dirty="0"/>
              <a:t> Landesseitige Umsetzung bzw. Vorbereitung auf bundesweite Vorgaben (Kultusministerkonferenz)</a:t>
            </a:r>
          </a:p>
          <a:p>
            <a:pPr marL="0" marR="0" lvl="0" indent="0" defTabSz="914400" eaLnBrk="1" fontAlgn="auto" latinLnBrk="0" hangingPunct="1">
              <a:lnSpc>
                <a:spcPct val="90000"/>
              </a:lnSpc>
              <a:spcAft>
                <a:spcPts val="0"/>
              </a:spcAft>
              <a:buClrTx/>
              <a:buSzTx/>
              <a:buNone/>
              <a:tabLst>
                <a:tab pos="914400" algn="l"/>
              </a:tabLst>
              <a:defRPr/>
            </a:pPr>
            <a:endParaRPr lang="de-DE" sz="2600" dirty="0"/>
          </a:p>
          <a:p>
            <a:pPr marL="0" marR="0" lvl="0" indent="0" defTabSz="914400" eaLnBrk="1" fontAlgn="auto" latinLnBrk="0" hangingPunct="1">
              <a:lnSpc>
                <a:spcPct val="90000"/>
              </a:lnSpc>
              <a:spcAft>
                <a:spcPts val="0"/>
              </a:spcAft>
              <a:buClrTx/>
              <a:buSzTx/>
              <a:buNone/>
              <a:tabLst>
                <a:tab pos="914400" algn="l"/>
              </a:tabLst>
              <a:defRPr/>
            </a:pPr>
            <a:r>
              <a:rPr lang="de-DE" sz="2600" dirty="0"/>
              <a:t>=&gt; Einsetzbarkeit unveränderter Abiturpoolaufgaben</a:t>
            </a:r>
          </a:p>
          <a:p>
            <a:pPr marL="0" indent="0" eaLnBrk="1" fontAlgn="auto" hangingPunct="1">
              <a:lnSpc>
                <a:spcPct val="90000"/>
              </a:lnSpc>
              <a:spcAft>
                <a:spcPts val="0"/>
              </a:spcAft>
              <a:buNone/>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a:p>
            <a:pPr eaLnBrk="1" fontAlgn="auto" hangingPunct="1">
              <a:lnSpc>
                <a:spcPct val="90000"/>
              </a:lnSpc>
              <a:spcAft>
                <a:spcPts val="0"/>
              </a:spcAft>
              <a:buFont typeface="Symbol" panose="05050102010706020507" pitchFamily="18" charset="2"/>
              <a:buChar char="Þ"/>
              <a:tabLst>
                <a:tab pos="914400" algn="l"/>
              </a:tabLst>
              <a:defRPr/>
            </a:pPr>
            <a:endParaRPr lang="de-DE" sz="2600" dirty="0"/>
          </a:p>
          <a:p>
            <a:pPr marL="0" indent="0" eaLnBrk="1" fontAlgn="auto" hangingPunct="1">
              <a:lnSpc>
                <a:spcPct val="90000"/>
              </a:lnSpc>
              <a:spcAft>
                <a:spcPts val="0"/>
              </a:spcAft>
              <a:buNone/>
              <a:tabLst>
                <a:tab pos="914400" algn="l"/>
              </a:tabLst>
              <a:defRPr/>
            </a:pPr>
            <a:endParaRPr lang="de-DE" sz="2600" dirty="0"/>
          </a:p>
        </p:txBody>
      </p:sp>
      <p:sp>
        <p:nvSpPr>
          <p:cNvPr id="6" name="Foliennummernplatzhalter 4">
            <a:extLst>
              <a:ext uri="{FF2B5EF4-FFF2-40B4-BE49-F238E27FC236}">
                <a16:creationId xmlns:a16="http://schemas.microsoft.com/office/drawing/2014/main" id="{3BA34E04-F7D9-4E3E-860C-5FD8E0A2EA3E}"/>
              </a:ext>
            </a:extLst>
          </p:cNvPr>
          <p:cNvSpPr txBox="1">
            <a:spLocks/>
          </p:cNvSpPr>
          <p:nvPr/>
        </p:nvSpPr>
        <p:spPr>
          <a:xfrm>
            <a:off x="8101013" y="6398095"/>
            <a:ext cx="585787" cy="365125"/>
          </a:xfrm>
          <a:prstGeom prst="rect">
            <a:avLst/>
          </a:prstGeom>
        </p:spPr>
        <p:txBody>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Noto Sans CJK SC Regular"/>
                <a:cs typeface="Noto Sans CJK SC Regular"/>
              </a:defRPr>
            </a:lvl5pPr>
            <a:lvl6pPr marL="2286000" algn="l" defTabSz="914400" rtl="0" eaLnBrk="1" latinLnBrk="0" hangingPunct="1">
              <a:defRPr kern="1200">
                <a:solidFill>
                  <a:schemeClr val="tx1"/>
                </a:solidFill>
                <a:latin typeface="Arial" panose="020B0604020202020204" pitchFamily="34" charset="0"/>
                <a:ea typeface="Noto Sans CJK SC Regular"/>
                <a:cs typeface="Noto Sans CJK SC Regular"/>
              </a:defRPr>
            </a:lvl6pPr>
            <a:lvl7pPr marL="2743200" algn="l" defTabSz="914400" rtl="0" eaLnBrk="1" latinLnBrk="0" hangingPunct="1">
              <a:defRPr kern="1200">
                <a:solidFill>
                  <a:schemeClr val="tx1"/>
                </a:solidFill>
                <a:latin typeface="Arial" panose="020B0604020202020204" pitchFamily="34" charset="0"/>
                <a:ea typeface="Noto Sans CJK SC Regular"/>
                <a:cs typeface="Noto Sans CJK SC Regular"/>
              </a:defRPr>
            </a:lvl7pPr>
            <a:lvl8pPr marL="3200400" algn="l" defTabSz="914400" rtl="0" eaLnBrk="1" latinLnBrk="0" hangingPunct="1">
              <a:defRPr kern="1200">
                <a:solidFill>
                  <a:schemeClr val="tx1"/>
                </a:solidFill>
                <a:latin typeface="Arial" panose="020B0604020202020204" pitchFamily="34" charset="0"/>
                <a:ea typeface="Noto Sans CJK SC Regular"/>
                <a:cs typeface="Noto Sans CJK SC Regular"/>
              </a:defRPr>
            </a:lvl8pPr>
            <a:lvl9pPr marL="3657600" algn="l" defTabSz="914400" rtl="0" eaLnBrk="1" latinLnBrk="0" hangingPunct="1">
              <a:defRPr kern="1200">
                <a:solidFill>
                  <a:schemeClr val="tx1"/>
                </a:solidFill>
                <a:latin typeface="Arial" panose="020B0604020202020204" pitchFamily="34" charset="0"/>
                <a:ea typeface="Noto Sans CJK SC Regular"/>
                <a:cs typeface="Noto Sans CJK SC Regula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3CF5FF1-4A27-4956-8617-AF06AD8872B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Dienstbesprechung Implementationsauftakt der neuen Kernlehrpläne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in den Fächern Deutsch, Englisch, Französisch und Mathematik </a:t>
            </a:r>
            <a:b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br>
            <a:r>
              <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rPr>
              <a:t>der gymnasialen Oberstufe</a:t>
            </a:r>
          </a:p>
        </p:txBody>
      </p:sp>
    </p:spTree>
    <p:extLst>
      <p:ext uri="{BB962C8B-B14F-4D97-AF65-F5344CB8AC3E}">
        <p14:creationId xmlns:p14="http://schemas.microsoft.com/office/powerpoint/2010/main" val="2856430307"/>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3968</Words>
  <PresentationFormat>Bildschirmpräsentation (4:3)</PresentationFormat>
  <Paragraphs>729</Paragraphs>
  <Slides>63</Slides>
  <Notes>50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63</vt:i4>
      </vt:variant>
    </vt:vector>
  </HeadingPairs>
  <TitlesOfParts>
    <vt:vector size="72" baseType="lpstr">
      <vt:lpstr>Arial</vt:lpstr>
      <vt:lpstr>Calibri</vt:lpstr>
      <vt:lpstr>Corbel</vt:lpstr>
      <vt:lpstr>Symbol</vt:lpstr>
      <vt:lpstr>Times</vt:lpstr>
      <vt:lpstr>Times New Roman</vt:lpstr>
      <vt:lpstr>Wingdings</vt:lpstr>
      <vt:lpstr>QUA-LiS_Vorlage_weiss</vt:lpstr>
      <vt:lpstr>1_QUA-LiS_Vorlage_weiss</vt:lpstr>
      <vt:lpstr>      Kernlehrpläne für die Gymnasiale Oberstufe an Gymnasium, Gesamtschule, Weiterbildungskolleg/ Abendgymnasium  Dienstbesprechung zum Implementationsauftakt  </vt:lpstr>
      <vt:lpstr>Gliederung</vt:lpstr>
      <vt:lpstr>Gliederung</vt:lpstr>
      <vt:lpstr>KLP GOSt – Novellierung in 3 Phasen </vt:lpstr>
      <vt:lpstr>Merkmale von Kernlehrplänen</vt:lpstr>
      <vt:lpstr>Funktionen von Kernlehrplänen</vt:lpstr>
      <vt:lpstr>Einordnung der Kernlehrpläne als ein Teil der Vorgaben</vt:lpstr>
      <vt:lpstr>Prämissen der Kernlehrplannovelle</vt:lpstr>
      <vt:lpstr>Prämissen der Kernlehrplannovelle (I/III)</vt:lpstr>
      <vt:lpstr>Prämissen der Kernlehrplannovelle (II/III)</vt:lpstr>
      <vt:lpstr>Prämissen der Kernlehrplannovelle (III/III)</vt:lpstr>
      <vt:lpstr>Gliederungsmerkmale der Kernlehrpläne</vt:lpstr>
      <vt:lpstr>Gliederung des Kernlehrplans FRANZÖSISCH </vt:lpstr>
      <vt:lpstr>Grundgliederung der KLP (grob, fächerübergr.)</vt:lpstr>
      <vt:lpstr>Grundgliederung der KLP (grob, fächerübergr.)</vt:lpstr>
      <vt:lpstr>Gliederung</vt:lpstr>
      <vt:lpstr>Implementationsphasen</vt:lpstr>
      <vt:lpstr>Implementationsphasen</vt:lpstr>
      <vt:lpstr>Aufgabe und Ziel der Implementation: §29 SchulG</vt:lpstr>
      <vt:lpstr>Aufgabe und Ziel der Implementation: §29 SchulG</vt:lpstr>
      <vt:lpstr>Aufgabe und Ziel der Implementation</vt:lpstr>
      <vt:lpstr>Zielsetzung von schuleigenen Vorgaben bzw. schulinternen Lehrplänen</vt:lpstr>
      <vt:lpstr>Gliederungsvorschlag für einen schulinternen Lehrplan</vt:lpstr>
      <vt:lpstr>Unterstützungsmaterial im Lehrplannavigator</vt:lpstr>
      <vt:lpstr>Unterstützungsmaterial im Lehrplannavigator</vt:lpstr>
      <vt:lpstr>Gliederung</vt:lpstr>
      <vt:lpstr>PowerPoint-Präsentation</vt:lpstr>
      <vt:lpstr>Gliederung</vt:lpstr>
      <vt:lpstr>Gliederung</vt:lpstr>
      <vt:lpstr>Grundsätze</vt:lpstr>
      <vt:lpstr>Bewährte Merkmale des KLP Französisch</vt:lpstr>
      <vt:lpstr>Neue Akzentsetzungen des KLP Französisch</vt:lpstr>
      <vt:lpstr>Gliederung</vt:lpstr>
      <vt:lpstr>Querschnittsaufgaben im KLP Französisch</vt:lpstr>
      <vt:lpstr>         </vt:lpstr>
      <vt:lpstr>         </vt:lpstr>
      <vt:lpstr>         </vt:lpstr>
      <vt:lpstr>         </vt:lpstr>
      <vt:lpstr>Gliederung</vt:lpstr>
      <vt:lpstr>Gliederung des Kernlehrplans FRANZÖSISCH </vt:lpstr>
      <vt:lpstr>Die wichtigsten Kontinuitäten</vt:lpstr>
      <vt:lpstr>Die wichtigsten Neuerungen</vt:lpstr>
      <vt:lpstr>Aufgaben und Ziele des Faches</vt:lpstr>
      <vt:lpstr>PowerPoint-Präsentation</vt:lpstr>
      <vt:lpstr>Deskriptoren, Indikatoren, Fachliche Konkretisierung </vt:lpstr>
      <vt:lpstr>  </vt:lpstr>
      <vt:lpstr>  </vt:lpstr>
      <vt:lpstr>Beispiel ohne fachliche Konkretisierungen</vt:lpstr>
      <vt:lpstr>  Beispiel: Verzahnung der Kompetenzbereiche (Einführungsphase F (f))  </vt:lpstr>
      <vt:lpstr>         </vt:lpstr>
      <vt:lpstr>Lernerfolgsüberprüfung und Leistungsbewertung</vt:lpstr>
      <vt:lpstr>Schriftliche Arbeiten/Klausuren: Kombinationsmöglichkeiten</vt:lpstr>
      <vt:lpstr>Schriftliche Arbeiten/Klausuren: Kompetenzbereiche</vt:lpstr>
      <vt:lpstr>Mündliche Kommunikationsprüfung</vt:lpstr>
      <vt:lpstr>Abiturprüfung</vt:lpstr>
      <vt:lpstr>Schriftliche Abiturprüfung</vt:lpstr>
      <vt:lpstr>Mündliche Abiturprüfung</vt:lpstr>
      <vt:lpstr>Gliederung</vt:lpstr>
      <vt:lpstr>Curricula: Entwicklung von Wissen und Können</vt:lpstr>
      <vt:lpstr>Gliederung für einen SiLP Französisch</vt:lpstr>
      <vt:lpstr>Beispiel für ein UV EF (fortgeführt): Übersicht</vt:lpstr>
      <vt:lpstr>Beispiel für ein UV EF (fortgeführt): Übersicht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2019-06-06T11:00:18Z</dcterms:created>
  <dcterms:modified xsi:type="dcterms:W3CDTF">2023-06-22T11:18:52Z</dcterms:modified>
</cp:coreProperties>
</file>