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60" r:id="rId2"/>
    <p:sldId id="259" r:id="rId3"/>
    <p:sldId id="273" r:id="rId4"/>
    <p:sldId id="276" r:id="rId5"/>
    <p:sldId id="262" r:id="rId6"/>
    <p:sldId id="263" r:id="rId7"/>
    <p:sldId id="268" r:id="rId8"/>
    <p:sldId id="272" r:id="rId9"/>
    <p:sldId id="271" r:id="rId10"/>
    <p:sldId id="270" r:id="rId11"/>
    <p:sldId id="269" r:id="rId12"/>
    <p:sldId id="267" r:id="rId13"/>
    <p:sldId id="264" r:id="rId14"/>
    <p:sldId id="265" r:id="rId15"/>
    <p:sldId id="266" r:id="rId16"/>
    <p:sldId id="275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843"/>
    <p:restoredTop sz="95946"/>
  </p:normalViewPr>
  <p:slideViewPr>
    <p:cSldViewPr snapToGrid="0" snapToObjects="1">
      <p:cViewPr varScale="1">
        <p:scale>
          <a:sx n="93" d="100"/>
          <a:sy n="93" d="100"/>
        </p:scale>
        <p:origin x="216" y="6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EA2F4-B7B7-7942-9224-0A5AA328A549}" type="datetimeFigureOut">
              <a:rPr lang="de-DE" smtClean="0"/>
              <a:t>26.01.22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C437C-2C4F-5D47-93C5-7F70A1F485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0377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3C437C-2C4F-5D47-93C5-7F70A1F485F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9380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3C437C-2C4F-5D47-93C5-7F70A1F485F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499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3C437C-2C4F-5D47-93C5-7F70A1F485F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294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3C437C-2C4F-5D47-93C5-7F70A1F485F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8540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57496A-6CC6-134C-AC30-838A425886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18F8876-CD1B-EA45-ADA3-4C0811B49E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2EC955-BA4E-2644-A827-816FF7147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4F67-1D54-8A4E-8762-599033922B09}" type="datetimeFigureOut">
              <a:rPr lang="de-DE" smtClean="0"/>
              <a:t>26.01.22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56E975-1BC7-F44E-B14A-7BF93E23D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4D881B-AB01-E547-8A5B-6F7FE429C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DFE4-D396-544A-B2C2-C4AC3C8A68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989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65E0D6-3C35-2E46-93A9-443BA0CCB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7543D7A-FD14-5443-9EC1-C08A9E255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5D80EE-4F7D-E04F-8EDD-A4F09E924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4F67-1D54-8A4E-8762-599033922B09}" type="datetimeFigureOut">
              <a:rPr lang="de-DE" smtClean="0"/>
              <a:t>26.01.22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0469B1-F3E0-CA47-A38B-978BD3D3C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AE5990-AD4E-7A4C-83FA-2D033A9FA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DFE4-D396-544A-B2C2-C4AC3C8A68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397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382B56C-D941-4A42-AB3A-22E8BFFDCD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6E543C4-D33F-CB46-9E2D-94164F935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F7C641-27C6-C646-B3A2-EB223D78B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4F67-1D54-8A4E-8762-599033922B09}" type="datetimeFigureOut">
              <a:rPr lang="de-DE" smtClean="0"/>
              <a:t>26.01.22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D28D90-13AD-724E-A1A8-602F30878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330849-6B63-204F-AF3A-33B3D3A61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DFE4-D396-544A-B2C2-C4AC3C8A68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0183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36E79F-B3D2-B143-A86F-7BAFA2D9F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92454C-8F2D-E044-A896-C36157992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3FBB02-5ACF-8E48-90B1-5E4AB2D0E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4F67-1D54-8A4E-8762-599033922B09}" type="datetimeFigureOut">
              <a:rPr lang="de-DE" smtClean="0"/>
              <a:t>26.01.22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06A16C-DC9A-7149-9DEC-6DB384965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EDB468-9B56-7143-891D-4CE516A6A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DFE4-D396-544A-B2C2-C4AC3C8A68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394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FB128E-EE93-7D4F-8E11-6F0C7E1BB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787594-49C4-944D-81DC-4C8F08586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E770FF-5013-A840-B8B6-EA0B51F8F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4F67-1D54-8A4E-8762-599033922B09}" type="datetimeFigureOut">
              <a:rPr lang="de-DE" smtClean="0"/>
              <a:t>26.01.22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28668C-B752-FD4E-B4DD-976582968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CD5690-47F6-EB46-A360-F4532B693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DFE4-D396-544A-B2C2-C4AC3C8A68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062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59F572-829B-0D43-B92C-B84EEE9C4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7FA1EA-4FA6-9F43-B8B5-495FB39190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9D8294A-30C6-3B43-921B-7E406844E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5912119-D4DF-7848-AEE3-A7EB216E7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4F67-1D54-8A4E-8762-599033922B09}" type="datetimeFigureOut">
              <a:rPr lang="de-DE" smtClean="0"/>
              <a:t>26.01.22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B78CBBE-E923-5F47-BAC8-E1B771EA9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8674792-B91E-D94E-86E1-F93FA5F4C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DFE4-D396-544A-B2C2-C4AC3C8A68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9223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E2DD0E-887F-D742-9B04-846C90DD7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61FBE54-AD18-CA41-8697-5DA437FD1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3C6D88C-92DB-D748-AED0-9B7145ABD3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E357B1A-22BB-3142-A312-11DD7DFBCB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B262767-076F-484A-954C-4CE94C8DE4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6AE6943-A36A-2049-A84A-72FC4B5A2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4F67-1D54-8A4E-8762-599033922B09}" type="datetimeFigureOut">
              <a:rPr lang="de-DE" smtClean="0"/>
              <a:t>26.01.22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DBFEB5A-BA54-0A4A-8294-010164864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9D0CBEE-3BD6-1841-BC48-69109EBAF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DFE4-D396-544A-B2C2-C4AC3C8A68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299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311497-B763-F940-89B5-100A17F60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21B1364-3F76-F449-9012-60E4535F4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4F67-1D54-8A4E-8762-599033922B09}" type="datetimeFigureOut">
              <a:rPr lang="de-DE" smtClean="0"/>
              <a:t>26.01.22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3E2613C-9CA6-F34B-A5AD-55DE8DBE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0D607F7-580D-AB46-86D7-2B7B76316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DFE4-D396-544A-B2C2-C4AC3C8A68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450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65CC309-6B9D-4F4F-B909-BDAE8705B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4F67-1D54-8A4E-8762-599033922B09}" type="datetimeFigureOut">
              <a:rPr lang="de-DE" smtClean="0"/>
              <a:t>26.01.22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5355692-9B56-0948-9C1F-EC698F3CC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8595EE9-7BB6-6847-AC17-46F648CAD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DFE4-D396-544A-B2C2-C4AC3C8A68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369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8FB9A6-5094-A048-BF10-39AFEB22B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D8052D-589C-8F45-83F7-361173FDB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3E3682C-893D-E74C-9AEA-C0CBA7DD09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5EB6386-3779-7145-9251-CE76897A3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4F67-1D54-8A4E-8762-599033922B09}" type="datetimeFigureOut">
              <a:rPr lang="de-DE" smtClean="0"/>
              <a:t>26.01.22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D1C3C40-86B3-D940-A35C-D9455F76B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CBE17C2-1A6E-5A4C-86AD-6AE4503F3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DFE4-D396-544A-B2C2-C4AC3C8A68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7154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A4A7FB-6C42-3C42-B696-D73CD50E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3ED71A5-F8D2-A74E-B80F-C0799584EF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57E4E36-999B-3E42-BFEE-35CA788059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54C4780-2952-DA4D-80C7-A41228A75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4F67-1D54-8A4E-8762-599033922B09}" type="datetimeFigureOut">
              <a:rPr lang="de-DE" smtClean="0"/>
              <a:t>26.01.22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A05A005-0B5E-B244-88B9-D830C3D38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AC539CB-8538-6545-8130-87B62374C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DFE4-D396-544A-B2C2-C4AC3C8A68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2239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BE48840-04A7-1A46-A9A5-60F3F939F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A8B72D4-2D25-1B46-B18F-D2591BB7E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B78D61-274A-A54F-9C6D-4B5E5F33D0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14F67-1D54-8A4E-8762-599033922B09}" type="datetimeFigureOut">
              <a:rPr lang="de-DE" smtClean="0"/>
              <a:t>26.01.22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167916-6092-A24C-946B-B2C8519151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7C0EB1-7321-F845-8736-E2FFCDE3F4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DFE4-D396-544A-B2C2-C4AC3C8A68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437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5.xml"/><Relationship Id="rId3" Type="http://schemas.openxmlformats.org/officeDocument/2006/relationships/slide" Target="slide10.xml"/><Relationship Id="rId7" Type="http://schemas.openxmlformats.org/officeDocument/2006/relationships/slide" Target="slide8.xml"/><Relationship Id="rId12" Type="http://schemas.openxmlformats.org/officeDocument/2006/relationships/slide" Target="slide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11.xml"/><Relationship Id="rId5" Type="http://schemas.openxmlformats.org/officeDocument/2006/relationships/slide" Target="slide6.xml"/><Relationship Id="rId10" Type="http://schemas.openxmlformats.org/officeDocument/2006/relationships/slide" Target="slide14.xml"/><Relationship Id="rId4" Type="http://schemas.openxmlformats.org/officeDocument/2006/relationships/slide" Target="slide7.xml"/><Relationship Id="rId9" Type="http://schemas.openxmlformats.org/officeDocument/2006/relationships/slide" Target="slide13.xml"/><Relationship Id="rId14" Type="http://schemas.openxmlformats.org/officeDocument/2006/relationships/slide" Target="slide1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5.xml"/><Relationship Id="rId3" Type="http://schemas.openxmlformats.org/officeDocument/2006/relationships/slide" Target="slide10.xml"/><Relationship Id="rId7" Type="http://schemas.openxmlformats.org/officeDocument/2006/relationships/slide" Target="slide8.xml"/><Relationship Id="rId12" Type="http://schemas.openxmlformats.org/officeDocument/2006/relationships/slide" Target="slide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11.xml"/><Relationship Id="rId5" Type="http://schemas.openxmlformats.org/officeDocument/2006/relationships/slide" Target="slide6.xml"/><Relationship Id="rId10" Type="http://schemas.openxmlformats.org/officeDocument/2006/relationships/slide" Target="slide14.xml"/><Relationship Id="rId4" Type="http://schemas.openxmlformats.org/officeDocument/2006/relationships/slide" Target="slide7.xml"/><Relationship Id="rId9" Type="http://schemas.openxmlformats.org/officeDocument/2006/relationships/slide" Target="slide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45834E96-B65E-7845-B0BF-8DF02E0DB939}"/>
              </a:ext>
            </a:extLst>
          </p:cNvPr>
          <p:cNvSpPr txBox="1"/>
          <p:nvPr/>
        </p:nvSpPr>
        <p:spPr>
          <a:xfrm>
            <a:off x="471489" y="185738"/>
            <a:ext cx="11025418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„Das haben wir alles bei uns im Haus“ - Ein Überblick der Professionen</a:t>
            </a:r>
          </a:p>
          <a:p>
            <a:endParaRPr lang="de-DE" sz="2400" dirty="0"/>
          </a:p>
          <a:p>
            <a:r>
              <a:rPr lang="de-DE" sz="1400" dirty="0"/>
              <a:t>Die Darstellung auf Folie 2 ermöglicht es, einen umfassenden Überblick der an einer Schule tätigen Professionen zu erhalten. Je nach Schulform, Schulgröße, Einzugsgebiet, Träger und anderer Faktoren ergeben sich unterschiedliche Konstellationen der verschiedenen Professionen. </a:t>
            </a:r>
          </a:p>
          <a:p>
            <a:endParaRPr lang="de-DE" sz="1400" dirty="0"/>
          </a:p>
          <a:p>
            <a:endParaRPr lang="de-DE" sz="1400" dirty="0"/>
          </a:p>
          <a:p>
            <a:r>
              <a:rPr lang="de-DE" sz="1400" dirty="0"/>
              <a:t>Das Haus bildet im ausgefüllten Zustand die Diversität der </a:t>
            </a:r>
          </a:p>
          <a:p>
            <a:r>
              <a:rPr lang="de-DE" sz="1400" dirty="0"/>
              <a:t>verschiedenen Professionen ab. Die umliegenden, mit den</a:t>
            </a:r>
          </a:p>
          <a:p>
            <a:r>
              <a:rPr lang="de-DE" sz="1400" dirty="0"/>
              <a:t>Professionen versehenen Elemente, können je nach Bedarf</a:t>
            </a:r>
          </a:p>
          <a:p>
            <a:r>
              <a:rPr lang="de-DE" sz="1400" dirty="0"/>
              <a:t>in das Haus integriert werden.  Für ein Beispiel siehe Abb.1. </a:t>
            </a:r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r>
              <a:rPr lang="de-DE" sz="1400" dirty="0"/>
              <a:t>Einige Schulen setzen zusätzliches Personal ein, wie zum</a:t>
            </a:r>
          </a:p>
          <a:p>
            <a:r>
              <a:rPr lang="de-DE" sz="1400" dirty="0"/>
              <a:t>Beispiel Lernförderkräfte, Studierende in bestimmten</a:t>
            </a:r>
          </a:p>
          <a:p>
            <a:r>
              <a:rPr lang="de-DE" sz="1400" dirty="0"/>
              <a:t>Projekten, Künstler/Innen der Stiftung Einklang, Lesepaten u.a. </a:t>
            </a:r>
          </a:p>
          <a:p>
            <a:r>
              <a:rPr lang="de-DE" sz="1400" dirty="0"/>
              <a:t>Die leeren Elemente können beschrieben werden und </a:t>
            </a:r>
          </a:p>
          <a:p>
            <a:r>
              <a:rPr lang="de-DE" sz="1400" dirty="0"/>
              <a:t>komplettieren somit die Darstellung. </a:t>
            </a:r>
          </a:p>
          <a:p>
            <a:r>
              <a:rPr lang="de-DE" sz="1400" dirty="0"/>
              <a:t>Die Darstellung kann individuell an die jeweiligen Gegebenheiten</a:t>
            </a:r>
          </a:p>
          <a:p>
            <a:r>
              <a:rPr lang="de-DE" sz="1400" dirty="0"/>
              <a:t>der Schule angepasst werden. </a:t>
            </a:r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r>
              <a:rPr lang="de-DE" sz="1400" dirty="0"/>
              <a:t>Zudem bietet die Darstellung die Möglichkeit, sich einen Überblick zu verschaffen, welche Person /Personen die entsprechende Profession innehat/innehaben. </a:t>
            </a:r>
          </a:p>
          <a:p>
            <a:r>
              <a:rPr lang="de-DE" sz="1400" dirty="0"/>
              <a:t>Durch das Anwählen einer Profession öffnet sich mit Hilfe einer Verknüpfung eine Folie, welche die entsprechenden Mitarbeiter/innen namentlich erwähnt. </a:t>
            </a:r>
          </a:p>
          <a:p>
            <a:endParaRPr lang="de-DE" sz="1400" dirty="0"/>
          </a:p>
          <a:p>
            <a:r>
              <a:rPr lang="de-DE" sz="1400" dirty="0"/>
              <a:t>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B6A0425-223C-AF4A-9F22-7799FEFB5D6C}"/>
              </a:ext>
            </a:extLst>
          </p:cNvPr>
          <p:cNvSpPr txBox="1"/>
          <p:nvPr/>
        </p:nvSpPr>
        <p:spPr>
          <a:xfrm>
            <a:off x="5508980" y="4792134"/>
            <a:ext cx="654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Abb. 1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6D16198-3804-DC4A-AA2E-1BFEAF12BD86}"/>
              </a:ext>
            </a:extLst>
          </p:cNvPr>
          <p:cNvSpPr/>
          <p:nvPr/>
        </p:nvSpPr>
        <p:spPr>
          <a:xfrm>
            <a:off x="5508980" y="1556326"/>
            <a:ext cx="6010508" cy="3251201"/>
          </a:xfrm>
          <a:prstGeom prst="rect">
            <a:avLst/>
          </a:prstGeom>
          <a:solidFill>
            <a:schemeClr val="bg1">
              <a:lumMod val="50000"/>
              <a:alpha val="21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8521020-18E3-5048-9800-E81E0AC4BC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3325" y="1692465"/>
            <a:ext cx="5541818" cy="2947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927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BC7621-DC96-E84C-8B48-D0CA61F94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Erzieher/-in im Ganztag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7578B9-2B3A-1C47-8226-5666955E7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23959"/>
            <a:ext cx="1503556" cy="431994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Name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6CA0E9E-2B1B-9D4D-B2E3-30DBEC53465B}"/>
              </a:ext>
            </a:extLst>
          </p:cNvPr>
          <p:cNvSpPr/>
          <p:nvPr/>
        </p:nvSpPr>
        <p:spPr>
          <a:xfrm>
            <a:off x="838200" y="1690688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990BAEF9-9DEB-C74B-928C-36AD82E8427A}"/>
              </a:ext>
            </a:extLst>
          </p:cNvPr>
          <p:cNvSpPr txBox="1">
            <a:spLocks/>
          </p:cNvSpPr>
          <p:nvPr/>
        </p:nvSpPr>
        <p:spPr>
          <a:xfrm>
            <a:off x="2747963" y="3550387"/>
            <a:ext cx="1503556" cy="43199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/>
              <a:t>Name</a:t>
            </a:r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593E95E-8F52-054D-BCFA-F0F64F2B2D75}"/>
              </a:ext>
            </a:extLst>
          </p:cNvPr>
          <p:cNvSpPr/>
          <p:nvPr/>
        </p:nvSpPr>
        <p:spPr>
          <a:xfrm>
            <a:off x="2770091" y="1690688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83C467B1-F7E9-CD40-9BF5-F4D00B956F3B}"/>
              </a:ext>
            </a:extLst>
          </p:cNvPr>
          <p:cNvSpPr txBox="1">
            <a:spLocks/>
          </p:cNvSpPr>
          <p:nvPr/>
        </p:nvSpPr>
        <p:spPr>
          <a:xfrm>
            <a:off x="4643032" y="3559158"/>
            <a:ext cx="1503556" cy="43199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dirty="0"/>
              <a:t>Name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56381B9B-61F5-D94D-B2D5-9D9B2701F758}"/>
              </a:ext>
            </a:extLst>
          </p:cNvPr>
          <p:cNvSpPr/>
          <p:nvPr/>
        </p:nvSpPr>
        <p:spPr>
          <a:xfrm>
            <a:off x="4634059" y="1702129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04B444B3-0077-6648-9F9C-7F9B6963E2F6}"/>
              </a:ext>
            </a:extLst>
          </p:cNvPr>
          <p:cNvSpPr txBox="1">
            <a:spLocks/>
          </p:cNvSpPr>
          <p:nvPr/>
        </p:nvSpPr>
        <p:spPr>
          <a:xfrm>
            <a:off x="8429918" y="3571761"/>
            <a:ext cx="1503556" cy="43199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dirty="0"/>
              <a:t>Name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97D977F4-DCD6-B14C-BD69-0637C36991DE}"/>
              </a:ext>
            </a:extLst>
          </p:cNvPr>
          <p:cNvSpPr/>
          <p:nvPr/>
        </p:nvSpPr>
        <p:spPr>
          <a:xfrm>
            <a:off x="6542500" y="1721509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749C6D57-D096-E940-9B63-38C6165039FE}"/>
              </a:ext>
            </a:extLst>
          </p:cNvPr>
          <p:cNvSpPr/>
          <p:nvPr/>
        </p:nvSpPr>
        <p:spPr>
          <a:xfrm>
            <a:off x="8429918" y="1702129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CFE2EB24-FCD6-B846-AD55-6E02B0B0F1CE}"/>
              </a:ext>
            </a:extLst>
          </p:cNvPr>
          <p:cNvSpPr txBox="1">
            <a:spLocks/>
          </p:cNvSpPr>
          <p:nvPr/>
        </p:nvSpPr>
        <p:spPr>
          <a:xfrm>
            <a:off x="838200" y="6356852"/>
            <a:ext cx="1503556" cy="43199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/>
              <a:t>Name</a:t>
            </a:r>
            <a:endParaRPr lang="de-DE" dirty="0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BF483E03-2573-DF46-A646-D17643B7D190}"/>
              </a:ext>
            </a:extLst>
          </p:cNvPr>
          <p:cNvSpPr/>
          <p:nvPr/>
        </p:nvSpPr>
        <p:spPr>
          <a:xfrm>
            <a:off x="838200" y="4471068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F693EA9D-7CF7-BC46-9BB5-F23BFE832F6D}"/>
              </a:ext>
            </a:extLst>
          </p:cNvPr>
          <p:cNvSpPr txBox="1">
            <a:spLocks/>
          </p:cNvSpPr>
          <p:nvPr/>
        </p:nvSpPr>
        <p:spPr>
          <a:xfrm>
            <a:off x="6542500" y="3539354"/>
            <a:ext cx="1503556" cy="43199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dirty="0"/>
              <a:t>Name</a:t>
            </a:r>
          </a:p>
        </p:txBody>
      </p:sp>
      <p:sp>
        <p:nvSpPr>
          <p:cNvPr id="18" name="Abgerundetes Rechteck 17">
            <a:hlinkClick r:id="rId2" action="ppaction://hlinksldjump"/>
            <a:extLst>
              <a:ext uri="{FF2B5EF4-FFF2-40B4-BE49-F238E27FC236}">
                <a16:creationId xmlns:a16="http://schemas.microsoft.com/office/drawing/2014/main" id="{D4B81462-8A8C-344B-9267-E6FA8DD1A9EB}"/>
              </a:ext>
            </a:extLst>
          </p:cNvPr>
          <p:cNvSpPr/>
          <p:nvPr/>
        </p:nvSpPr>
        <p:spPr>
          <a:xfrm>
            <a:off x="10439400" y="5578475"/>
            <a:ext cx="9144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zum Haus</a:t>
            </a:r>
          </a:p>
        </p:txBody>
      </p:sp>
    </p:spTree>
    <p:extLst>
      <p:ext uri="{BB962C8B-B14F-4D97-AF65-F5344CB8AC3E}">
        <p14:creationId xmlns:p14="http://schemas.microsoft.com/office/powerpoint/2010/main" val="1437900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BC7621-DC96-E84C-8B48-D0CA61F94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Lehrkraft für sonderpädagogische Förderung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7578B9-2B3A-1C47-8226-5666955E7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39956"/>
            <a:ext cx="1503556" cy="431994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Name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6CA0E9E-2B1B-9D4D-B2E3-30DBEC53465B}"/>
              </a:ext>
            </a:extLst>
          </p:cNvPr>
          <p:cNvSpPr/>
          <p:nvPr/>
        </p:nvSpPr>
        <p:spPr>
          <a:xfrm>
            <a:off x="838200" y="1906859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33AD7A03-29FA-B147-9551-4E6B5036FD57}"/>
              </a:ext>
            </a:extLst>
          </p:cNvPr>
          <p:cNvSpPr txBox="1">
            <a:spLocks/>
          </p:cNvSpPr>
          <p:nvPr/>
        </p:nvSpPr>
        <p:spPr>
          <a:xfrm>
            <a:off x="2705100" y="3739956"/>
            <a:ext cx="1503556" cy="43199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/>
              <a:t>Name</a:t>
            </a:r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62F668D-DED6-414E-AC90-EC557924418C}"/>
              </a:ext>
            </a:extLst>
          </p:cNvPr>
          <p:cNvSpPr/>
          <p:nvPr/>
        </p:nvSpPr>
        <p:spPr>
          <a:xfrm>
            <a:off x="2705100" y="1906859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A1BD9CD2-C2E3-5D43-BEB6-06AFA47F8695}"/>
              </a:ext>
            </a:extLst>
          </p:cNvPr>
          <p:cNvSpPr txBox="1">
            <a:spLocks/>
          </p:cNvSpPr>
          <p:nvPr/>
        </p:nvSpPr>
        <p:spPr>
          <a:xfrm>
            <a:off x="4572000" y="3767543"/>
            <a:ext cx="1503556" cy="43199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/>
              <a:t>Name</a:t>
            </a:r>
            <a:endParaRPr lang="de-DE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C833FEB7-0C7E-C94F-8C0C-633EC5462559}"/>
              </a:ext>
            </a:extLst>
          </p:cNvPr>
          <p:cNvSpPr/>
          <p:nvPr/>
        </p:nvSpPr>
        <p:spPr>
          <a:xfrm>
            <a:off x="4572000" y="1934446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14" name="Abgerundetes Rechteck 13">
            <a:hlinkClick r:id="rId2" action="ppaction://hlinksldjump"/>
            <a:extLst>
              <a:ext uri="{FF2B5EF4-FFF2-40B4-BE49-F238E27FC236}">
                <a16:creationId xmlns:a16="http://schemas.microsoft.com/office/drawing/2014/main" id="{F8C2909D-E894-254D-839B-CEB4191A7A74}"/>
              </a:ext>
            </a:extLst>
          </p:cNvPr>
          <p:cNvSpPr/>
          <p:nvPr/>
        </p:nvSpPr>
        <p:spPr>
          <a:xfrm>
            <a:off x="10439400" y="5578475"/>
            <a:ext cx="9144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zum Haus</a:t>
            </a:r>
          </a:p>
        </p:txBody>
      </p:sp>
    </p:spTree>
    <p:extLst>
      <p:ext uri="{BB962C8B-B14F-4D97-AF65-F5344CB8AC3E}">
        <p14:creationId xmlns:p14="http://schemas.microsoft.com/office/powerpoint/2010/main" val="96558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BC7621-DC96-E84C-8B48-D0CA61F94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Heilpädagoge/-in (Förderinsel)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7578B9-2B3A-1C47-8226-5666955E7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39956"/>
            <a:ext cx="1503556" cy="431994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Name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6CA0E9E-2B1B-9D4D-B2E3-30DBEC53465B}"/>
              </a:ext>
            </a:extLst>
          </p:cNvPr>
          <p:cNvSpPr/>
          <p:nvPr/>
        </p:nvSpPr>
        <p:spPr>
          <a:xfrm>
            <a:off x="838200" y="1906859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7" name="Abgerundetes Rechteck 6">
            <a:hlinkClick r:id="rId2" action="ppaction://hlinksldjump"/>
            <a:extLst>
              <a:ext uri="{FF2B5EF4-FFF2-40B4-BE49-F238E27FC236}">
                <a16:creationId xmlns:a16="http://schemas.microsoft.com/office/drawing/2014/main" id="{FF6DD429-CDCF-2A4C-A4BB-FD56BA896D92}"/>
              </a:ext>
            </a:extLst>
          </p:cNvPr>
          <p:cNvSpPr/>
          <p:nvPr/>
        </p:nvSpPr>
        <p:spPr>
          <a:xfrm>
            <a:off x="10439400" y="5578475"/>
            <a:ext cx="9144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zum Haus</a:t>
            </a:r>
          </a:p>
        </p:txBody>
      </p:sp>
    </p:spTree>
    <p:extLst>
      <p:ext uri="{BB962C8B-B14F-4D97-AF65-F5344CB8AC3E}">
        <p14:creationId xmlns:p14="http://schemas.microsoft.com/office/powerpoint/2010/main" val="842334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BC7621-DC96-E84C-8B48-D0CA61F94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Sozialpädagogische Fachkraft im MPT im GL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7578B9-2B3A-1C47-8226-5666955E7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39956"/>
            <a:ext cx="1503556" cy="431994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Name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6CA0E9E-2B1B-9D4D-B2E3-30DBEC53465B}"/>
              </a:ext>
            </a:extLst>
          </p:cNvPr>
          <p:cNvSpPr/>
          <p:nvPr/>
        </p:nvSpPr>
        <p:spPr>
          <a:xfrm>
            <a:off x="838200" y="1906859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7" name="Abgerundetes Rechteck 6">
            <a:hlinkClick r:id="rId2" action="ppaction://hlinksldjump"/>
            <a:extLst>
              <a:ext uri="{FF2B5EF4-FFF2-40B4-BE49-F238E27FC236}">
                <a16:creationId xmlns:a16="http://schemas.microsoft.com/office/drawing/2014/main" id="{8A20CF2A-B9FC-4A48-B277-D2C5B9DF45EE}"/>
              </a:ext>
            </a:extLst>
          </p:cNvPr>
          <p:cNvSpPr/>
          <p:nvPr/>
        </p:nvSpPr>
        <p:spPr>
          <a:xfrm>
            <a:off x="10439400" y="5578475"/>
            <a:ext cx="9144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zum Haus</a:t>
            </a:r>
          </a:p>
        </p:txBody>
      </p:sp>
    </p:spTree>
    <p:extLst>
      <p:ext uri="{BB962C8B-B14F-4D97-AF65-F5344CB8AC3E}">
        <p14:creationId xmlns:p14="http://schemas.microsoft.com/office/powerpoint/2010/main" val="2669429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BC7621-DC96-E84C-8B48-D0CA61F94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Lehrkraft für das Lehramt an Grundschulen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7578B9-2B3A-1C47-8226-5666955E7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50371"/>
            <a:ext cx="1503556" cy="431994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Name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6CA0E9E-2B1B-9D4D-B2E3-30DBEC53465B}"/>
              </a:ext>
            </a:extLst>
          </p:cNvPr>
          <p:cNvSpPr/>
          <p:nvPr/>
        </p:nvSpPr>
        <p:spPr>
          <a:xfrm>
            <a:off x="838200" y="1590672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981C5623-18E9-694D-81F4-3191CF8371A0}"/>
              </a:ext>
            </a:extLst>
          </p:cNvPr>
          <p:cNvSpPr txBox="1">
            <a:spLocks/>
          </p:cNvSpPr>
          <p:nvPr/>
        </p:nvSpPr>
        <p:spPr>
          <a:xfrm>
            <a:off x="2590800" y="3450371"/>
            <a:ext cx="1503556" cy="43199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/>
              <a:t>Name</a:t>
            </a:r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70738B2-B43E-7D48-97CC-08F116DF4FE0}"/>
              </a:ext>
            </a:extLst>
          </p:cNvPr>
          <p:cNvSpPr/>
          <p:nvPr/>
        </p:nvSpPr>
        <p:spPr>
          <a:xfrm>
            <a:off x="2590800" y="1590672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EEA35318-E2E7-D44C-9849-EEE625965C5C}"/>
              </a:ext>
            </a:extLst>
          </p:cNvPr>
          <p:cNvSpPr txBox="1">
            <a:spLocks/>
          </p:cNvSpPr>
          <p:nvPr/>
        </p:nvSpPr>
        <p:spPr>
          <a:xfrm>
            <a:off x="4343400" y="3450371"/>
            <a:ext cx="1503556" cy="43199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/>
              <a:t>Name</a:t>
            </a:r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A2870715-BE1A-F740-8325-C3C0863B3294}"/>
              </a:ext>
            </a:extLst>
          </p:cNvPr>
          <p:cNvSpPr/>
          <p:nvPr/>
        </p:nvSpPr>
        <p:spPr>
          <a:xfrm>
            <a:off x="4343400" y="1590672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7C26CE25-261C-0D4B-B313-CFC374031EDD}"/>
              </a:ext>
            </a:extLst>
          </p:cNvPr>
          <p:cNvSpPr txBox="1">
            <a:spLocks/>
          </p:cNvSpPr>
          <p:nvPr/>
        </p:nvSpPr>
        <p:spPr>
          <a:xfrm>
            <a:off x="6096000" y="3439955"/>
            <a:ext cx="1503556" cy="43199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/>
              <a:t>Name</a:t>
            </a:r>
            <a:endParaRPr lang="de-DE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D9D6E20-9004-E64A-ACC5-256B65C61045}"/>
              </a:ext>
            </a:extLst>
          </p:cNvPr>
          <p:cNvSpPr/>
          <p:nvPr/>
        </p:nvSpPr>
        <p:spPr>
          <a:xfrm>
            <a:off x="6096000" y="1580256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75A07C21-61F1-6D4B-91C6-31126194DAF5}"/>
              </a:ext>
            </a:extLst>
          </p:cNvPr>
          <p:cNvSpPr txBox="1">
            <a:spLocks/>
          </p:cNvSpPr>
          <p:nvPr/>
        </p:nvSpPr>
        <p:spPr>
          <a:xfrm>
            <a:off x="7848600" y="3439955"/>
            <a:ext cx="1503556" cy="43199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/>
              <a:t>Name</a:t>
            </a:r>
            <a:endParaRPr lang="de-DE" dirty="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FB5DC8A2-6252-984D-9757-11FCA1E82FF4}"/>
              </a:ext>
            </a:extLst>
          </p:cNvPr>
          <p:cNvSpPr/>
          <p:nvPr/>
        </p:nvSpPr>
        <p:spPr>
          <a:xfrm>
            <a:off x="7848600" y="1580256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171F9E76-5F35-7A44-A80D-3CE41B4A0A07}"/>
              </a:ext>
            </a:extLst>
          </p:cNvPr>
          <p:cNvSpPr txBox="1">
            <a:spLocks/>
          </p:cNvSpPr>
          <p:nvPr/>
        </p:nvSpPr>
        <p:spPr>
          <a:xfrm>
            <a:off x="9601200" y="3439955"/>
            <a:ext cx="1503556" cy="43199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/>
              <a:t>Name</a:t>
            </a:r>
            <a:endParaRPr lang="de-DE" dirty="0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8C5FA0ED-A451-2943-97E6-4D8933CB2C2D}"/>
              </a:ext>
            </a:extLst>
          </p:cNvPr>
          <p:cNvSpPr/>
          <p:nvPr/>
        </p:nvSpPr>
        <p:spPr>
          <a:xfrm>
            <a:off x="9601200" y="1580256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21" name="Inhaltsplatzhalter 2">
            <a:extLst>
              <a:ext uri="{FF2B5EF4-FFF2-40B4-BE49-F238E27FC236}">
                <a16:creationId xmlns:a16="http://schemas.microsoft.com/office/drawing/2014/main" id="{846E591E-509A-8F4B-98E8-BC4D193519F3}"/>
              </a:ext>
            </a:extLst>
          </p:cNvPr>
          <p:cNvSpPr txBox="1">
            <a:spLocks/>
          </p:cNvSpPr>
          <p:nvPr/>
        </p:nvSpPr>
        <p:spPr>
          <a:xfrm>
            <a:off x="847720" y="6245986"/>
            <a:ext cx="1503556" cy="43199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/>
              <a:t>Name</a:t>
            </a:r>
            <a:endParaRPr lang="de-DE" dirty="0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EFB3AF87-CC05-A841-B2C5-40E12B87D673}"/>
              </a:ext>
            </a:extLst>
          </p:cNvPr>
          <p:cNvSpPr/>
          <p:nvPr/>
        </p:nvSpPr>
        <p:spPr>
          <a:xfrm>
            <a:off x="847720" y="4386287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23" name="Inhaltsplatzhalter 2">
            <a:extLst>
              <a:ext uri="{FF2B5EF4-FFF2-40B4-BE49-F238E27FC236}">
                <a16:creationId xmlns:a16="http://schemas.microsoft.com/office/drawing/2014/main" id="{DB46169A-4402-7A40-B85F-4FAA32F2BDD4}"/>
              </a:ext>
            </a:extLst>
          </p:cNvPr>
          <p:cNvSpPr txBox="1">
            <a:spLocks/>
          </p:cNvSpPr>
          <p:nvPr/>
        </p:nvSpPr>
        <p:spPr>
          <a:xfrm>
            <a:off x="2600320" y="6245986"/>
            <a:ext cx="1503556" cy="43199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/>
              <a:t>Name</a:t>
            </a:r>
            <a:endParaRPr lang="de-DE" dirty="0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E476CED6-3F17-CA49-972E-50C10BF62D36}"/>
              </a:ext>
            </a:extLst>
          </p:cNvPr>
          <p:cNvSpPr/>
          <p:nvPr/>
        </p:nvSpPr>
        <p:spPr>
          <a:xfrm>
            <a:off x="2600320" y="4386287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25" name="Inhaltsplatzhalter 2">
            <a:extLst>
              <a:ext uri="{FF2B5EF4-FFF2-40B4-BE49-F238E27FC236}">
                <a16:creationId xmlns:a16="http://schemas.microsoft.com/office/drawing/2014/main" id="{A0FA1E43-B022-3340-B00D-9DA8597F86B4}"/>
              </a:ext>
            </a:extLst>
          </p:cNvPr>
          <p:cNvSpPr txBox="1">
            <a:spLocks/>
          </p:cNvSpPr>
          <p:nvPr/>
        </p:nvSpPr>
        <p:spPr>
          <a:xfrm>
            <a:off x="4352920" y="6245986"/>
            <a:ext cx="1503556" cy="43199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/>
              <a:t>Name</a:t>
            </a:r>
            <a:endParaRPr lang="de-DE" dirty="0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CB2EE2C5-4A23-6942-85F5-5EDF7B3A3115}"/>
              </a:ext>
            </a:extLst>
          </p:cNvPr>
          <p:cNvSpPr/>
          <p:nvPr/>
        </p:nvSpPr>
        <p:spPr>
          <a:xfrm>
            <a:off x="4352920" y="4386287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27" name="Inhaltsplatzhalter 2">
            <a:extLst>
              <a:ext uri="{FF2B5EF4-FFF2-40B4-BE49-F238E27FC236}">
                <a16:creationId xmlns:a16="http://schemas.microsoft.com/office/drawing/2014/main" id="{E7A0CE17-8937-1146-AC79-44AAD0034A6D}"/>
              </a:ext>
            </a:extLst>
          </p:cNvPr>
          <p:cNvSpPr txBox="1">
            <a:spLocks/>
          </p:cNvSpPr>
          <p:nvPr/>
        </p:nvSpPr>
        <p:spPr>
          <a:xfrm>
            <a:off x="6105520" y="6235570"/>
            <a:ext cx="1503556" cy="43199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/>
              <a:t>Name</a:t>
            </a:r>
            <a:endParaRPr lang="de-DE" dirty="0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BDB92688-3DCB-7F46-B060-98ADF492D2CB}"/>
              </a:ext>
            </a:extLst>
          </p:cNvPr>
          <p:cNvSpPr/>
          <p:nvPr/>
        </p:nvSpPr>
        <p:spPr>
          <a:xfrm>
            <a:off x="6105520" y="4375871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29" name="Inhaltsplatzhalter 2">
            <a:extLst>
              <a:ext uri="{FF2B5EF4-FFF2-40B4-BE49-F238E27FC236}">
                <a16:creationId xmlns:a16="http://schemas.microsoft.com/office/drawing/2014/main" id="{93A60985-10CB-BC43-A08A-5CB5A0BBFB24}"/>
              </a:ext>
            </a:extLst>
          </p:cNvPr>
          <p:cNvSpPr txBox="1">
            <a:spLocks/>
          </p:cNvSpPr>
          <p:nvPr/>
        </p:nvSpPr>
        <p:spPr>
          <a:xfrm>
            <a:off x="7858120" y="6235570"/>
            <a:ext cx="1503556" cy="43199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/>
              <a:t>Name</a:t>
            </a:r>
            <a:endParaRPr lang="de-DE" dirty="0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891BAB59-DFC6-7B44-B8E7-32D1CE297F98}"/>
              </a:ext>
            </a:extLst>
          </p:cNvPr>
          <p:cNvSpPr/>
          <p:nvPr/>
        </p:nvSpPr>
        <p:spPr>
          <a:xfrm>
            <a:off x="7858120" y="4375871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31" name="Inhaltsplatzhalter 2">
            <a:extLst>
              <a:ext uri="{FF2B5EF4-FFF2-40B4-BE49-F238E27FC236}">
                <a16:creationId xmlns:a16="http://schemas.microsoft.com/office/drawing/2014/main" id="{6FC4A093-F830-DA40-8096-0247365B2C78}"/>
              </a:ext>
            </a:extLst>
          </p:cNvPr>
          <p:cNvSpPr txBox="1">
            <a:spLocks/>
          </p:cNvSpPr>
          <p:nvPr/>
        </p:nvSpPr>
        <p:spPr>
          <a:xfrm>
            <a:off x="9610720" y="6235570"/>
            <a:ext cx="1503556" cy="43199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/>
              <a:t>Name</a:t>
            </a:r>
            <a:endParaRPr lang="de-DE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D30E23A-778E-2040-BB3A-CB794D226E0C}"/>
              </a:ext>
            </a:extLst>
          </p:cNvPr>
          <p:cNvSpPr/>
          <p:nvPr/>
        </p:nvSpPr>
        <p:spPr>
          <a:xfrm>
            <a:off x="9610720" y="4375871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33" name="Abgerundetes Rechteck 32">
            <a:hlinkClick r:id="rId2" action="ppaction://hlinksldjump"/>
            <a:extLst>
              <a:ext uri="{FF2B5EF4-FFF2-40B4-BE49-F238E27FC236}">
                <a16:creationId xmlns:a16="http://schemas.microsoft.com/office/drawing/2014/main" id="{B8B839EB-4B74-B441-8ED4-D340A2C9F858}"/>
              </a:ext>
            </a:extLst>
          </p:cNvPr>
          <p:cNvSpPr/>
          <p:nvPr/>
        </p:nvSpPr>
        <p:spPr>
          <a:xfrm>
            <a:off x="11258550" y="5763580"/>
            <a:ext cx="9144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zum Haus</a:t>
            </a:r>
          </a:p>
        </p:txBody>
      </p:sp>
    </p:spTree>
    <p:extLst>
      <p:ext uri="{BB962C8B-B14F-4D97-AF65-F5344CB8AC3E}">
        <p14:creationId xmlns:p14="http://schemas.microsoft.com/office/powerpoint/2010/main" val="3324490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BC7621-DC96-E84C-8B48-D0CA61F94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Sozialpädagogische Fachkraft in der Schuleingangsphase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7578B9-2B3A-1C47-8226-5666955E7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39956"/>
            <a:ext cx="1503556" cy="431994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Name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6CA0E9E-2B1B-9D4D-B2E3-30DBEC53465B}"/>
              </a:ext>
            </a:extLst>
          </p:cNvPr>
          <p:cNvSpPr/>
          <p:nvPr/>
        </p:nvSpPr>
        <p:spPr>
          <a:xfrm>
            <a:off x="838200" y="1906859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7" name="Abgerundetes Rechteck 6">
            <a:hlinkClick r:id="rId2" action="ppaction://hlinksldjump"/>
            <a:extLst>
              <a:ext uri="{FF2B5EF4-FFF2-40B4-BE49-F238E27FC236}">
                <a16:creationId xmlns:a16="http://schemas.microsoft.com/office/drawing/2014/main" id="{95967347-2E52-104E-A3F6-CB0AC05FEE9B}"/>
              </a:ext>
            </a:extLst>
          </p:cNvPr>
          <p:cNvSpPr/>
          <p:nvPr/>
        </p:nvSpPr>
        <p:spPr>
          <a:xfrm>
            <a:off x="10439400" y="5578475"/>
            <a:ext cx="9144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zum Haus</a:t>
            </a:r>
          </a:p>
        </p:txBody>
      </p:sp>
    </p:spTree>
    <p:extLst>
      <p:ext uri="{BB962C8B-B14F-4D97-AF65-F5344CB8AC3E}">
        <p14:creationId xmlns:p14="http://schemas.microsoft.com/office/powerpoint/2010/main" val="981176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BC7621-DC96-E84C-8B48-D0CA61F9495E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1587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7578B9-2B3A-1C47-8226-5666955E7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39956"/>
            <a:ext cx="1503556" cy="431994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Name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6CA0E9E-2B1B-9D4D-B2E3-30DBEC53465B}"/>
              </a:ext>
            </a:extLst>
          </p:cNvPr>
          <p:cNvSpPr/>
          <p:nvPr/>
        </p:nvSpPr>
        <p:spPr>
          <a:xfrm>
            <a:off x="838200" y="1906859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33AD7A03-29FA-B147-9551-4E6B5036FD57}"/>
              </a:ext>
            </a:extLst>
          </p:cNvPr>
          <p:cNvSpPr txBox="1">
            <a:spLocks/>
          </p:cNvSpPr>
          <p:nvPr/>
        </p:nvSpPr>
        <p:spPr>
          <a:xfrm>
            <a:off x="2705100" y="3739956"/>
            <a:ext cx="1503556" cy="43199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/>
              <a:t>Name</a:t>
            </a:r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62F668D-DED6-414E-AC90-EC557924418C}"/>
              </a:ext>
            </a:extLst>
          </p:cNvPr>
          <p:cNvSpPr/>
          <p:nvPr/>
        </p:nvSpPr>
        <p:spPr>
          <a:xfrm>
            <a:off x="2705100" y="1906859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A1BD9CD2-C2E3-5D43-BEB6-06AFA47F8695}"/>
              </a:ext>
            </a:extLst>
          </p:cNvPr>
          <p:cNvSpPr txBox="1">
            <a:spLocks/>
          </p:cNvSpPr>
          <p:nvPr/>
        </p:nvSpPr>
        <p:spPr>
          <a:xfrm>
            <a:off x="4572000" y="3767543"/>
            <a:ext cx="1503556" cy="43199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/>
              <a:t>Name</a:t>
            </a:r>
            <a:endParaRPr lang="de-DE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C833FEB7-0C7E-C94F-8C0C-633EC5462559}"/>
              </a:ext>
            </a:extLst>
          </p:cNvPr>
          <p:cNvSpPr/>
          <p:nvPr/>
        </p:nvSpPr>
        <p:spPr>
          <a:xfrm>
            <a:off x="4572000" y="1934446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14" name="Abgerundetes Rechteck 13">
            <a:hlinkClick r:id="rId2" action="ppaction://hlinksldjump"/>
            <a:extLst>
              <a:ext uri="{FF2B5EF4-FFF2-40B4-BE49-F238E27FC236}">
                <a16:creationId xmlns:a16="http://schemas.microsoft.com/office/drawing/2014/main" id="{F8C2909D-E894-254D-839B-CEB4191A7A74}"/>
              </a:ext>
            </a:extLst>
          </p:cNvPr>
          <p:cNvSpPr/>
          <p:nvPr/>
        </p:nvSpPr>
        <p:spPr>
          <a:xfrm>
            <a:off x="10439400" y="5578475"/>
            <a:ext cx="9144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zum Haus</a:t>
            </a:r>
          </a:p>
        </p:txBody>
      </p:sp>
    </p:spTree>
    <p:extLst>
      <p:ext uri="{BB962C8B-B14F-4D97-AF65-F5344CB8AC3E}">
        <p14:creationId xmlns:p14="http://schemas.microsoft.com/office/powerpoint/2010/main" val="2441879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9D7FCE-3364-D546-8702-4ED57FBD5F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3016" y="4407907"/>
            <a:ext cx="1763639" cy="538684"/>
          </a:xfrm>
        </p:spPr>
        <p:txBody>
          <a:bodyPr>
            <a:normAutofit fontScale="90000"/>
          </a:bodyPr>
          <a:lstStyle/>
          <a:p>
            <a:r>
              <a:rPr lang="de-DE" dirty="0"/>
              <a:t>Haus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83175A9-E8EC-0F4D-944A-E75E29AB32BC}"/>
              </a:ext>
            </a:extLst>
          </p:cNvPr>
          <p:cNvSpPr/>
          <p:nvPr/>
        </p:nvSpPr>
        <p:spPr>
          <a:xfrm>
            <a:off x="2074128" y="1951426"/>
            <a:ext cx="8196146" cy="46506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Dreieck 5">
            <a:extLst>
              <a:ext uri="{FF2B5EF4-FFF2-40B4-BE49-F238E27FC236}">
                <a16:creationId xmlns:a16="http://schemas.microsoft.com/office/drawing/2014/main" id="{B68388EA-B541-0547-81BC-49F3987E0700}"/>
              </a:ext>
            </a:extLst>
          </p:cNvPr>
          <p:cNvSpPr/>
          <p:nvPr/>
        </p:nvSpPr>
        <p:spPr>
          <a:xfrm>
            <a:off x="1942669" y="237992"/>
            <a:ext cx="8437432" cy="1630745"/>
          </a:xfrm>
          <a:prstGeom prst="triangle">
            <a:avLst>
              <a:gd name="adj" fmla="val 49064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2"/>
                </a:solidFill>
              </a:rPr>
              <a:t>“Das haben wir alles bei uns im Haus“</a:t>
            </a:r>
          </a:p>
          <a:p>
            <a:pPr algn="ctr"/>
            <a:r>
              <a:rPr lang="de-DE" sz="1400" dirty="0">
                <a:solidFill>
                  <a:schemeClr val="tx2"/>
                </a:solidFill>
              </a:rPr>
              <a:t>Ein Überblick der Professionen</a:t>
            </a:r>
          </a:p>
        </p:txBody>
      </p:sp>
      <p:sp>
        <p:nvSpPr>
          <p:cNvPr id="8" name="Abgerundetes Rechteck 7">
            <a:hlinkClick r:id="rId3" action="ppaction://hlinksldjump"/>
            <a:extLst>
              <a:ext uri="{FF2B5EF4-FFF2-40B4-BE49-F238E27FC236}">
                <a16:creationId xmlns:a16="http://schemas.microsoft.com/office/drawing/2014/main" id="{C04B44A4-4EA7-1D4C-91FF-4B779CCDC322}"/>
              </a:ext>
            </a:extLst>
          </p:cNvPr>
          <p:cNvSpPr/>
          <p:nvPr/>
        </p:nvSpPr>
        <p:spPr>
          <a:xfrm>
            <a:off x="112739" y="3771852"/>
            <a:ext cx="971540" cy="52293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Erzieher/-in im Ganztag</a:t>
            </a:r>
          </a:p>
        </p:txBody>
      </p:sp>
      <p:sp>
        <p:nvSpPr>
          <p:cNvPr id="9" name="Abgerundetes Rechteck 8">
            <a:hlinkClick r:id="rId4" action="ppaction://hlinksldjump"/>
            <a:extLst>
              <a:ext uri="{FF2B5EF4-FFF2-40B4-BE49-F238E27FC236}">
                <a16:creationId xmlns:a16="http://schemas.microsoft.com/office/drawing/2014/main" id="{01032FE1-2FE8-4649-AE11-7E2369C3AA24}"/>
              </a:ext>
            </a:extLst>
          </p:cNvPr>
          <p:cNvSpPr/>
          <p:nvPr/>
        </p:nvSpPr>
        <p:spPr>
          <a:xfrm>
            <a:off x="42481" y="1473652"/>
            <a:ext cx="1302863" cy="47211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2"/>
                </a:solidFill>
              </a:rPr>
              <a:t>Integrationskraft</a:t>
            </a:r>
          </a:p>
        </p:txBody>
      </p:sp>
      <p:sp>
        <p:nvSpPr>
          <p:cNvPr id="11" name="Abgerundetes Rechteck 10">
            <a:hlinkClick r:id="rId5" action="ppaction://hlinksldjump"/>
            <a:extLst>
              <a:ext uri="{FF2B5EF4-FFF2-40B4-BE49-F238E27FC236}">
                <a16:creationId xmlns:a16="http://schemas.microsoft.com/office/drawing/2014/main" id="{725853BC-6977-1A40-A0FE-C22C2F498865}"/>
              </a:ext>
            </a:extLst>
          </p:cNvPr>
          <p:cNvSpPr/>
          <p:nvPr/>
        </p:nvSpPr>
        <p:spPr>
          <a:xfrm>
            <a:off x="974783" y="1040626"/>
            <a:ext cx="967886" cy="47211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2"/>
                </a:solidFill>
              </a:rPr>
              <a:t>Sekretär/-in</a:t>
            </a:r>
          </a:p>
        </p:txBody>
      </p:sp>
      <p:sp>
        <p:nvSpPr>
          <p:cNvPr id="12" name="Abgerundetes Rechteck 11">
            <a:hlinkClick r:id="rId6" action="ppaction://hlinksldjump"/>
            <a:extLst>
              <a:ext uri="{FF2B5EF4-FFF2-40B4-BE49-F238E27FC236}">
                <a16:creationId xmlns:a16="http://schemas.microsoft.com/office/drawing/2014/main" id="{DF61778C-0AE7-FA44-84CC-7A2C46088921}"/>
              </a:ext>
            </a:extLst>
          </p:cNvPr>
          <p:cNvSpPr/>
          <p:nvPr/>
        </p:nvSpPr>
        <p:spPr>
          <a:xfrm>
            <a:off x="464156" y="2926958"/>
            <a:ext cx="971540" cy="59866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2"/>
                </a:solidFill>
              </a:rPr>
              <a:t>Schulsozial-arbeiter/-in</a:t>
            </a:r>
          </a:p>
        </p:txBody>
      </p:sp>
      <p:sp>
        <p:nvSpPr>
          <p:cNvPr id="13" name="Abgerundetes Rechteck 12">
            <a:hlinkClick r:id="rId7" action="ppaction://hlinksldjump"/>
            <a:extLst>
              <a:ext uri="{FF2B5EF4-FFF2-40B4-BE49-F238E27FC236}">
                <a16:creationId xmlns:a16="http://schemas.microsoft.com/office/drawing/2014/main" id="{CE042074-B294-1A4F-A5DE-1F6800697F9F}"/>
              </a:ext>
            </a:extLst>
          </p:cNvPr>
          <p:cNvSpPr/>
          <p:nvPr/>
        </p:nvSpPr>
        <p:spPr>
          <a:xfrm>
            <a:off x="210441" y="2212540"/>
            <a:ext cx="1149622" cy="52293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2"/>
                </a:solidFill>
              </a:rPr>
              <a:t>Schulsozialarbeit Koordinator/-in BUT</a:t>
            </a:r>
          </a:p>
        </p:txBody>
      </p:sp>
      <p:sp>
        <p:nvSpPr>
          <p:cNvPr id="14" name="Abgerundetes Rechteck 13">
            <a:hlinkClick r:id="rId8" action="ppaction://hlinksldjump"/>
            <a:extLst>
              <a:ext uri="{FF2B5EF4-FFF2-40B4-BE49-F238E27FC236}">
                <a16:creationId xmlns:a16="http://schemas.microsoft.com/office/drawing/2014/main" id="{BE1A6DAE-BF1B-8142-9C4F-07FE6CE5622D}"/>
              </a:ext>
            </a:extLst>
          </p:cNvPr>
          <p:cNvSpPr/>
          <p:nvPr/>
        </p:nvSpPr>
        <p:spPr>
          <a:xfrm>
            <a:off x="287891" y="459758"/>
            <a:ext cx="1232808" cy="47211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2"/>
                </a:solidFill>
              </a:rPr>
              <a:t>Hausmeister/-in</a:t>
            </a:r>
          </a:p>
        </p:txBody>
      </p:sp>
      <p:sp>
        <p:nvSpPr>
          <p:cNvPr id="15" name="Abgerundetes Rechteck 14">
            <a:hlinkClick r:id="rId9" action="ppaction://hlinksldjump"/>
            <a:extLst>
              <a:ext uri="{FF2B5EF4-FFF2-40B4-BE49-F238E27FC236}">
                <a16:creationId xmlns:a16="http://schemas.microsoft.com/office/drawing/2014/main" id="{3C8C1CCE-586A-CE4F-B8BB-9BF06AC88F11}"/>
              </a:ext>
            </a:extLst>
          </p:cNvPr>
          <p:cNvSpPr/>
          <p:nvPr/>
        </p:nvSpPr>
        <p:spPr>
          <a:xfrm>
            <a:off x="10566061" y="1643819"/>
            <a:ext cx="1302861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>
                <a:solidFill>
                  <a:schemeClr val="tx2"/>
                </a:solidFill>
              </a:rPr>
              <a:t>Sozialpädago</a:t>
            </a:r>
            <a:r>
              <a:rPr lang="de-DE" sz="1200" dirty="0">
                <a:solidFill>
                  <a:schemeClr val="tx2"/>
                </a:solidFill>
              </a:rPr>
              <a:t>-</a:t>
            </a:r>
          </a:p>
          <a:p>
            <a:pPr algn="ctr"/>
            <a:r>
              <a:rPr lang="de-DE" sz="1200" dirty="0">
                <a:solidFill>
                  <a:schemeClr val="tx2"/>
                </a:solidFill>
              </a:rPr>
              <a:t>gische Fachkraft im MPT im GL</a:t>
            </a:r>
          </a:p>
        </p:txBody>
      </p:sp>
      <p:sp>
        <p:nvSpPr>
          <p:cNvPr id="16" name="Abgerundetes Rechteck 15">
            <a:hlinkClick r:id="rId10" action="ppaction://hlinksldjump"/>
            <a:extLst>
              <a:ext uri="{FF2B5EF4-FFF2-40B4-BE49-F238E27FC236}">
                <a16:creationId xmlns:a16="http://schemas.microsoft.com/office/drawing/2014/main" id="{BE9ADE0D-3B9E-404E-907E-10C095FD7E5D}"/>
              </a:ext>
            </a:extLst>
          </p:cNvPr>
          <p:cNvSpPr/>
          <p:nvPr/>
        </p:nvSpPr>
        <p:spPr>
          <a:xfrm>
            <a:off x="10674285" y="3990901"/>
            <a:ext cx="1302862" cy="53102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2"/>
                </a:solidFill>
              </a:rPr>
              <a:t>Lehrkraft für das Lehramt an GS</a:t>
            </a:r>
          </a:p>
        </p:txBody>
      </p:sp>
      <p:sp>
        <p:nvSpPr>
          <p:cNvPr id="17" name="Abgerundetes Rechteck 16">
            <a:hlinkClick r:id="rId11" action="ppaction://hlinksldjump"/>
            <a:extLst>
              <a:ext uri="{FF2B5EF4-FFF2-40B4-BE49-F238E27FC236}">
                <a16:creationId xmlns:a16="http://schemas.microsoft.com/office/drawing/2014/main" id="{36B80BCE-F1BC-0842-8EED-75ADEC77B03E}"/>
              </a:ext>
            </a:extLst>
          </p:cNvPr>
          <p:cNvSpPr/>
          <p:nvPr/>
        </p:nvSpPr>
        <p:spPr>
          <a:xfrm>
            <a:off x="341298" y="4405223"/>
            <a:ext cx="1266969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2"/>
                </a:solidFill>
              </a:rPr>
              <a:t>Lehrkraft für </a:t>
            </a:r>
            <a:r>
              <a:rPr lang="de-DE" sz="1200" dirty="0" err="1">
                <a:solidFill>
                  <a:schemeClr val="tx2"/>
                </a:solidFill>
              </a:rPr>
              <a:t>sonderpädago</a:t>
            </a:r>
            <a:r>
              <a:rPr lang="de-DE" sz="1200" dirty="0">
                <a:solidFill>
                  <a:schemeClr val="tx2"/>
                </a:solidFill>
              </a:rPr>
              <a:t>-</a:t>
            </a:r>
          </a:p>
          <a:p>
            <a:pPr algn="ctr"/>
            <a:r>
              <a:rPr lang="de-DE" sz="1200" dirty="0">
                <a:solidFill>
                  <a:schemeClr val="tx2"/>
                </a:solidFill>
              </a:rPr>
              <a:t>gische Förderung</a:t>
            </a:r>
          </a:p>
        </p:txBody>
      </p:sp>
      <p:sp>
        <p:nvSpPr>
          <p:cNvPr id="18" name="Abgerundetes Rechteck 17">
            <a:hlinkClick r:id="rId12" action="ppaction://hlinksldjump"/>
            <a:extLst>
              <a:ext uri="{FF2B5EF4-FFF2-40B4-BE49-F238E27FC236}">
                <a16:creationId xmlns:a16="http://schemas.microsoft.com/office/drawing/2014/main" id="{3C6FB5F6-4634-2E4B-80BB-9A26E02F330E}"/>
              </a:ext>
            </a:extLst>
          </p:cNvPr>
          <p:cNvSpPr/>
          <p:nvPr/>
        </p:nvSpPr>
        <p:spPr>
          <a:xfrm>
            <a:off x="10270274" y="938812"/>
            <a:ext cx="1302862" cy="58032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2"/>
                </a:solidFill>
              </a:rPr>
              <a:t>Heilpädagoge/-in (Förderinsel)</a:t>
            </a:r>
          </a:p>
        </p:txBody>
      </p:sp>
      <p:sp>
        <p:nvSpPr>
          <p:cNvPr id="19" name="Abgerundetes Rechteck 18">
            <a:hlinkClick r:id="rId13" action="ppaction://hlinksldjump"/>
            <a:extLst>
              <a:ext uri="{FF2B5EF4-FFF2-40B4-BE49-F238E27FC236}">
                <a16:creationId xmlns:a16="http://schemas.microsoft.com/office/drawing/2014/main" id="{0AF73CA3-C1D8-9344-9308-0C3CAAF97194}"/>
              </a:ext>
            </a:extLst>
          </p:cNvPr>
          <p:cNvSpPr/>
          <p:nvPr/>
        </p:nvSpPr>
        <p:spPr>
          <a:xfrm>
            <a:off x="10789144" y="2792260"/>
            <a:ext cx="1302862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>
                <a:solidFill>
                  <a:schemeClr val="tx2"/>
                </a:solidFill>
              </a:rPr>
              <a:t>Sozialpädago</a:t>
            </a:r>
            <a:r>
              <a:rPr lang="de-DE" sz="1200" dirty="0">
                <a:solidFill>
                  <a:schemeClr val="tx2"/>
                </a:solidFill>
              </a:rPr>
              <a:t>-</a:t>
            </a:r>
          </a:p>
          <a:p>
            <a:pPr algn="ctr"/>
            <a:r>
              <a:rPr lang="de-DE" sz="1200" dirty="0">
                <a:solidFill>
                  <a:schemeClr val="tx2"/>
                </a:solidFill>
              </a:rPr>
              <a:t>gische Fachkraft in der Schuleingangs-</a:t>
            </a:r>
          </a:p>
          <a:p>
            <a:pPr algn="ctr"/>
            <a:r>
              <a:rPr lang="de-DE" sz="1200" dirty="0" err="1">
                <a:solidFill>
                  <a:schemeClr val="tx2"/>
                </a:solidFill>
              </a:rPr>
              <a:t>phase</a:t>
            </a:r>
            <a:endParaRPr lang="de-DE" sz="1200" dirty="0">
              <a:solidFill>
                <a:schemeClr val="tx2"/>
              </a:solidFill>
            </a:endParaRPr>
          </a:p>
        </p:txBody>
      </p:sp>
      <p:sp>
        <p:nvSpPr>
          <p:cNvPr id="20" name="Abgerundetes Rechteck 19">
            <a:hlinkClick r:id="rId14" action="ppaction://hlinksldjump"/>
            <a:extLst>
              <a:ext uri="{FF2B5EF4-FFF2-40B4-BE49-F238E27FC236}">
                <a16:creationId xmlns:a16="http://schemas.microsoft.com/office/drawing/2014/main" id="{D1C94AE6-52B6-4543-B111-94CFB6E8DF50}"/>
              </a:ext>
            </a:extLst>
          </p:cNvPr>
          <p:cNvSpPr/>
          <p:nvPr/>
        </p:nvSpPr>
        <p:spPr>
          <a:xfrm>
            <a:off x="10855904" y="4817519"/>
            <a:ext cx="1236102" cy="5192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" name="Abgerundetes Rechteck 20">
            <a:hlinkClick r:id="rId14" action="ppaction://hlinksldjump"/>
            <a:extLst>
              <a:ext uri="{FF2B5EF4-FFF2-40B4-BE49-F238E27FC236}">
                <a16:creationId xmlns:a16="http://schemas.microsoft.com/office/drawing/2014/main" id="{F33F9091-E3D2-1246-AC69-7F57BE3174FE}"/>
              </a:ext>
            </a:extLst>
          </p:cNvPr>
          <p:cNvSpPr/>
          <p:nvPr/>
        </p:nvSpPr>
        <p:spPr>
          <a:xfrm>
            <a:off x="10741045" y="5309195"/>
            <a:ext cx="1236102" cy="53736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Abgerundetes Rechteck 21">
            <a:hlinkClick r:id="rId14" action="ppaction://hlinksldjump"/>
            <a:extLst>
              <a:ext uri="{FF2B5EF4-FFF2-40B4-BE49-F238E27FC236}">
                <a16:creationId xmlns:a16="http://schemas.microsoft.com/office/drawing/2014/main" id="{2E9C2890-653E-1446-B336-10984FD5EACF}"/>
              </a:ext>
            </a:extLst>
          </p:cNvPr>
          <p:cNvSpPr/>
          <p:nvPr/>
        </p:nvSpPr>
        <p:spPr>
          <a:xfrm>
            <a:off x="10599441" y="5804857"/>
            <a:ext cx="1236102" cy="5373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Abgerundetes Rechteck 22">
            <a:hlinkClick r:id="rId14" action="ppaction://hlinksldjump"/>
            <a:extLst>
              <a:ext uri="{FF2B5EF4-FFF2-40B4-BE49-F238E27FC236}">
                <a16:creationId xmlns:a16="http://schemas.microsoft.com/office/drawing/2014/main" id="{90879B2B-8E45-4B46-974B-A37FEA996A44}"/>
              </a:ext>
            </a:extLst>
          </p:cNvPr>
          <p:cNvSpPr/>
          <p:nvPr/>
        </p:nvSpPr>
        <p:spPr>
          <a:xfrm>
            <a:off x="109242" y="5461032"/>
            <a:ext cx="1236102" cy="53736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Abgerundetes Rechteck 23">
            <a:hlinkClick r:id="rId14" action="ppaction://hlinksldjump"/>
            <a:extLst>
              <a:ext uri="{FF2B5EF4-FFF2-40B4-BE49-F238E27FC236}">
                <a16:creationId xmlns:a16="http://schemas.microsoft.com/office/drawing/2014/main" id="{FB872005-C4B5-D54B-B96F-F8FF7402B536}"/>
              </a:ext>
            </a:extLst>
          </p:cNvPr>
          <p:cNvSpPr/>
          <p:nvPr/>
        </p:nvSpPr>
        <p:spPr>
          <a:xfrm>
            <a:off x="508859" y="6073540"/>
            <a:ext cx="1236102" cy="53736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7158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9D7FCE-3364-D546-8702-4ED57FBD5F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3016" y="4407907"/>
            <a:ext cx="1763639" cy="538684"/>
          </a:xfrm>
        </p:spPr>
        <p:txBody>
          <a:bodyPr>
            <a:normAutofit fontScale="90000"/>
          </a:bodyPr>
          <a:lstStyle/>
          <a:p>
            <a:r>
              <a:rPr lang="de-DE" dirty="0"/>
              <a:t>Haus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83175A9-E8EC-0F4D-944A-E75E29AB32BC}"/>
              </a:ext>
            </a:extLst>
          </p:cNvPr>
          <p:cNvSpPr/>
          <p:nvPr/>
        </p:nvSpPr>
        <p:spPr>
          <a:xfrm>
            <a:off x="2074128" y="1951426"/>
            <a:ext cx="8196146" cy="46506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Dreieck 5">
            <a:extLst>
              <a:ext uri="{FF2B5EF4-FFF2-40B4-BE49-F238E27FC236}">
                <a16:creationId xmlns:a16="http://schemas.microsoft.com/office/drawing/2014/main" id="{B68388EA-B541-0547-81BC-49F3987E0700}"/>
              </a:ext>
            </a:extLst>
          </p:cNvPr>
          <p:cNvSpPr/>
          <p:nvPr/>
        </p:nvSpPr>
        <p:spPr>
          <a:xfrm>
            <a:off x="1942669" y="237992"/>
            <a:ext cx="8437432" cy="1630745"/>
          </a:xfrm>
          <a:prstGeom prst="triangle">
            <a:avLst>
              <a:gd name="adj" fmla="val 49064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2"/>
                </a:solidFill>
              </a:rPr>
              <a:t>“Das haben wir alles bei uns im Haus“</a:t>
            </a:r>
          </a:p>
          <a:p>
            <a:pPr algn="ctr"/>
            <a:r>
              <a:rPr lang="de-DE" sz="1400" dirty="0">
                <a:solidFill>
                  <a:schemeClr val="tx2"/>
                </a:solidFill>
              </a:rPr>
              <a:t>Ein Überblick der Professionen</a:t>
            </a:r>
          </a:p>
        </p:txBody>
      </p:sp>
      <p:sp>
        <p:nvSpPr>
          <p:cNvPr id="8" name="Abgerundetes Rechteck 7">
            <a:hlinkClick r:id="rId3" action="ppaction://hlinksldjump"/>
            <a:extLst>
              <a:ext uri="{FF2B5EF4-FFF2-40B4-BE49-F238E27FC236}">
                <a16:creationId xmlns:a16="http://schemas.microsoft.com/office/drawing/2014/main" id="{C04B44A4-4EA7-1D4C-91FF-4B779CCDC322}"/>
              </a:ext>
            </a:extLst>
          </p:cNvPr>
          <p:cNvSpPr/>
          <p:nvPr/>
        </p:nvSpPr>
        <p:spPr>
          <a:xfrm>
            <a:off x="3639062" y="5024679"/>
            <a:ext cx="971540" cy="52293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Erzieher/-in im Ganztag</a:t>
            </a:r>
          </a:p>
        </p:txBody>
      </p:sp>
      <p:sp>
        <p:nvSpPr>
          <p:cNvPr id="9" name="Abgerundetes Rechteck 8">
            <a:hlinkClick r:id="rId4" action="ppaction://hlinksldjump"/>
            <a:extLst>
              <a:ext uri="{FF2B5EF4-FFF2-40B4-BE49-F238E27FC236}">
                <a16:creationId xmlns:a16="http://schemas.microsoft.com/office/drawing/2014/main" id="{01032FE1-2FE8-4649-AE11-7E2369C3AA24}"/>
              </a:ext>
            </a:extLst>
          </p:cNvPr>
          <p:cNvSpPr/>
          <p:nvPr/>
        </p:nvSpPr>
        <p:spPr>
          <a:xfrm>
            <a:off x="2425545" y="3525620"/>
            <a:ext cx="1302863" cy="47211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2"/>
                </a:solidFill>
              </a:rPr>
              <a:t>Integrationskraft</a:t>
            </a:r>
          </a:p>
        </p:txBody>
      </p:sp>
      <p:sp>
        <p:nvSpPr>
          <p:cNvPr id="11" name="Abgerundetes Rechteck 10">
            <a:hlinkClick r:id="rId5" action="ppaction://hlinksldjump"/>
            <a:extLst>
              <a:ext uri="{FF2B5EF4-FFF2-40B4-BE49-F238E27FC236}">
                <a16:creationId xmlns:a16="http://schemas.microsoft.com/office/drawing/2014/main" id="{725853BC-6977-1A40-A0FE-C22C2F498865}"/>
              </a:ext>
            </a:extLst>
          </p:cNvPr>
          <p:cNvSpPr/>
          <p:nvPr/>
        </p:nvSpPr>
        <p:spPr>
          <a:xfrm>
            <a:off x="3271956" y="2794726"/>
            <a:ext cx="967886" cy="47211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2"/>
                </a:solidFill>
              </a:rPr>
              <a:t>Sekretär/-in</a:t>
            </a:r>
          </a:p>
        </p:txBody>
      </p:sp>
      <p:sp>
        <p:nvSpPr>
          <p:cNvPr id="12" name="Abgerundetes Rechteck 11">
            <a:hlinkClick r:id="rId6" action="ppaction://hlinksldjump"/>
            <a:extLst>
              <a:ext uri="{FF2B5EF4-FFF2-40B4-BE49-F238E27FC236}">
                <a16:creationId xmlns:a16="http://schemas.microsoft.com/office/drawing/2014/main" id="{DF61778C-0AE7-FA44-84CC-7A2C46088921}"/>
              </a:ext>
            </a:extLst>
          </p:cNvPr>
          <p:cNvSpPr/>
          <p:nvPr/>
        </p:nvSpPr>
        <p:spPr>
          <a:xfrm>
            <a:off x="2533269" y="4538486"/>
            <a:ext cx="971540" cy="59866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2"/>
                </a:solidFill>
              </a:rPr>
              <a:t>Schulsozial-arbeiter/-in</a:t>
            </a:r>
          </a:p>
        </p:txBody>
      </p:sp>
      <p:sp>
        <p:nvSpPr>
          <p:cNvPr id="13" name="Abgerundetes Rechteck 12">
            <a:hlinkClick r:id="rId7" action="ppaction://hlinksldjump"/>
            <a:extLst>
              <a:ext uri="{FF2B5EF4-FFF2-40B4-BE49-F238E27FC236}">
                <a16:creationId xmlns:a16="http://schemas.microsoft.com/office/drawing/2014/main" id="{CE042074-B294-1A4F-A5DE-1F6800697F9F}"/>
              </a:ext>
            </a:extLst>
          </p:cNvPr>
          <p:cNvSpPr/>
          <p:nvPr/>
        </p:nvSpPr>
        <p:spPr>
          <a:xfrm>
            <a:off x="3963950" y="4143754"/>
            <a:ext cx="1149622" cy="52293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2"/>
                </a:solidFill>
              </a:rPr>
              <a:t>Schulsozialarbeit Koordinator/-in BUT</a:t>
            </a:r>
          </a:p>
        </p:txBody>
      </p:sp>
      <p:sp>
        <p:nvSpPr>
          <p:cNvPr id="14" name="Abgerundetes Rechteck 13">
            <a:hlinkClick r:id="rId8" action="ppaction://hlinksldjump"/>
            <a:extLst>
              <a:ext uri="{FF2B5EF4-FFF2-40B4-BE49-F238E27FC236}">
                <a16:creationId xmlns:a16="http://schemas.microsoft.com/office/drawing/2014/main" id="{BE1A6DAE-BF1B-8142-9C4F-07FE6CE5622D}"/>
              </a:ext>
            </a:extLst>
          </p:cNvPr>
          <p:cNvSpPr/>
          <p:nvPr/>
        </p:nvSpPr>
        <p:spPr>
          <a:xfrm>
            <a:off x="2523091" y="2169296"/>
            <a:ext cx="1232808" cy="47211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2"/>
                </a:solidFill>
              </a:rPr>
              <a:t>Hausmeister/-in</a:t>
            </a:r>
          </a:p>
        </p:txBody>
      </p:sp>
      <p:sp>
        <p:nvSpPr>
          <p:cNvPr id="15" name="Abgerundetes Rechteck 14">
            <a:hlinkClick r:id="rId9" action="ppaction://hlinksldjump"/>
            <a:extLst>
              <a:ext uri="{FF2B5EF4-FFF2-40B4-BE49-F238E27FC236}">
                <a16:creationId xmlns:a16="http://schemas.microsoft.com/office/drawing/2014/main" id="{3C8C1CCE-586A-CE4F-B8BB-9BF06AC88F11}"/>
              </a:ext>
            </a:extLst>
          </p:cNvPr>
          <p:cNvSpPr/>
          <p:nvPr/>
        </p:nvSpPr>
        <p:spPr>
          <a:xfrm>
            <a:off x="7300729" y="2829830"/>
            <a:ext cx="1302861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>
                <a:solidFill>
                  <a:schemeClr val="tx2"/>
                </a:solidFill>
              </a:rPr>
              <a:t>Sozialpädago</a:t>
            </a:r>
            <a:r>
              <a:rPr lang="de-DE" sz="1200" dirty="0">
                <a:solidFill>
                  <a:schemeClr val="tx2"/>
                </a:solidFill>
              </a:rPr>
              <a:t>-</a:t>
            </a:r>
          </a:p>
          <a:p>
            <a:pPr algn="ctr"/>
            <a:r>
              <a:rPr lang="de-DE" sz="1200" dirty="0">
                <a:solidFill>
                  <a:schemeClr val="tx2"/>
                </a:solidFill>
              </a:rPr>
              <a:t>gische Fachkraft im MPT im GL</a:t>
            </a:r>
          </a:p>
        </p:txBody>
      </p:sp>
      <p:sp>
        <p:nvSpPr>
          <p:cNvPr id="16" name="Abgerundetes Rechteck 15">
            <a:hlinkClick r:id="rId10" action="ppaction://hlinksldjump"/>
            <a:extLst>
              <a:ext uri="{FF2B5EF4-FFF2-40B4-BE49-F238E27FC236}">
                <a16:creationId xmlns:a16="http://schemas.microsoft.com/office/drawing/2014/main" id="{BE9ADE0D-3B9E-404E-907E-10C095FD7E5D}"/>
              </a:ext>
            </a:extLst>
          </p:cNvPr>
          <p:cNvSpPr/>
          <p:nvPr/>
        </p:nvSpPr>
        <p:spPr>
          <a:xfrm>
            <a:off x="8153016" y="4850936"/>
            <a:ext cx="1302862" cy="53102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2"/>
                </a:solidFill>
              </a:rPr>
              <a:t>Lehrkraft für das Lehramt an GS</a:t>
            </a:r>
          </a:p>
        </p:txBody>
      </p:sp>
      <p:sp>
        <p:nvSpPr>
          <p:cNvPr id="17" name="Abgerundetes Rechteck 16">
            <a:hlinkClick r:id="rId11" action="ppaction://hlinksldjump"/>
            <a:extLst>
              <a:ext uri="{FF2B5EF4-FFF2-40B4-BE49-F238E27FC236}">
                <a16:creationId xmlns:a16="http://schemas.microsoft.com/office/drawing/2014/main" id="{36B80BCE-F1BC-0842-8EED-75ADEC77B03E}"/>
              </a:ext>
            </a:extLst>
          </p:cNvPr>
          <p:cNvSpPr/>
          <p:nvPr/>
        </p:nvSpPr>
        <p:spPr>
          <a:xfrm>
            <a:off x="4939769" y="5389360"/>
            <a:ext cx="1266969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2"/>
                </a:solidFill>
              </a:rPr>
              <a:t>Lehrkraft für </a:t>
            </a:r>
            <a:r>
              <a:rPr lang="de-DE" sz="1200" dirty="0" err="1">
                <a:solidFill>
                  <a:schemeClr val="tx2"/>
                </a:solidFill>
              </a:rPr>
              <a:t>sonderpädago</a:t>
            </a:r>
            <a:r>
              <a:rPr lang="de-DE" sz="1200" dirty="0">
                <a:solidFill>
                  <a:schemeClr val="tx2"/>
                </a:solidFill>
              </a:rPr>
              <a:t>-</a:t>
            </a:r>
          </a:p>
          <a:p>
            <a:pPr algn="ctr"/>
            <a:r>
              <a:rPr lang="de-DE" sz="1200" dirty="0">
                <a:solidFill>
                  <a:schemeClr val="tx2"/>
                </a:solidFill>
              </a:rPr>
              <a:t>gische Förderung</a:t>
            </a:r>
          </a:p>
        </p:txBody>
      </p:sp>
      <p:sp>
        <p:nvSpPr>
          <p:cNvPr id="18" name="Abgerundetes Rechteck 17">
            <a:hlinkClick r:id="rId12" action="ppaction://hlinksldjump"/>
            <a:extLst>
              <a:ext uri="{FF2B5EF4-FFF2-40B4-BE49-F238E27FC236}">
                <a16:creationId xmlns:a16="http://schemas.microsoft.com/office/drawing/2014/main" id="{3C6FB5F6-4634-2E4B-80BB-9A26E02F330E}"/>
              </a:ext>
            </a:extLst>
          </p:cNvPr>
          <p:cNvSpPr/>
          <p:nvPr/>
        </p:nvSpPr>
        <p:spPr>
          <a:xfrm>
            <a:off x="8525447" y="2115190"/>
            <a:ext cx="1302862" cy="58032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2"/>
                </a:solidFill>
              </a:rPr>
              <a:t>Heilpädagoge/-in (Förderinsel)</a:t>
            </a:r>
          </a:p>
        </p:txBody>
      </p:sp>
      <p:sp>
        <p:nvSpPr>
          <p:cNvPr id="19" name="Abgerundetes Rechteck 18">
            <a:hlinkClick r:id="rId13" action="ppaction://hlinksldjump"/>
            <a:extLst>
              <a:ext uri="{FF2B5EF4-FFF2-40B4-BE49-F238E27FC236}">
                <a16:creationId xmlns:a16="http://schemas.microsoft.com/office/drawing/2014/main" id="{0AF73CA3-C1D8-9344-9308-0C3CAAF97194}"/>
              </a:ext>
            </a:extLst>
          </p:cNvPr>
          <p:cNvSpPr/>
          <p:nvPr/>
        </p:nvSpPr>
        <p:spPr>
          <a:xfrm>
            <a:off x="8770205" y="3562903"/>
            <a:ext cx="1302862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>
                <a:solidFill>
                  <a:schemeClr val="tx2"/>
                </a:solidFill>
              </a:rPr>
              <a:t>Sozialpädago</a:t>
            </a:r>
            <a:r>
              <a:rPr lang="de-DE" sz="1200" dirty="0">
                <a:solidFill>
                  <a:schemeClr val="tx2"/>
                </a:solidFill>
              </a:rPr>
              <a:t>-</a:t>
            </a:r>
          </a:p>
          <a:p>
            <a:pPr algn="ctr"/>
            <a:r>
              <a:rPr lang="de-DE" sz="1200" dirty="0">
                <a:solidFill>
                  <a:schemeClr val="tx2"/>
                </a:solidFill>
              </a:rPr>
              <a:t>gische Fachkraft in der Schuleingangs-</a:t>
            </a:r>
          </a:p>
          <a:p>
            <a:pPr algn="ctr"/>
            <a:r>
              <a:rPr lang="de-DE" sz="1200" dirty="0" err="1">
                <a:solidFill>
                  <a:schemeClr val="tx2"/>
                </a:solidFill>
              </a:rPr>
              <a:t>phase</a:t>
            </a:r>
            <a:endParaRPr lang="de-DE" sz="1200" dirty="0">
              <a:solidFill>
                <a:schemeClr val="tx2"/>
              </a:solidFill>
            </a:endParaRPr>
          </a:p>
        </p:txBody>
      </p:sp>
      <p:sp>
        <p:nvSpPr>
          <p:cNvPr id="20" name="Abgerundetes Rechteck 19">
            <a:extLst>
              <a:ext uri="{FF2B5EF4-FFF2-40B4-BE49-F238E27FC236}">
                <a16:creationId xmlns:a16="http://schemas.microsoft.com/office/drawing/2014/main" id="{D1C94AE6-52B6-4543-B111-94CFB6E8DF50}"/>
              </a:ext>
            </a:extLst>
          </p:cNvPr>
          <p:cNvSpPr/>
          <p:nvPr/>
        </p:nvSpPr>
        <p:spPr>
          <a:xfrm>
            <a:off x="10855904" y="4817519"/>
            <a:ext cx="1236102" cy="5192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" name="Abgerundetes Rechteck 20">
            <a:extLst>
              <a:ext uri="{FF2B5EF4-FFF2-40B4-BE49-F238E27FC236}">
                <a16:creationId xmlns:a16="http://schemas.microsoft.com/office/drawing/2014/main" id="{F33F9091-E3D2-1246-AC69-7F57BE3174FE}"/>
              </a:ext>
            </a:extLst>
          </p:cNvPr>
          <p:cNvSpPr/>
          <p:nvPr/>
        </p:nvSpPr>
        <p:spPr>
          <a:xfrm>
            <a:off x="10741045" y="5309195"/>
            <a:ext cx="1236102" cy="53736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Abgerundetes Rechteck 21">
            <a:extLst>
              <a:ext uri="{FF2B5EF4-FFF2-40B4-BE49-F238E27FC236}">
                <a16:creationId xmlns:a16="http://schemas.microsoft.com/office/drawing/2014/main" id="{2E9C2890-653E-1446-B336-10984FD5EACF}"/>
              </a:ext>
            </a:extLst>
          </p:cNvPr>
          <p:cNvSpPr/>
          <p:nvPr/>
        </p:nvSpPr>
        <p:spPr>
          <a:xfrm>
            <a:off x="10599441" y="5804857"/>
            <a:ext cx="1236102" cy="5373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Abgerundetes Rechteck 22">
            <a:extLst>
              <a:ext uri="{FF2B5EF4-FFF2-40B4-BE49-F238E27FC236}">
                <a16:creationId xmlns:a16="http://schemas.microsoft.com/office/drawing/2014/main" id="{90879B2B-8E45-4B46-974B-A37FEA996A44}"/>
              </a:ext>
            </a:extLst>
          </p:cNvPr>
          <p:cNvSpPr/>
          <p:nvPr/>
        </p:nvSpPr>
        <p:spPr>
          <a:xfrm>
            <a:off x="109242" y="5461032"/>
            <a:ext cx="1236102" cy="53736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Abgerundetes Rechteck 23">
            <a:extLst>
              <a:ext uri="{FF2B5EF4-FFF2-40B4-BE49-F238E27FC236}">
                <a16:creationId xmlns:a16="http://schemas.microsoft.com/office/drawing/2014/main" id="{FB872005-C4B5-D54B-B96F-F8FF7402B536}"/>
              </a:ext>
            </a:extLst>
          </p:cNvPr>
          <p:cNvSpPr/>
          <p:nvPr/>
        </p:nvSpPr>
        <p:spPr>
          <a:xfrm>
            <a:off x="508859" y="6073540"/>
            <a:ext cx="1236102" cy="53736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2408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3A359DF-6697-7945-9EB6-E047633DDBB8}"/>
              </a:ext>
            </a:extLst>
          </p:cNvPr>
          <p:cNvSpPr txBox="1"/>
          <p:nvPr/>
        </p:nvSpPr>
        <p:spPr>
          <a:xfrm>
            <a:off x="858982" y="734291"/>
            <a:ext cx="101553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Jede der nachfolgenden Folien wird durch das Anklicken der jeweils zugehörigen Professionen auf Folie 2 geöffnet und kann mit entsprechendem Inhalt (Foto und /oder Name) versehen werden. </a:t>
            </a:r>
          </a:p>
          <a:p>
            <a:endParaRPr lang="de-DE" dirty="0"/>
          </a:p>
        </p:txBody>
      </p:sp>
      <p:sp>
        <p:nvSpPr>
          <p:cNvPr id="3" name="Pfeil nach unten 2">
            <a:extLst>
              <a:ext uri="{FF2B5EF4-FFF2-40B4-BE49-F238E27FC236}">
                <a16:creationId xmlns:a16="http://schemas.microsoft.com/office/drawing/2014/main" id="{65641211-BFD5-174D-A564-AE14DA7060C4}"/>
              </a:ext>
            </a:extLst>
          </p:cNvPr>
          <p:cNvSpPr/>
          <p:nvPr/>
        </p:nvSpPr>
        <p:spPr>
          <a:xfrm>
            <a:off x="1648691" y="1814945"/>
            <a:ext cx="332509" cy="4599710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6891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BC7621-DC96-E84C-8B48-D0CA61F94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Hausmeister/-in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7578B9-2B3A-1C47-8226-5666955E7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39956"/>
            <a:ext cx="1503556" cy="431994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Name</a:t>
            </a:r>
          </a:p>
        </p:txBody>
      </p:sp>
      <p:sp>
        <p:nvSpPr>
          <p:cNvPr id="4" name="Abgerundetes Rechteck 3">
            <a:hlinkClick r:id="rId3" action="ppaction://hlinksldjump"/>
            <a:extLst>
              <a:ext uri="{FF2B5EF4-FFF2-40B4-BE49-F238E27FC236}">
                <a16:creationId xmlns:a16="http://schemas.microsoft.com/office/drawing/2014/main" id="{80094E39-467F-8D44-9182-5D844965FFB0}"/>
              </a:ext>
            </a:extLst>
          </p:cNvPr>
          <p:cNvSpPr/>
          <p:nvPr/>
        </p:nvSpPr>
        <p:spPr>
          <a:xfrm>
            <a:off x="10439400" y="5578475"/>
            <a:ext cx="9144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zum Haus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6CA0E9E-2B1B-9D4D-B2E3-30DBEC53465B}"/>
              </a:ext>
            </a:extLst>
          </p:cNvPr>
          <p:cNvSpPr/>
          <p:nvPr/>
        </p:nvSpPr>
        <p:spPr>
          <a:xfrm>
            <a:off x="838200" y="1906859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</p:spTree>
    <p:extLst>
      <p:ext uri="{BB962C8B-B14F-4D97-AF65-F5344CB8AC3E}">
        <p14:creationId xmlns:p14="http://schemas.microsoft.com/office/powerpoint/2010/main" val="1155793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BC7621-DC96-E84C-8B48-D0CA61F94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Sekretär/-in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7578B9-2B3A-1C47-8226-5666955E7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39956"/>
            <a:ext cx="1503556" cy="431994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Name</a:t>
            </a:r>
          </a:p>
        </p:txBody>
      </p:sp>
      <p:sp>
        <p:nvSpPr>
          <p:cNvPr id="4" name="Abgerundetes Rechteck 3">
            <a:hlinkClick r:id="rId2" action="ppaction://hlinksldjump"/>
            <a:extLst>
              <a:ext uri="{FF2B5EF4-FFF2-40B4-BE49-F238E27FC236}">
                <a16:creationId xmlns:a16="http://schemas.microsoft.com/office/drawing/2014/main" id="{80094E39-467F-8D44-9182-5D844965FFB0}"/>
              </a:ext>
            </a:extLst>
          </p:cNvPr>
          <p:cNvSpPr/>
          <p:nvPr/>
        </p:nvSpPr>
        <p:spPr>
          <a:xfrm>
            <a:off x="10439400" y="5578475"/>
            <a:ext cx="9144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zum Haus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6CA0E9E-2B1B-9D4D-B2E3-30DBEC53465B}"/>
              </a:ext>
            </a:extLst>
          </p:cNvPr>
          <p:cNvSpPr/>
          <p:nvPr/>
        </p:nvSpPr>
        <p:spPr>
          <a:xfrm>
            <a:off x="838200" y="1906859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F00C96C9-7B03-5D46-8FA9-742E1737712A}"/>
              </a:ext>
            </a:extLst>
          </p:cNvPr>
          <p:cNvSpPr txBox="1">
            <a:spLocks/>
          </p:cNvSpPr>
          <p:nvPr/>
        </p:nvSpPr>
        <p:spPr>
          <a:xfrm>
            <a:off x="2947987" y="3739956"/>
            <a:ext cx="1503556" cy="43199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/>
              <a:t>Name</a:t>
            </a:r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D7EA7DC-C7F4-AA44-BEEE-5DBC4AE5BF21}"/>
              </a:ext>
            </a:extLst>
          </p:cNvPr>
          <p:cNvSpPr/>
          <p:nvPr/>
        </p:nvSpPr>
        <p:spPr>
          <a:xfrm>
            <a:off x="2947987" y="1906859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</p:spTree>
    <p:extLst>
      <p:ext uri="{BB962C8B-B14F-4D97-AF65-F5344CB8AC3E}">
        <p14:creationId xmlns:p14="http://schemas.microsoft.com/office/powerpoint/2010/main" val="1642206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BC7621-DC96-E84C-8B48-D0CA61F94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Integrationskraft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7578B9-2B3A-1C47-8226-5666955E7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39956"/>
            <a:ext cx="1503556" cy="431994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Name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6CA0E9E-2B1B-9D4D-B2E3-30DBEC53465B}"/>
              </a:ext>
            </a:extLst>
          </p:cNvPr>
          <p:cNvSpPr/>
          <p:nvPr/>
        </p:nvSpPr>
        <p:spPr>
          <a:xfrm>
            <a:off x="838200" y="1906859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C687258E-1852-C14B-98AE-1B3D3911380F}"/>
              </a:ext>
            </a:extLst>
          </p:cNvPr>
          <p:cNvSpPr txBox="1">
            <a:spLocks/>
          </p:cNvSpPr>
          <p:nvPr/>
        </p:nvSpPr>
        <p:spPr>
          <a:xfrm>
            <a:off x="2747962" y="3739956"/>
            <a:ext cx="1503556" cy="43199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/>
              <a:t>Name</a:t>
            </a:r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C17E2937-424E-8445-B3C1-233DD8152E1E}"/>
              </a:ext>
            </a:extLst>
          </p:cNvPr>
          <p:cNvSpPr/>
          <p:nvPr/>
        </p:nvSpPr>
        <p:spPr>
          <a:xfrm>
            <a:off x="2747962" y="1906859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89DB8463-0E46-8B4B-8660-0931D66812BF}"/>
              </a:ext>
            </a:extLst>
          </p:cNvPr>
          <p:cNvSpPr txBox="1">
            <a:spLocks/>
          </p:cNvSpPr>
          <p:nvPr/>
        </p:nvSpPr>
        <p:spPr>
          <a:xfrm>
            <a:off x="4657724" y="3739956"/>
            <a:ext cx="1503556" cy="43199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/>
              <a:t>Name</a:t>
            </a:r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993D052-F953-D746-910C-BC7CFE9F8C61}"/>
              </a:ext>
            </a:extLst>
          </p:cNvPr>
          <p:cNvSpPr/>
          <p:nvPr/>
        </p:nvSpPr>
        <p:spPr>
          <a:xfrm>
            <a:off x="4657724" y="1906859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FC28DFD9-4301-0947-99CC-B559E7C21765}"/>
              </a:ext>
            </a:extLst>
          </p:cNvPr>
          <p:cNvSpPr txBox="1">
            <a:spLocks/>
          </p:cNvSpPr>
          <p:nvPr/>
        </p:nvSpPr>
        <p:spPr>
          <a:xfrm>
            <a:off x="6567486" y="3739956"/>
            <a:ext cx="1503556" cy="43199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/>
              <a:t>Name</a:t>
            </a:r>
            <a:endParaRPr lang="de-DE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1F29FE79-8A92-C140-97E5-29D1EC7FE657}"/>
              </a:ext>
            </a:extLst>
          </p:cNvPr>
          <p:cNvSpPr/>
          <p:nvPr/>
        </p:nvSpPr>
        <p:spPr>
          <a:xfrm>
            <a:off x="6567486" y="1906859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F6FDBF4C-9A60-5542-AD0E-FA93C8860813}"/>
              </a:ext>
            </a:extLst>
          </p:cNvPr>
          <p:cNvSpPr txBox="1">
            <a:spLocks/>
          </p:cNvSpPr>
          <p:nvPr/>
        </p:nvSpPr>
        <p:spPr>
          <a:xfrm>
            <a:off x="8466328" y="3753256"/>
            <a:ext cx="1503556" cy="43199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/>
              <a:t>Name</a:t>
            </a:r>
            <a:endParaRPr lang="de-DE" dirty="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B369B358-0B7F-6C45-AB8F-CB28C4BF3989}"/>
              </a:ext>
            </a:extLst>
          </p:cNvPr>
          <p:cNvSpPr/>
          <p:nvPr/>
        </p:nvSpPr>
        <p:spPr>
          <a:xfrm>
            <a:off x="8466328" y="1920159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15" name="Abgerundetes Rechteck 14">
            <a:hlinkClick r:id="rId2" action="ppaction://hlinksldjump"/>
            <a:extLst>
              <a:ext uri="{FF2B5EF4-FFF2-40B4-BE49-F238E27FC236}">
                <a16:creationId xmlns:a16="http://schemas.microsoft.com/office/drawing/2014/main" id="{0C710957-316C-C74C-9930-BEEE86FAF0BF}"/>
              </a:ext>
            </a:extLst>
          </p:cNvPr>
          <p:cNvSpPr/>
          <p:nvPr/>
        </p:nvSpPr>
        <p:spPr>
          <a:xfrm>
            <a:off x="10439400" y="5578475"/>
            <a:ext cx="9144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zum Haus</a:t>
            </a:r>
          </a:p>
        </p:txBody>
      </p:sp>
    </p:spTree>
    <p:extLst>
      <p:ext uri="{BB962C8B-B14F-4D97-AF65-F5344CB8AC3E}">
        <p14:creationId xmlns:p14="http://schemas.microsoft.com/office/powerpoint/2010/main" val="4010940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BC7621-DC96-E84C-8B48-D0CA61F94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Schulsozialarbeit-Koordinator/-in BUT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7578B9-2B3A-1C47-8226-5666955E7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39956"/>
            <a:ext cx="1503556" cy="431994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Name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6CA0E9E-2B1B-9D4D-B2E3-30DBEC53465B}"/>
              </a:ext>
            </a:extLst>
          </p:cNvPr>
          <p:cNvSpPr/>
          <p:nvPr/>
        </p:nvSpPr>
        <p:spPr>
          <a:xfrm>
            <a:off x="838200" y="1906859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EA456829-ADA8-524F-A78D-14A3219D9C93}"/>
              </a:ext>
            </a:extLst>
          </p:cNvPr>
          <p:cNvSpPr txBox="1">
            <a:spLocks/>
          </p:cNvSpPr>
          <p:nvPr/>
        </p:nvSpPr>
        <p:spPr>
          <a:xfrm>
            <a:off x="2819400" y="3739956"/>
            <a:ext cx="1503556" cy="43199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/>
              <a:t>Name</a:t>
            </a:r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7F8D590-62C4-5649-80C4-2D3757C9C5D0}"/>
              </a:ext>
            </a:extLst>
          </p:cNvPr>
          <p:cNvSpPr/>
          <p:nvPr/>
        </p:nvSpPr>
        <p:spPr>
          <a:xfrm>
            <a:off x="2819400" y="1906859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10" name="Abgerundetes Rechteck 9">
            <a:hlinkClick r:id="rId2" action="ppaction://hlinksldjump"/>
            <a:extLst>
              <a:ext uri="{FF2B5EF4-FFF2-40B4-BE49-F238E27FC236}">
                <a16:creationId xmlns:a16="http://schemas.microsoft.com/office/drawing/2014/main" id="{AF4DE2A1-3343-AE46-AF59-1DE2EF854535}"/>
              </a:ext>
            </a:extLst>
          </p:cNvPr>
          <p:cNvSpPr/>
          <p:nvPr/>
        </p:nvSpPr>
        <p:spPr>
          <a:xfrm>
            <a:off x="10439400" y="5578475"/>
            <a:ext cx="9144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zum Haus</a:t>
            </a:r>
          </a:p>
        </p:txBody>
      </p:sp>
    </p:spTree>
    <p:extLst>
      <p:ext uri="{BB962C8B-B14F-4D97-AF65-F5344CB8AC3E}">
        <p14:creationId xmlns:p14="http://schemas.microsoft.com/office/powerpoint/2010/main" val="937824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BC7621-DC96-E84C-8B48-D0CA61F94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Schulsozialarbeiter/-in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7578B9-2B3A-1C47-8226-5666955E7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39956"/>
            <a:ext cx="1503556" cy="431994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Name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6CA0E9E-2B1B-9D4D-B2E3-30DBEC53465B}"/>
              </a:ext>
            </a:extLst>
          </p:cNvPr>
          <p:cNvSpPr/>
          <p:nvPr/>
        </p:nvSpPr>
        <p:spPr>
          <a:xfrm>
            <a:off x="838200" y="1906859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8E80F9FB-DD9F-6841-8A58-BED5B1988CBE}"/>
              </a:ext>
            </a:extLst>
          </p:cNvPr>
          <p:cNvSpPr txBox="1">
            <a:spLocks/>
          </p:cNvSpPr>
          <p:nvPr/>
        </p:nvSpPr>
        <p:spPr>
          <a:xfrm>
            <a:off x="2790825" y="3739956"/>
            <a:ext cx="1503556" cy="43199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/>
              <a:t>Name</a:t>
            </a:r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BA8E5BDD-9456-C744-9131-72B9AE27DF4E}"/>
              </a:ext>
            </a:extLst>
          </p:cNvPr>
          <p:cNvSpPr/>
          <p:nvPr/>
        </p:nvSpPr>
        <p:spPr>
          <a:xfrm>
            <a:off x="2790825" y="1906859"/>
            <a:ext cx="1503556" cy="1616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Foto</a:t>
            </a:r>
          </a:p>
        </p:txBody>
      </p:sp>
      <p:sp>
        <p:nvSpPr>
          <p:cNvPr id="11" name="Abgerundetes Rechteck 10">
            <a:hlinkClick r:id="rId2" action="ppaction://hlinksldjump"/>
            <a:extLst>
              <a:ext uri="{FF2B5EF4-FFF2-40B4-BE49-F238E27FC236}">
                <a16:creationId xmlns:a16="http://schemas.microsoft.com/office/drawing/2014/main" id="{C9D84717-F771-D745-9FC8-DC75BFF1C43B}"/>
              </a:ext>
            </a:extLst>
          </p:cNvPr>
          <p:cNvSpPr/>
          <p:nvPr/>
        </p:nvSpPr>
        <p:spPr>
          <a:xfrm>
            <a:off x="10439400" y="5578475"/>
            <a:ext cx="9144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zurück zum Haus</a:t>
            </a:r>
          </a:p>
        </p:txBody>
      </p:sp>
    </p:spTree>
    <p:extLst>
      <p:ext uri="{BB962C8B-B14F-4D97-AF65-F5344CB8AC3E}">
        <p14:creationId xmlns:p14="http://schemas.microsoft.com/office/powerpoint/2010/main" val="2686791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527</Words>
  <Application>Microsoft Macintosh PowerPoint</Application>
  <PresentationFormat>Breitbild</PresentationFormat>
  <Paragraphs>169</Paragraphs>
  <Slides>16</Slides>
  <Notes>4</Notes>
  <HiddenSlides>14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</vt:lpstr>
      <vt:lpstr>PowerPoint-Präsentation</vt:lpstr>
      <vt:lpstr>Haus</vt:lpstr>
      <vt:lpstr>Haus</vt:lpstr>
      <vt:lpstr>PowerPoint-Präsentation</vt:lpstr>
      <vt:lpstr>Hausmeister/-in</vt:lpstr>
      <vt:lpstr>Sekretär/-in</vt:lpstr>
      <vt:lpstr>Integrationskraft</vt:lpstr>
      <vt:lpstr>Schulsozialarbeit-Koordinator/-in BUT</vt:lpstr>
      <vt:lpstr>Schulsozialarbeiter/-in</vt:lpstr>
      <vt:lpstr>Erzieher/-in im Ganztag</vt:lpstr>
      <vt:lpstr>Lehrkraft für sonderpädagogische Förderung</vt:lpstr>
      <vt:lpstr>Heilpädagoge/-in (Förderinsel)</vt:lpstr>
      <vt:lpstr>Sozialpädagogische Fachkraft im MPT im GL</vt:lpstr>
      <vt:lpstr>Lehrkraft für das Lehramt an Grundschulen</vt:lpstr>
      <vt:lpstr>Sozialpädagogische Fachkraft in der Schuleingangsphase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Microsoft Office User</cp:lastModifiedBy>
  <cp:revision>27</cp:revision>
  <dcterms:created xsi:type="dcterms:W3CDTF">2022-01-24T09:23:35Z</dcterms:created>
  <dcterms:modified xsi:type="dcterms:W3CDTF">2022-01-26T19:11:49Z</dcterms:modified>
</cp:coreProperties>
</file>